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ags/tag1.xml" ContentType="application/vnd.openxmlformats-officedocument.presentationml.tags+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58" r:id="rId1"/>
    <p:sldMasterId id="2147483889" r:id="rId2"/>
  </p:sldMasterIdLst>
  <p:notesMasterIdLst>
    <p:notesMasterId r:id="rId51"/>
  </p:notesMasterIdLst>
  <p:handoutMasterIdLst>
    <p:handoutMasterId r:id="rId52"/>
  </p:handoutMasterIdLst>
  <p:sldIdLst>
    <p:sldId id="1697" r:id="rId3"/>
    <p:sldId id="1699" r:id="rId4"/>
    <p:sldId id="1700" r:id="rId5"/>
    <p:sldId id="1701" r:id="rId6"/>
    <p:sldId id="1702" r:id="rId7"/>
    <p:sldId id="1704" r:id="rId8"/>
    <p:sldId id="1774" r:id="rId9"/>
    <p:sldId id="1706" r:id="rId10"/>
    <p:sldId id="1763" r:id="rId11"/>
    <p:sldId id="1764" r:id="rId12"/>
    <p:sldId id="1743" r:id="rId13"/>
    <p:sldId id="1744" r:id="rId14"/>
    <p:sldId id="1745" r:id="rId15"/>
    <p:sldId id="1747" r:id="rId16"/>
    <p:sldId id="1746" r:id="rId17"/>
    <p:sldId id="1707" r:id="rId18"/>
    <p:sldId id="1708" r:id="rId19"/>
    <p:sldId id="1709" r:id="rId20"/>
    <p:sldId id="1765" r:id="rId21"/>
    <p:sldId id="1767" r:id="rId22"/>
    <p:sldId id="1710" r:id="rId23"/>
    <p:sldId id="1759" r:id="rId24"/>
    <p:sldId id="1757" r:id="rId25"/>
    <p:sldId id="1758" r:id="rId26"/>
    <p:sldId id="1750" r:id="rId27"/>
    <p:sldId id="1751" r:id="rId28"/>
    <p:sldId id="1752" r:id="rId29"/>
    <p:sldId id="1753" r:id="rId30"/>
    <p:sldId id="1756" r:id="rId31"/>
    <p:sldId id="1714" r:id="rId32"/>
    <p:sldId id="1713" r:id="rId33"/>
    <p:sldId id="1715" r:id="rId34"/>
    <p:sldId id="1716" r:id="rId35"/>
    <p:sldId id="1723" r:id="rId36"/>
    <p:sldId id="1724" r:id="rId37"/>
    <p:sldId id="1761" r:id="rId38"/>
    <p:sldId id="1772" r:id="rId39"/>
    <p:sldId id="1727" r:id="rId40"/>
    <p:sldId id="1728" r:id="rId41"/>
    <p:sldId id="1773" r:id="rId42"/>
    <p:sldId id="1768" r:id="rId43"/>
    <p:sldId id="1733" r:id="rId44"/>
    <p:sldId id="1762" r:id="rId45"/>
    <p:sldId id="1735" r:id="rId46"/>
    <p:sldId id="1771" r:id="rId47"/>
    <p:sldId id="1737" r:id="rId48"/>
    <p:sldId id="1739" r:id="rId49"/>
    <p:sldId id="1738" r:id="rId50"/>
  </p:sldIdLst>
  <p:sldSz cx="9144000" cy="6858000" type="screen4x3"/>
  <p:notesSz cx="6805613" cy="9939338"/>
  <p:defaultTextStyle>
    <a:defPPr>
      <a:defRPr lang="zh-TW"/>
    </a:defPPr>
    <a:lvl1pPr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CC99"/>
    <a:srgbClr val="000099"/>
    <a:srgbClr val="CC3300"/>
    <a:srgbClr val="99FF99"/>
    <a:srgbClr val="FFFF66"/>
    <a:srgbClr val="660033"/>
    <a:srgbClr val="FF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5320" autoAdjust="0"/>
  </p:normalViewPr>
  <p:slideViewPr>
    <p:cSldViewPr>
      <p:cViewPr varScale="1">
        <p:scale>
          <a:sx n="87" d="100"/>
          <a:sy n="87" d="100"/>
        </p:scale>
        <p:origin x="1219" y="48"/>
      </p:cViewPr>
      <p:guideLst>
        <p:guide orient="horz" pos="2160"/>
        <p:guide pos="2880"/>
      </p:guideLst>
    </p:cSldViewPr>
  </p:slideViewPr>
  <p:outlineViewPr>
    <p:cViewPr>
      <p:scale>
        <a:sx n="33" d="100"/>
        <a:sy n="33" d="100"/>
      </p:scale>
      <p:origin x="0" y="-403"/>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78" d="100"/>
          <a:sy n="78" d="100"/>
        </p:scale>
        <p:origin x="1284" y="4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729A0A-C1D6-44E6-B082-98368971B9CE}" type="doc">
      <dgm:prSet loTypeId="urn:microsoft.com/office/officeart/2005/8/layout/list1" loCatId="list" qsTypeId="urn:microsoft.com/office/officeart/2005/8/quickstyle/3d2" qsCatId="3D" csTypeId="urn:microsoft.com/office/officeart/2005/8/colors/accent1_4" csCatId="accent1" phldr="1"/>
      <dgm:spPr/>
      <dgm:t>
        <a:bodyPr/>
        <a:lstStyle/>
        <a:p>
          <a:endParaRPr lang="zh-TW" altLang="en-US"/>
        </a:p>
      </dgm:t>
    </dgm:pt>
    <dgm:pt modelId="{60C7C6C0-F693-4D9E-9417-1E65E81DC95B}">
      <dgm:prSet phldrT="[文字]" custT="1"/>
      <dgm:spPr>
        <a:xfrm>
          <a:off x="398921" y="3237221"/>
          <a:ext cx="7040889" cy="836381"/>
        </a:xfrm>
        <a:prstGeom prst="roundRect">
          <a:avLst/>
        </a:prstGeom>
        <a:gradFill rotWithShape="0">
          <a:gsLst>
            <a:gs pos="0">
              <a:srgbClr val="2DA2BF">
                <a:shade val="50000"/>
                <a:hueOff val="173080"/>
                <a:satOff val="-12641"/>
                <a:lumOff val="22987"/>
                <a:alphaOff val="0"/>
                <a:shade val="51000"/>
                <a:satMod val="130000"/>
              </a:srgbClr>
            </a:gs>
            <a:gs pos="80000">
              <a:srgbClr val="2DA2BF">
                <a:shade val="50000"/>
                <a:hueOff val="173080"/>
                <a:satOff val="-12641"/>
                <a:lumOff val="22987"/>
                <a:alphaOff val="0"/>
                <a:shade val="93000"/>
                <a:satMod val="130000"/>
              </a:srgbClr>
            </a:gs>
            <a:gs pos="100000">
              <a:srgbClr val="2DA2BF">
                <a:shade val="50000"/>
                <a:hueOff val="173080"/>
                <a:satOff val="-12641"/>
                <a:lumOff val="2298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zh-TW" altLang="en-US" sz="2400" b="0" dirty="0" smtClean="0">
              <a:solidFill>
                <a:sysClr val="window" lastClr="FFFFFF"/>
              </a:solidFill>
              <a:latin typeface="Constantia" pitchFamily="18" charset="0"/>
              <a:ea typeface="標楷體" pitchFamily="65" charset="-120"/>
              <a:cs typeface="+mn-cs"/>
            </a:rPr>
            <a:t>     </a:t>
          </a:r>
          <a:r>
            <a:rPr lang="zh-TW" altLang="en-US" sz="3600" b="0" dirty="0" smtClean="0">
              <a:solidFill>
                <a:sysClr val="window" lastClr="FFFFFF"/>
              </a:solidFill>
              <a:latin typeface="Constantia" pitchFamily="18" charset="0"/>
              <a:ea typeface="標楷體" pitchFamily="65" charset="-120"/>
              <a:cs typeface="+mn-cs"/>
            </a:rPr>
            <a:t>肆、臺灣創新板</a:t>
          </a:r>
          <a:r>
            <a:rPr lang="en-US" altLang="en-US" sz="3600" b="0" dirty="0" smtClean="0">
              <a:solidFill>
                <a:sysClr val="window" lastClr="FFFFFF"/>
              </a:solidFill>
              <a:latin typeface="Constantia" pitchFamily="18" charset="0"/>
              <a:ea typeface="標楷體" pitchFamily="65" charset="-120"/>
              <a:cs typeface="+mn-cs"/>
            </a:rPr>
            <a:t>(TIB)</a:t>
          </a:r>
          <a:r>
            <a:rPr lang="zh-TW" altLang="en-US" sz="3600" b="0" dirty="0" smtClean="0">
              <a:solidFill>
                <a:sysClr val="window" lastClr="FFFFFF"/>
              </a:solidFill>
              <a:latin typeface="Constantia" pitchFamily="18" charset="0"/>
              <a:ea typeface="標楷體" pitchFamily="65" charset="-120"/>
              <a:cs typeface="+mn-cs"/>
            </a:rPr>
            <a:t>重點說明</a:t>
          </a:r>
          <a:endParaRPr lang="zh-TW" altLang="en-US" sz="3600" b="0" dirty="0">
            <a:solidFill>
              <a:sysClr val="window" lastClr="FFFFFF"/>
            </a:solidFill>
            <a:latin typeface="Constantia" pitchFamily="18" charset="0"/>
            <a:ea typeface="標楷體" pitchFamily="65" charset="-120"/>
            <a:cs typeface="+mn-cs"/>
          </a:endParaRPr>
        </a:p>
      </dgm:t>
    </dgm:pt>
    <dgm:pt modelId="{A626FD07-B52F-425F-95F5-44BCFAECE41D}" type="parTrans" cxnId="{B426BA68-D5DF-4CB4-ADE3-967DE5E02438}">
      <dgm:prSet/>
      <dgm:spPr/>
      <dgm:t>
        <a:bodyPr/>
        <a:lstStyle/>
        <a:p>
          <a:endParaRPr lang="zh-TW" altLang="en-US" b="0"/>
        </a:p>
      </dgm:t>
    </dgm:pt>
    <dgm:pt modelId="{C1A9A478-CDEC-4855-9ACF-04314351CD63}" type="sibTrans" cxnId="{B426BA68-D5DF-4CB4-ADE3-967DE5E02438}">
      <dgm:prSet/>
      <dgm:spPr/>
      <dgm:t>
        <a:bodyPr/>
        <a:lstStyle/>
        <a:p>
          <a:endParaRPr lang="zh-TW" altLang="en-US" b="0"/>
        </a:p>
      </dgm:t>
    </dgm:pt>
    <dgm:pt modelId="{23305CB8-6621-42BC-A0A7-643441FAE851}">
      <dgm:prSet phldrT="[文字]" custT="1"/>
      <dgm:spPr>
        <a:xfrm>
          <a:off x="398921" y="157836"/>
          <a:ext cx="7040889" cy="836381"/>
        </a:xfrm>
        <a:prstGeom prst="roundRect">
          <a:avLst/>
        </a:prstGeom>
        <a:gradFill rotWithShape="0">
          <a:gsLst>
            <a:gs pos="0">
              <a:srgbClr val="2DA2BF">
                <a:shade val="50000"/>
                <a:hueOff val="0"/>
                <a:satOff val="0"/>
                <a:lumOff val="0"/>
                <a:alphaOff val="0"/>
                <a:shade val="51000"/>
                <a:satMod val="130000"/>
              </a:srgbClr>
            </a:gs>
            <a:gs pos="80000">
              <a:srgbClr val="2DA2BF">
                <a:shade val="50000"/>
                <a:hueOff val="0"/>
                <a:satOff val="0"/>
                <a:lumOff val="0"/>
                <a:alphaOff val="0"/>
                <a:shade val="93000"/>
                <a:satMod val="130000"/>
              </a:srgbClr>
            </a:gs>
            <a:gs pos="100000">
              <a:srgbClr val="2DA2BF">
                <a:shade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zh-TW" altLang="en-US" sz="2400" b="0" dirty="0" smtClean="0">
              <a:solidFill>
                <a:sysClr val="window" lastClr="FFFFFF"/>
              </a:solidFill>
              <a:latin typeface="Book Antiqua" panose="02040602050305030304" pitchFamily="18" charset="0"/>
              <a:ea typeface="標楷體" pitchFamily="65" charset="-120"/>
              <a:cs typeface="+mn-cs"/>
            </a:rPr>
            <a:t>     </a:t>
          </a:r>
          <a:r>
            <a:rPr lang="zh-TW" altLang="en-US" sz="3600" b="0" dirty="0" smtClean="0">
              <a:solidFill>
                <a:sysClr val="window" lastClr="FFFFFF"/>
              </a:solidFill>
              <a:latin typeface="Book Antiqua" panose="02040602050305030304" pitchFamily="18" charset="0"/>
              <a:ea typeface="標楷體" pitchFamily="65" charset="-120"/>
              <a:cs typeface="+mn-cs"/>
            </a:rPr>
            <a:t>壹、</a:t>
          </a:r>
          <a:r>
            <a:rPr lang="zh-TW" altLang="en-US" sz="3600" b="0" dirty="0" smtClean="0">
              <a:solidFill>
                <a:sysClr val="window" lastClr="FFFFFF"/>
              </a:solidFill>
              <a:latin typeface="Constantia" pitchFamily="18" charset="0"/>
              <a:ea typeface="標楷體" pitchFamily="65" charset="-120"/>
              <a:cs typeface="+mn-cs"/>
            </a:rPr>
            <a:t>上市標準規章</a:t>
          </a:r>
          <a:endParaRPr lang="zh-TW" altLang="en-US" sz="3600" b="0" dirty="0">
            <a:solidFill>
              <a:sysClr val="window" lastClr="FFFFFF"/>
            </a:solidFill>
            <a:latin typeface="Book Antiqua" panose="02040602050305030304" pitchFamily="18" charset="0"/>
            <a:ea typeface="標楷體" pitchFamily="65" charset="-120"/>
            <a:cs typeface="+mn-cs"/>
          </a:endParaRPr>
        </a:p>
      </dgm:t>
    </dgm:pt>
    <dgm:pt modelId="{505B106E-0775-410A-BE03-CBFBE5125E91}" type="parTrans" cxnId="{D6266F1A-9A3A-4A91-9ECF-312674DC327B}">
      <dgm:prSet/>
      <dgm:spPr/>
      <dgm:t>
        <a:bodyPr/>
        <a:lstStyle/>
        <a:p>
          <a:endParaRPr lang="zh-TW" altLang="en-US" b="0"/>
        </a:p>
      </dgm:t>
    </dgm:pt>
    <dgm:pt modelId="{A43B79A0-454E-4E16-A4FB-2BA5938AEAAC}" type="sibTrans" cxnId="{D6266F1A-9A3A-4A91-9ECF-312674DC327B}">
      <dgm:prSet/>
      <dgm:spPr/>
      <dgm:t>
        <a:bodyPr/>
        <a:lstStyle/>
        <a:p>
          <a:endParaRPr lang="zh-TW" altLang="en-US" b="0"/>
        </a:p>
      </dgm:t>
    </dgm:pt>
    <dgm:pt modelId="{ADC18F41-3F90-467B-9495-EC6AC93756AC}">
      <dgm:prSet phldrT="[文字]" custT="1"/>
      <dgm:spPr>
        <a:xfrm>
          <a:off x="398921" y="2210760"/>
          <a:ext cx="7040889" cy="836381"/>
        </a:xfrm>
        <a:prstGeom prst="roundRect">
          <a:avLst/>
        </a:prstGeom>
        <a:gradFill rotWithShape="0">
          <a:gsLst>
            <a:gs pos="0">
              <a:srgbClr val="2DA2BF">
                <a:shade val="50000"/>
                <a:hueOff val="346160"/>
                <a:satOff val="-25283"/>
                <a:lumOff val="45974"/>
                <a:alphaOff val="0"/>
                <a:shade val="51000"/>
                <a:satMod val="130000"/>
              </a:srgbClr>
            </a:gs>
            <a:gs pos="80000">
              <a:srgbClr val="2DA2BF">
                <a:shade val="50000"/>
                <a:hueOff val="346160"/>
                <a:satOff val="-25283"/>
                <a:lumOff val="45974"/>
                <a:alphaOff val="0"/>
                <a:shade val="93000"/>
                <a:satMod val="130000"/>
              </a:srgbClr>
            </a:gs>
            <a:gs pos="100000">
              <a:srgbClr val="2DA2BF">
                <a:shade val="50000"/>
                <a:hueOff val="346160"/>
                <a:satOff val="-25283"/>
                <a:lumOff val="4597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zh-TW" altLang="en-US" sz="2400" b="0" dirty="0" smtClean="0">
              <a:solidFill>
                <a:sysClr val="window" lastClr="FFFFFF"/>
              </a:solidFill>
              <a:latin typeface="Constantia" pitchFamily="18" charset="0"/>
              <a:ea typeface="標楷體" pitchFamily="65" charset="-120"/>
              <a:cs typeface="+mn-cs"/>
            </a:rPr>
            <a:t>     </a:t>
          </a:r>
          <a:r>
            <a:rPr lang="zh-TW" altLang="en-US" sz="3600" b="0" dirty="0" smtClean="0">
              <a:solidFill>
                <a:sysClr val="window" lastClr="FFFFFF"/>
              </a:solidFill>
              <a:latin typeface="Constantia" pitchFamily="18" charset="0"/>
              <a:ea typeface="標楷體" pitchFamily="65" charset="-120"/>
              <a:cs typeface="+mn-cs"/>
            </a:rPr>
            <a:t>參、上市後管理規章</a:t>
          </a:r>
          <a:endParaRPr lang="zh-TW" altLang="en-US" sz="3600" b="0" dirty="0">
            <a:solidFill>
              <a:sysClr val="window" lastClr="FFFFFF"/>
            </a:solidFill>
            <a:latin typeface="Constantia" pitchFamily="18" charset="0"/>
            <a:ea typeface="標楷體" pitchFamily="65" charset="-120"/>
            <a:cs typeface="+mn-cs"/>
          </a:endParaRPr>
        </a:p>
      </dgm:t>
    </dgm:pt>
    <dgm:pt modelId="{5576B0C9-8A06-481E-9138-92B8E829FD26}" type="parTrans" cxnId="{309E6CB3-A050-4F8E-8567-2FCF8800C19E}">
      <dgm:prSet/>
      <dgm:spPr/>
      <dgm:t>
        <a:bodyPr/>
        <a:lstStyle/>
        <a:p>
          <a:endParaRPr lang="zh-TW" altLang="en-US" b="0"/>
        </a:p>
      </dgm:t>
    </dgm:pt>
    <dgm:pt modelId="{04499419-4CE8-43A7-9955-4F1C9689964F}" type="sibTrans" cxnId="{309E6CB3-A050-4F8E-8567-2FCF8800C19E}">
      <dgm:prSet/>
      <dgm:spPr/>
      <dgm:t>
        <a:bodyPr/>
        <a:lstStyle/>
        <a:p>
          <a:endParaRPr lang="zh-TW" altLang="en-US" b="0"/>
        </a:p>
      </dgm:t>
    </dgm:pt>
    <dgm:pt modelId="{ED031C54-2DB0-4FF3-9E43-7F3360302142}">
      <dgm:prSet phldrT="[文字]" custT="1"/>
      <dgm:spPr>
        <a:xfrm>
          <a:off x="398921" y="1184298"/>
          <a:ext cx="7040889" cy="836381"/>
        </a:xfrm>
        <a:prstGeom prst="roundRect">
          <a:avLst/>
        </a:prstGeom>
        <a:gradFill rotWithShape="0">
          <a:gsLst>
            <a:gs pos="0">
              <a:srgbClr val="2DA2BF">
                <a:shade val="50000"/>
                <a:hueOff val="173080"/>
                <a:satOff val="-12641"/>
                <a:lumOff val="22987"/>
                <a:alphaOff val="0"/>
                <a:shade val="51000"/>
                <a:satMod val="130000"/>
              </a:srgbClr>
            </a:gs>
            <a:gs pos="80000">
              <a:srgbClr val="2DA2BF">
                <a:shade val="50000"/>
                <a:hueOff val="173080"/>
                <a:satOff val="-12641"/>
                <a:lumOff val="22987"/>
                <a:alphaOff val="0"/>
                <a:shade val="93000"/>
                <a:satMod val="130000"/>
              </a:srgbClr>
            </a:gs>
            <a:gs pos="100000">
              <a:srgbClr val="2DA2BF">
                <a:shade val="50000"/>
                <a:hueOff val="173080"/>
                <a:satOff val="-12641"/>
                <a:lumOff val="2298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zh-TW" altLang="en-US" sz="3600" b="0" dirty="0" smtClean="0">
              <a:solidFill>
                <a:sysClr val="window" lastClr="FFFFFF"/>
              </a:solidFill>
              <a:latin typeface="Constantia" pitchFamily="18" charset="0"/>
              <a:ea typeface="標楷體" pitchFamily="65" charset="-120"/>
              <a:cs typeface="+mn-cs"/>
            </a:rPr>
            <a:t>    貳、上市審查程序規章</a:t>
          </a:r>
          <a:endParaRPr lang="zh-TW" altLang="en-US" sz="3600" b="0" dirty="0">
            <a:solidFill>
              <a:sysClr val="window" lastClr="FFFFFF"/>
            </a:solidFill>
            <a:latin typeface="Constantia" pitchFamily="18" charset="0"/>
            <a:ea typeface="標楷體" pitchFamily="65" charset="-120"/>
            <a:cs typeface="+mn-cs"/>
          </a:endParaRPr>
        </a:p>
      </dgm:t>
    </dgm:pt>
    <dgm:pt modelId="{89DF019D-81A3-4B4C-9ED2-DBF3DACB93A3}" type="parTrans" cxnId="{F87AB1F9-E79A-4B84-BD1F-D94AE6F7EF13}">
      <dgm:prSet/>
      <dgm:spPr/>
      <dgm:t>
        <a:bodyPr/>
        <a:lstStyle/>
        <a:p>
          <a:endParaRPr lang="zh-TW" altLang="en-US"/>
        </a:p>
      </dgm:t>
    </dgm:pt>
    <dgm:pt modelId="{855ACC90-9616-47BB-A235-307CF06CD981}" type="sibTrans" cxnId="{F87AB1F9-E79A-4B84-BD1F-D94AE6F7EF13}">
      <dgm:prSet/>
      <dgm:spPr/>
      <dgm:t>
        <a:bodyPr/>
        <a:lstStyle/>
        <a:p>
          <a:endParaRPr lang="zh-TW" altLang="en-US"/>
        </a:p>
      </dgm:t>
    </dgm:pt>
    <dgm:pt modelId="{3BBCB261-44E0-4BA0-91F7-F77503EC85FC}" type="pres">
      <dgm:prSet presAssocID="{88729A0A-C1D6-44E6-B082-98368971B9CE}" presName="linear" presStyleCnt="0">
        <dgm:presLayoutVars>
          <dgm:dir/>
          <dgm:animLvl val="lvl"/>
          <dgm:resizeHandles val="exact"/>
        </dgm:presLayoutVars>
      </dgm:prSet>
      <dgm:spPr/>
      <dgm:t>
        <a:bodyPr/>
        <a:lstStyle/>
        <a:p>
          <a:endParaRPr lang="zh-TW" altLang="en-US"/>
        </a:p>
      </dgm:t>
    </dgm:pt>
    <dgm:pt modelId="{2AC4A74B-8743-48C2-B72B-EA1B4B18566E}" type="pres">
      <dgm:prSet presAssocID="{23305CB8-6621-42BC-A0A7-643441FAE851}" presName="parentLin" presStyleCnt="0"/>
      <dgm:spPr/>
      <dgm:t>
        <a:bodyPr/>
        <a:lstStyle/>
        <a:p>
          <a:endParaRPr lang="zh-TW" altLang="en-US"/>
        </a:p>
      </dgm:t>
    </dgm:pt>
    <dgm:pt modelId="{2138B1C0-408D-4FBA-A75D-8A5477A82103}" type="pres">
      <dgm:prSet presAssocID="{23305CB8-6621-42BC-A0A7-643441FAE851}" presName="parentLeftMargin" presStyleLbl="node1" presStyleIdx="0" presStyleCnt="4"/>
      <dgm:spPr/>
      <dgm:t>
        <a:bodyPr/>
        <a:lstStyle/>
        <a:p>
          <a:endParaRPr lang="zh-TW" altLang="en-US"/>
        </a:p>
      </dgm:t>
    </dgm:pt>
    <dgm:pt modelId="{FB596664-FA9D-45A0-B531-B1755DF2BB59}" type="pres">
      <dgm:prSet presAssocID="{23305CB8-6621-42BC-A0A7-643441FAE851}" presName="parentText" presStyleLbl="node1" presStyleIdx="0" presStyleCnt="4" custScaleX="126070" custScaleY="236106">
        <dgm:presLayoutVars>
          <dgm:chMax val="0"/>
          <dgm:bulletEnabled val="1"/>
        </dgm:presLayoutVars>
      </dgm:prSet>
      <dgm:spPr/>
      <dgm:t>
        <a:bodyPr/>
        <a:lstStyle/>
        <a:p>
          <a:endParaRPr lang="zh-TW" altLang="en-US"/>
        </a:p>
      </dgm:t>
    </dgm:pt>
    <dgm:pt modelId="{44510405-9738-4256-BD0E-363F7CAD86CD}" type="pres">
      <dgm:prSet presAssocID="{23305CB8-6621-42BC-A0A7-643441FAE851}" presName="negativeSpace" presStyleCnt="0"/>
      <dgm:spPr/>
      <dgm:t>
        <a:bodyPr/>
        <a:lstStyle/>
        <a:p>
          <a:endParaRPr lang="zh-TW" altLang="en-US"/>
        </a:p>
      </dgm:t>
    </dgm:pt>
    <dgm:pt modelId="{B622B71D-8B06-4284-8F80-C89BD4F12D8E}" type="pres">
      <dgm:prSet presAssocID="{23305CB8-6621-42BC-A0A7-643441FAE851}" presName="childText" presStyleLbl="conFgAcc1" presStyleIdx="0" presStyleCnt="4">
        <dgm:presLayoutVars>
          <dgm:bulletEnabled val="1"/>
        </dgm:presLayoutVars>
      </dgm:prSet>
      <dgm:spPr>
        <a:xfrm>
          <a:off x="0" y="817098"/>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endParaRPr lang="zh-TW" altLang="en-US"/>
        </a:p>
      </dgm:t>
    </dgm:pt>
    <dgm:pt modelId="{1C490ECF-D0DB-4E31-AFCC-0466D5791D6F}" type="pres">
      <dgm:prSet presAssocID="{A43B79A0-454E-4E16-A4FB-2BA5938AEAAC}" presName="spaceBetweenRectangles" presStyleCnt="0"/>
      <dgm:spPr/>
      <dgm:t>
        <a:bodyPr/>
        <a:lstStyle/>
        <a:p>
          <a:endParaRPr lang="zh-TW" altLang="en-US"/>
        </a:p>
      </dgm:t>
    </dgm:pt>
    <dgm:pt modelId="{52031F06-9728-4930-907D-2E6DE245B8F8}" type="pres">
      <dgm:prSet presAssocID="{ED031C54-2DB0-4FF3-9E43-7F3360302142}" presName="parentLin" presStyleCnt="0"/>
      <dgm:spPr/>
      <dgm:t>
        <a:bodyPr/>
        <a:lstStyle/>
        <a:p>
          <a:endParaRPr lang="zh-TW" altLang="en-US"/>
        </a:p>
      </dgm:t>
    </dgm:pt>
    <dgm:pt modelId="{D9F55ED2-EB7A-4FEF-B810-42B621725519}" type="pres">
      <dgm:prSet presAssocID="{ED031C54-2DB0-4FF3-9E43-7F3360302142}" presName="parentLeftMargin" presStyleLbl="node1" presStyleIdx="0" presStyleCnt="4"/>
      <dgm:spPr/>
      <dgm:t>
        <a:bodyPr/>
        <a:lstStyle/>
        <a:p>
          <a:endParaRPr lang="zh-TW" altLang="en-US"/>
        </a:p>
      </dgm:t>
    </dgm:pt>
    <dgm:pt modelId="{797AFB1A-0928-4DB2-9859-098CF2CE3887}" type="pres">
      <dgm:prSet presAssocID="{ED031C54-2DB0-4FF3-9E43-7F3360302142}" presName="parentText" presStyleLbl="node1" presStyleIdx="1" presStyleCnt="4" custScaleX="126070" custScaleY="236106">
        <dgm:presLayoutVars>
          <dgm:chMax val="0"/>
          <dgm:bulletEnabled val="1"/>
        </dgm:presLayoutVars>
      </dgm:prSet>
      <dgm:spPr/>
      <dgm:t>
        <a:bodyPr/>
        <a:lstStyle/>
        <a:p>
          <a:endParaRPr lang="zh-TW" altLang="en-US"/>
        </a:p>
      </dgm:t>
    </dgm:pt>
    <dgm:pt modelId="{BEAE50D0-88DC-4782-883A-27415A8D5193}" type="pres">
      <dgm:prSet presAssocID="{ED031C54-2DB0-4FF3-9E43-7F3360302142}" presName="negativeSpace" presStyleCnt="0"/>
      <dgm:spPr/>
      <dgm:t>
        <a:bodyPr/>
        <a:lstStyle/>
        <a:p>
          <a:endParaRPr lang="zh-TW" altLang="en-US"/>
        </a:p>
      </dgm:t>
    </dgm:pt>
    <dgm:pt modelId="{0C241B70-34E4-4D53-89BD-7A7F45651D7F}" type="pres">
      <dgm:prSet presAssocID="{ED031C54-2DB0-4FF3-9E43-7F3360302142}" presName="childText" presStyleLbl="conFgAcc1" presStyleIdx="1" presStyleCnt="4">
        <dgm:presLayoutVars>
          <dgm:bulletEnabled val="1"/>
        </dgm:presLayoutVars>
      </dgm:prSet>
      <dgm:spPr>
        <a:xfrm>
          <a:off x="0" y="1843560"/>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173080"/>
              <a:satOff val="-12641"/>
              <a:lumOff val="22987"/>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endParaRPr lang="zh-TW" altLang="en-US"/>
        </a:p>
      </dgm:t>
    </dgm:pt>
    <dgm:pt modelId="{A5AB5482-56D6-4A1B-86D2-353953D988AE}" type="pres">
      <dgm:prSet presAssocID="{855ACC90-9616-47BB-A235-307CF06CD981}" presName="spaceBetweenRectangles" presStyleCnt="0"/>
      <dgm:spPr/>
      <dgm:t>
        <a:bodyPr/>
        <a:lstStyle/>
        <a:p>
          <a:endParaRPr lang="zh-TW" altLang="en-US"/>
        </a:p>
      </dgm:t>
    </dgm:pt>
    <dgm:pt modelId="{88A67129-E0C1-4DEC-9E30-C184E1866F16}" type="pres">
      <dgm:prSet presAssocID="{ADC18F41-3F90-467B-9495-EC6AC93756AC}" presName="parentLin" presStyleCnt="0"/>
      <dgm:spPr/>
      <dgm:t>
        <a:bodyPr/>
        <a:lstStyle/>
        <a:p>
          <a:endParaRPr lang="zh-TW" altLang="en-US"/>
        </a:p>
      </dgm:t>
    </dgm:pt>
    <dgm:pt modelId="{89266820-1B7F-4D2A-9D84-6EA0611C3932}" type="pres">
      <dgm:prSet presAssocID="{ADC18F41-3F90-467B-9495-EC6AC93756AC}" presName="parentLeftMargin" presStyleLbl="node1" presStyleIdx="1" presStyleCnt="4"/>
      <dgm:spPr/>
      <dgm:t>
        <a:bodyPr/>
        <a:lstStyle/>
        <a:p>
          <a:endParaRPr lang="zh-TW" altLang="en-US"/>
        </a:p>
      </dgm:t>
    </dgm:pt>
    <dgm:pt modelId="{226C2A30-9652-4039-9D26-E1E16FC79BF1}" type="pres">
      <dgm:prSet presAssocID="{ADC18F41-3F90-467B-9495-EC6AC93756AC}" presName="parentText" presStyleLbl="node1" presStyleIdx="2" presStyleCnt="4" custScaleX="126070" custScaleY="236106">
        <dgm:presLayoutVars>
          <dgm:chMax val="0"/>
          <dgm:bulletEnabled val="1"/>
        </dgm:presLayoutVars>
      </dgm:prSet>
      <dgm:spPr/>
      <dgm:t>
        <a:bodyPr/>
        <a:lstStyle/>
        <a:p>
          <a:endParaRPr lang="zh-TW" altLang="en-US"/>
        </a:p>
      </dgm:t>
    </dgm:pt>
    <dgm:pt modelId="{D150FE51-1198-4BD6-A78C-3DE8C63D1450}" type="pres">
      <dgm:prSet presAssocID="{ADC18F41-3F90-467B-9495-EC6AC93756AC}" presName="negativeSpace" presStyleCnt="0"/>
      <dgm:spPr/>
      <dgm:t>
        <a:bodyPr/>
        <a:lstStyle/>
        <a:p>
          <a:endParaRPr lang="zh-TW" altLang="en-US"/>
        </a:p>
      </dgm:t>
    </dgm:pt>
    <dgm:pt modelId="{2D1D4876-90F3-4BF0-A569-5A5B76538506}" type="pres">
      <dgm:prSet presAssocID="{ADC18F41-3F90-467B-9495-EC6AC93756AC}" presName="childText" presStyleLbl="conFgAcc1" presStyleIdx="2" presStyleCnt="4">
        <dgm:presLayoutVars>
          <dgm:bulletEnabled val="1"/>
        </dgm:presLayoutVars>
      </dgm:prSet>
      <dgm:spPr>
        <a:xfrm>
          <a:off x="0" y="2870021"/>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346160"/>
              <a:satOff val="-25283"/>
              <a:lumOff val="45974"/>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endParaRPr lang="zh-TW" altLang="en-US"/>
        </a:p>
      </dgm:t>
    </dgm:pt>
    <dgm:pt modelId="{C41637F6-8222-4846-8CFA-007D01CB85D2}" type="pres">
      <dgm:prSet presAssocID="{04499419-4CE8-43A7-9955-4F1C9689964F}" presName="spaceBetweenRectangles" presStyleCnt="0"/>
      <dgm:spPr/>
      <dgm:t>
        <a:bodyPr/>
        <a:lstStyle/>
        <a:p>
          <a:endParaRPr lang="zh-TW" altLang="en-US"/>
        </a:p>
      </dgm:t>
    </dgm:pt>
    <dgm:pt modelId="{3AE04F3F-21B0-4FC3-9DD3-421AE00760AC}" type="pres">
      <dgm:prSet presAssocID="{60C7C6C0-F693-4D9E-9417-1E65E81DC95B}" presName="parentLin" presStyleCnt="0"/>
      <dgm:spPr/>
      <dgm:t>
        <a:bodyPr/>
        <a:lstStyle/>
        <a:p>
          <a:endParaRPr lang="zh-TW" altLang="en-US"/>
        </a:p>
      </dgm:t>
    </dgm:pt>
    <dgm:pt modelId="{422E6CBF-AB66-44C3-BF87-BB08C2C25BA5}" type="pres">
      <dgm:prSet presAssocID="{60C7C6C0-F693-4D9E-9417-1E65E81DC95B}" presName="parentLeftMargin" presStyleLbl="node1" presStyleIdx="2" presStyleCnt="4"/>
      <dgm:spPr/>
      <dgm:t>
        <a:bodyPr/>
        <a:lstStyle/>
        <a:p>
          <a:endParaRPr lang="zh-TW" altLang="en-US"/>
        </a:p>
      </dgm:t>
    </dgm:pt>
    <dgm:pt modelId="{81456312-06F7-495A-96D3-D87CA02653CC}" type="pres">
      <dgm:prSet presAssocID="{60C7C6C0-F693-4D9E-9417-1E65E81DC95B}" presName="parentText" presStyleLbl="node1" presStyleIdx="3" presStyleCnt="4" custScaleX="126070" custScaleY="236106">
        <dgm:presLayoutVars>
          <dgm:chMax val="0"/>
          <dgm:bulletEnabled val="1"/>
        </dgm:presLayoutVars>
      </dgm:prSet>
      <dgm:spPr/>
      <dgm:t>
        <a:bodyPr/>
        <a:lstStyle/>
        <a:p>
          <a:endParaRPr lang="zh-TW" altLang="en-US"/>
        </a:p>
      </dgm:t>
    </dgm:pt>
    <dgm:pt modelId="{2531A058-72FB-4626-85CF-B086D6A9CC22}" type="pres">
      <dgm:prSet presAssocID="{60C7C6C0-F693-4D9E-9417-1E65E81DC95B}" presName="negativeSpace" presStyleCnt="0"/>
      <dgm:spPr/>
      <dgm:t>
        <a:bodyPr/>
        <a:lstStyle/>
        <a:p>
          <a:endParaRPr lang="zh-TW" altLang="en-US"/>
        </a:p>
      </dgm:t>
    </dgm:pt>
    <dgm:pt modelId="{069CF896-FB1F-4F71-B35B-522BDC1DA0F4}" type="pres">
      <dgm:prSet presAssocID="{60C7C6C0-F693-4D9E-9417-1E65E81DC95B}" presName="childText" presStyleLbl="conFgAcc1" presStyleIdx="3" presStyleCnt="4">
        <dgm:presLayoutVars>
          <dgm:bulletEnabled val="1"/>
        </dgm:presLayoutVars>
      </dgm:prSet>
      <dgm:spPr>
        <a:xfrm>
          <a:off x="0" y="3896483"/>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173080"/>
              <a:satOff val="-12641"/>
              <a:lumOff val="22987"/>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endParaRPr lang="zh-TW" altLang="en-US"/>
        </a:p>
      </dgm:t>
    </dgm:pt>
  </dgm:ptLst>
  <dgm:cxnLst>
    <dgm:cxn modelId="{26D6C6E2-D052-4CE3-8C6E-0077A5C3EDBE}" type="presOf" srcId="{ADC18F41-3F90-467B-9495-EC6AC93756AC}" destId="{226C2A30-9652-4039-9D26-E1E16FC79BF1}" srcOrd="1" destOrd="0" presId="urn:microsoft.com/office/officeart/2005/8/layout/list1"/>
    <dgm:cxn modelId="{E244666C-16E3-4D5A-A3A2-E29CB1AD632C}" type="presOf" srcId="{ADC18F41-3F90-467B-9495-EC6AC93756AC}" destId="{89266820-1B7F-4D2A-9D84-6EA0611C3932}" srcOrd="0" destOrd="0" presId="urn:microsoft.com/office/officeart/2005/8/layout/list1"/>
    <dgm:cxn modelId="{ABC3E253-DBAF-4A63-A9A1-1A6EA72135CA}" type="presOf" srcId="{23305CB8-6621-42BC-A0A7-643441FAE851}" destId="{2138B1C0-408D-4FBA-A75D-8A5477A82103}" srcOrd="0" destOrd="0" presId="urn:microsoft.com/office/officeart/2005/8/layout/list1"/>
    <dgm:cxn modelId="{3770A802-AB39-4D58-9C71-E60D1CBACA42}" type="presOf" srcId="{23305CB8-6621-42BC-A0A7-643441FAE851}" destId="{FB596664-FA9D-45A0-B531-B1755DF2BB59}" srcOrd="1" destOrd="0" presId="urn:microsoft.com/office/officeart/2005/8/layout/list1"/>
    <dgm:cxn modelId="{D6266F1A-9A3A-4A91-9ECF-312674DC327B}" srcId="{88729A0A-C1D6-44E6-B082-98368971B9CE}" destId="{23305CB8-6621-42BC-A0A7-643441FAE851}" srcOrd="0" destOrd="0" parTransId="{505B106E-0775-410A-BE03-CBFBE5125E91}" sibTransId="{A43B79A0-454E-4E16-A4FB-2BA5938AEAAC}"/>
    <dgm:cxn modelId="{309E6CB3-A050-4F8E-8567-2FCF8800C19E}" srcId="{88729A0A-C1D6-44E6-B082-98368971B9CE}" destId="{ADC18F41-3F90-467B-9495-EC6AC93756AC}" srcOrd="2" destOrd="0" parTransId="{5576B0C9-8A06-481E-9138-92B8E829FD26}" sibTransId="{04499419-4CE8-43A7-9955-4F1C9689964F}"/>
    <dgm:cxn modelId="{6B6F5EE8-7544-47F9-98FD-999C313B32D7}" type="presOf" srcId="{ED031C54-2DB0-4FF3-9E43-7F3360302142}" destId="{797AFB1A-0928-4DB2-9859-098CF2CE3887}" srcOrd="1" destOrd="0" presId="urn:microsoft.com/office/officeart/2005/8/layout/list1"/>
    <dgm:cxn modelId="{ACD1B058-2CA4-4F9F-A03A-E8ECA93E3CE5}" type="presOf" srcId="{ED031C54-2DB0-4FF3-9E43-7F3360302142}" destId="{D9F55ED2-EB7A-4FEF-B810-42B621725519}" srcOrd="0" destOrd="0" presId="urn:microsoft.com/office/officeart/2005/8/layout/list1"/>
    <dgm:cxn modelId="{9EEDAB8C-7853-4E1D-A2CE-5395A3FCD80E}" type="presOf" srcId="{60C7C6C0-F693-4D9E-9417-1E65E81DC95B}" destId="{81456312-06F7-495A-96D3-D87CA02653CC}" srcOrd="1" destOrd="0" presId="urn:microsoft.com/office/officeart/2005/8/layout/list1"/>
    <dgm:cxn modelId="{B426BA68-D5DF-4CB4-ADE3-967DE5E02438}" srcId="{88729A0A-C1D6-44E6-B082-98368971B9CE}" destId="{60C7C6C0-F693-4D9E-9417-1E65E81DC95B}" srcOrd="3" destOrd="0" parTransId="{A626FD07-B52F-425F-95F5-44BCFAECE41D}" sibTransId="{C1A9A478-CDEC-4855-9ACF-04314351CD63}"/>
    <dgm:cxn modelId="{A4A69EF3-156E-4F81-9A0D-DE2E652EBD9E}" type="presOf" srcId="{88729A0A-C1D6-44E6-B082-98368971B9CE}" destId="{3BBCB261-44E0-4BA0-91F7-F77503EC85FC}" srcOrd="0" destOrd="0" presId="urn:microsoft.com/office/officeart/2005/8/layout/list1"/>
    <dgm:cxn modelId="{F87AB1F9-E79A-4B84-BD1F-D94AE6F7EF13}" srcId="{88729A0A-C1D6-44E6-B082-98368971B9CE}" destId="{ED031C54-2DB0-4FF3-9E43-7F3360302142}" srcOrd="1" destOrd="0" parTransId="{89DF019D-81A3-4B4C-9ED2-DBF3DACB93A3}" sibTransId="{855ACC90-9616-47BB-A235-307CF06CD981}"/>
    <dgm:cxn modelId="{E2D14AF9-06D2-48DD-8D95-47717406FC6A}" type="presOf" srcId="{60C7C6C0-F693-4D9E-9417-1E65E81DC95B}" destId="{422E6CBF-AB66-44C3-BF87-BB08C2C25BA5}" srcOrd="0" destOrd="0" presId="urn:microsoft.com/office/officeart/2005/8/layout/list1"/>
    <dgm:cxn modelId="{E4F52F1D-6176-44F6-BA7D-2A989EA03666}" type="presParOf" srcId="{3BBCB261-44E0-4BA0-91F7-F77503EC85FC}" destId="{2AC4A74B-8743-48C2-B72B-EA1B4B18566E}" srcOrd="0" destOrd="0" presId="urn:microsoft.com/office/officeart/2005/8/layout/list1"/>
    <dgm:cxn modelId="{44FE8BFA-584C-4DFF-AA18-E0DD92F16DF2}" type="presParOf" srcId="{2AC4A74B-8743-48C2-B72B-EA1B4B18566E}" destId="{2138B1C0-408D-4FBA-A75D-8A5477A82103}" srcOrd="0" destOrd="0" presId="urn:microsoft.com/office/officeart/2005/8/layout/list1"/>
    <dgm:cxn modelId="{5E9F6B43-52F1-42B5-9E7C-7EC13302910C}" type="presParOf" srcId="{2AC4A74B-8743-48C2-B72B-EA1B4B18566E}" destId="{FB596664-FA9D-45A0-B531-B1755DF2BB59}" srcOrd="1" destOrd="0" presId="urn:microsoft.com/office/officeart/2005/8/layout/list1"/>
    <dgm:cxn modelId="{44361B2B-7D40-4881-9E79-65A22C453130}" type="presParOf" srcId="{3BBCB261-44E0-4BA0-91F7-F77503EC85FC}" destId="{44510405-9738-4256-BD0E-363F7CAD86CD}" srcOrd="1" destOrd="0" presId="urn:microsoft.com/office/officeart/2005/8/layout/list1"/>
    <dgm:cxn modelId="{E949F98F-6930-462C-9421-FBD3183A63C4}" type="presParOf" srcId="{3BBCB261-44E0-4BA0-91F7-F77503EC85FC}" destId="{B622B71D-8B06-4284-8F80-C89BD4F12D8E}" srcOrd="2" destOrd="0" presId="urn:microsoft.com/office/officeart/2005/8/layout/list1"/>
    <dgm:cxn modelId="{BD5BB95A-2ECF-4D36-8141-CCC126810D75}" type="presParOf" srcId="{3BBCB261-44E0-4BA0-91F7-F77503EC85FC}" destId="{1C490ECF-D0DB-4E31-AFCC-0466D5791D6F}" srcOrd="3" destOrd="0" presId="urn:microsoft.com/office/officeart/2005/8/layout/list1"/>
    <dgm:cxn modelId="{76E76666-1C5A-4B3D-9636-E022DE7CA0F5}" type="presParOf" srcId="{3BBCB261-44E0-4BA0-91F7-F77503EC85FC}" destId="{52031F06-9728-4930-907D-2E6DE245B8F8}" srcOrd="4" destOrd="0" presId="urn:microsoft.com/office/officeart/2005/8/layout/list1"/>
    <dgm:cxn modelId="{4C7F85C5-840A-4DEB-A0A1-2B7FBE1115F3}" type="presParOf" srcId="{52031F06-9728-4930-907D-2E6DE245B8F8}" destId="{D9F55ED2-EB7A-4FEF-B810-42B621725519}" srcOrd="0" destOrd="0" presId="urn:microsoft.com/office/officeart/2005/8/layout/list1"/>
    <dgm:cxn modelId="{35F6B490-B799-4D14-B6D8-EC2AA3D65872}" type="presParOf" srcId="{52031F06-9728-4930-907D-2E6DE245B8F8}" destId="{797AFB1A-0928-4DB2-9859-098CF2CE3887}" srcOrd="1" destOrd="0" presId="urn:microsoft.com/office/officeart/2005/8/layout/list1"/>
    <dgm:cxn modelId="{CB5DFE08-C8F8-47A0-8BD3-E8BDC1BA53F2}" type="presParOf" srcId="{3BBCB261-44E0-4BA0-91F7-F77503EC85FC}" destId="{BEAE50D0-88DC-4782-883A-27415A8D5193}" srcOrd="5" destOrd="0" presId="urn:microsoft.com/office/officeart/2005/8/layout/list1"/>
    <dgm:cxn modelId="{BF14B608-6067-4728-8670-4E4F137631C8}" type="presParOf" srcId="{3BBCB261-44E0-4BA0-91F7-F77503EC85FC}" destId="{0C241B70-34E4-4D53-89BD-7A7F45651D7F}" srcOrd="6" destOrd="0" presId="urn:microsoft.com/office/officeart/2005/8/layout/list1"/>
    <dgm:cxn modelId="{2132E459-B73C-48ED-AC85-9742C37C38D8}" type="presParOf" srcId="{3BBCB261-44E0-4BA0-91F7-F77503EC85FC}" destId="{A5AB5482-56D6-4A1B-86D2-353953D988AE}" srcOrd="7" destOrd="0" presId="urn:microsoft.com/office/officeart/2005/8/layout/list1"/>
    <dgm:cxn modelId="{4FC269AC-C6EF-4FE5-A7BD-6172185ED8DB}" type="presParOf" srcId="{3BBCB261-44E0-4BA0-91F7-F77503EC85FC}" destId="{88A67129-E0C1-4DEC-9E30-C184E1866F16}" srcOrd="8" destOrd="0" presId="urn:microsoft.com/office/officeart/2005/8/layout/list1"/>
    <dgm:cxn modelId="{AF3CCE17-B6FC-4105-BEAA-FC7965B86D73}" type="presParOf" srcId="{88A67129-E0C1-4DEC-9E30-C184E1866F16}" destId="{89266820-1B7F-4D2A-9D84-6EA0611C3932}" srcOrd="0" destOrd="0" presId="urn:microsoft.com/office/officeart/2005/8/layout/list1"/>
    <dgm:cxn modelId="{F358845E-4383-492D-8217-2826E212C675}" type="presParOf" srcId="{88A67129-E0C1-4DEC-9E30-C184E1866F16}" destId="{226C2A30-9652-4039-9D26-E1E16FC79BF1}" srcOrd="1" destOrd="0" presId="urn:microsoft.com/office/officeart/2005/8/layout/list1"/>
    <dgm:cxn modelId="{CB690B45-32E2-4F8F-AD4A-2E9D443B5478}" type="presParOf" srcId="{3BBCB261-44E0-4BA0-91F7-F77503EC85FC}" destId="{D150FE51-1198-4BD6-A78C-3DE8C63D1450}" srcOrd="9" destOrd="0" presId="urn:microsoft.com/office/officeart/2005/8/layout/list1"/>
    <dgm:cxn modelId="{DC083811-7CAD-4BBA-9F52-59DB54576771}" type="presParOf" srcId="{3BBCB261-44E0-4BA0-91F7-F77503EC85FC}" destId="{2D1D4876-90F3-4BF0-A569-5A5B76538506}" srcOrd="10" destOrd="0" presId="urn:microsoft.com/office/officeart/2005/8/layout/list1"/>
    <dgm:cxn modelId="{40B51B66-DA31-4857-A96D-E9EE028F0F61}" type="presParOf" srcId="{3BBCB261-44E0-4BA0-91F7-F77503EC85FC}" destId="{C41637F6-8222-4846-8CFA-007D01CB85D2}" srcOrd="11" destOrd="0" presId="urn:microsoft.com/office/officeart/2005/8/layout/list1"/>
    <dgm:cxn modelId="{5F0D60CA-086A-411E-BDBD-5770494E6929}" type="presParOf" srcId="{3BBCB261-44E0-4BA0-91F7-F77503EC85FC}" destId="{3AE04F3F-21B0-4FC3-9DD3-421AE00760AC}" srcOrd="12" destOrd="0" presId="urn:microsoft.com/office/officeart/2005/8/layout/list1"/>
    <dgm:cxn modelId="{91A01AFB-317B-4738-AE1D-DEF26E9A77DF}" type="presParOf" srcId="{3AE04F3F-21B0-4FC3-9DD3-421AE00760AC}" destId="{422E6CBF-AB66-44C3-BF87-BB08C2C25BA5}" srcOrd="0" destOrd="0" presId="urn:microsoft.com/office/officeart/2005/8/layout/list1"/>
    <dgm:cxn modelId="{7135F83E-18D9-4E61-94EB-2BCCDF7F331C}" type="presParOf" srcId="{3AE04F3F-21B0-4FC3-9DD3-421AE00760AC}" destId="{81456312-06F7-495A-96D3-D87CA02653CC}" srcOrd="1" destOrd="0" presId="urn:microsoft.com/office/officeart/2005/8/layout/list1"/>
    <dgm:cxn modelId="{5FA50C1D-7210-4B51-AE6E-707692691040}" type="presParOf" srcId="{3BBCB261-44E0-4BA0-91F7-F77503EC85FC}" destId="{2531A058-72FB-4626-85CF-B086D6A9CC22}" srcOrd="13" destOrd="0" presId="urn:microsoft.com/office/officeart/2005/8/layout/list1"/>
    <dgm:cxn modelId="{6FDE22DD-3455-45D1-8AC5-7269B50AAD8C}" type="presParOf" srcId="{3BBCB261-44E0-4BA0-91F7-F77503EC85FC}" destId="{069CF896-FB1F-4F71-B35B-522BDC1DA0F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906840-9566-44EA-871E-A2BD0B32D2C0}"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zh-TW" altLang="en-US"/>
        </a:p>
      </dgm:t>
    </dgm:pt>
    <dgm:pt modelId="{5D9B02FB-C05F-4190-9C83-7395AD8FAE2D}">
      <dgm:prSet phldrT="[文字]" custT="1"/>
      <dgm:spPr/>
      <dgm:t>
        <a:bodyPr/>
        <a:lstStyle/>
        <a:p>
          <a:pPr>
            <a:lnSpc>
              <a:spcPct val="90000"/>
            </a:lnSpc>
          </a:pPr>
          <a:r>
            <a:rPr lang="zh-TW" altLang="en-US" sz="2000" dirty="0" smtClean="0">
              <a:effectLst>
                <a:outerShdw blurRad="38100" dist="38100" dir="2700000" algn="tl">
                  <a:srgbClr val="000000">
                    <a:alpha val="43137"/>
                  </a:srgbClr>
                </a:outerShdw>
              </a:effectLst>
            </a:rPr>
            <a:t>產品面</a:t>
          </a:r>
          <a:endParaRPr lang="zh-TW" altLang="en-US" sz="2000" dirty="0">
            <a:effectLst>
              <a:outerShdw blurRad="38100" dist="38100" dir="2700000" algn="tl">
                <a:srgbClr val="000000">
                  <a:alpha val="43137"/>
                </a:srgbClr>
              </a:outerShdw>
            </a:effectLst>
          </a:endParaRPr>
        </a:p>
      </dgm:t>
    </dgm:pt>
    <dgm:pt modelId="{DEE75ED3-DEEF-47C7-8F4E-F08A2D2688E3}" type="parTrans" cxnId="{679CD4E9-AF5D-47B7-B11B-05E1271BB633}">
      <dgm:prSet/>
      <dgm:spPr/>
      <dgm:t>
        <a:bodyPr/>
        <a:lstStyle/>
        <a:p>
          <a:endParaRPr lang="zh-TW" altLang="en-US"/>
        </a:p>
      </dgm:t>
    </dgm:pt>
    <dgm:pt modelId="{655F8D2A-6815-4855-9AB2-C6FDD665DA8E}" type="sibTrans" cxnId="{679CD4E9-AF5D-47B7-B11B-05E1271BB633}">
      <dgm:prSet/>
      <dgm:spPr/>
      <dgm:t>
        <a:bodyPr/>
        <a:lstStyle/>
        <a:p>
          <a:endParaRPr lang="zh-TW" altLang="en-US"/>
        </a:p>
      </dgm:t>
    </dgm:pt>
    <dgm:pt modelId="{BF8E4160-390A-4261-9296-AFC922AD8112}">
      <dgm:prSet phldrT="[文字]" custT="1"/>
      <dgm:spPr/>
      <dgm:t>
        <a:bodyPr/>
        <a:lstStyle/>
        <a:p>
          <a:pPr>
            <a:lnSpc>
              <a:spcPct val="90000"/>
            </a:lnSpc>
          </a:pPr>
          <a:r>
            <a:rPr lang="zh-TW" altLang="en-US" sz="2000" dirty="0" smtClean="0">
              <a:effectLst>
                <a:outerShdw blurRad="38100" dist="38100" dir="2700000" algn="tl">
                  <a:srgbClr val="000000">
                    <a:alpha val="43137"/>
                  </a:srgbClr>
                </a:outerShdw>
              </a:effectLst>
            </a:rPr>
            <a:t>研發能力</a:t>
          </a:r>
          <a:endParaRPr lang="zh-TW" altLang="en-US" sz="2000" dirty="0">
            <a:effectLst>
              <a:outerShdw blurRad="38100" dist="38100" dir="2700000" algn="tl">
                <a:srgbClr val="000000">
                  <a:alpha val="43137"/>
                </a:srgbClr>
              </a:outerShdw>
            </a:effectLst>
          </a:endParaRPr>
        </a:p>
      </dgm:t>
    </dgm:pt>
    <dgm:pt modelId="{3AF761A8-B928-4BFE-B806-B9CF1DDBD16F}" type="parTrans" cxnId="{16B4C3B5-C4E0-4C32-84F9-CE51CC72718B}">
      <dgm:prSet/>
      <dgm:spPr/>
      <dgm:t>
        <a:bodyPr/>
        <a:lstStyle/>
        <a:p>
          <a:endParaRPr lang="zh-TW" altLang="en-US"/>
        </a:p>
      </dgm:t>
    </dgm:pt>
    <dgm:pt modelId="{5E3593B6-E157-4A06-8F28-43907D962ED6}" type="sibTrans" cxnId="{16B4C3B5-C4E0-4C32-84F9-CE51CC72718B}">
      <dgm:prSet/>
      <dgm:spPr/>
      <dgm:t>
        <a:bodyPr/>
        <a:lstStyle/>
        <a:p>
          <a:endParaRPr lang="zh-TW" altLang="en-US"/>
        </a:p>
      </dgm:t>
    </dgm:pt>
    <dgm:pt modelId="{6A63A404-D2DD-4B70-BB14-06D73FD7FE7F}">
      <dgm:prSet phldrT="[文字]" custT="1"/>
      <dgm:spPr/>
      <dgm:t>
        <a:bodyPr/>
        <a:lstStyle/>
        <a:p>
          <a:pPr>
            <a:lnSpc>
              <a:spcPct val="90000"/>
            </a:lnSpc>
          </a:pPr>
          <a:r>
            <a:rPr lang="zh-TW" altLang="en-US" sz="2000" dirty="0" smtClean="0">
              <a:effectLst>
                <a:outerShdw blurRad="38100" dist="38100" dir="2700000" algn="tl">
                  <a:srgbClr val="000000">
                    <a:alpha val="43137"/>
                  </a:srgbClr>
                </a:outerShdw>
              </a:effectLst>
            </a:rPr>
            <a:t>財務業務</a:t>
          </a:r>
          <a:endParaRPr lang="zh-TW" altLang="en-US" sz="2000" dirty="0">
            <a:effectLst>
              <a:outerShdw blurRad="38100" dist="38100" dir="2700000" algn="tl">
                <a:srgbClr val="000000">
                  <a:alpha val="43137"/>
                </a:srgbClr>
              </a:outerShdw>
            </a:effectLst>
          </a:endParaRPr>
        </a:p>
      </dgm:t>
    </dgm:pt>
    <dgm:pt modelId="{D8161BDB-E96B-4EA9-99FF-D39CD937C570}" type="parTrans" cxnId="{6469D228-B17B-4F63-B96E-9E1CF0EE5291}">
      <dgm:prSet/>
      <dgm:spPr/>
      <dgm:t>
        <a:bodyPr/>
        <a:lstStyle/>
        <a:p>
          <a:endParaRPr lang="zh-TW" altLang="en-US"/>
        </a:p>
      </dgm:t>
    </dgm:pt>
    <dgm:pt modelId="{5DBD4DDF-BA43-4A7B-B5C8-D5CA780072ED}" type="sibTrans" cxnId="{6469D228-B17B-4F63-B96E-9E1CF0EE5291}">
      <dgm:prSet/>
      <dgm:spPr/>
      <dgm:t>
        <a:bodyPr/>
        <a:lstStyle/>
        <a:p>
          <a:endParaRPr lang="zh-TW" altLang="en-US"/>
        </a:p>
      </dgm:t>
    </dgm:pt>
    <dgm:pt modelId="{BA3B3E1C-3FDA-4634-802E-368CF5827134}">
      <dgm:prSet phldrT="[文字]" custT="1"/>
      <dgm:spPr/>
      <dgm:t>
        <a:bodyPr/>
        <a:lstStyle/>
        <a:p>
          <a:pPr>
            <a:lnSpc>
              <a:spcPts val="1800"/>
            </a:lnSpc>
          </a:pPr>
          <a:r>
            <a:rPr lang="zh-TW" altLang="en-US" sz="1400" dirty="0" smtClean="0"/>
            <a:t>劑型、適應症</a:t>
          </a:r>
          <a:endParaRPr lang="zh-TW" altLang="en-US" sz="1400" dirty="0"/>
        </a:p>
      </dgm:t>
    </dgm:pt>
    <dgm:pt modelId="{17F9BD01-E0B4-4075-B7C1-37961F3E85BC}" type="parTrans" cxnId="{D64A7812-5220-479E-945C-BEE5016DF8F3}">
      <dgm:prSet/>
      <dgm:spPr/>
      <dgm:t>
        <a:bodyPr/>
        <a:lstStyle/>
        <a:p>
          <a:endParaRPr lang="zh-TW" altLang="en-US"/>
        </a:p>
      </dgm:t>
    </dgm:pt>
    <dgm:pt modelId="{1FF3BCCE-FA57-4260-BDC8-6753C5132285}" type="sibTrans" cxnId="{D64A7812-5220-479E-945C-BEE5016DF8F3}">
      <dgm:prSet/>
      <dgm:spPr/>
      <dgm:t>
        <a:bodyPr/>
        <a:lstStyle/>
        <a:p>
          <a:endParaRPr lang="zh-TW" altLang="en-US"/>
        </a:p>
      </dgm:t>
    </dgm:pt>
    <dgm:pt modelId="{04AF7745-EFFE-4815-8E3C-6FAF3CB74249}">
      <dgm:prSet phldrT="[文字]" custT="1"/>
      <dgm:spPr/>
      <dgm:t>
        <a:bodyPr/>
        <a:lstStyle/>
        <a:p>
          <a:pPr>
            <a:lnSpc>
              <a:spcPts val="1800"/>
            </a:lnSpc>
          </a:pPr>
          <a:r>
            <a:rPr lang="zh-TW" altLang="en-US" sz="1400" dirty="0" smtClean="0"/>
            <a:t>向各所轄主管機關溝通內容 </a:t>
          </a:r>
          <a:r>
            <a:rPr lang="en-US" altLang="en-US" sz="1400" dirty="0" smtClean="0"/>
            <a:t>(</a:t>
          </a:r>
          <a:r>
            <a:rPr lang="zh-TW" altLang="en-US" sz="1400" dirty="0" smtClean="0"/>
            <a:t>含重大不利事件 </a:t>
          </a:r>
          <a:r>
            <a:rPr lang="en-US" altLang="en-US" sz="1400" dirty="0" smtClean="0"/>
            <a:t>)</a:t>
          </a:r>
          <a:endParaRPr lang="zh-TW" altLang="en-US" sz="1400" dirty="0"/>
        </a:p>
      </dgm:t>
    </dgm:pt>
    <dgm:pt modelId="{A5C2276A-B332-4DA6-BBB4-B98E13DF7328}" type="parTrans" cxnId="{CB1C453B-05B8-4066-8F22-DE624AC55503}">
      <dgm:prSet/>
      <dgm:spPr/>
      <dgm:t>
        <a:bodyPr/>
        <a:lstStyle/>
        <a:p>
          <a:endParaRPr lang="zh-TW" altLang="en-US"/>
        </a:p>
      </dgm:t>
    </dgm:pt>
    <dgm:pt modelId="{C6B739AB-550A-4927-A2ED-566445641EF5}" type="sibTrans" cxnId="{CB1C453B-05B8-4066-8F22-DE624AC55503}">
      <dgm:prSet/>
      <dgm:spPr/>
      <dgm:t>
        <a:bodyPr/>
        <a:lstStyle/>
        <a:p>
          <a:endParaRPr lang="zh-TW" altLang="en-US"/>
        </a:p>
      </dgm:t>
    </dgm:pt>
    <dgm:pt modelId="{D1A7A1D6-CEEF-4CF1-BF4F-F42916C37E38}">
      <dgm:prSet phldrT="[文字]" custT="1"/>
      <dgm:spPr/>
      <dgm:t>
        <a:bodyPr/>
        <a:lstStyle/>
        <a:p>
          <a:pPr>
            <a:lnSpc>
              <a:spcPts val="1800"/>
            </a:lnSpc>
          </a:pPr>
          <a:r>
            <a:rPr lang="zh-TW" altLang="en-US" sz="1400" dirty="0" smtClean="0"/>
            <a:t>研發費用、商業化模式</a:t>
          </a:r>
          <a:endParaRPr lang="zh-TW" altLang="en-US" sz="1400" dirty="0"/>
        </a:p>
      </dgm:t>
    </dgm:pt>
    <dgm:pt modelId="{89F9F999-37B8-4574-8B2C-630422C67675}" type="parTrans" cxnId="{C01E2B93-E13C-4A0B-ACA3-603824ADD26E}">
      <dgm:prSet/>
      <dgm:spPr/>
      <dgm:t>
        <a:bodyPr/>
        <a:lstStyle/>
        <a:p>
          <a:endParaRPr lang="zh-TW" altLang="en-US"/>
        </a:p>
      </dgm:t>
    </dgm:pt>
    <dgm:pt modelId="{E9DF9FB4-3D5C-43D3-AD09-D13BD3090EFC}" type="sibTrans" cxnId="{C01E2B93-E13C-4A0B-ACA3-603824ADD26E}">
      <dgm:prSet/>
      <dgm:spPr/>
      <dgm:t>
        <a:bodyPr/>
        <a:lstStyle/>
        <a:p>
          <a:endParaRPr lang="zh-TW" altLang="en-US"/>
        </a:p>
      </dgm:t>
    </dgm:pt>
    <dgm:pt modelId="{C376D1A2-7373-4EEA-9E39-7822B219CC3A}">
      <dgm:prSet phldrT="[文字]" custT="1"/>
      <dgm:spPr/>
      <dgm:t>
        <a:bodyPr/>
        <a:lstStyle/>
        <a:p>
          <a:pPr>
            <a:lnSpc>
              <a:spcPct val="90000"/>
            </a:lnSpc>
          </a:pPr>
          <a:r>
            <a:rPr lang="zh-TW" altLang="en-US" sz="2000" dirty="0" smtClean="0">
              <a:effectLst>
                <a:outerShdw blurRad="38100" dist="38100" dir="2700000" algn="tl">
                  <a:srgbClr val="000000">
                    <a:alpha val="43137"/>
                  </a:srgbClr>
                </a:outerShdw>
              </a:effectLst>
            </a:rPr>
            <a:t>其他</a:t>
          </a:r>
          <a:endParaRPr lang="zh-TW" altLang="en-US" sz="2000" dirty="0">
            <a:effectLst>
              <a:outerShdw blurRad="38100" dist="38100" dir="2700000" algn="tl">
                <a:srgbClr val="000000">
                  <a:alpha val="43137"/>
                </a:srgbClr>
              </a:outerShdw>
            </a:effectLst>
          </a:endParaRPr>
        </a:p>
      </dgm:t>
    </dgm:pt>
    <dgm:pt modelId="{AF9963AC-DEC3-4520-8750-8D4DE55A73E0}" type="parTrans" cxnId="{A46D7FD1-BE5E-48A0-B713-DEEAEE4D37FF}">
      <dgm:prSet/>
      <dgm:spPr/>
      <dgm:t>
        <a:bodyPr/>
        <a:lstStyle/>
        <a:p>
          <a:endParaRPr lang="zh-TW" altLang="en-US"/>
        </a:p>
      </dgm:t>
    </dgm:pt>
    <dgm:pt modelId="{939BAA62-374F-4166-B5BF-8BDB33EE230E}" type="sibTrans" cxnId="{A46D7FD1-BE5E-48A0-B713-DEEAEE4D37FF}">
      <dgm:prSet/>
      <dgm:spPr/>
      <dgm:t>
        <a:bodyPr/>
        <a:lstStyle/>
        <a:p>
          <a:endParaRPr lang="zh-TW" altLang="en-US"/>
        </a:p>
      </dgm:t>
    </dgm:pt>
    <dgm:pt modelId="{FDADC04B-2CE7-4CC7-A650-1D4C9B227B14}">
      <dgm:prSet custT="1"/>
      <dgm:spPr/>
      <dgm:t>
        <a:bodyPr/>
        <a:lstStyle/>
        <a:p>
          <a:pPr>
            <a:lnSpc>
              <a:spcPts val="1800"/>
            </a:lnSpc>
          </a:pPr>
          <a:r>
            <a:rPr lang="zh-TW" altLang="en-US" sz="1400" dirty="0" smtClean="0"/>
            <a:t>目標市場、競爭情形</a:t>
          </a:r>
          <a:endParaRPr lang="zh-TW" altLang="en-US" sz="1400" dirty="0"/>
        </a:p>
      </dgm:t>
    </dgm:pt>
    <dgm:pt modelId="{4725FB75-227C-48A1-94EB-686DB9203DC6}" type="parTrans" cxnId="{2A8EB0C0-3795-44B0-8B87-A1D61B956207}">
      <dgm:prSet/>
      <dgm:spPr/>
      <dgm:t>
        <a:bodyPr/>
        <a:lstStyle/>
        <a:p>
          <a:endParaRPr lang="zh-TW" altLang="en-US"/>
        </a:p>
      </dgm:t>
    </dgm:pt>
    <dgm:pt modelId="{69D8CA05-AD4C-4B1A-82E4-E06C30AAD45B}" type="sibTrans" cxnId="{2A8EB0C0-3795-44B0-8B87-A1D61B956207}">
      <dgm:prSet/>
      <dgm:spPr/>
      <dgm:t>
        <a:bodyPr/>
        <a:lstStyle/>
        <a:p>
          <a:endParaRPr lang="zh-TW" altLang="en-US"/>
        </a:p>
      </dgm:t>
    </dgm:pt>
    <dgm:pt modelId="{2681B175-0DE3-46C4-AD57-B02432E3C036}">
      <dgm:prSet phldrT="[文字]" custT="1"/>
      <dgm:spPr/>
      <dgm:t>
        <a:bodyPr/>
        <a:lstStyle/>
        <a:p>
          <a:pPr>
            <a:lnSpc>
              <a:spcPts val="1800"/>
            </a:lnSpc>
          </a:pPr>
          <a:r>
            <a:rPr lang="zh-TW" altLang="en-US" sz="1400" dirty="0" smtClean="0"/>
            <a:t>臨床進度、研發時程規劃</a:t>
          </a:r>
          <a:endParaRPr lang="zh-TW" altLang="en-US" sz="1400" dirty="0"/>
        </a:p>
      </dgm:t>
    </dgm:pt>
    <dgm:pt modelId="{549D491D-D591-4EEB-925B-BE9F4C4BB995}" type="sibTrans" cxnId="{A6D8D007-834C-4CB2-A310-643ED174A11F}">
      <dgm:prSet/>
      <dgm:spPr/>
      <dgm:t>
        <a:bodyPr/>
        <a:lstStyle/>
        <a:p>
          <a:endParaRPr lang="zh-TW" altLang="en-US"/>
        </a:p>
      </dgm:t>
    </dgm:pt>
    <dgm:pt modelId="{3EEFDAEB-4AF8-46A2-B661-15090C5AE29B}" type="parTrans" cxnId="{A6D8D007-834C-4CB2-A310-643ED174A11F}">
      <dgm:prSet/>
      <dgm:spPr/>
      <dgm:t>
        <a:bodyPr/>
        <a:lstStyle/>
        <a:p>
          <a:endParaRPr lang="zh-TW" altLang="en-US"/>
        </a:p>
      </dgm:t>
    </dgm:pt>
    <dgm:pt modelId="{8B619036-6A94-4AE8-A44A-2DC04D742BF3}">
      <dgm:prSet custT="1"/>
      <dgm:spPr/>
      <dgm:t>
        <a:bodyPr/>
        <a:lstStyle/>
        <a:p>
          <a:pPr>
            <a:lnSpc>
              <a:spcPts val="1800"/>
            </a:lnSpc>
          </a:pPr>
          <a:r>
            <a:rPr lang="zh-TW" altLang="en-US" sz="1400" dirty="0" smtClean="0"/>
            <a:t>重大不利因素</a:t>
          </a:r>
          <a:endParaRPr lang="zh-TW" altLang="en-US" sz="1400" dirty="0"/>
        </a:p>
      </dgm:t>
    </dgm:pt>
    <dgm:pt modelId="{A6FA3D50-D400-4C8B-B1EE-74312672D047}" type="parTrans" cxnId="{35CDAD22-572D-4895-8569-DF7D5E16D33E}">
      <dgm:prSet/>
      <dgm:spPr/>
      <dgm:t>
        <a:bodyPr/>
        <a:lstStyle/>
        <a:p>
          <a:endParaRPr lang="zh-TW" altLang="en-US"/>
        </a:p>
      </dgm:t>
    </dgm:pt>
    <dgm:pt modelId="{7C567DD1-641F-45BD-9A54-0ED18D5B8388}" type="sibTrans" cxnId="{35CDAD22-572D-4895-8569-DF7D5E16D33E}">
      <dgm:prSet/>
      <dgm:spPr/>
      <dgm:t>
        <a:bodyPr/>
        <a:lstStyle/>
        <a:p>
          <a:endParaRPr lang="zh-TW" altLang="en-US"/>
        </a:p>
      </dgm:t>
    </dgm:pt>
    <dgm:pt modelId="{A13B1D06-0815-4A58-A85C-4D3787829295}">
      <dgm:prSet custT="1"/>
      <dgm:spPr/>
      <dgm:t>
        <a:bodyPr/>
        <a:lstStyle/>
        <a:p>
          <a:pPr>
            <a:lnSpc>
              <a:spcPts val="1800"/>
            </a:lnSpc>
          </a:pPr>
          <a:r>
            <a:rPr lang="zh-TW" altLang="en-US" sz="1400" dirty="0" smtClean="0"/>
            <a:t>營運資金、增資規劃</a:t>
          </a:r>
          <a:endParaRPr lang="zh-TW" altLang="en-US" sz="1400" dirty="0"/>
        </a:p>
      </dgm:t>
    </dgm:pt>
    <dgm:pt modelId="{63805676-F71A-4877-9236-BB53097E2878}" type="parTrans" cxnId="{7E3BDE29-5EBA-43AE-B73A-1C8696A84203}">
      <dgm:prSet/>
      <dgm:spPr/>
      <dgm:t>
        <a:bodyPr/>
        <a:lstStyle/>
        <a:p>
          <a:endParaRPr lang="zh-TW" altLang="en-US"/>
        </a:p>
      </dgm:t>
    </dgm:pt>
    <dgm:pt modelId="{038A348A-0688-48AC-9E9D-9BA83D3C966B}" type="sibTrans" cxnId="{7E3BDE29-5EBA-43AE-B73A-1C8696A84203}">
      <dgm:prSet/>
      <dgm:spPr/>
      <dgm:t>
        <a:bodyPr/>
        <a:lstStyle/>
        <a:p>
          <a:endParaRPr lang="zh-TW" altLang="en-US"/>
        </a:p>
      </dgm:t>
    </dgm:pt>
    <dgm:pt modelId="{8FB2EC05-317D-4578-9DCE-5D2607754364}">
      <dgm:prSet phldrT="[文字]" custT="1"/>
      <dgm:spPr/>
      <dgm:t>
        <a:bodyPr/>
        <a:lstStyle/>
        <a:p>
          <a:pPr>
            <a:lnSpc>
              <a:spcPts val="1800"/>
            </a:lnSpc>
          </a:pPr>
          <a:r>
            <a:rPr lang="zh-TW" altLang="en-US" sz="1400" dirty="0" smtClean="0"/>
            <a:t>訴訟風險</a:t>
          </a:r>
          <a:endParaRPr lang="zh-TW" altLang="en-US" sz="1400" dirty="0"/>
        </a:p>
      </dgm:t>
    </dgm:pt>
    <dgm:pt modelId="{1C4D9D45-90E4-4378-9FFD-419F40E78F85}" type="parTrans" cxnId="{14C04CCF-6798-4952-9997-2BAE00663550}">
      <dgm:prSet/>
      <dgm:spPr/>
      <dgm:t>
        <a:bodyPr/>
        <a:lstStyle/>
        <a:p>
          <a:endParaRPr lang="zh-TW" altLang="en-US"/>
        </a:p>
      </dgm:t>
    </dgm:pt>
    <dgm:pt modelId="{B66D0A61-0D7D-441B-9A67-D2027C13FBED}" type="sibTrans" cxnId="{14C04CCF-6798-4952-9997-2BAE00663550}">
      <dgm:prSet/>
      <dgm:spPr/>
      <dgm:t>
        <a:bodyPr/>
        <a:lstStyle/>
        <a:p>
          <a:endParaRPr lang="zh-TW" altLang="en-US"/>
        </a:p>
      </dgm:t>
    </dgm:pt>
    <dgm:pt modelId="{13A81042-3304-4ECA-8553-A39E293BA512}" type="pres">
      <dgm:prSet presAssocID="{B0906840-9566-44EA-871E-A2BD0B32D2C0}" presName="rootnode" presStyleCnt="0">
        <dgm:presLayoutVars>
          <dgm:chMax/>
          <dgm:chPref/>
          <dgm:dir/>
          <dgm:animLvl val="lvl"/>
        </dgm:presLayoutVars>
      </dgm:prSet>
      <dgm:spPr/>
      <dgm:t>
        <a:bodyPr/>
        <a:lstStyle/>
        <a:p>
          <a:endParaRPr lang="zh-TW" altLang="en-US"/>
        </a:p>
      </dgm:t>
    </dgm:pt>
    <dgm:pt modelId="{CDF38DB6-27AB-4DE4-A087-00DFDF720681}" type="pres">
      <dgm:prSet presAssocID="{5D9B02FB-C05F-4190-9C83-7395AD8FAE2D}" presName="composite" presStyleCnt="0"/>
      <dgm:spPr/>
    </dgm:pt>
    <dgm:pt modelId="{52B2F6FE-BA83-400C-B5F7-173552051EB7}" type="pres">
      <dgm:prSet presAssocID="{5D9B02FB-C05F-4190-9C83-7395AD8FAE2D}" presName="LShape" presStyleLbl="alignNode1" presStyleIdx="0" presStyleCnt="7"/>
      <dgm:spPr/>
    </dgm:pt>
    <dgm:pt modelId="{651DD637-603C-4B12-8F5F-53678EA165DD}" type="pres">
      <dgm:prSet presAssocID="{5D9B02FB-C05F-4190-9C83-7395AD8FAE2D}" presName="ParentText" presStyleLbl="revTx" presStyleIdx="0" presStyleCnt="4">
        <dgm:presLayoutVars>
          <dgm:chMax val="0"/>
          <dgm:chPref val="0"/>
          <dgm:bulletEnabled val="1"/>
        </dgm:presLayoutVars>
      </dgm:prSet>
      <dgm:spPr/>
      <dgm:t>
        <a:bodyPr/>
        <a:lstStyle/>
        <a:p>
          <a:endParaRPr lang="zh-TW" altLang="en-US"/>
        </a:p>
      </dgm:t>
    </dgm:pt>
    <dgm:pt modelId="{872FA9EB-4ED4-42A6-995F-9C877A12859C}" type="pres">
      <dgm:prSet presAssocID="{5D9B02FB-C05F-4190-9C83-7395AD8FAE2D}" presName="Triangle" presStyleLbl="alignNode1" presStyleIdx="1" presStyleCnt="7"/>
      <dgm:spPr/>
    </dgm:pt>
    <dgm:pt modelId="{D9F44725-144C-4B49-8FB5-82CBDC4F9955}" type="pres">
      <dgm:prSet presAssocID="{655F8D2A-6815-4855-9AB2-C6FDD665DA8E}" presName="sibTrans" presStyleCnt="0"/>
      <dgm:spPr/>
    </dgm:pt>
    <dgm:pt modelId="{BB99FC66-020F-4D2F-9DCA-2624E7512C0A}" type="pres">
      <dgm:prSet presAssocID="{655F8D2A-6815-4855-9AB2-C6FDD665DA8E}" presName="space" presStyleCnt="0"/>
      <dgm:spPr/>
    </dgm:pt>
    <dgm:pt modelId="{BA0237A4-A25E-45DA-9F51-6570AB0DD516}" type="pres">
      <dgm:prSet presAssocID="{BF8E4160-390A-4261-9296-AFC922AD8112}" presName="composite" presStyleCnt="0"/>
      <dgm:spPr/>
    </dgm:pt>
    <dgm:pt modelId="{B3AA50DB-0204-4510-9398-2A8CDAB6BD88}" type="pres">
      <dgm:prSet presAssocID="{BF8E4160-390A-4261-9296-AFC922AD8112}" presName="LShape" presStyleLbl="alignNode1" presStyleIdx="2" presStyleCnt="7"/>
      <dgm:spPr/>
    </dgm:pt>
    <dgm:pt modelId="{646038B2-FEB3-40DD-996D-690B48AC396C}" type="pres">
      <dgm:prSet presAssocID="{BF8E4160-390A-4261-9296-AFC922AD8112}" presName="ParentText" presStyleLbl="revTx" presStyleIdx="1" presStyleCnt="4">
        <dgm:presLayoutVars>
          <dgm:chMax val="0"/>
          <dgm:chPref val="0"/>
          <dgm:bulletEnabled val="1"/>
        </dgm:presLayoutVars>
      </dgm:prSet>
      <dgm:spPr/>
      <dgm:t>
        <a:bodyPr/>
        <a:lstStyle/>
        <a:p>
          <a:endParaRPr lang="zh-TW" altLang="en-US"/>
        </a:p>
      </dgm:t>
    </dgm:pt>
    <dgm:pt modelId="{B7E21603-8EC0-4EDB-8D9A-55A994D0EA98}" type="pres">
      <dgm:prSet presAssocID="{BF8E4160-390A-4261-9296-AFC922AD8112}" presName="Triangle" presStyleLbl="alignNode1" presStyleIdx="3" presStyleCnt="7"/>
      <dgm:spPr/>
    </dgm:pt>
    <dgm:pt modelId="{AC039472-9757-44FD-B5E7-FDEE708DBC08}" type="pres">
      <dgm:prSet presAssocID="{5E3593B6-E157-4A06-8F28-43907D962ED6}" presName="sibTrans" presStyleCnt="0"/>
      <dgm:spPr/>
    </dgm:pt>
    <dgm:pt modelId="{F2AEA84B-CCF8-4469-B21F-698D5C7EA4D3}" type="pres">
      <dgm:prSet presAssocID="{5E3593B6-E157-4A06-8F28-43907D962ED6}" presName="space" presStyleCnt="0"/>
      <dgm:spPr/>
    </dgm:pt>
    <dgm:pt modelId="{1D882855-BECE-46C5-8CC8-EC2014868884}" type="pres">
      <dgm:prSet presAssocID="{6A63A404-D2DD-4B70-BB14-06D73FD7FE7F}" presName="composite" presStyleCnt="0"/>
      <dgm:spPr/>
    </dgm:pt>
    <dgm:pt modelId="{3F8F979E-3802-4AED-AA62-1DACF544CC6B}" type="pres">
      <dgm:prSet presAssocID="{6A63A404-D2DD-4B70-BB14-06D73FD7FE7F}" presName="LShape" presStyleLbl="alignNode1" presStyleIdx="4" presStyleCnt="7"/>
      <dgm:spPr/>
    </dgm:pt>
    <dgm:pt modelId="{9436BAF6-1C06-4BA2-BF26-F1778FDFA787}" type="pres">
      <dgm:prSet presAssocID="{6A63A404-D2DD-4B70-BB14-06D73FD7FE7F}" presName="ParentText" presStyleLbl="revTx" presStyleIdx="2" presStyleCnt="4">
        <dgm:presLayoutVars>
          <dgm:chMax val="0"/>
          <dgm:chPref val="0"/>
          <dgm:bulletEnabled val="1"/>
        </dgm:presLayoutVars>
      </dgm:prSet>
      <dgm:spPr/>
      <dgm:t>
        <a:bodyPr/>
        <a:lstStyle/>
        <a:p>
          <a:endParaRPr lang="zh-TW" altLang="en-US"/>
        </a:p>
      </dgm:t>
    </dgm:pt>
    <dgm:pt modelId="{140476AE-ED8A-4B8B-8D02-72114F5D9D72}" type="pres">
      <dgm:prSet presAssocID="{6A63A404-D2DD-4B70-BB14-06D73FD7FE7F}" presName="Triangle" presStyleLbl="alignNode1" presStyleIdx="5" presStyleCnt="7"/>
      <dgm:spPr/>
    </dgm:pt>
    <dgm:pt modelId="{9625733E-E5A7-429B-87BB-BE560F0321AE}" type="pres">
      <dgm:prSet presAssocID="{5DBD4DDF-BA43-4A7B-B5C8-D5CA780072ED}" presName="sibTrans" presStyleCnt="0"/>
      <dgm:spPr/>
    </dgm:pt>
    <dgm:pt modelId="{1A482437-7872-43FC-A015-079CE8E47C74}" type="pres">
      <dgm:prSet presAssocID="{5DBD4DDF-BA43-4A7B-B5C8-D5CA780072ED}" presName="space" presStyleCnt="0"/>
      <dgm:spPr/>
    </dgm:pt>
    <dgm:pt modelId="{E28413A2-6C41-4569-8D8B-6BA538AAC99F}" type="pres">
      <dgm:prSet presAssocID="{C376D1A2-7373-4EEA-9E39-7822B219CC3A}" presName="composite" presStyleCnt="0"/>
      <dgm:spPr/>
    </dgm:pt>
    <dgm:pt modelId="{65ABEC22-F981-451D-992C-9A2DD27125E5}" type="pres">
      <dgm:prSet presAssocID="{C376D1A2-7373-4EEA-9E39-7822B219CC3A}" presName="LShape" presStyleLbl="alignNode1" presStyleIdx="6" presStyleCnt="7"/>
      <dgm:spPr/>
    </dgm:pt>
    <dgm:pt modelId="{47A60828-50BC-4D05-86B9-10C784188CC5}" type="pres">
      <dgm:prSet presAssocID="{C376D1A2-7373-4EEA-9E39-7822B219CC3A}" presName="ParentText" presStyleLbl="revTx" presStyleIdx="3" presStyleCnt="4">
        <dgm:presLayoutVars>
          <dgm:chMax val="0"/>
          <dgm:chPref val="0"/>
          <dgm:bulletEnabled val="1"/>
        </dgm:presLayoutVars>
      </dgm:prSet>
      <dgm:spPr/>
      <dgm:t>
        <a:bodyPr/>
        <a:lstStyle/>
        <a:p>
          <a:endParaRPr lang="zh-TW" altLang="en-US"/>
        </a:p>
      </dgm:t>
    </dgm:pt>
  </dgm:ptLst>
  <dgm:cxnLst>
    <dgm:cxn modelId="{02498EEC-CEED-4B0D-8614-25E5FEB20357}" type="presOf" srcId="{A13B1D06-0815-4A58-A85C-4D3787829295}" destId="{9436BAF6-1C06-4BA2-BF26-F1778FDFA787}" srcOrd="0" destOrd="2" presId="urn:microsoft.com/office/officeart/2009/3/layout/StepUpProcess"/>
    <dgm:cxn modelId="{EB5C1A1F-CBF7-4965-9358-7391295CA73F}" type="presOf" srcId="{8B619036-6A94-4AE8-A44A-2DC04D742BF3}" destId="{646038B2-FEB3-40DD-996D-690B48AC396C}" srcOrd="0" destOrd="2" presId="urn:microsoft.com/office/officeart/2009/3/layout/StepUpProcess"/>
    <dgm:cxn modelId="{50344EE9-E3C2-4575-A415-4CB0840AD8E3}" type="presOf" srcId="{04AF7745-EFFE-4815-8E3C-6FAF3CB74249}" destId="{47A60828-50BC-4D05-86B9-10C784188CC5}" srcOrd="0" destOrd="1" presId="urn:microsoft.com/office/officeart/2009/3/layout/StepUpProcess"/>
    <dgm:cxn modelId="{76D9BD08-D5BD-4AE2-89DA-E7CC6771533A}" type="presOf" srcId="{D1A7A1D6-CEEF-4CF1-BF4F-F42916C37E38}" destId="{9436BAF6-1C06-4BA2-BF26-F1778FDFA787}" srcOrd="0" destOrd="1" presId="urn:microsoft.com/office/officeart/2009/3/layout/StepUpProcess"/>
    <dgm:cxn modelId="{049F8413-3108-40F8-AB21-4B2D587E2CB1}" type="presOf" srcId="{C376D1A2-7373-4EEA-9E39-7822B219CC3A}" destId="{47A60828-50BC-4D05-86B9-10C784188CC5}" srcOrd="0" destOrd="0" presId="urn:microsoft.com/office/officeart/2009/3/layout/StepUpProcess"/>
    <dgm:cxn modelId="{35CDAD22-572D-4895-8569-DF7D5E16D33E}" srcId="{BF8E4160-390A-4261-9296-AFC922AD8112}" destId="{8B619036-6A94-4AE8-A44A-2DC04D742BF3}" srcOrd="1" destOrd="0" parTransId="{A6FA3D50-D400-4C8B-B1EE-74312672D047}" sibTransId="{7C567DD1-641F-45BD-9A54-0ED18D5B8388}"/>
    <dgm:cxn modelId="{C01E2B93-E13C-4A0B-ACA3-603824ADD26E}" srcId="{6A63A404-D2DD-4B70-BB14-06D73FD7FE7F}" destId="{D1A7A1D6-CEEF-4CF1-BF4F-F42916C37E38}" srcOrd="0" destOrd="0" parTransId="{89F9F999-37B8-4574-8B2C-630422C67675}" sibTransId="{E9DF9FB4-3D5C-43D3-AD09-D13BD3090EFC}"/>
    <dgm:cxn modelId="{16B4C3B5-C4E0-4C32-84F9-CE51CC72718B}" srcId="{B0906840-9566-44EA-871E-A2BD0B32D2C0}" destId="{BF8E4160-390A-4261-9296-AFC922AD8112}" srcOrd="1" destOrd="0" parTransId="{3AF761A8-B928-4BFE-B806-B9CF1DDBD16F}" sibTransId="{5E3593B6-E157-4A06-8F28-43907D962ED6}"/>
    <dgm:cxn modelId="{8473D2F7-8573-4479-85C7-C00142CE1205}" type="presOf" srcId="{FDADC04B-2CE7-4CC7-A650-1D4C9B227B14}" destId="{651DD637-603C-4B12-8F5F-53678EA165DD}" srcOrd="0" destOrd="2" presId="urn:microsoft.com/office/officeart/2009/3/layout/StepUpProcess"/>
    <dgm:cxn modelId="{14C04CCF-6798-4952-9997-2BAE00663550}" srcId="{C376D1A2-7373-4EEA-9E39-7822B219CC3A}" destId="{8FB2EC05-317D-4578-9DCE-5D2607754364}" srcOrd="1" destOrd="0" parTransId="{1C4D9D45-90E4-4378-9FFD-419F40E78F85}" sibTransId="{B66D0A61-0D7D-441B-9A67-D2027C13FBED}"/>
    <dgm:cxn modelId="{679CD4E9-AF5D-47B7-B11B-05E1271BB633}" srcId="{B0906840-9566-44EA-871E-A2BD0B32D2C0}" destId="{5D9B02FB-C05F-4190-9C83-7395AD8FAE2D}" srcOrd="0" destOrd="0" parTransId="{DEE75ED3-DEEF-47C7-8F4E-F08A2D2688E3}" sibTransId="{655F8D2A-6815-4855-9AB2-C6FDD665DA8E}"/>
    <dgm:cxn modelId="{A46D7FD1-BE5E-48A0-B713-DEEAEE4D37FF}" srcId="{B0906840-9566-44EA-871E-A2BD0B32D2C0}" destId="{C376D1A2-7373-4EEA-9E39-7822B219CC3A}" srcOrd="3" destOrd="0" parTransId="{AF9963AC-DEC3-4520-8750-8D4DE55A73E0}" sibTransId="{939BAA62-374F-4166-B5BF-8BDB33EE230E}"/>
    <dgm:cxn modelId="{7E3BDE29-5EBA-43AE-B73A-1C8696A84203}" srcId="{6A63A404-D2DD-4B70-BB14-06D73FD7FE7F}" destId="{A13B1D06-0815-4A58-A85C-4D3787829295}" srcOrd="1" destOrd="0" parTransId="{63805676-F71A-4877-9236-BB53097E2878}" sibTransId="{038A348A-0688-48AC-9E9D-9BA83D3C966B}"/>
    <dgm:cxn modelId="{E8EF43EE-95E9-4A7C-9782-F9BAF061A655}" type="presOf" srcId="{6A63A404-D2DD-4B70-BB14-06D73FD7FE7F}" destId="{9436BAF6-1C06-4BA2-BF26-F1778FDFA787}" srcOrd="0" destOrd="0" presId="urn:microsoft.com/office/officeart/2009/3/layout/StepUpProcess"/>
    <dgm:cxn modelId="{1F689B8F-E98E-4884-BCE6-F96040E49CDC}" type="presOf" srcId="{2681B175-0DE3-46C4-AD57-B02432E3C036}" destId="{646038B2-FEB3-40DD-996D-690B48AC396C}" srcOrd="0" destOrd="1" presId="urn:microsoft.com/office/officeart/2009/3/layout/StepUpProcess"/>
    <dgm:cxn modelId="{2A8EB0C0-3795-44B0-8B87-A1D61B956207}" srcId="{5D9B02FB-C05F-4190-9C83-7395AD8FAE2D}" destId="{FDADC04B-2CE7-4CC7-A650-1D4C9B227B14}" srcOrd="1" destOrd="0" parTransId="{4725FB75-227C-48A1-94EB-686DB9203DC6}" sibTransId="{69D8CA05-AD4C-4B1A-82E4-E06C30AAD45B}"/>
    <dgm:cxn modelId="{CB1C453B-05B8-4066-8F22-DE624AC55503}" srcId="{C376D1A2-7373-4EEA-9E39-7822B219CC3A}" destId="{04AF7745-EFFE-4815-8E3C-6FAF3CB74249}" srcOrd="0" destOrd="0" parTransId="{A5C2276A-B332-4DA6-BBB4-B98E13DF7328}" sibTransId="{C6B739AB-550A-4927-A2ED-566445641EF5}"/>
    <dgm:cxn modelId="{6BA84FA2-EE8D-4E93-B2AB-73A87636FBDB}" type="presOf" srcId="{BF8E4160-390A-4261-9296-AFC922AD8112}" destId="{646038B2-FEB3-40DD-996D-690B48AC396C}" srcOrd="0" destOrd="0" presId="urn:microsoft.com/office/officeart/2009/3/layout/StepUpProcess"/>
    <dgm:cxn modelId="{2056914C-D803-4425-B222-D3671C868954}" type="presOf" srcId="{8FB2EC05-317D-4578-9DCE-5D2607754364}" destId="{47A60828-50BC-4D05-86B9-10C784188CC5}" srcOrd="0" destOrd="2" presId="urn:microsoft.com/office/officeart/2009/3/layout/StepUpProcess"/>
    <dgm:cxn modelId="{A6D8D007-834C-4CB2-A310-643ED174A11F}" srcId="{BF8E4160-390A-4261-9296-AFC922AD8112}" destId="{2681B175-0DE3-46C4-AD57-B02432E3C036}" srcOrd="0" destOrd="0" parTransId="{3EEFDAEB-4AF8-46A2-B661-15090C5AE29B}" sibTransId="{549D491D-D591-4EEB-925B-BE9F4C4BB995}"/>
    <dgm:cxn modelId="{7715784B-BECB-44A4-92F1-11B005A6A19B}" type="presOf" srcId="{5D9B02FB-C05F-4190-9C83-7395AD8FAE2D}" destId="{651DD637-603C-4B12-8F5F-53678EA165DD}" srcOrd="0" destOrd="0" presId="urn:microsoft.com/office/officeart/2009/3/layout/StepUpProcess"/>
    <dgm:cxn modelId="{6469D228-B17B-4F63-B96E-9E1CF0EE5291}" srcId="{B0906840-9566-44EA-871E-A2BD0B32D2C0}" destId="{6A63A404-D2DD-4B70-BB14-06D73FD7FE7F}" srcOrd="2" destOrd="0" parTransId="{D8161BDB-E96B-4EA9-99FF-D39CD937C570}" sibTransId="{5DBD4DDF-BA43-4A7B-B5C8-D5CA780072ED}"/>
    <dgm:cxn modelId="{D64A7812-5220-479E-945C-BEE5016DF8F3}" srcId="{5D9B02FB-C05F-4190-9C83-7395AD8FAE2D}" destId="{BA3B3E1C-3FDA-4634-802E-368CF5827134}" srcOrd="0" destOrd="0" parTransId="{17F9BD01-E0B4-4075-B7C1-37961F3E85BC}" sibTransId="{1FF3BCCE-FA57-4260-BDC8-6753C5132285}"/>
    <dgm:cxn modelId="{82569CB8-1894-4DC1-BD28-D9DA4D0237D0}" type="presOf" srcId="{BA3B3E1C-3FDA-4634-802E-368CF5827134}" destId="{651DD637-603C-4B12-8F5F-53678EA165DD}" srcOrd="0" destOrd="1" presId="urn:microsoft.com/office/officeart/2009/3/layout/StepUpProcess"/>
    <dgm:cxn modelId="{E309A47D-2330-4789-B364-C018EA89EEBE}" type="presOf" srcId="{B0906840-9566-44EA-871E-A2BD0B32D2C0}" destId="{13A81042-3304-4ECA-8553-A39E293BA512}" srcOrd="0" destOrd="0" presId="urn:microsoft.com/office/officeart/2009/3/layout/StepUpProcess"/>
    <dgm:cxn modelId="{0AF7300C-4DC9-4B50-BD34-7B2FE62F534D}" type="presParOf" srcId="{13A81042-3304-4ECA-8553-A39E293BA512}" destId="{CDF38DB6-27AB-4DE4-A087-00DFDF720681}" srcOrd="0" destOrd="0" presId="urn:microsoft.com/office/officeart/2009/3/layout/StepUpProcess"/>
    <dgm:cxn modelId="{CFC30B1D-A1D7-4846-8FFF-A8745CBEBE5C}" type="presParOf" srcId="{CDF38DB6-27AB-4DE4-A087-00DFDF720681}" destId="{52B2F6FE-BA83-400C-B5F7-173552051EB7}" srcOrd="0" destOrd="0" presId="urn:microsoft.com/office/officeart/2009/3/layout/StepUpProcess"/>
    <dgm:cxn modelId="{B60787E0-0146-401A-B3EC-A9A173D69E74}" type="presParOf" srcId="{CDF38DB6-27AB-4DE4-A087-00DFDF720681}" destId="{651DD637-603C-4B12-8F5F-53678EA165DD}" srcOrd="1" destOrd="0" presId="urn:microsoft.com/office/officeart/2009/3/layout/StepUpProcess"/>
    <dgm:cxn modelId="{C4284083-03E4-478D-B240-5235BFC04905}" type="presParOf" srcId="{CDF38DB6-27AB-4DE4-A087-00DFDF720681}" destId="{872FA9EB-4ED4-42A6-995F-9C877A12859C}" srcOrd="2" destOrd="0" presId="urn:microsoft.com/office/officeart/2009/3/layout/StepUpProcess"/>
    <dgm:cxn modelId="{5523D672-BB1D-44D1-A40E-EA21658B168E}" type="presParOf" srcId="{13A81042-3304-4ECA-8553-A39E293BA512}" destId="{D9F44725-144C-4B49-8FB5-82CBDC4F9955}" srcOrd="1" destOrd="0" presId="urn:microsoft.com/office/officeart/2009/3/layout/StepUpProcess"/>
    <dgm:cxn modelId="{DA5A44CE-877A-4478-A701-FA2C310ACD46}" type="presParOf" srcId="{D9F44725-144C-4B49-8FB5-82CBDC4F9955}" destId="{BB99FC66-020F-4D2F-9DCA-2624E7512C0A}" srcOrd="0" destOrd="0" presId="urn:microsoft.com/office/officeart/2009/3/layout/StepUpProcess"/>
    <dgm:cxn modelId="{B86DDBFA-C0A3-448A-BD21-85A8CD881666}" type="presParOf" srcId="{13A81042-3304-4ECA-8553-A39E293BA512}" destId="{BA0237A4-A25E-45DA-9F51-6570AB0DD516}" srcOrd="2" destOrd="0" presId="urn:microsoft.com/office/officeart/2009/3/layout/StepUpProcess"/>
    <dgm:cxn modelId="{3D16B2E9-24DB-4E3E-B464-6AF6EABBD193}" type="presParOf" srcId="{BA0237A4-A25E-45DA-9F51-6570AB0DD516}" destId="{B3AA50DB-0204-4510-9398-2A8CDAB6BD88}" srcOrd="0" destOrd="0" presId="urn:microsoft.com/office/officeart/2009/3/layout/StepUpProcess"/>
    <dgm:cxn modelId="{A32C8368-6C9E-428C-A190-9954A5205C74}" type="presParOf" srcId="{BA0237A4-A25E-45DA-9F51-6570AB0DD516}" destId="{646038B2-FEB3-40DD-996D-690B48AC396C}" srcOrd="1" destOrd="0" presId="urn:microsoft.com/office/officeart/2009/3/layout/StepUpProcess"/>
    <dgm:cxn modelId="{25365698-9522-4B11-B2AC-5AD5A470291F}" type="presParOf" srcId="{BA0237A4-A25E-45DA-9F51-6570AB0DD516}" destId="{B7E21603-8EC0-4EDB-8D9A-55A994D0EA98}" srcOrd="2" destOrd="0" presId="urn:microsoft.com/office/officeart/2009/3/layout/StepUpProcess"/>
    <dgm:cxn modelId="{32E8C8B5-BFAE-4E07-931D-7C9C92B033C3}" type="presParOf" srcId="{13A81042-3304-4ECA-8553-A39E293BA512}" destId="{AC039472-9757-44FD-B5E7-FDEE708DBC08}" srcOrd="3" destOrd="0" presId="urn:microsoft.com/office/officeart/2009/3/layout/StepUpProcess"/>
    <dgm:cxn modelId="{1741345F-18E9-4603-BD09-C3412E04FA0D}" type="presParOf" srcId="{AC039472-9757-44FD-B5E7-FDEE708DBC08}" destId="{F2AEA84B-CCF8-4469-B21F-698D5C7EA4D3}" srcOrd="0" destOrd="0" presId="urn:microsoft.com/office/officeart/2009/3/layout/StepUpProcess"/>
    <dgm:cxn modelId="{103C77E6-9CA2-42B5-8C79-127EBC1374AC}" type="presParOf" srcId="{13A81042-3304-4ECA-8553-A39E293BA512}" destId="{1D882855-BECE-46C5-8CC8-EC2014868884}" srcOrd="4" destOrd="0" presId="urn:microsoft.com/office/officeart/2009/3/layout/StepUpProcess"/>
    <dgm:cxn modelId="{B51300A3-BFB4-42FB-B2C8-145874B7B038}" type="presParOf" srcId="{1D882855-BECE-46C5-8CC8-EC2014868884}" destId="{3F8F979E-3802-4AED-AA62-1DACF544CC6B}" srcOrd="0" destOrd="0" presId="urn:microsoft.com/office/officeart/2009/3/layout/StepUpProcess"/>
    <dgm:cxn modelId="{DF04C880-AFE0-4C00-9E0E-AFE366C83921}" type="presParOf" srcId="{1D882855-BECE-46C5-8CC8-EC2014868884}" destId="{9436BAF6-1C06-4BA2-BF26-F1778FDFA787}" srcOrd="1" destOrd="0" presId="urn:microsoft.com/office/officeart/2009/3/layout/StepUpProcess"/>
    <dgm:cxn modelId="{37430EA6-62C5-4FB4-9638-79E7005C68D7}" type="presParOf" srcId="{1D882855-BECE-46C5-8CC8-EC2014868884}" destId="{140476AE-ED8A-4B8B-8D02-72114F5D9D72}" srcOrd="2" destOrd="0" presId="urn:microsoft.com/office/officeart/2009/3/layout/StepUpProcess"/>
    <dgm:cxn modelId="{5E13CC2C-FCDB-49C6-9EDF-DC8D437928AC}" type="presParOf" srcId="{13A81042-3304-4ECA-8553-A39E293BA512}" destId="{9625733E-E5A7-429B-87BB-BE560F0321AE}" srcOrd="5" destOrd="0" presId="urn:microsoft.com/office/officeart/2009/3/layout/StepUpProcess"/>
    <dgm:cxn modelId="{5C831DA0-6773-4FF6-B6EA-8141F74DF1E9}" type="presParOf" srcId="{9625733E-E5A7-429B-87BB-BE560F0321AE}" destId="{1A482437-7872-43FC-A015-079CE8E47C74}" srcOrd="0" destOrd="0" presId="urn:microsoft.com/office/officeart/2009/3/layout/StepUpProcess"/>
    <dgm:cxn modelId="{673B1641-2CD9-473F-AA79-7BDF0C514AB9}" type="presParOf" srcId="{13A81042-3304-4ECA-8553-A39E293BA512}" destId="{E28413A2-6C41-4569-8D8B-6BA538AAC99F}" srcOrd="6" destOrd="0" presId="urn:microsoft.com/office/officeart/2009/3/layout/StepUpProcess"/>
    <dgm:cxn modelId="{D853B223-C9C7-4621-BF2A-B530BEDE4360}" type="presParOf" srcId="{E28413A2-6C41-4569-8D8B-6BA538AAC99F}" destId="{65ABEC22-F981-451D-992C-9A2DD27125E5}" srcOrd="0" destOrd="0" presId="urn:microsoft.com/office/officeart/2009/3/layout/StepUpProcess"/>
    <dgm:cxn modelId="{17EE5ED7-5084-4ECF-A5EE-3175A8AAC2A9}" type="presParOf" srcId="{E28413A2-6C41-4569-8D8B-6BA538AAC99F}" destId="{47A60828-50BC-4D05-86B9-10C784188CC5}"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853FFA-A561-49E7-9224-16C8DFCAD1B9}"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zh-TW" altLang="en-US"/>
        </a:p>
      </dgm:t>
    </dgm:pt>
    <dgm:pt modelId="{F4E1D5F9-9A82-4E38-A9DF-78EE2FB6AB01}">
      <dgm:prSet phldrT="[文字]" custT="1"/>
      <dgm:spPr/>
      <dgm:t>
        <a:bodyPr/>
        <a:lstStyle/>
        <a:p>
          <a:pPr>
            <a:lnSpc>
              <a:spcPts val="1600"/>
            </a:lnSpc>
          </a:pPr>
          <a:r>
            <a:rPr lang="zh-TW" altLang="en-US" sz="1600" dirty="0" smtClean="0">
              <a:latin typeface="標楷體" panose="03000509000000000000" pitchFamily="65" charset="-120"/>
              <a:ea typeface="標楷體" panose="03000509000000000000" pitchFamily="65" charset="-120"/>
            </a:rPr>
            <a:t>應不同意其股票上市</a:t>
          </a:r>
          <a:r>
            <a:rPr lang="en-US" altLang="zh-TW"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母公司及其所有子公司，以及前開公司之董事</a:t>
          </a:r>
          <a:r>
            <a:rPr lang="en-US" altLang="zh-TW"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，與其關係人總計持有申請公 司之股份不得超過股份總額</a:t>
          </a:r>
          <a:r>
            <a:rPr lang="en-US" altLang="zh-TW" sz="1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70%/80%</a:t>
          </a:r>
          <a:r>
            <a:rPr lang="zh-TW" altLang="zh-TW"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a:t>
          </a:r>
          <a:r>
            <a:rPr lang="zh-TW" altLang="zh-TW" sz="1600" dirty="0" smtClean="0">
              <a:solidFill>
                <a:srgbClr val="FF0000"/>
              </a:solidFill>
              <a:latin typeface="標楷體" panose="03000509000000000000" pitchFamily="65" charset="-120"/>
              <a:ea typeface="標楷體" panose="03000509000000000000" pitchFamily="65" charset="-120"/>
            </a:rPr>
            <a:t>但本款所訂持有股份總額 限制對象以外之人持有股數達三億</a:t>
          </a:r>
          <a:r>
            <a:rPr lang="en-US" altLang="zh-TW" sz="1600" dirty="0" smtClean="0">
              <a:solidFill>
                <a:srgbClr val="FF0000"/>
              </a:solidFill>
              <a:latin typeface="標楷體" panose="03000509000000000000" pitchFamily="65" charset="-120"/>
              <a:ea typeface="標楷體" panose="03000509000000000000" pitchFamily="65" charset="-120"/>
            </a:rPr>
            <a:t>/</a:t>
          </a:r>
          <a:r>
            <a:rPr lang="zh-TW" altLang="zh-TW" sz="1600" dirty="0" smtClean="0">
              <a:solidFill>
                <a:srgbClr val="FF0000"/>
              </a:solidFill>
              <a:latin typeface="標楷體" panose="03000509000000000000" pitchFamily="65" charset="-120"/>
              <a:ea typeface="標楷體" panose="03000509000000000000" pitchFamily="65" charset="-120"/>
            </a:rPr>
            <a:t>五千萬</a:t>
          </a:r>
          <a:r>
            <a:rPr lang="zh-TW" altLang="en-US" sz="1600" dirty="0" smtClean="0">
              <a:solidFill>
                <a:srgbClr val="FF0000"/>
              </a:solidFill>
              <a:latin typeface="標楷體" panose="03000509000000000000" pitchFamily="65" charset="-120"/>
              <a:ea typeface="標楷體" panose="03000509000000000000" pitchFamily="65" charset="-120"/>
            </a:rPr>
            <a:t>股</a:t>
          </a:r>
          <a:r>
            <a:rPr lang="zh-TW" altLang="zh-TW" sz="1600" dirty="0" smtClean="0">
              <a:solidFill>
                <a:srgbClr val="FF0000"/>
              </a:solidFill>
              <a:latin typeface="標楷體" panose="03000509000000000000" pitchFamily="65" charset="-120"/>
              <a:ea typeface="標楷體" panose="03000509000000000000" pitchFamily="65" charset="-120"/>
            </a:rPr>
            <a:t>以上者</a:t>
          </a:r>
          <a:r>
            <a:rPr lang="zh-TW" altLang="en-US" sz="1600" dirty="0" smtClean="0">
              <a:solidFill>
                <a:srgbClr val="FF0000"/>
              </a:solidFill>
              <a:latin typeface="標楷體" panose="03000509000000000000" pitchFamily="65" charset="-120"/>
              <a:ea typeface="標楷體" panose="03000509000000000000" pitchFamily="65" charset="-120"/>
            </a:rPr>
            <a:t>，不在此限</a:t>
          </a:r>
          <a:endParaRPr lang="zh-TW" altLang="en-US" sz="1600" dirty="0">
            <a:solidFill>
              <a:srgbClr val="FF0000"/>
            </a:solidFill>
            <a:latin typeface="標楷體" panose="03000509000000000000" pitchFamily="65" charset="-120"/>
            <a:ea typeface="標楷體" panose="03000509000000000000" pitchFamily="65" charset="-120"/>
          </a:endParaRPr>
        </a:p>
      </dgm:t>
    </dgm:pt>
    <dgm:pt modelId="{F93D9AA5-559C-4D90-8BC1-0E9675657FF2}" type="parTrans" cxnId="{D75EA3D9-229C-4657-B4B6-E61646E79AAA}">
      <dgm:prSet/>
      <dgm:spPr/>
      <dgm:t>
        <a:bodyPr/>
        <a:lstStyle/>
        <a:p>
          <a:endParaRPr lang="zh-TW" altLang="en-US"/>
        </a:p>
      </dgm:t>
    </dgm:pt>
    <dgm:pt modelId="{0F85E368-CF63-4B41-9CFA-64733CB9A10F}" type="sibTrans" cxnId="{D75EA3D9-229C-4657-B4B6-E61646E79AAA}">
      <dgm:prSet/>
      <dgm:spPr/>
      <dgm:t>
        <a:bodyPr/>
        <a:lstStyle/>
        <a:p>
          <a:endParaRPr lang="zh-TW" altLang="en-US"/>
        </a:p>
      </dgm:t>
    </dgm:pt>
    <dgm:pt modelId="{D40CC0F3-642F-4495-B50C-D7A83CD85DBF}">
      <dgm:prSet custT="1"/>
      <dgm:spPr/>
      <dgm:t>
        <a:bodyPr/>
        <a:lstStyle/>
        <a:p>
          <a:pPr algn="just">
            <a:lnSpc>
              <a:spcPts val="1550"/>
            </a:lnSpc>
          </a:pPr>
          <a:r>
            <a:rPr lang="zh-TW" altLang="en-US" sz="1600" baseline="0" dirty="0" smtClean="0">
              <a:latin typeface="標楷體" panose="03000509000000000000" pitchFamily="65" charset="-120"/>
              <a:ea typeface="標楷體" panose="03000509000000000000" pitchFamily="65" charset="-120"/>
            </a:rPr>
            <a:t>第一上市公司</a:t>
          </a:r>
          <a:r>
            <a:rPr lang="en-US" altLang="zh-TW" sz="1600" baseline="0" dirty="0" smtClean="0">
              <a:latin typeface="標楷體" panose="03000509000000000000" pitchFamily="65" charset="-120"/>
              <a:ea typeface="標楷體" panose="03000509000000000000" pitchFamily="65" charset="-120"/>
            </a:rPr>
            <a:t>/</a:t>
          </a:r>
          <a:r>
            <a:rPr lang="zh-TW" altLang="zh-TW" sz="1600" baseline="0" dirty="0" smtClean="0">
              <a:latin typeface="標楷體" panose="03000509000000000000" pitchFamily="65" charset="-120"/>
              <a:ea typeface="標楷體" panose="03000509000000000000" pitchFamily="65" charset="-120"/>
            </a:rPr>
            <a:t>創新板上市公司、創新板第一上市公司</a:t>
          </a:r>
          <a:r>
            <a:rPr lang="zh-TW" altLang="en-US" sz="1600" baseline="0" dirty="0" smtClean="0">
              <a:latin typeface="標楷體" panose="03000509000000000000" pitchFamily="65" charset="-120"/>
              <a:ea typeface="標楷體" panose="03000509000000000000" pitchFamily="65" charset="-120"/>
            </a:rPr>
            <a:t>有下列情事之一者，本公司對其上市之有價證券，</a:t>
          </a:r>
          <a:r>
            <a:rPr lang="en-US" altLang="zh-TW" sz="1600" baseline="0" dirty="0" smtClean="0">
              <a:latin typeface="標楷體" panose="03000509000000000000" pitchFamily="65" charset="-120"/>
              <a:ea typeface="標楷體" panose="03000509000000000000" pitchFamily="65" charset="-120"/>
            </a:rPr>
            <a:t>…</a:t>
          </a:r>
          <a:r>
            <a:rPr lang="zh-TW" altLang="en-US" sz="1600" baseline="0" dirty="0" smtClean="0">
              <a:latin typeface="標楷體" panose="03000509000000000000" pitchFamily="65" charset="-120"/>
              <a:ea typeface="標楷體" panose="03000509000000000000" pitchFamily="65" charset="-120"/>
            </a:rPr>
            <a:t>終止其上市，並報請主管機關備查：為另一已上市（櫃）之公司持有股份逾其已發行股份總數或實收資本額</a:t>
          </a:r>
          <a:r>
            <a:rPr lang="en-US" altLang="zh-TW" sz="1600" baseline="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70%/80%</a:t>
          </a:r>
          <a:r>
            <a:rPr lang="zh-TW" altLang="en-US" sz="1600" baseline="0" dirty="0" smtClean="0">
              <a:latin typeface="標楷體" panose="03000509000000000000" pitchFamily="65" charset="-120"/>
              <a:ea typeface="標楷體" panose="03000509000000000000" pitchFamily="65" charset="-120"/>
            </a:rPr>
            <a:t>以上者。但有下列情事之一者，不在此限：</a:t>
          </a:r>
          <a:r>
            <a:rPr lang="en-US" altLang="zh-TW" sz="1600" baseline="0" dirty="0" smtClean="0">
              <a:latin typeface="標楷體" panose="03000509000000000000" pitchFamily="65" charset="-120"/>
              <a:ea typeface="標楷體" panose="03000509000000000000" pitchFamily="65" charset="-120"/>
            </a:rPr>
            <a:t>…</a:t>
          </a:r>
          <a:r>
            <a:rPr lang="zh-TW" altLang="en-US" sz="1600" baseline="0" dirty="0" smtClean="0">
              <a:solidFill>
                <a:srgbClr val="FF0000"/>
              </a:solidFill>
              <a:latin typeface="標楷體" panose="03000509000000000000" pitchFamily="65" charset="-120"/>
              <a:ea typeface="標楷體" panose="03000509000000000000" pitchFamily="65" charset="-120"/>
            </a:rPr>
            <a:t>（二） 申請上市時，符合本公司有價證券上市審查準則第</a:t>
          </a:r>
          <a:r>
            <a:rPr lang="en-US" altLang="zh-TW" sz="1600" baseline="0" dirty="0" smtClean="0">
              <a:solidFill>
                <a:srgbClr val="FF0000"/>
              </a:solidFill>
              <a:latin typeface="標楷體" panose="03000509000000000000" pitchFamily="65" charset="-120"/>
              <a:ea typeface="標楷體" panose="03000509000000000000" pitchFamily="65" charset="-120"/>
            </a:rPr>
            <a:t>28</a:t>
          </a:r>
          <a:r>
            <a:rPr lang="zh-TW" altLang="en-US" sz="1600" baseline="0" dirty="0" smtClean="0">
              <a:solidFill>
                <a:srgbClr val="FF0000"/>
              </a:solidFill>
              <a:latin typeface="標楷體" panose="03000509000000000000" pitchFamily="65" charset="-120"/>
              <a:ea typeface="標楷體" panose="03000509000000000000" pitchFamily="65" charset="-120"/>
            </a:rPr>
            <a:t>條之</a:t>
          </a:r>
          <a:r>
            <a:rPr lang="en-US" altLang="zh-TW" sz="1600" baseline="0" dirty="0" smtClean="0">
              <a:solidFill>
                <a:srgbClr val="FF0000"/>
              </a:solidFill>
              <a:latin typeface="標楷體" panose="03000509000000000000" pitchFamily="65" charset="-120"/>
              <a:ea typeface="標楷體" panose="03000509000000000000" pitchFamily="65" charset="-120"/>
            </a:rPr>
            <a:t>1</a:t>
          </a:r>
          <a:r>
            <a:rPr lang="zh-TW" altLang="en-US" sz="1600" baseline="0" dirty="0" smtClean="0">
              <a:solidFill>
                <a:srgbClr val="FF0000"/>
              </a:solidFill>
              <a:latin typeface="標楷體" panose="03000509000000000000" pitchFamily="65" charset="-120"/>
              <a:ea typeface="標楷體" panose="03000509000000000000" pitchFamily="65" charset="-120"/>
            </a:rPr>
            <a:t>第</a:t>
          </a:r>
          <a:r>
            <a:rPr lang="en-US" altLang="zh-TW" sz="1600" baseline="0" dirty="0" smtClean="0">
              <a:solidFill>
                <a:srgbClr val="FF0000"/>
              </a:solidFill>
              <a:latin typeface="標楷體" panose="03000509000000000000" pitchFamily="65" charset="-120"/>
              <a:ea typeface="標楷體" panose="03000509000000000000" pitchFamily="65" charset="-120"/>
            </a:rPr>
            <a:t>1</a:t>
          </a:r>
          <a:r>
            <a:rPr lang="zh-TW" altLang="en-US" sz="1600" baseline="0" dirty="0" smtClean="0">
              <a:solidFill>
                <a:srgbClr val="FF0000"/>
              </a:solidFill>
              <a:latin typeface="標楷體" panose="03000509000000000000" pitchFamily="65" charset="-120"/>
              <a:ea typeface="標楷體" panose="03000509000000000000" pitchFamily="65" charset="-120"/>
            </a:rPr>
            <a:t>項第</a:t>
          </a:r>
          <a:r>
            <a:rPr lang="en-US" altLang="zh-TW" sz="1600" baseline="0" dirty="0" smtClean="0">
              <a:solidFill>
                <a:srgbClr val="FF0000"/>
              </a:solidFill>
              <a:latin typeface="標楷體" panose="03000509000000000000" pitchFamily="65" charset="-120"/>
              <a:ea typeface="標楷體" panose="03000509000000000000" pitchFamily="65" charset="-120"/>
            </a:rPr>
            <a:t>3</a:t>
          </a:r>
          <a:r>
            <a:rPr lang="zh-TW" altLang="en-US" sz="1600" baseline="0" dirty="0" smtClean="0">
              <a:solidFill>
                <a:srgbClr val="FF0000"/>
              </a:solidFill>
              <a:latin typeface="標楷體" panose="03000509000000000000" pitchFamily="65" charset="-120"/>
              <a:ea typeface="標楷體" panose="03000509000000000000" pitchFamily="65" charset="-120"/>
            </a:rPr>
            <a:t>款但書</a:t>
          </a:r>
          <a:r>
            <a:rPr lang="en-US" altLang="zh-TW" sz="1600" baseline="0" dirty="0" smtClean="0">
              <a:solidFill>
                <a:srgbClr val="FF0000"/>
              </a:solidFill>
              <a:latin typeface="標楷體" panose="03000509000000000000" pitchFamily="65" charset="-120"/>
              <a:ea typeface="標楷體" panose="03000509000000000000" pitchFamily="65" charset="-120"/>
            </a:rPr>
            <a:t>/</a:t>
          </a:r>
          <a:r>
            <a:rPr lang="zh-TW" altLang="en-US" sz="1600" baseline="0" dirty="0" smtClean="0">
              <a:solidFill>
                <a:srgbClr val="FF0000"/>
              </a:solidFill>
              <a:latin typeface="標楷體" panose="03000509000000000000" pitchFamily="65" charset="-120"/>
              <a:ea typeface="標楷體" panose="03000509000000000000" pitchFamily="65" charset="-120"/>
            </a:rPr>
            <a:t> 第</a:t>
          </a:r>
          <a:r>
            <a:rPr lang="en-US" altLang="zh-TW" sz="1600" baseline="0" dirty="0" smtClean="0">
              <a:solidFill>
                <a:srgbClr val="FF0000"/>
              </a:solidFill>
              <a:latin typeface="標楷體" panose="03000509000000000000" pitchFamily="65" charset="-120"/>
              <a:ea typeface="標楷體" panose="03000509000000000000" pitchFamily="65" charset="-120"/>
            </a:rPr>
            <a:t>33</a:t>
          </a:r>
          <a:r>
            <a:rPr lang="zh-TW" altLang="en-US" sz="1600" baseline="0" dirty="0" smtClean="0">
              <a:solidFill>
                <a:srgbClr val="FF0000"/>
              </a:solidFill>
              <a:latin typeface="標楷體" panose="03000509000000000000" pitchFamily="65" charset="-120"/>
              <a:ea typeface="標楷體" panose="03000509000000000000" pitchFamily="65" charset="-120"/>
            </a:rPr>
            <a:t>條第</a:t>
          </a:r>
          <a:r>
            <a:rPr lang="en-US" altLang="zh-TW" sz="1600" baseline="0" dirty="0" smtClean="0">
              <a:solidFill>
                <a:srgbClr val="FF0000"/>
              </a:solidFill>
              <a:latin typeface="標楷體" panose="03000509000000000000" pitchFamily="65" charset="-120"/>
              <a:ea typeface="標楷體" panose="03000509000000000000" pitchFamily="65" charset="-120"/>
            </a:rPr>
            <a:t>1</a:t>
          </a:r>
          <a:r>
            <a:rPr lang="zh-TW" altLang="en-US" sz="1600" baseline="0" dirty="0" smtClean="0">
              <a:solidFill>
                <a:srgbClr val="FF0000"/>
              </a:solidFill>
              <a:latin typeface="標楷體" panose="03000509000000000000" pitchFamily="65" charset="-120"/>
              <a:ea typeface="標楷體" panose="03000509000000000000" pitchFamily="65" charset="-120"/>
            </a:rPr>
            <a:t>項第</a:t>
          </a:r>
          <a:r>
            <a:rPr lang="en-US" altLang="zh-TW" sz="1600" baseline="0" dirty="0" smtClean="0">
              <a:solidFill>
                <a:srgbClr val="FF0000"/>
              </a:solidFill>
              <a:latin typeface="標楷體" panose="03000509000000000000" pitchFamily="65" charset="-120"/>
              <a:ea typeface="標楷體" panose="03000509000000000000" pitchFamily="65" charset="-120"/>
            </a:rPr>
            <a:t>1</a:t>
          </a:r>
          <a:r>
            <a:rPr lang="zh-TW" altLang="en-US" sz="1600" baseline="0" dirty="0" smtClean="0">
              <a:solidFill>
                <a:srgbClr val="FF0000"/>
              </a:solidFill>
              <a:latin typeface="標楷體" panose="03000509000000000000" pitchFamily="65" charset="-120"/>
              <a:ea typeface="標楷體" panose="03000509000000000000" pitchFamily="65" charset="-120"/>
            </a:rPr>
            <a:t>款但書規定</a:t>
          </a:r>
          <a:endParaRPr lang="zh-TW" altLang="en-US" sz="1600" baseline="0" dirty="0">
            <a:solidFill>
              <a:srgbClr val="FF0000"/>
            </a:solidFill>
            <a:latin typeface="標楷體" panose="03000509000000000000" pitchFamily="65" charset="-120"/>
            <a:ea typeface="標楷體" panose="03000509000000000000" pitchFamily="65" charset="-120"/>
          </a:endParaRPr>
        </a:p>
      </dgm:t>
    </dgm:pt>
    <dgm:pt modelId="{8616DC41-534A-46C8-B258-E111AC32FE2E}" type="parTrans" cxnId="{A3E9C727-7979-4543-B029-E9AD59B020D3}">
      <dgm:prSet/>
      <dgm:spPr/>
      <dgm:t>
        <a:bodyPr/>
        <a:lstStyle/>
        <a:p>
          <a:endParaRPr lang="zh-TW" altLang="en-US"/>
        </a:p>
      </dgm:t>
    </dgm:pt>
    <dgm:pt modelId="{D0DF99DD-FC0A-448A-BFA6-044A539E31B8}" type="sibTrans" cxnId="{A3E9C727-7979-4543-B029-E9AD59B020D3}">
      <dgm:prSet/>
      <dgm:spPr/>
      <dgm:t>
        <a:bodyPr/>
        <a:lstStyle/>
        <a:p>
          <a:endParaRPr lang="zh-TW" altLang="en-US"/>
        </a:p>
      </dgm:t>
    </dgm:pt>
    <dgm:pt modelId="{0C90FC42-D02B-4FE2-89F1-A531C730EE3D}" type="pres">
      <dgm:prSet presAssocID="{26853FFA-A561-49E7-9224-16C8DFCAD1B9}" presName="compositeShape" presStyleCnt="0">
        <dgm:presLayoutVars>
          <dgm:chMax val="2"/>
          <dgm:dir/>
          <dgm:resizeHandles val="exact"/>
        </dgm:presLayoutVars>
      </dgm:prSet>
      <dgm:spPr/>
      <dgm:t>
        <a:bodyPr/>
        <a:lstStyle/>
        <a:p>
          <a:endParaRPr lang="zh-TW" altLang="en-US"/>
        </a:p>
      </dgm:t>
    </dgm:pt>
    <dgm:pt modelId="{B99001F0-CE0E-4F88-84FF-42FF578E4380}" type="pres">
      <dgm:prSet presAssocID="{26853FFA-A561-49E7-9224-16C8DFCAD1B9}" presName="divider" presStyleLbl="fgShp" presStyleIdx="0" presStyleCnt="1" custAng="27463" custScaleY="111794" custLinFactNeighborX="-1071" custLinFactNeighborY="-10373"/>
      <dgm:spPr/>
    </dgm:pt>
    <dgm:pt modelId="{9BE62705-885F-4EDA-8A0F-5E353517308E}" type="pres">
      <dgm:prSet presAssocID="{F4E1D5F9-9A82-4E38-A9DF-78EE2FB6AB01}" presName="downArrow" presStyleLbl="node1" presStyleIdx="0" presStyleCnt="2" custScaleX="106558" custScaleY="109802" custLinFactNeighborX="1912" custLinFactNeighborY="-4532"/>
      <dgm:spPr>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lin ang="18900000" scaled="1"/>
          <a:tileRect/>
        </a:gradFill>
      </dgm:spPr>
      <dgm:t>
        <a:bodyPr/>
        <a:lstStyle/>
        <a:p>
          <a:endParaRPr lang="zh-TW" altLang="en-US"/>
        </a:p>
      </dgm:t>
    </dgm:pt>
    <dgm:pt modelId="{58460D81-50C6-4E18-9DC0-D5DF88697EED}" type="pres">
      <dgm:prSet presAssocID="{F4E1D5F9-9A82-4E38-A9DF-78EE2FB6AB01}" presName="downArrowText" presStyleLbl="revTx" presStyleIdx="0" presStyleCnt="2" custScaleX="119972" custLinFactNeighborX="8100">
        <dgm:presLayoutVars>
          <dgm:bulletEnabled val="1"/>
        </dgm:presLayoutVars>
      </dgm:prSet>
      <dgm:spPr/>
      <dgm:t>
        <a:bodyPr/>
        <a:lstStyle/>
        <a:p>
          <a:endParaRPr lang="zh-TW" altLang="en-US"/>
        </a:p>
      </dgm:t>
    </dgm:pt>
    <dgm:pt modelId="{24B1EF81-BB2A-4F1A-B23C-188CDF4E106E}" type="pres">
      <dgm:prSet presAssocID="{D40CC0F3-642F-4495-B50C-D7A83CD85DBF}" presName="upArrow" presStyleLbl="node1" presStyleIdx="1" presStyleCnt="2" custScaleX="108842" custScaleY="113899" custLinFactNeighborX="4871" custLinFactNeighborY="-5927"/>
      <dgm:spPr>
        <a:gradFill flip="none" rotWithShape="0">
          <a:gsLst>
            <a:gs pos="0">
              <a:srgbClr val="FFCC99">
                <a:shade val="30000"/>
                <a:satMod val="115000"/>
              </a:srgbClr>
            </a:gs>
            <a:gs pos="50000">
              <a:srgbClr val="FFCC99">
                <a:shade val="67500"/>
                <a:satMod val="115000"/>
              </a:srgbClr>
            </a:gs>
            <a:gs pos="100000">
              <a:srgbClr val="FFCC99">
                <a:shade val="100000"/>
                <a:satMod val="115000"/>
              </a:srgbClr>
            </a:gs>
          </a:gsLst>
          <a:path path="circle">
            <a:fillToRect l="100000" t="100000"/>
          </a:path>
          <a:tileRect r="-100000" b="-100000"/>
        </a:gradFill>
      </dgm:spPr>
      <dgm:t>
        <a:bodyPr/>
        <a:lstStyle/>
        <a:p>
          <a:endParaRPr lang="zh-TW" altLang="en-US"/>
        </a:p>
      </dgm:t>
    </dgm:pt>
    <dgm:pt modelId="{025CBF6F-7348-48EB-ADFB-A85C787D2350}" type="pres">
      <dgm:prSet presAssocID="{D40CC0F3-642F-4495-B50C-D7A83CD85DBF}" presName="upArrowText" presStyleLbl="revTx" presStyleIdx="1" presStyleCnt="2" custScaleX="140617" custScaleY="101996" custLinFactNeighborX="-3180" custLinFactNeighborY="-3435">
        <dgm:presLayoutVars>
          <dgm:bulletEnabled val="1"/>
        </dgm:presLayoutVars>
      </dgm:prSet>
      <dgm:spPr/>
      <dgm:t>
        <a:bodyPr/>
        <a:lstStyle/>
        <a:p>
          <a:endParaRPr lang="zh-TW" altLang="en-US"/>
        </a:p>
      </dgm:t>
    </dgm:pt>
  </dgm:ptLst>
  <dgm:cxnLst>
    <dgm:cxn modelId="{FF07350E-7CEA-4D3C-A3EB-BB0183F819EB}" type="presOf" srcId="{D40CC0F3-642F-4495-B50C-D7A83CD85DBF}" destId="{025CBF6F-7348-48EB-ADFB-A85C787D2350}" srcOrd="0" destOrd="0" presId="urn:microsoft.com/office/officeart/2005/8/layout/arrow3"/>
    <dgm:cxn modelId="{A3E9C727-7979-4543-B029-E9AD59B020D3}" srcId="{26853FFA-A561-49E7-9224-16C8DFCAD1B9}" destId="{D40CC0F3-642F-4495-B50C-D7A83CD85DBF}" srcOrd="1" destOrd="0" parTransId="{8616DC41-534A-46C8-B258-E111AC32FE2E}" sibTransId="{D0DF99DD-FC0A-448A-BFA6-044A539E31B8}"/>
    <dgm:cxn modelId="{D75EA3D9-229C-4657-B4B6-E61646E79AAA}" srcId="{26853FFA-A561-49E7-9224-16C8DFCAD1B9}" destId="{F4E1D5F9-9A82-4E38-A9DF-78EE2FB6AB01}" srcOrd="0" destOrd="0" parTransId="{F93D9AA5-559C-4D90-8BC1-0E9675657FF2}" sibTransId="{0F85E368-CF63-4B41-9CFA-64733CB9A10F}"/>
    <dgm:cxn modelId="{F96A78B8-EBD8-42C5-AEF9-A3BA18A68794}" type="presOf" srcId="{26853FFA-A561-49E7-9224-16C8DFCAD1B9}" destId="{0C90FC42-D02B-4FE2-89F1-A531C730EE3D}" srcOrd="0" destOrd="0" presId="urn:microsoft.com/office/officeart/2005/8/layout/arrow3"/>
    <dgm:cxn modelId="{8828FF2D-1660-407F-80E2-7AE0886D7711}" type="presOf" srcId="{F4E1D5F9-9A82-4E38-A9DF-78EE2FB6AB01}" destId="{58460D81-50C6-4E18-9DC0-D5DF88697EED}" srcOrd="0" destOrd="0" presId="urn:microsoft.com/office/officeart/2005/8/layout/arrow3"/>
    <dgm:cxn modelId="{EB1522AA-4F35-4D1E-870B-F54469024F90}" type="presParOf" srcId="{0C90FC42-D02B-4FE2-89F1-A531C730EE3D}" destId="{B99001F0-CE0E-4F88-84FF-42FF578E4380}" srcOrd="0" destOrd="0" presId="urn:microsoft.com/office/officeart/2005/8/layout/arrow3"/>
    <dgm:cxn modelId="{B640DD0B-A308-4AE2-A8EF-2F1A36908688}" type="presParOf" srcId="{0C90FC42-D02B-4FE2-89F1-A531C730EE3D}" destId="{9BE62705-885F-4EDA-8A0F-5E353517308E}" srcOrd="1" destOrd="0" presId="urn:microsoft.com/office/officeart/2005/8/layout/arrow3"/>
    <dgm:cxn modelId="{EAC3DEFE-FDEC-4E85-BEDE-6A0144AFC420}" type="presParOf" srcId="{0C90FC42-D02B-4FE2-89F1-A531C730EE3D}" destId="{58460D81-50C6-4E18-9DC0-D5DF88697EED}" srcOrd="2" destOrd="0" presId="urn:microsoft.com/office/officeart/2005/8/layout/arrow3"/>
    <dgm:cxn modelId="{56D8E135-1052-4DFD-BD8E-EA9E077307E2}" type="presParOf" srcId="{0C90FC42-D02B-4FE2-89F1-A531C730EE3D}" destId="{24B1EF81-BB2A-4F1A-B23C-188CDF4E106E}" srcOrd="3" destOrd="0" presId="urn:microsoft.com/office/officeart/2005/8/layout/arrow3"/>
    <dgm:cxn modelId="{F41BD140-961D-421E-9F48-E830B6EB77A9}" type="presParOf" srcId="{0C90FC42-D02B-4FE2-89F1-A531C730EE3D}" destId="{025CBF6F-7348-48EB-ADFB-A85C787D2350}"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C5294A1-A033-485E-B031-3E8FB11C86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A76FF9EC-10DF-4B9C-A9B0-141034DDF482}">
      <dgm:prSet phldrT="[文字]" custT="1"/>
      <dgm:spPr/>
      <dgm:t>
        <a:bodyPr/>
        <a:lstStyle/>
        <a:p>
          <a:r>
            <a:rPr lang="zh-TW" altLang="en-US" sz="2000" dirty="0" smtClean="0">
              <a:latin typeface="標楷體" panose="03000509000000000000" pitchFamily="65" charset="-120"/>
              <a:ea typeface="標楷體" panose="03000509000000000000" pitchFamily="65" charset="-120"/>
            </a:rPr>
            <a:t>終止上市之處置</a:t>
          </a:r>
          <a:endParaRPr lang="zh-TW" altLang="en-US" sz="2000" dirty="0">
            <a:latin typeface="標楷體" panose="03000509000000000000" pitchFamily="65" charset="-120"/>
            <a:ea typeface="標楷體" panose="03000509000000000000" pitchFamily="65" charset="-120"/>
          </a:endParaRPr>
        </a:p>
      </dgm:t>
    </dgm:pt>
    <dgm:pt modelId="{8CF0E00D-9D07-42F2-90F9-CCBDABC2EECA}" type="parTrans" cxnId="{C90D885F-19D2-40B8-BDF1-649EC6436CFA}">
      <dgm:prSet/>
      <dgm:spPr/>
      <dgm:t>
        <a:bodyPr/>
        <a:lstStyle/>
        <a:p>
          <a:endParaRPr lang="zh-TW" altLang="en-US"/>
        </a:p>
      </dgm:t>
    </dgm:pt>
    <dgm:pt modelId="{0E8F287B-9B59-40ED-A8B2-6B95868D31B5}" type="sibTrans" cxnId="{C90D885F-19D2-40B8-BDF1-649EC6436CFA}">
      <dgm:prSet/>
      <dgm:spPr/>
      <dgm:t>
        <a:bodyPr/>
        <a:lstStyle/>
        <a:p>
          <a:endParaRPr lang="zh-TW" altLang="en-US"/>
        </a:p>
      </dgm:t>
    </dgm:pt>
    <dgm:pt modelId="{37D8AA7A-003D-4F9D-9E86-6D0D337140FA}">
      <dgm:prSet phldrT="[文字]" custT="1"/>
      <dgm:spPr/>
      <dgm:t>
        <a:bodyPr/>
        <a:lstStyle/>
        <a:p>
          <a:r>
            <a:rPr lang="zh-TW" altLang="en-US" sz="3200" dirty="0" smtClean="0">
              <a:solidFill>
                <a:srgbClr val="0000FF"/>
              </a:solidFill>
              <a:latin typeface="標楷體" panose="03000509000000000000" pitchFamily="65" charset="-120"/>
              <a:ea typeface="標楷體" panose="03000509000000000000" pitchFamily="65" charset="-120"/>
            </a:rPr>
            <a:t>證券承銷商</a:t>
          </a:r>
          <a:r>
            <a:rPr lang="en-US" altLang="zh-TW" sz="2000" dirty="0" smtClean="0">
              <a:solidFill>
                <a:srgbClr val="0000FF"/>
              </a:solidFill>
              <a:latin typeface="標楷體" panose="03000509000000000000" pitchFamily="65" charset="-120"/>
              <a:ea typeface="標楷體" panose="03000509000000000000" pitchFamily="65" charset="-120"/>
            </a:rPr>
            <a:t>-</a:t>
          </a:r>
          <a:r>
            <a:rPr lang="zh-TW" altLang="zh-TW" sz="2000" dirty="0" smtClean="0">
              <a:solidFill>
                <a:srgbClr val="0000FF"/>
              </a:solidFill>
              <a:latin typeface="標楷體" panose="03000509000000000000" pitchFamily="65" charset="-120"/>
              <a:ea typeface="標楷體" panose="03000509000000000000" pitchFamily="65" charset="-120"/>
            </a:rPr>
            <a:t>就證券承銷商所提出評估報告或其他相關資料缺失處理辦法第</a:t>
          </a:r>
          <a:r>
            <a:rPr lang="en-US" altLang="zh-TW" sz="2000" dirty="0" smtClean="0">
              <a:solidFill>
                <a:srgbClr val="0000FF"/>
              </a:solidFill>
              <a:latin typeface="標楷體" panose="03000509000000000000" pitchFamily="65" charset="-120"/>
              <a:ea typeface="標楷體" panose="03000509000000000000" pitchFamily="65" charset="-120"/>
            </a:rPr>
            <a:t>10</a:t>
          </a:r>
          <a:r>
            <a:rPr lang="zh-TW" altLang="zh-TW" sz="2000" dirty="0" smtClean="0">
              <a:solidFill>
                <a:srgbClr val="0000FF"/>
              </a:solidFill>
              <a:latin typeface="標楷體" panose="03000509000000000000" pitchFamily="65" charset="-120"/>
              <a:ea typeface="標楷體" panose="03000509000000000000" pitchFamily="65" charset="-120"/>
            </a:rPr>
            <a:t>條之</a:t>
          </a:r>
          <a:r>
            <a:rPr lang="en-US" altLang="zh-TW" sz="2000" dirty="0" smtClean="0">
              <a:solidFill>
                <a:srgbClr val="0000FF"/>
              </a:solidFill>
              <a:latin typeface="標楷體" panose="03000509000000000000" pitchFamily="65" charset="-120"/>
              <a:ea typeface="標楷體" panose="03000509000000000000" pitchFamily="65" charset="-120"/>
            </a:rPr>
            <a:t>1</a:t>
          </a:r>
          <a:endParaRPr lang="zh-TW" altLang="en-US" sz="2000" dirty="0">
            <a:solidFill>
              <a:srgbClr val="0000FF"/>
            </a:solidFill>
            <a:latin typeface="標楷體" panose="03000509000000000000" pitchFamily="65" charset="-120"/>
            <a:ea typeface="標楷體" panose="03000509000000000000" pitchFamily="65" charset="-120"/>
          </a:endParaRPr>
        </a:p>
      </dgm:t>
    </dgm:pt>
    <dgm:pt modelId="{26B1F8F8-EBFB-4338-832E-57B8DF002DD6}" type="parTrans" cxnId="{ED93B7FE-124C-4BBF-B39F-5CE77E98DAD1}">
      <dgm:prSet/>
      <dgm:spPr/>
      <dgm:t>
        <a:bodyPr/>
        <a:lstStyle/>
        <a:p>
          <a:endParaRPr lang="zh-TW" altLang="en-US"/>
        </a:p>
      </dgm:t>
    </dgm:pt>
    <dgm:pt modelId="{C8010E22-4CF6-4FA5-B9B7-C50476F5FA2B}" type="sibTrans" cxnId="{ED93B7FE-124C-4BBF-B39F-5CE77E98DAD1}">
      <dgm:prSet/>
      <dgm:spPr/>
      <dgm:t>
        <a:bodyPr/>
        <a:lstStyle/>
        <a:p>
          <a:endParaRPr lang="zh-TW" altLang="en-US"/>
        </a:p>
      </dgm:t>
    </dgm:pt>
    <dgm:pt modelId="{E28773D3-B4BB-488B-90F2-585B3766DE80}">
      <dgm:prSet phldrT="[文字]" custT="1"/>
      <dgm:spPr/>
      <dgm:t>
        <a:bodyPr/>
        <a:lstStyle/>
        <a:p>
          <a:r>
            <a:rPr lang="zh-TW" altLang="en-US" sz="2000" dirty="0" smtClean="0">
              <a:latin typeface="標楷體" panose="03000509000000000000" pitchFamily="65" charset="-120"/>
              <a:ea typeface="標楷體" panose="03000509000000000000" pitchFamily="65" charset="-120"/>
            </a:rPr>
            <a:t>處記缺點</a:t>
          </a:r>
          <a:endParaRPr lang="zh-TW" altLang="en-US" sz="2000" dirty="0">
            <a:latin typeface="標楷體" panose="03000509000000000000" pitchFamily="65" charset="-120"/>
            <a:ea typeface="標楷體" panose="03000509000000000000" pitchFamily="65" charset="-120"/>
          </a:endParaRPr>
        </a:p>
      </dgm:t>
    </dgm:pt>
    <dgm:pt modelId="{9E47B16E-58A7-4473-9381-CA15C1FD4EDC}" type="parTrans" cxnId="{552B4384-373F-49F2-93C5-B00E566300BD}">
      <dgm:prSet/>
      <dgm:spPr/>
      <dgm:t>
        <a:bodyPr/>
        <a:lstStyle/>
        <a:p>
          <a:endParaRPr lang="zh-TW" altLang="en-US"/>
        </a:p>
      </dgm:t>
    </dgm:pt>
    <dgm:pt modelId="{C1A0F0B4-CF34-4EE2-B7EC-C4BE748D78FB}" type="sibTrans" cxnId="{552B4384-373F-49F2-93C5-B00E566300BD}">
      <dgm:prSet/>
      <dgm:spPr/>
      <dgm:t>
        <a:bodyPr/>
        <a:lstStyle/>
        <a:p>
          <a:endParaRPr lang="zh-TW" altLang="en-US"/>
        </a:p>
      </dgm:t>
    </dgm:pt>
    <dgm:pt modelId="{36511C9A-444A-4F22-9CFF-F52B752393E9}">
      <dgm:prSet phldrT="[文字]" custT="1"/>
      <dgm:spPr/>
      <dgm:t>
        <a:bodyPr/>
        <a:lstStyle/>
        <a:p>
          <a:r>
            <a:rPr lang="zh-TW" altLang="en-US" sz="3200" dirty="0" smtClean="0">
              <a:solidFill>
                <a:srgbClr val="0000FF"/>
              </a:solidFill>
              <a:latin typeface="標楷體" panose="03000509000000000000" pitchFamily="65" charset="-120"/>
              <a:ea typeface="標楷體" panose="03000509000000000000" pitchFamily="65" charset="-120"/>
            </a:rPr>
            <a:t>簽證會計師</a:t>
          </a:r>
          <a:r>
            <a:rPr lang="en-US" altLang="zh-TW" sz="2000" dirty="0" smtClean="0">
              <a:solidFill>
                <a:srgbClr val="0000FF"/>
              </a:solidFill>
              <a:latin typeface="標楷體" panose="03000509000000000000" pitchFamily="65" charset="-120"/>
              <a:ea typeface="標楷體" panose="03000509000000000000" pitchFamily="65" charset="-120"/>
            </a:rPr>
            <a:t>-</a:t>
          </a:r>
          <a:r>
            <a:rPr lang="zh-TW" altLang="zh-TW" sz="2000" dirty="0" smtClean="0">
              <a:solidFill>
                <a:srgbClr val="0000FF"/>
              </a:solidFill>
              <a:latin typeface="標楷體" panose="03000509000000000000" pitchFamily="65" charset="-120"/>
              <a:ea typeface="標楷體" panose="03000509000000000000" pitchFamily="65" charset="-120"/>
            </a:rPr>
            <a:t>對初次申請股票上市案簽證會計師查核缺失處理辦法第</a:t>
          </a:r>
          <a:r>
            <a:rPr lang="en-US" altLang="zh-TW" sz="2000" dirty="0" smtClean="0">
              <a:solidFill>
                <a:srgbClr val="0000FF"/>
              </a:solidFill>
              <a:latin typeface="標楷體" panose="03000509000000000000" pitchFamily="65" charset="-120"/>
              <a:ea typeface="標楷體" panose="03000509000000000000" pitchFamily="65" charset="-120"/>
            </a:rPr>
            <a:t>3</a:t>
          </a:r>
          <a:r>
            <a:rPr lang="zh-TW" altLang="zh-TW" sz="2000" dirty="0" smtClean="0">
              <a:solidFill>
                <a:srgbClr val="0000FF"/>
              </a:solidFill>
              <a:latin typeface="標楷體" panose="03000509000000000000" pitchFamily="65" charset="-120"/>
              <a:ea typeface="標楷體" panose="03000509000000000000" pitchFamily="65" charset="-120"/>
            </a:rPr>
            <a:t>條之</a:t>
          </a:r>
          <a:r>
            <a:rPr lang="en-US" altLang="zh-TW" sz="2000" dirty="0" smtClean="0">
              <a:solidFill>
                <a:srgbClr val="0000FF"/>
              </a:solidFill>
              <a:latin typeface="標楷體" panose="03000509000000000000" pitchFamily="65" charset="-120"/>
              <a:ea typeface="標楷體" panose="03000509000000000000" pitchFamily="65" charset="-120"/>
            </a:rPr>
            <a:t>1</a:t>
          </a:r>
          <a:r>
            <a:rPr lang="zh-TW" altLang="en-US" sz="2000" dirty="0" smtClean="0">
              <a:solidFill>
                <a:srgbClr val="0000FF"/>
              </a:solidFill>
              <a:latin typeface="標楷體" panose="03000509000000000000" pitchFamily="65" charset="-120"/>
              <a:ea typeface="標楷體" panose="03000509000000000000" pitchFamily="65" charset="-120"/>
            </a:rPr>
            <a:t>、有價證券上市審議委員會簡則</a:t>
          </a:r>
          <a:endParaRPr lang="zh-TW" altLang="en-US" sz="2000" dirty="0">
            <a:solidFill>
              <a:srgbClr val="0000FF"/>
            </a:solidFill>
            <a:latin typeface="標楷體" panose="03000509000000000000" pitchFamily="65" charset="-120"/>
            <a:ea typeface="標楷體" panose="03000509000000000000" pitchFamily="65" charset="-120"/>
          </a:endParaRPr>
        </a:p>
      </dgm:t>
    </dgm:pt>
    <dgm:pt modelId="{FB5B635F-7BB6-4CAD-B4E7-078A9F4595D8}" type="parTrans" cxnId="{6CCB9B92-EF06-4E76-B66A-5978448247EE}">
      <dgm:prSet/>
      <dgm:spPr/>
      <dgm:t>
        <a:bodyPr/>
        <a:lstStyle/>
        <a:p>
          <a:endParaRPr lang="zh-TW" altLang="en-US"/>
        </a:p>
      </dgm:t>
    </dgm:pt>
    <dgm:pt modelId="{CD1678A3-1DA5-4CE3-A35A-F64C48EF757D}" type="sibTrans" cxnId="{6CCB9B92-EF06-4E76-B66A-5978448247EE}">
      <dgm:prSet/>
      <dgm:spPr/>
      <dgm:t>
        <a:bodyPr/>
        <a:lstStyle/>
        <a:p>
          <a:endParaRPr lang="zh-TW" altLang="en-US"/>
        </a:p>
      </dgm:t>
    </dgm:pt>
    <dgm:pt modelId="{77DD0B1D-5976-4A14-8FB6-648671062281}">
      <dgm:prSet phldrT="[文字]" custT="1"/>
      <dgm:spPr/>
      <dgm:t>
        <a:bodyPr/>
        <a:lstStyle/>
        <a:p>
          <a:r>
            <a:rPr lang="zh-TW" altLang="en-US" sz="2000" dirty="0" smtClean="0">
              <a:latin typeface="標楷體" panose="03000509000000000000" pitchFamily="65" charset="-120"/>
              <a:ea typeface="標楷體" panose="03000509000000000000" pitchFamily="65" charset="-120"/>
            </a:rPr>
            <a:t>否准上市公司併購或私募有價證券補辦公開發行同意函之處置</a:t>
          </a:r>
          <a:endParaRPr lang="zh-TW" altLang="en-US" sz="2000" dirty="0">
            <a:latin typeface="標楷體" panose="03000509000000000000" pitchFamily="65" charset="-120"/>
            <a:ea typeface="標楷體" panose="03000509000000000000" pitchFamily="65" charset="-120"/>
          </a:endParaRPr>
        </a:p>
      </dgm:t>
    </dgm:pt>
    <dgm:pt modelId="{6B7FD435-7E73-4E2A-8DCE-19E579B9D9D8}" type="parTrans" cxnId="{A0D938AC-C085-4381-8BED-9D3FCFE36D9D}">
      <dgm:prSet/>
      <dgm:spPr/>
      <dgm:t>
        <a:bodyPr/>
        <a:lstStyle/>
        <a:p>
          <a:endParaRPr lang="zh-TW" altLang="en-US"/>
        </a:p>
      </dgm:t>
    </dgm:pt>
    <dgm:pt modelId="{968EAEC8-462B-40E5-B59D-603BB56D7FEE}" type="sibTrans" cxnId="{A0D938AC-C085-4381-8BED-9D3FCFE36D9D}">
      <dgm:prSet/>
      <dgm:spPr/>
      <dgm:t>
        <a:bodyPr/>
        <a:lstStyle/>
        <a:p>
          <a:endParaRPr lang="zh-TW" altLang="en-US"/>
        </a:p>
      </dgm:t>
    </dgm:pt>
    <dgm:pt modelId="{CF9C4DFC-10F7-4F3F-A80E-0901179AEFF0}">
      <dgm:prSet phldrT="[文字]" custT="1"/>
      <dgm:spPr/>
      <dgm:t>
        <a:bodyPr/>
        <a:lstStyle/>
        <a:p>
          <a:r>
            <a:rPr lang="zh-TW" altLang="en-US" sz="2000" dirty="0" smtClean="0">
              <a:latin typeface="標楷體" panose="03000509000000000000" pitchFamily="65" charset="-120"/>
              <a:ea typeface="標楷體" panose="03000509000000000000" pitchFamily="65" charset="-120"/>
            </a:rPr>
            <a:t>違約金之處置</a:t>
          </a:r>
          <a:r>
            <a:rPr lang="en-US" altLang="en-US"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詳作業程序第</a:t>
          </a:r>
          <a:r>
            <a:rPr lang="en-US" altLang="en-US" sz="2000" dirty="0" smtClean="0">
              <a:latin typeface="標楷體" panose="03000509000000000000" pitchFamily="65" charset="-120"/>
              <a:ea typeface="標楷體" panose="03000509000000000000" pitchFamily="65" charset="-120"/>
            </a:rPr>
            <a:t>16</a:t>
          </a:r>
          <a:r>
            <a:rPr lang="zh-TW" altLang="en-US" sz="2000" dirty="0" smtClean="0">
              <a:latin typeface="標楷體" panose="03000509000000000000" pitchFamily="65" charset="-120"/>
              <a:ea typeface="標楷體" panose="03000509000000000000" pitchFamily="65" charset="-120"/>
            </a:rPr>
            <a:t>條</a:t>
          </a:r>
          <a:r>
            <a:rPr lang="en-US" altLang="en-US"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dgm:t>
    </dgm:pt>
    <dgm:pt modelId="{B6EE8C65-69EB-4A6F-803D-31F0B7030E67}" type="parTrans" cxnId="{6AAE7218-81D2-4E79-A88A-D21F61F2BB6C}">
      <dgm:prSet/>
      <dgm:spPr/>
      <dgm:t>
        <a:bodyPr/>
        <a:lstStyle/>
        <a:p>
          <a:endParaRPr lang="zh-TW" altLang="en-US"/>
        </a:p>
      </dgm:t>
    </dgm:pt>
    <dgm:pt modelId="{7A74D9F0-2A1B-45A3-8E4E-DBB595F1EEEC}" type="sibTrans" cxnId="{6AAE7218-81D2-4E79-A88A-D21F61F2BB6C}">
      <dgm:prSet/>
      <dgm:spPr/>
      <dgm:t>
        <a:bodyPr/>
        <a:lstStyle/>
        <a:p>
          <a:endParaRPr lang="zh-TW" altLang="en-US"/>
        </a:p>
      </dgm:t>
    </dgm:pt>
    <dgm:pt modelId="{8899D91C-0DEE-49FA-B6D3-C28B156D6731}">
      <dgm:prSet phldrT="[文字]" custT="1"/>
      <dgm:spPr/>
      <dgm:t>
        <a:bodyPr/>
        <a:lstStyle/>
        <a:p>
          <a:r>
            <a:rPr lang="zh-TW" altLang="en-US" sz="2000" dirty="0" smtClean="0">
              <a:latin typeface="標楷體" panose="03000509000000000000" pitchFamily="65" charset="-120"/>
              <a:ea typeface="標楷體" panose="03000509000000000000" pitchFamily="65" charset="-120"/>
            </a:rPr>
            <a:t>拒絕簽證</a:t>
          </a:r>
          <a:endParaRPr lang="zh-TW" altLang="en-US" sz="2000" dirty="0">
            <a:latin typeface="標楷體" panose="03000509000000000000" pitchFamily="65" charset="-120"/>
            <a:ea typeface="標楷體" panose="03000509000000000000" pitchFamily="65" charset="-120"/>
          </a:endParaRPr>
        </a:p>
      </dgm:t>
    </dgm:pt>
    <dgm:pt modelId="{80B7B5D7-502E-4F5C-8E11-47443F52E5BD}" type="parTrans" cxnId="{74E1DD72-8C11-4577-929E-A30758B4049A}">
      <dgm:prSet/>
      <dgm:spPr/>
      <dgm:t>
        <a:bodyPr/>
        <a:lstStyle/>
        <a:p>
          <a:endParaRPr lang="zh-TW" altLang="en-US"/>
        </a:p>
      </dgm:t>
    </dgm:pt>
    <dgm:pt modelId="{3395DF6D-A378-4987-9051-9CE9EEE6720F}" type="sibTrans" cxnId="{74E1DD72-8C11-4577-929E-A30758B4049A}">
      <dgm:prSet/>
      <dgm:spPr/>
      <dgm:t>
        <a:bodyPr/>
        <a:lstStyle/>
        <a:p>
          <a:endParaRPr lang="zh-TW" altLang="en-US"/>
        </a:p>
      </dgm:t>
    </dgm:pt>
    <dgm:pt modelId="{D8E9CBBC-55A9-4458-BB30-B1E920748358}">
      <dgm:prSet phldrT="[文字]" custT="1"/>
      <dgm:spPr/>
      <dgm:t>
        <a:bodyPr/>
        <a:lstStyle/>
        <a:p>
          <a:r>
            <a:rPr lang="zh-TW" altLang="en-US" sz="3200" dirty="0" smtClean="0">
              <a:solidFill>
                <a:srgbClr val="0000FF"/>
              </a:solidFill>
              <a:latin typeface="標楷體" panose="03000509000000000000" pitchFamily="65" charset="-120"/>
              <a:ea typeface="標楷體" panose="03000509000000000000" pitchFamily="65" charset="-120"/>
            </a:rPr>
            <a:t>上市有價證券</a:t>
          </a:r>
          <a:r>
            <a:rPr lang="zh-TW" altLang="en-US" sz="3200" dirty="0" smtClean="0">
              <a:solidFill>
                <a:srgbClr val="0000FF"/>
              </a:solidFill>
              <a:latin typeface="標楷體" panose="03000509000000000000" pitchFamily="65" charset="-120"/>
              <a:ea typeface="標楷體" panose="03000509000000000000" pitchFamily="65" charset="-120"/>
            </a:rPr>
            <a:t>發行人</a:t>
          </a:r>
          <a:r>
            <a:rPr lang="en-US" altLang="zh-TW" sz="2000" dirty="0" smtClean="0">
              <a:solidFill>
                <a:srgbClr val="0000CC"/>
              </a:solidFill>
              <a:latin typeface="標楷體" panose="03000509000000000000" pitchFamily="65" charset="-120"/>
              <a:ea typeface="標楷體" panose="03000509000000000000" pitchFamily="65" charset="-120"/>
            </a:rPr>
            <a:t>-</a:t>
          </a:r>
          <a:r>
            <a:rPr lang="zh-TW" altLang="zh-TW" sz="2000" dirty="0" smtClean="0">
              <a:solidFill>
                <a:srgbClr val="0000FF"/>
              </a:solidFill>
              <a:latin typeface="標楷體" panose="03000509000000000000" pitchFamily="65" charset="-120"/>
              <a:ea typeface="標楷體" panose="03000509000000000000" pitchFamily="65" charset="-120"/>
            </a:rPr>
            <a:t>處理上市有價證券發行人申復案件作業程序</a:t>
          </a:r>
          <a:endParaRPr lang="zh-TW" altLang="en-US" sz="2000" dirty="0">
            <a:solidFill>
              <a:srgbClr val="0000FF"/>
            </a:solidFill>
            <a:latin typeface="標楷體" panose="03000509000000000000" pitchFamily="65" charset="-120"/>
            <a:ea typeface="標楷體" panose="03000509000000000000" pitchFamily="65" charset="-120"/>
          </a:endParaRPr>
        </a:p>
      </dgm:t>
    </dgm:pt>
    <dgm:pt modelId="{9D8BB9B2-1FB9-48A6-A3C4-4E96863DAEC5}" type="sibTrans" cxnId="{82D34706-EFE0-4224-9829-5F9AEF048F82}">
      <dgm:prSet/>
      <dgm:spPr/>
      <dgm:t>
        <a:bodyPr/>
        <a:lstStyle/>
        <a:p>
          <a:endParaRPr lang="zh-TW" altLang="en-US"/>
        </a:p>
      </dgm:t>
    </dgm:pt>
    <dgm:pt modelId="{B3175890-371F-4004-AC43-1F89BEA84B0E}" type="parTrans" cxnId="{82D34706-EFE0-4224-9829-5F9AEF048F82}">
      <dgm:prSet/>
      <dgm:spPr/>
      <dgm:t>
        <a:bodyPr/>
        <a:lstStyle/>
        <a:p>
          <a:endParaRPr lang="zh-TW" altLang="en-US"/>
        </a:p>
      </dgm:t>
    </dgm:pt>
    <dgm:pt modelId="{D77F8384-C24F-4818-85F9-0FBC52208399}">
      <dgm:prSet phldrT="[文字]" custT="1"/>
      <dgm:spPr/>
      <dgm:t>
        <a:bodyPr/>
        <a:lstStyle/>
        <a:p>
          <a:r>
            <a:rPr lang="zh-TW" altLang="en-US" sz="2000" dirty="0" smtClean="0">
              <a:latin typeface="標楷體" panose="03000509000000000000" pitchFamily="65" charset="-120"/>
              <a:ea typeface="標楷體" panose="03000509000000000000" pitchFamily="65" charset="-120"/>
            </a:rPr>
            <a:t>公告缺失</a:t>
          </a:r>
          <a:endParaRPr lang="zh-TW" altLang="en-US" sz="2000" dirty="0">
            <a:latin typeface="標楷體" panose="03000509000000000000" pitchFamily="65" charset="-120"/>
            <a:ea typeface="標楷體" panose="03000509000000000000" pitchFamily="65" charset="-120"/>
          </a:endParaRPr>
        </a:p>
      </dgm:t>
    </dgm:pt>
    <dgm:pt modelId="{015C578B-BB1C-421C-B3F5-99C140E2CBE5}" type="sibTrans" cxnId="{003A6C1A-089B-4928-A927-E62485228BC6}">
      <dgm:prSet/>
      <dgm:spPr/>
      <dgm:t>
        <a:bodyPr/>
        <a:lstStyle/>
        <a:p>
          <a:endParaRPr lang="zh-TW" altLang="en-US"/>
        </a:p>
      </dgm:t>
    </dgm:pt>
    <dgm:pt modelId="{60DE4D26-EE06-4E43-A4A5-4C1C7C51FA51}" type="parTrans" cxnId="{003A6C1A-089B-4928-A927-E62485228BC6}">
      <dgm:prSet/>
      <dgm:spPr/>
      <dgm:t>
        <a:bodyPr/>
        <a:lstStyle/>
        <a:p>
          <a:endParaRPr lang="zh-TW" altLang="en-US"/>
        </a:p>
      </dgm:t>
    </dgm:pt>
    <dgm:pt modelId="{B1A0B370-7719-42D4-8C36-B4909A29E697}" type="pres">
      <dgm:prSet presAssocID="{DC5294A1-A033-485E-B031-3E8FB11C86B1}" presName="linear" presStyleCnt="0">
        <dgm:presLayoutVars>
          <dgm:animLvl val="lvl"/>
          <dgm:resizeHandles val="exact"/>
        </dgm:presLayoutVars>
      </dgm:prSet>
      <dgm:spPr/>
      <dgm:t>
        <a:bodyPr/>
        <a:lstStyle/>
        <a:p>
          <a:endParaRPr lang="zh-TW" altLang="en-US"/>
        </a:p>
      </dgm:t>
    </dgm:pt>
    <dgm:pt modelId="{C8848B38-E25B-478C-9A8A-D7D7F71A7093}" type="pres">
      <dgm:prSet presAssocID="{D8E9CBBC-55A9-4458-BB30-B1E920748358}" presName="parentText" presStyleLbl="node1" presStyleIdx="0" presStyleCnt="3" custScaleY="69709">
        <dgm:presLayoutVars>
          <dgm:chMax val="0"/>
          <dgm:bulletEnabled val="1"/>
        </dgm:presLayoutVars>
      </dgm:prSet>
      <dgm:spPr/>
      <dgm:t>
        <a:bodyPr/>
        <a:lstStyle/>
        <a:p>
          <a:endParaRPr lang="zh-TW" altLang="en-US"/>
        </a:p>
      </dgm:t>
    </dgm:pt>
    <dgm:pt modelId="{15618E47-BDDA-411D-9759-67E9724B7F0C}" type="pres">
      <dgm:prSet presAssocID="{D8E9CBBC-55A9-4458-BB30-B1E920748358}" presName="childText" presStyleLbl="revTx" presStyleIdx="0" presStyleCnt="3">
        <dgm:presLayoutVars>
          <dgm:bulletEnabled val="1"/>
        </dgm:presLayoutVars>
      </dgm:prSet>
      <dgm:spPr/>
      <dgm:t>
        <a:bodyPr/>
        <a:lstStyle/>
        <a:p>
          <a:endParaRPr lang="zh-TW" altLang="en-US"/>
        </a:p>
      </dgm:t>
    </dgm:pt>
    <dgm:pt modelId="{37CC83FC-7CE2-4FEE-BDBA-51DB6D406A9C}" type="pres">
      <dgm:prSet presAssocID="{37D8AA7A-003D-4F9D-9E86-6D0D337140FA}" presName="parentText" presStyleLbl="node1" presStyleIdx="1" presStyleCnt="3">
        <dgm:presLayoutVars>
          <dgm:chMax val="0"/>
          <dgm:bulletEnabled val="1"/>
        </dgm:presLayoutVars>
      </dgm:prSet>
      <dgm:spPr/>
      <dgm:t>
        <a:bodyPr/>
        <a:lstStyle/>
        <a:p>
          <a:endParaRPr lang="zh-TW" altLang="en-US"/>
        </a:p>
      </dgm:t>
    </dgm:pt>
    <dgm:pt modelId="{05C99D90-F804-44FF-95F6-69DEF71366E2}" type="pres">
      <dgm:prSet presAssocID="{37D8AA7A-003D-4F9D-9E86-6D0D337140FA}" presName="childText" presStyleLbl="revTx" presStyleIdx="1" presStyleCnt="3">
        <dgm:presLayoutVars>
          <dgm:bulletEnabled val="1"/>
        </dgm:presLayoutVars>
      </dgm:prSet>
      <dgm:spPr/>
      <dgm:t>
        <a:bodyPr/>
        <a:lstStyle/>
        <a:p>
          <a:endParaRPr lang="zh-TW" altLang="en-US"/>
        </a:p>
      </dgm:t>
    </dgm:pt>
    <dgm:pt modelId="{BA4CF620-5AEF-4A05-97B9-028A1C3D897C}" type="pres">
      <dgm:prSet presAssocID="{36511C9A-444A-4F22-9CFF-F52B752393E9}" presName="parentText" presStyleLbl="node1" presStyleIdx="2" presStyleCnt="3" custScaleY="77943">
        <dgm:presLayoutVars>
          <dgm:chMax val="0"/>
          <dgm:bulletEnabled val="1"/>
        </dgm:presLayoutVars>
      </dgm:prSet>
      <dgm:spPr/>
      <dgm:t>
        <a:bodyPr/>
        <a:lstStyle/>
        <a:p>
          <a:endParaRPr lang="zh-TW" altLang="en-US"/>
        </a:p>
      </dgm:t>
    </dgm:pt>
    <dgm:pt modelId="{A1487DBC-950C-4E79-B762-0D903B4C2B2F}" type="pres">
      <dgm:prSet presAssocID="{36511C9A-444A-4F22-9CFF-F52B752393E9}" presName="childText" presStyleLbl="revTx" presStyleIdx="2" presStyleCnt="3">
        <dgm:presLayoutVars>
          <dgm:bulletEnabled val="1"/>
        </dgm:presLayoutVars>
      </dgm:prSet>
      <dgm:spPr/>
      <dgm:t>
        <a:bodyPr/>
        <a:lstStyle/>
        <a:p>
          <a:endParaRPr lang="zh-TW" altLang="en-US"/>
        </a:p>
      </dgm:t>
    </dgm:pt>
  </dgm:ptLst>
  <dgm:cxnLst>
    <dgm:cxn modelId="{552B4384-373F-49F2-93C5-B00E566300BD}" srcId="{37D8AA7A-003D-4F9D-9E86-6D0D337140FA}" destId="{E28773D3-B4BB-488B-90F2-585B3766DE80}" srcOrd="0" destOrd="0" parTransId="{9E47B16E-58A7-4473-9381-CA15C1FD4EDC}" sibTransId="{C1A0F0B4-CF34-4EE2-B7EC-C4BE748D78FB}"/>
    <dgm:cxn modelId="{DCD720C8-B478-4EC8-9C05-7722951D21F5}" type="presOf" srcId="{E28773D3-B4BB-488B-90F2-585B3766DE80}" destId="{05C99D90-F804-44FF-95F6-69DEF71366E2}" srcOrd="0" destOrd="0" presId="urn:microsoft.com/office/officeart/2005/8/layout/vList2"/>
    <dgm:cxn modelId="{AABEB2ED-9B4E-44F7-9333-E9BC8C8C9EF2}" type="presOf" srcId="{CF9C4DFC-10F7-4F3F-A80E-0901179AEFF0}" destId="{15618E47-BDDA-411D-9759-67E9724B7F0C}" srcOrd="0" destOrd="2" presId="urn:microsoft.com/office/officeart/2005/8/layout/vList2"/>
    <dgm:cxn modelId="{52C3F170-A414-46CA-8EA0-88DA9DB95465}" type="presOf" srcId="{DC5294A1-A033-485E-B031-3E8FB11C86B1}" destId="{B1A0B370-7719-42D4-8C36-B4909A29E697}" srcOrd="0" destOrd="0" presId="urn:microsoft.com/office/officeart/2005/8/layout/vList2"/>
    <dgm:cxn modelId="{82D34706-EFE0-4224-9829-5F9AEF048F82}" srcId="{DC5294A1-A033-485E-B031-3E8FB11C86B1}" destId="{D8E9CBBC-55A9-4458-BB30-B1E920748358}" srcOrd="0" destOrd="0" parTransId="{B3175890-371F-4004-AC43-1F89BEA84B0E}" sibTransId="{9D8BB9B2-1FB9-48A6-A3C4-4E96863DAEC5}"/>
    <dgm:cxn modelId="{409B62BB-18B9-48A3-AD78-E48EFC0D73E9}" type="presOf" srcId="{36511C9A-444A-4F22-9CFF-F52B752393E9}" destId="{BA4CF620-5AEF-4A05-97B9-028A1C3D897C}" srcOrd="0" destOrd="0" presId="urn:microsoft.com/office/officeart/2005/8/layout/vList2"/>
    <dgm:cxn modelId="{7C98E3A6-97B3-4D43-B483-D28EEF3C80B9}" type="presOf" srcId="{8899D91C-0DEE-49FA-B6D3-C28B156D6731}" destId="{A1487DBC-950C-4E79-B762-0D903B4C2B2F}" srcOrd="0" destOrd="1" presId="urn:microsoft.com/office/officeart/2005/8/layout/vList2"/>
    <dgm:cxn modelId="{A67EDD24-BE41-41AA-9F3D-C1C3FCD51BE5}" type="presOf" srcId="{77DD0B1D-5976-4A14-8FB6-648671062281}" destId="{15618E47-BDDA-411D-9759-67E9724B7F0C}" srcOrd="0" destOrd="1" presId="urn:microsoft.com/office/officeart/2005/8/layout/vList2"/>
    <dgm:cxn modelId="{0E9202F5-4FEA-4B4D-8FCF-712E213D641D}" type="presOf" srcId="{37D8AA7A-003D-4F9D-9E86-6D0D337140FA}" destId="{37CC83FC-7CE2-4FEE-BDBA-51DB6D406A9C}" srcOrd="0" destOrd="0" presId="urn:microsoft.com/office/officeart/2005/8/layout/vList2"/>
    <dgm:cxn modelId="{8E2A5229-6BE8-42E1-9550-18E86F93624B}" type="presOf" srcId="{A76FF9EC-10DF-4B9C-A9B0-141034DDF482}" destId="{15618E47-BDDA-411D-9759-67E9724B7F0C}" srcOrd="0" destOrd="0" presId="urn:microsoft.com/office/officeart/2005/8/layout/vList2"/>
    <dgm:cxn modelId="{C90D885F-19D2-40B8-BDF1-649EC6436CFA}" srcId="{D8E9CBBC-55A9-4458-BB30-B1E920748358}" destId="{A76FF9EC-10DF-4B9C-A9B0-141034DDF482}" srcOrd="0" destOrd="0" parTransId="{8CF0E00D-9D07-42F2-90F9-CCBDABC2EECA}" sibTransId="{0E8F287B-9B59-40ED-A8B2-6B95868D31B5}"/>
    <dgm:cxn modelId="{6AAE7218-81D2-4E79-A88A-D21F61F2BB6C}" srcId="{D8E9CBBC-55A9-4458-BB30-B1E920748358}" destId="{CF9C4DFC-10F7-4F3F-A80E-0901179AEFF0}" srcOrd="2" destOrd="0" parTransId="{B6EE8C65-69EB-4A6F-803D-31F0B7030E67}" sibTransId="{7A74D9F0-2A1B-45A3-8E4E-DBB595F1EEEC}"/>
    <dgm:cxn modelId="{74E1DD72-8C11-4577-929E-A30758B4049A}" srcId="{36511C9A-444A-4F22-9CFF-F52B752393E9}" destId="{8899D91C-0DEE-49FA-B6D3-C28B156D6731}" srcOrd="1" destOrd="0" parTransId="{80B7B5D7-502E-4F5C-8E11-47443F52E5BD}" sibTransId="{3395DF6D-A378-4987-9051-9CE9EEE6720F}"/>
    <dgm:cxn modelId="{A0D938AC-C085-4381-8BED-9D3FCFE36D9D}" srcId="{D8E9CBBC-55A9-4458-BB30-B1E920748358}" destId="{77DD0B1D-5976-4A14-8FB6-648671062281}" srcOrd="1" destOrd="0" parTransId="{6B7FD435-7E73-4E2A-8DCE-19E579B9D9D8}" sibTransId="{968EAEC8-462B-40E5-B59D-603BB56D7FEE}"/>
    <dgm:cxn modelId="{36897F84-44AC-42AD-BD90-5EBA788CF26C}" type="presOf" srcId="{D8E9CBBC-55A9-4458-BB30-B1E920748358}" destId="{C8848B38-E25B-478C-9A8A-D7D7F71A7093}" srcOrd="0" destOrd="0" presId="urn:microsoft.com/office/officeart/2005/8/layout/vList2"/>
    <dgm:cxn modelId="{87D394B9-4135-42F5-870E-A5F830A260BF}" type="presOf" srcId="{D77F8384-C24F-4818-85F9-0FBC52208399}" destId="{A1487DBC-950C-4E79-B762-0D903B4C2B2F}" srcOrd="0" destOrd="0" presId="urn:microsoft.com/office/officeart/2005/8/layout/vList2"/>
    <dgm:cxn modelId="{003A6C1A-089B-4928-A927-E62485228BC6}" srcId="{36511C9A-444A-4F22-9CFF-F52B752393E9}" destId="{D77F8384-C24F-4818-85F9-0FBC52208399}" srcOrd="0" destOrd="0" parTransId="{60DE4D26-EE06-4E43-A4A5-4C1C7C51FA51}" sibTransId="{015C578B-BB1C-421C-B3F5-99C140E2CBE5}"/>
    <dgm:cxn modelId="{6CCB9B92-EF06-4E76-B66A-5978448247EE}" srcId="{DC5294A1-A033-485E-B031-3E8FB11C86B1}" destId="{36511C9A-444A-4F22-9CFF-F52B752393E9}" srcOrd="2" destOrd="0" parTransId="{FB5B635F-7BB6-4CAD-B4E7-078A9F4595D8}" sibTransId="{CD1678A3-1DA5-4CE3-A35A-F64C48EF757D}"/>
    <dgm:cxn modelId="{ED93B7FE-124C-4BBF-B39F-5CE77E98DAD1}" srcId="{DC5294A1-A033-485E-B031-3E8FB11C86B1}" destId="{37D8AA7A-003D-4F9D-9E86-6D0D337140FA}" srcOrd="1" destOrd="0" parTransId="{26B1F8F8-EBFB-4338-832E-57B8DF002DD6}" sibTransId="{C8010E22-4CF6-4FA5-B9B7-C50476F5FA2B}"/>
    <dgm:cxn modelId="{A248BE9A-D88C-4515-988B-C0EE5D3D3404}" type="presParOf" srcId="{B1A0B370-7719-42D4-8C36-B4909A29E697}" destId="{C8848B38-E25B-478C-9A8A-D7D7F71A7093}" srcOrd="0" destOrd="0" presId="urn:microsoft.com/office/officeart/2005/8/layout/vList2"/>
    <dgm:cxn modelId="{08F9B173-D4B2-414B-892D-CABFD4789C96}" type="presParOf" srcId="{B1A0B370-7719-42D4-8C36-B4909A29E697}" destId="{15618E47-BDDA-411D-9759-67E9724B7F0C}" srcOrd="1" destOrd="0" presId="urn:microsoft.com/office/officeart/2005/8/layout/vList2"/>
    <dgm:cxn modelId="{46CEB786-B14D-44B9-88A5-6B515C0E6A94}" type="presParOf" srcId="{B1A0B370-7719-42D4-8C36-B4909A29E697}" destId="{37CC83FC-7CE2-4FEE-BDBA-51DB6D406A9C}" srcOrd="2" destOrd="0" presId="urn:microsoft.com/office/officeart/2005/8/layout/vList2"/>
    <dgm:cxn modelId="{0DFFF066-58A7-4C31-9D81-4835E93D51FE}" type="presParOf" srcId="{B1A0B370-7719-42D4-8C36-B4909A29E697}" destId="{05C99D90-F804-44FF-95F6-69DEF71366E2}" srcOrd="3" destOrd="0" presId="urn:microsoft.com/office/officeart/2005/8/layout/vList2"/>
    <dgm:cxn modelId="{8EAF39B2-4B4D-4581-930A-7E3B2804D0DF}" type="presParOf" srcId="{B1A0B370-7719-42D4-8C36-B4909A29E697}" destId="{BA4CF620-5AEF-4A05-97B9-028A1C3D897C}" srcOrd="4" destOrd="0" presId="urn:microsoft.com/office/officeart/2005/8/layout/vList2"/>
    <dgm:cxn modelId="{6A582C91-35AB-4C74-A271-9C3F1928D171}" type="presParOf" srcId="{B1A0B370-7719-42D4-8C36-B4909A29E697}" destId="{A1487DBC-950C-4E79-B762-0D903B4C2B2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62A0395-FB64-43EF-A000-9846EED06A47}"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zh-TW" altLang="en-US"/>
        </a:p>
      </dgm:t>
    </dgm:pt>
    <dgm:pt modelId="{D0A9DF1A-3A88-4F0E-8357-D9F6A67DAE02}">
      <dgm:prSet phldrT="[文字]" custT="1"/>
      <dgm:spPr/>
      <dgm:t>
        <a:bodyPr/>
        <a:lstStyle/>
        <a:p>
          <a:r>
            <a:rPr lang="zh-TW" altLang="en-US" sz="3600" dirty="0" smtClean="0">
              <a:latin typeface="標楷體" panose="03000509000000000000" pitchFamily="65" charset="-120"/>
              <a:ea typeface="標楷體" panose="03000509000000000000" pitchFamily="65" charset="-120"/>
            </a:rPr>
            <a:t>終止上市</a:t>
          </a:r>
          <a:endParaRPr lang="zh-TW" altLang="en-US" sz="3600" dirty="0">
            <a:latin typeface="標楷體" panose="03000509000000000000" pitchFamily="65" charset="-120"/>
            <a:ea typeface="標楷體" panose="03000509000000000000" pitchFamily="65" charset="-120"/>
          </a:endParaRPr>
        </a:p>
      </dgm:t>
    </dgm:pt>
    <dgm:pt modelId="{B97397D4-AF98-48F6-A22C-32BE1C697BDC}" type="parTrans" cxnId="{339A993B-5832-4246-A771-D35929299C56}">
      <dgm:prSet/>
      <dgm:spPr/>
      <dgm:t>
        <a:bodyPr/>
        <a:lstStyle/>
        <a:p>
          <a:endParaRPr lang="zh-TW" altLang="en-US"/>
        </a:p>
      </dgm:t>
    </dgm:pt>
    <dgm:pt modelId="{8100A867-D738-460B-B48B-43317E59D83D}" type="sibTrans" cxnId="{339A993B-5832-4246-A771-D35929299C56}">
      <dgm:prSet/>
      <dgm:spPr/>
      <dgm:t>
        <a:bodyPr/>
        <a:lstStyle/>
        <a:p>
          <a:endParaRPr lang="zh-TW" altLang="en-US"/>
        </a:p>
      </dgm:t>
    </dgm:pt>
    <dgm:pt modelId="{75B88A70-9C17-4586-A929-613418521AA6}">
      <dgm:prSet phldrT="[文字]" custT="1"/>
      <dgm:spPr/>
      <dgm:t>
        <a:bodyPr/>
        <a:lstStyle/>
        <a:p>
          <a:r>
            <a:rPr lang="zh-TW" altLang="en-US" sz="2800" dirty="0" smtClean="0">
              <a:latin typeface="標楷體" panose="03000509000000000000" pitchFamily="65" charset="-120"/>
              <a:ea typeface="標楷體" panose="03000509000000000000" pitchFamily="65" charset="-120"/>
            </a:rPr>
            <a:t>發函之次日起</a:t>
          </a:r>
          <a:r>
            <a:rPr lang="en-US" altLang="zh-TW" sz="2800"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7</a:t>
          </a:r>
          <a:r>
            <a:rPr lang="zh-TW" altLang="en-US" sz="2800" dirty="0" smtClean="0">
              <a:latin typeface="標楷體" panose="03000509000000000000" pitchFamily="65" charset="-120"/>
              <a:ea typeface="標楷體" panose="03000509000000000000" pitchFamily="65" charset="-120"/>
            </a:rPr>
            <a:t>日內</a:t>
          </a:r>
          <a:endParaRPr lang="zh-TW" altLang="en-US" sz="2800" dirty="0">
            <a:latin typeface="標楷體" panose="03000509000000000000" pitchFamily="65" charset="-120"/>
            <a:ea typeface="標楷體" panose="03000509000000000000" pitchFamily="65" charset="-120"/>
          </a:endParaRPr>
        </a:p>
      </dgm:t>
    </dgm:pt>
    <dgm:pt modelId="{42CEA6C1-90E0-417C-BE74-E9D8789D6776}" type="parTrans" cxnId="{651D1026-FDDD-4C9E-BF5A-4756055A729B}">
      <dgm:prSet/>
      <dgm:spPr/>
      <dgm:t>
        <a:bodyPr/>
        <a:lstStyle/>
        <a:p>
          <a:endParaRPr lang="zh-TW" altLang="en-US"/>
        </a:p>
      </dgm:t>
    </dgm:pt>
    <dgm:pt modelId="{028345FE-EFB1-4FA0-A6AD-1945C5E77CD6}" type="sibTrans" cxnId="{651D1026-FDDD-4C9E-BF5A-4756055A729B}">
      <dgm:prSet/>
      <dgm:spPr/>
      <dgm:t>
        <a:bodyPr/>
        <a:lstStyle/>
        <a:p>
          <a:endParaRPr lang="zh-TW" altLang="en-US"/>
        </a:p>
      </dgm:t>
    </dgm:pt>
    <dgm:pt modelId="{C06E7E88-43D9-491B-B854-6329CA3C7C30}">
      <dgm:prSet phldrT="[文字]" custT="1"/>
      <dgm:spPr/>
      <dgm:t>
        <a:bodyPr/>
        <a:lstStyle/>
        <a:p>
          <a:r>
            <a:rPr lang="zh-TW" altLang="en-US" sz="3600" dirty="0" smtClean="0">
              <a:latin typeface="標楷體" panose="03000509000000000000" pitchFamily="65" charset="-120"/>
              <a:ea typeface="標楷體" panose="03000509000000000000" pitchFamily="65" charset="-120"/>
            </a:rPr>
            <a:t>其餘處置</a:t>
          </a:r>
          <a:endParaRPr lang="zh-TW" altLang="en-US" sz="3600" dirty="0">
            <a:latin typeface="標楷體" panose="03000509000000000000" pitchFamily="65" charset="-120"/>
            <a:ea typeface="標楷體" panose="03000509000000000000" pitchFamily="65" charset="-120"/>
          </a:endParaRPr>
        </a:p>
      </dgm:t>
    </dgm:pt>
    <dgm:pt modelId="{90F30219-55AF-44C2-8F25-650B17ED9B07}" type="parTrans" cxnId="{C5592E87-0887-4B06-A35E-9D4568FD2CC8}">
      <dgm:prSet/>
      <dgm:spPr/>
      <dgm:t>
        <a:bodyPr/>
        <a:lstStyle/>
        <a:p>
          <a:endParaRPr lang="zh-TW" altLang="en-US"/>
        </a:p>
      </dgm:t>
    </dgm:pt>
    <dgm:pt modelId="{E12DD171-E843-453E-9FD2-D7538E0492B3}" type="sibTrans" cxnId="{C5592E87-0887-4B06-A35E-9D4568FD2CC8}">
      <dgm:prSet/>
      <dgm:spPr/>
      <dgm:t>
        <a:bodyPr/>
        <a:lstStyle/>
        <a:p>
          <a:endParaRPr lang="zh-TW" altLang="en-US"/>
        </a:p>
      </dgm:t>
    </dgm:pt>
    <dgm:pt modelId="{174BA721-A816-42ED-82FB-A48B4FC5C2E5}">
      <dgm:prSet phldrT="[文字]" custT="1"/>
      <dgm:spPr/>
      <dgm:t>
        <a:bodyPr/>
        <a:lstStyle/>
        <a:p>
          <a:r>
            <a:rPr lang="zh-TW" altLang="en-US" sz="2800" dirty="0" smtClean="0">
              <a:latin typeface="標楷體" panose="03000509000000000000" pitchFamily="65" charset="-120"/>
              <a:ea typeface="標楷體" panose="03000509000000000000" pitchFamily="65" charset="-120"/>
            </a:rPr>
            <a:t>處置函發函之次日起</a:t>
          </a:r>
          <a:r>
            <a:rPr lang="en-US" altLang="en-US" sz="2800"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20</a:t>
          </a:r>
          <a:r>
            <a:rPr lang="zh-TW" altLang="en-US" sz="2800" dirty="0" smtClean="0">
              <a:latin typeface="標楷體" panose="03000509000000000000" pitchFamily="65" charset="-120"/>
              <a:ea typeface="標楷體" panose="03000509000000000000" pitchFamily="65" charset="-120"/>
            </a:rPr>
            <a:t>日內</a:t>
          </a:r>
          <a:endParaRPr lang="zh-TW" altLang="en-US" sz="2800" dirty="0">
            <a:latin typeface="標楷體" panose="03000509000000000000" pitchFamily="65" charset="-120"/>
            <a:ea typeface="標楷體" panose="03000509000000000000" pitchFamily="65" charset="-120"/>
          </a:endParaRPr>
        </a:p>
      </dgm:t>
    </dgm:pt>
    <dgm:pt modelId="{76ED345A-FF25-4C3D-9071-F6FC1F744B89}" type="sibTrans" cxnId="{AE20F76C-5EAF-4A95-B9CB-C9622AF40896}">
      <dgm:prSet/>
      <dgm:spPr/>
      <dgm:t>
        <a:bodyPr/>
        <a:lstStyle/>
        <a:p>
          <a:endParaRPr lang="zh-TW" altLang="en-US"/>
        </a:p>
      </dgm:t>
    </dgm:pt>
    <dgm:pt modelId="{1A9DB12C-5C83-40EB-9D2A-2857C0B2822B}" type="parTrans" cxnId="{AE20F76C-5EAF-4A95-B9CB-C9622AF40896}">
      <dgm:prSet/>
      <dgm:spPr/>
      <dgm:t>
        <a:bodyPr/>
        <a:lstStyle/>
        <a:p>
          <a:endParaRPr lang="zh-TW" altLang="en-US"/>
        </a:p>
      </dgm:t>
    </dgm:pt>
    <dgm:pt modelId="{718D873D-B720-4C00-A805-37ED13CF417F}" type="pres">
      <dgm:prSet presAssocID="{B62A0395-FB64-43EF-A000-9846EED06A47}" presName="Name0" presStyleCnt="0">
        <dgm:presLayoutVars>
          <dgm:chMax val="7"/>
          <dgm:chPref val="7"/>
          <dgm:dir/>
          <dgm:animOne val="branch"/>
          <dgm:animLvl val="lvl"/>
        </dgm:presLayoutVars>
      </dgm:prSet>
      <dgm:spPr/>
      <dgm:t>
        <a:bodyPr/>
        <a:lstStyle/>
        <a:p>
          <a:endParaRPr lang="zh-TW" altLang="en-US"/>
        </a:p>
      </dgm:t>
    </dgm:pt>
    <dgm:pt modelId="{FB3AEDBC-BD14-4120-ACE3-D36BFB301153}" type="pres">
      <dgm:prSet presAssocID="{D0A9DF1A-3A88-4F0E-8357-D9F6A67DAE02}" presName="composite" presStyleCnt="0"/>
      <dgm:spPr/>
    </dgm:pt>
    <dgm:pt modelId="{7738D213-725E-43FC-BFF8-85A41A73E912}" type="pres">
      <dgm:prSet presAssocID="{D0A9DF1A-3A88-4F0E-8357-D9F6A67DAE02}" presName="BackAccent" presStyleLbl="bgShp" presStyleIdx="0" presStyleCnt="2"/>
      <dgm:spPr/>
    </dgm:pt>
    <dgm:pt modelId="{65A41097-EBD2-4F62-B1AB-6882047D3B9D}" type="pres">
      <dgm:prSet presAssocID="{D0A9DF1A-3A88-4F0E-8357-D9F6A67DAE02}" presName="Accent" presStyleLbl="alignNode1" presStyleIdx="0" presStyleCnt="2"/>
      <dgm:spPr/>
    </dgm:pt>
    <dgm:pt modelId="{CCFB8B56-EC86-4883-907E-55DBB1CFA3C2}" type="pres">
      <dgm:prSet presAssocID="{D0A9DF1A-3A88-4F0E-8357-D9F6A67DAE02}" presName="Child" presStyleLbl="revTx" presStyleIdx="0" presStyleCnt="4" custScaleX="142654">
        <dgm:presLayoutVars>
          <dgm:chMax val="0"/>
          <dgm:chPref val="0"/>
          <dgm:bulletEnabled val="1"/>
        </dgm:presLayoutVars>
      </dgm:prSet>
      <dgm:spPr/>
      <dgm:t>
        <a:bodyPr/>
        <a:lstStyle/>
        <a:p>
          <a:endParaRPr lang="zh-TW" altLang="en-US"/>
        </a:p>
      </dgm:t>
    </dgm:pt>
    <dgm:pt modelId="{55780F9F-165C-4B37-98AD-F76F4C261EFF}" type="pres">
      <dgm:prSet presAssocID="{D0A9DF1A-3A88-4F0E-8357-D9F6A67DAE02}" presName="Parent" presStyleLbl="revTx" presStyleIdx="1" presStyleCnt="4">
        <dgm:presLayoutVars>
          <dgm:chMax val="1"/>
          <dgm:chPref val="1"/>
          <dgm:bulletEnabled val="1"/>
        </dgm:presLayoutVars>
      </dgm:prSet>
      <dgm:spPr/>
      <dgm:t>
        <a:bodyPr/>
        <a:lstStyle/>
        <a:p>
          <a:endParaRPr lang="zh-TW" altLang="en-US"/>
        </a:p>
      </dgm:t>
    </dgm:pt>
    <dgm:pt modelId="{D718241D-8534-4541-B476-4C95CB63B5B7}" type="pres">
      <dgm:prSet presAssocID="{8100A867-D738-460B-B48B-43317E59D83D}" presName="sibTrans" presStyleCnt="0"/>
      <dgm:spPr/>
    </dgm:pt>
    <dgm:pt modelId="{9D3B569A-8772-4B5B-9D25-5798A8F5F256}" type="pres">
      <dgm:prSet presAssocID="{C06E7E88-43D9-491B-B854-6329CA3C7C30}" presName="composite" presStyleCnt="0"/>
      <dgm:spPr/>
    </dgm:pt>
    <dgm:pt modelId="{583D4C81-CB17-43C1-9102-69023C379E22}" type="pres">
      <dgm:prSet presAssocID="{C06E7E88-43D9-491B-B854-6329CA3C7C30}" presName="BackAccent" presStyleLbl="bgShp" presStyleIdx="1" presStyleCnt="2"/>
      <dgm:spPr/>
    </dgm:pt>
    <dgm:pt modelId="{F1EDE402-1CC2-415F-A1CE-F1A385EC9F57}" type="pres">
      <dgm:prSet presAssocID="{C06E7E88-43D9-491B-B854-6329CA3C7C30}" presName="Accent" presStyleLbl="alignNode1" presStyleIdx="1" presStyleCnt="2"/>
      <dgm:spPr/>
    </dgm:pt>
    <dgm:pt modelId="{BFBA0F4D-50D0-43B4-A90D-F38FE88748EF}" type="pres">
      <dgm:prSet presAssocID="{C06E7E88-43D9-491B-B854-6329CA3C7C30}" presName="Child" presStyleLbl="revTx" presStyleIdx="2" presStyleCnt="4" custScaleX="168839" custLinFactNeighborX="16292" custLinFactNeighborY="1014">
        <dgm:presLayoutVars>
          <dgm:chMax val="0"/>
          <dgm:chPref val="0"/>
          <dgm:bulletEnabled val="1"/>
        </dgm:presLayoutVars>
      </dgm:prSet>
      <dgm:spPr/>
      <dgm:t>
        <a:bodyPr/>
        <a:lstStyle/>
        <a:p>
          <a:endParaRPr lang="zh-TW" altLang="en-US"/>
        </a:p>
      </dgm:t>
    </dgm:pt>
    <dgm:pt modelId="{C252099E-86F6-400F-82B3-4BFE6BC78737}" type="pres">
      <dgm:prSet presAssocID="{C06E7E88-43D9-491B-B854-6329CA3C7C30}" presName="Parent" presStyleLbl="revTx" presStyleIdx="3" presStyleCnt="4">
        <dgm:presLayoutVars>
          <dgm:chMax val="1"/>
          <dgm:chPref val="1"/>
          <dgm:bulletEnabled val="1"/>
        </dgm:presLayoutVars>
      </dgm:prSet>
      <dgm:spPr/>
      <dgm:t>
        <a:bodyPr/>
        <a:lstStyle/>
        <a:p>
          <a:endParaRPr lang="zh-TW" altLang="en-US"/>
        </a:p>
      </dgm:t>
    </dgm:pt>
  </dgm:ptLst>
  <dgm:cxnLst>
    <dgm:cxn modelId="{E5FCEE70-989E-45B0-888F-A4F277B8E250}" type="presOf" srcId="{75B88A70-9C17-4586-A929-613418521AA6}" destId="{CCFB8B56-EC86-4883-907E-55DBB1CFA3C2}" srcOrd="0" destOrd="0" presId="urn:microsoft.com/office/officeart/2008/layout/IncreasingCircleProcess"/>
    <dgm:cxn modelId="{79A820B8-4A7A-45A7-95B3-BB74839F9D20}" type="presOf" srcId="{D0A9DF1A-3A88-4F0E-8357-D9F6A67DAE02}" destId="{55780F9F-165C-4B37-98AD-F76F4C261EFF}" srcOrd="0" destOrd="0" presId="urn:microsoft.com/office/officeart/2008/layout/IncreasingCircleProcess"/>
    <dgm:cxn modelId="{651D1026-FDDD-4C9E-BF5A-4756055A729B}" srcId="{D0A9DF1A-3A88-4F0E-8357-D9F6A67DAE02}" destId="{75B88A70-9C17-4586-A929-613418521AA6}" srcOrd="0" destOrd="0" parTransId="{42CEA6C1-90E0-417C-BE74-E9D8789D6776}" sibTransId="{028345FE-EFB1-4FA0-A6AD-1945C5E77CD6}"/>
    <dgm:cxn modelId="{A010853B-A973-4AFA-947C-2DE1A408C593}" type="presOf" srcId="{B62A0395-FB64-43EF-A000-9846EED06A47}" destId="{718D873D-B720-4C00-A805-37ED13CF417F}" srcOrd="0" destOrd="0" presId="urn:microsoft.com/office/officeart/2008/layout/IncreasingCircleProcess"/>
    <dgm:cxn modelId="{C5592E87-0887-4B06-A35E-9D4568FD2CC8}" srcId="{B62A0395-FB64-43EF-A000-9846EED06A47}" destId="{C06E7E88-43D9-491B-B854-6329CA3C7C30}" srcOrd="1" destOrd="0" parTransId="{90F30219-55AF-44C2-8F25-650B17ED9B07}" sibTransId="{E12DD171-E843-453E-9FD2-D7538E0492B3}"/>
    <dgm:cxn modelId="{339A993B-5832-4246-A771-D35929299C56}" srcId="{B62A0395-FB64-43EF-A000-9846EED06A47}" destId="{D0A9DF1A-3A88-4F0E-8357-D9F6A67DAE02}" srcOrd="0" destOrd="0" parTransId="{B97397D4-AF98-48F6-A22C-32BE1C697BDC}" sibTransId="{8100A867-D738-460B-B48B-43317E59D83D}"/>
    <dgm:cxn modelId="{1D9ADAF6-15A0-473F-A724-9F26EF0B9459}" type="presOf" srcId="{174BA721-A816-42ED-82FB-A48B4FC5C2E5}" destId="{BFBA0F4D-50D0-43B4-A90D-F38FE88748EF}" srcOrd="0" destOrd="0" presId="urn:microsoft.com/office/officeart/2008/layout/IncreasingCircleProcess"/>
    <dgm:cxn modelId="{AE20F76C-5EAF-4A95-B9CB-C9622AF40896}" srcId="{C06E7E88-43D9-491B-B854-6329CA3C7C30}" destId="{174BA721-A816-42ED-82FB-A48B4FC5C2E5}" srcOrd="0" destOrd="0" parTransId="{1A9DB12C-5C83-40EB-9D2A-2857C0B2822B}" sibTransId="{76ED345A-FF25-4C3D-9071-F6FC1F744B89}"/>
    <dgm:cxn modelId="{A82C3ACC-0611-40B0-A343-74D328AF0BE1}" type="presOf" srcId="{C06E7E88-43D9-491B-B854-6329CA3C7C30}" destId="{C252099E-86F6-400F-82B3-4BFE6BC78737}" srcOrd="0" destOrd="0" presId="urn:microsoft.com/office/officeart/2008/layout/IncreasingCircleProcess"/>
    <dgm:cxn modelId="{2D91D334-0D49-4489-8181-75DB797A2C11}" type="presParOf" srcId="{718D873D-B720-4C00-A805-37ED13CF417F}" destId="{FB3AEDBC-BD14-4120-ACE3-D36BFB301153}" srcOrd="0" destOrd="0" presId="urn:microsoft.com/office/officeart/2008/layout/IncreasingCircleProcess"/>
    <dgm:cxn modelId="{42341181-C7DF-4051-AAF8-C76933ABB3D8}" type="presParOf" srcId="{FB3AEDBC-BD14-4120-ACE3-D36BFB301153}" destId="{7738D213-725E-43FC-BFF8-85A41A73E912}" srcOrd="0" destOrd="0" presId="urn:microsoft.com/office/officeart/2008/layout/IncreasingCircleProcess"/>
    <dgm:cxn modelId="{CD6078F1-3540-4F0C-82AF-1F5D6C83F997}" type="presParOf" srcId="{FB3AEDBC-BD14-4120-ACE3-D36BFB301153}" destId="{65A41097-EBD2-4F62-B1AB-6882047D3B9D}" srcOrd="1" destOrd="0" presId="urn:microsoft.com/office/officeart/2008/layout/IncreasingCircleProcess"/>
    <dgm:cxn modelId="{1DF37288-0DCA-43C0-9C9E-20F1427EA00C}" type="presParOf" srcId="{FB3AEDBC-BD14-4120-ACE3-D36BFB301153}" destId="{CCFB8B56-EC86-4883-907E-55DBB1CFA3C2}" srcOrd="2" destOrd="0" presId="urn:microsoft.com/office/officeart/2008/layout/IncreasingCircleProcess"/>
    <dgm:cxn modelId="{AADC483D-F4BF-4811-9E7D-84135C1EEB06}" type="presParOf" srcId="{FB3AEDBC-BD14-4120-ACE3-D36BFB301153}" destId="{55780F9F-165C-4B37-98AD-F76F4C261EFF}" srcOrd="3" destOrd="0" presId="urn:microsoft.com/office/officeart/2008/layout/IncreasingCircleProcess"/>
    <dgm:cxn modelId="{1CE046A8-6D5D-4A4F-A8D6-439123992285}" type="presParOf" srcId="{718D873D-B720-4C00-A805-37ED13CF417F}" destId="{D718241D-8534-4541-B476-4C95CB63B5B7}" srcOrd="1" destOrd="0" presId="urn:microsoft.com/office/officeart/2008/layout/IncreasingCircleProcess"/>
    <dgm:cxn modelId="{0EC521FA-A919-4FB8-843E-5C9BEA5E3CB6}" type="presParOf" srcId="{718D873D-B720-4C00-A805-37ED13CF417F}" destId="{9D3B569A-8772-4B5B-9D25-5798A8F5F256}" srcOrd="2" destOrd="0" presId="urn:microsoft.com/office/officeart/2008/layout/IncreasingCircleProcess"/>
    <dgm:cxn modelId="{57C852FA-2970-4092-9B5D-A11B3E81932E}" type="presParOf" srcId="{9D3B569A-8772-4B5B-9D25-5798A8F5F256}" destId="{583D4C81-CB17-43C1-9102-69023C379E22}" srcOrd="0" destOrd="0" presId="urn:microsoft.com/office/officeart/2008/layout/IncreasingCircleProcess"/>
    <dgm:cxn modelId="{D24CC3C4-50A9-4F07-AD07-42A9FBCC5025}" type="presParOf" srcId="{9D3B569A-8772-4B5B-9D25-5798A8F5F256}" destId="{F1EDE402-1CC2-415F-A1CE-F1A385EC9F57}" srcOrd="1" destOrd="0" presId="urn:microsoft.com/office/officeart/2008/layout/IncreasingCircleProcess"/>
    <dgm:cxn modelId="{9A7651A3-9E22-4066-A61B-BB6EC1EFCDCF}" type="presParOf" srcId="{9D3B569A-8772-4B5B-9D25-5798A8F5F256}" destId="{BFBA0F4D-50D0-43B4-A90D-F38FE88748EF}" srcOrd="2" destOrd="0" presId="urn:microsoft.com/office/officeart/2008/layout/IncreasingCircleProcess"/>
    <dgm:cxn modelId="{299EA6FE-8425-45DA-964A-0379FE07107C}" type="presParOf" srcId="{9D3B569A-8772-4B5B-9D25-5798A8F5F256}" destId="{C252099E-86F6-400F-82B3-4BFE6BC78737}"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C35497A-A733-448A-A0AF-E3E25D4C25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TW" altLang="en-US"/>
        </a:p>
      </dgm:t>
    </dgm:pt>
    <dgm:pt modelId="{F237B516-0C3B-4436-B580-0481DB277A0E}">
      <dgm:prSet phldrT="[文字]"/>
      <dgm:spPr>
        <a:xfrm>
          <a:off x="0" y="2306"/>
          <a:ext cx="3017520" cy="1522208"/>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dirty="0" smtClean="0">
              <a:solidFill>
                <a:sysClr val="window" lastClr="FFFFFF"/>
              </a:solidFill>
              <a:latin typeface="Calibri"/>
              <a:ea typeface="標楷體"/>
              <a:cs typeface="+mn-cs"/>
            </a:rPr>
            <a:t>重大訊息</a:t>
          </a:r>
          <a:endParaRPr lang="zh-TW" altLang="en-US" dirty="0">
            <a:solidFill>
              <a:sysClr val="window" lastClr="FFFFFF"/>
            </a:solidFill>
            <a:latin typeface="Calibri"/>
            <a:ea typeface="標楷體"/>
            <a:cs typeface="+mn-cs"/>
          </a:endParaRPr>
        </a:p>
      </dgm:t>
    </dgm:pt>
    <dgm:pt modelId="{4245FA2C-65FC-4237-B7EC-35FF1F9697EB}" type="parTrans" cxnId="{12D74953-9E28-42DA-9D94-8C88E8C401D0}">
      <dgm:prSet/>
      <dgm:spPr/>
      <dgm:t>
        <a:bodyPr/>
        <a:lstStyle/>
        <a:p>
          <a:endParaRPr lang="zh-TW" altLang="en-US"/>
        </a:p>
      </dgm:t>
    </dgm:pt>
    <dgm:pt modelId="{63838E56-2EE7-4257-ADFE-BC197CB2BD65}" type="sibTrans" cxnId="{12D74953-9E28-42DA-9D94-8C88E8C401D0}">
      <dgm:prSet/>
      <dgm:spPr/>
      <dgm:t>
        <a:bodyPr/>
        <a:lstStyle/>
        <a:p>
          <a:endParaRPr lang="zh-TW" altLang="en-US"/>
        </a:p>
      </dgm:t>
    </dgm:pt>
    <dgm:pt modelId="{FBB7E105-DA8A-48D7-B2F9-F5E251DA4C0B}">
      <dgm:prSet phldrT="[文字]"/>
      <dgm:spPr>
        <a:xfrm rot="5400000">
          <a:off x="5090876" y="-320511"/>
          <a:ext cx="1217766"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股東常會</a:t>
          </a:r>
          <a:r>
            <a:rPr lang="zh-TW" altLang="en-US" u="sng" dirty="0" smtClean="0">
              <a:solidFill>
                <a:srgbClr val="FF0000"/>
              </a:solidFill>
              <a:latin typeface="Calibri"/>
              <a:ea typeface="標楷體"/>
              <a:cs typeface="+mn-cs"/>
            </a:rPr>
            <a:t>已完成決議之議案</a:t>
          </a:r>
          <a:r>
            <a:rPr lang="zh-TW" altLang="en-US" dirty="0" smtClean="0">
              <a:solidFill>
                <a:sysClr val="windowText" lastClr="000000">
                  <a:hueOff val="0"/>
                  <a:satOff val="0"/>
                  <a:lumOff val="0"/>
                  <a:alphaOff val="0"/>
                </a:sysClr>
              </a:solidFill>
              <a:latin typeface="Calibri"/>
              <a:ea typeface="標楷體"/>
              <a:cs typeface="+mn-cs"/>
            </a:rPr>
            <a:t>，應於當日公告決議情形</a:t>
          </a:r>
          <a:endParaRPr lang="zh-TW" altLang="en-US" dirty="0">
            <a:solidFill>
              <a:sysClr val="windowText" lastClr="000000">
                <a:hueOff val="0"/>
                <a:satOff val="0"/>
                <a:lumOff val="0"/>
                <a:alphaOff val="0"/>
              </a:sysClr>
            </a:solidFill>
            <a:latin typeface="Calibri"/>
            <a:ea typeface="標楷體"/>
            <a:cs typeface="+mn-cs"/>
          </a:endParaRPr>
        </a:p>
      </dgm:t>
    </dgm:pt>
    <dgm:pt modelId="{99AD3A02-7121-4992-98AF-BABD7439E3F0}" type="parTrans" cxnId="{E777ACA6-6790-48EB-A57F-9D95656A7312}">
      <dgm:prSet/>
      <dgm:spPr/>
      <dgm:t>
        <a:bodyPr/>
        <a:lstStyle/>
        <a:p>
          <a:endParaRPr lang="zh-TW" altLang="en-US"/>
        </a:p>
      </dgm:t>
    </dgm:pt>
    <dgm:pt modelId="{3EA8096C-46BE-4CCA-9C7B-30C25AFC3C7B}" type="sibTrans" cxnId="{E777ACA6-6790-48EB-A57F-9D95656A7312}">
      <dgm:prSet/>
      <dgm:spPr/>
      <dgm:t>
        <a:bodyPr/>
        <a:lstStyle/>
        <a:p>
          <a:endParaRPr lang="zh-TW" altLang="en-US"/>
        </a:p>
      </dgm:t>
    </dgm:pt>
    <dgm:pt modelId="{3C7987FD-9779-4B41-B0EA-8975BFC5D1B9}">
      <dgm:prSet phldrT="[文字]"/>
      <dgm:spPr>
        <a:xfrm>
          <a:off x="0" y="3198943"/>
          <a:ext cx="3017520" cy="1522208"/>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dirty="0" smtClean="0">
              <a:solidFill>
                <a:sysClr val="window" lastClr="FFFFFF"/>
              </a:solidFill>
              <a:latin typeface="Calibri"/>
              <a:ea typeface="標楷體"/>
              <a:cs typeface="+mn-cs"/>
            </a:rPr>
            <a:t>股東會議案決議情形之申報</a:t>
          </a:r>
          <a:endParaRPr lang="zh-TW" altLang="en-US" dirty="0">
            <a:solidFill>
              <a:sysClr val="window" lastClr="FFFFFF"/>
            </a:solidFill>
            <a:latin typeface="Calibri"/>
            <a:ea typeface="標楷體"/>
            <a:cs typeface="+mn-cs"/>
          </a:endParaRPr>
        </a:p>
      </dgm:t>
    </dgm:pt>
    <dgm:pt modelId="{74FDB4F0-DF21-4AEC-A352-B9836A218173}" type="parTrans" cxnId="{340B2A55-CC22-44FE-BA9A-578CB4D7B2A2}">
      <dgm:prSet/>
      <dgm:spPr/>
      <dgm:t>
        <a:bodyPr/>
        <a:lstStyle/>
        <a:p>
          <a:endParaRPr lang="zh-TW" altLang="en-US"/>
        </a:p>
      </dgm:t>
    </dgm:pt>
    <dgm:pt modelId="{D6FAB8DA-37C8-408C-82FC-0DB991B9748F}" type="sibTrans" cxnId="{340B2A55-CC22-44FE-BA9A-578CB4D7B2A2}">
      <dgm:prSet/>
      <dgm:spPr/>
      <dgm:t>
        <a:bodyPr/>
        <a:lstStyle/>
        <a:p>
          <a:endParaRPr lang="zh-TW" altLang="en-US"/>
        </a:p>
      </dgm:t>
    </dgm:pt>
    <dgm:pt modelId="{AEAF9728-B992-40D3-99AA-8400A41265BF}">
      <dgm:prSet phldrT="[文字]"/>
      <dgm:spPr>
        <a:xfrm rot="5400000">
          <a:off x="5090876" y="1277807"/>
          <a:ext cx="1217766"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ln>
        <a:effectLst/>
      </dgm:spPr>
      <dgm:t>
        <a:bodyPr/>
        <a:lstStyle/>
        <a:p>
          <a:r>
            <a:rPr lang="zh-TW" altLang="en-US" u="sng" dirty="0" smtClean="0">
              <a:solidFill>
                <a:srgbClr val="FF0000"/>
              </a:solidFill>
              <a:latin typeface="Calibri"/>
              <a:ea typeface="標楷體"/>
              <a:cs typeface="+mn-cs"/>
            </a:rPr>
            <a:t>已完成決議之議案</a:t>
          </a:r>
          <a:r>
            <a:rPr lang="zh-TW" altLang="en-US" dirty="0" smtClean="0">
              <a:solidFill>
                <a:sysClr val="windowText" lastClr="000000">
                  <a:hueOff val="0"/>
                  <a:satOff val="0"/>
                  <a:lumOff val="0"/>
                  <a:alphaOff val="0"/>
                </a:sysClr>
              </a:solidFill>
              <a:latin typeface="Calibri"/>
              <a:ea typeface="標楷體"/>
              <a:cs typeface="+mn-cs"/>
            </a:rPr>
            <a:t>應於當日申報</a:t>
          </a:r>
          <a:endParaRPr lang="zh-TW" altLang="en-US" dirty="0">
            <a:solidFill>
              <a:sysClr val="windowText" lastClr="000000">
                <a:hueOff val="0"/>
                <a:satOff val="0"/>
                <a:lumOff val="0"/>
                <a:alphaOff val="0"/>
              </a:sysClr>
            </a:solidFill>
            <a:latin typeface="Calibri"/>
            <a:ea typeface="標楷體"/>
            <a:cs typeface="+mn-cs"/>
          </a:endParaRPr>
        </a:p>
      </dgm:t>
    </dgm:pt>
    <dgm:pt modelId="{14AB6EA1-133C-40D6-86ED-C898E9D881C4}" type="sibTrans" cxnId="{5ED3A52F-9D9E-41BD-822E-55756DC5CCFF}">
      <dgm:prSet/>
      <dgm:spPr/>
      <dgm:t>
        <a:bodyPr/>
        <a:lstStyle/>
        <a:p>
          <a:endParaRPr lang="zh-TW" altLang="en-US"/>
        </a:p>
      </dgm:t>
    </dgm:pt>
    <dgm:pt modelId="{EEB82CA3-865F-47F8-80EB-08E1A0E3C0E9}" type="parTrans" cxnId="{5ED3A52F-9D9E-41BD-822E-55756DC5CCFF}">
      <dgm:prSet/>
      <dgm:spPr/>
      <dgm:t>
        <a:bodyPr/>
        <a:lstStyle/>
        <a:p>
          <a:endParaRPr lang="zh-TW" altLang="en-US"/>
        </a:p>
      </dgm:t>
    </dgm:pt>
    <dgm:pt modelId="{8421D407-9D10-4895-B204-DFECAD2D14C9}">
      <dgm:prSet phldrT="[文字]"/>
      <dgm:spPr>
        <a:xfrm rot="5400000">
          <a:off x="5090876" y="-1918829"/>
          <a:ext cx="1217766"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董事會決議股東常會或股東臨時會召開日期</a:t>
          </a:r>
          <a:r>
            <a:rPr lang="zh-TW" altLang="en-US" u="sng" dirty="0" smtClean="0">
              <a:solidFill>
                <a:srgbClr val="FF0000"/>
              </a:solidFill>
              <a:latin typeface="Calibri"/>
              <a:ea typeface="標楷體"/>
              <a:cs typeface="+mn-cs"/>
            </a:rPr>
            <a:t>、召開方式</a:t>
          </a:r>
          <a:r>
            <a:rPr lang="zh-TW" altLang="en-US" dirty="0" smtClean="0">
              <a:solidFill>
                <a:sysClr val="windowText" lastClr="000000">
                  <a:hueOff val="0"/>
                  <a:satOff val="0"/>
                  <a:lumOff val="0"/>
                  <a:alphaOff val="0"/>
                </a:sysClr>
              </a:solidFill>
              <a:latin typeface="Calibri"/>
              <a:ea typeface="標楷體"/>
              <a:cs typeface="+mn-cs"/>
            </a:rPr>
            <a:t>、召集事由及停止變更股東名簿記載之日期。</a:t>
          </a:r>
          <a:endParaRPr lang="zh-TW" altLang="en-US" dirty="0">
            <a:solidFill>
              <a:sysClr val="windowText" lastClr="000000">
                <a:hueOff val="0"/>
                <a:satOff val="0"/>
                <a:lumOff val="0"/>
                <a:alphaOff val="0"/>
              </a:sysClr>
            </a:solidFill>
            <a:latin typeface="Calibri"/>
            <a:ea typeface="標楷體"/>
            <a:cs typeface="+mn-cs"/>
          </a:endParaRPr>
        </a:p>
      </dgm:t>
    </dgm:pt>
    <dgm:pt modelId="{6A5DBADF-62C3-43EE-A0C9-2F450C8091E9}" type="sibTrans" cxnId="{B8942CFD-B86C-4158-886B-C593BC01084A}">
      <dgm:prSet/>
      <dgm:spPr/>
    </dgm:pt>
    <dgm:pt modelId="{235E5117-36CC-436C-8427-3CECB0297300}" type="parTrans" cxnId="{B8942CFD-B86C-4158-886B-C593BC01084A}">
      <dgm:prSet/>
      <dgm:spPr/>
    </dgm:pt>
    <dgm:pt modelId="{02A5805D-25CF-44E4-AB86-6356F1F5E315}">
      <dgm:prSet phldrT="[文字]"/>
      <dgm:spPr>
        <a:xfrm>
          <a:off x="0" y="1600624"/>
          <a:ext cx="3017520" cy="1522208"/>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dirty="0" smtClean="0">
              <a:solidFill>
                <a:sysClr val="window" lastClr="FFFFFF"/>
              </a:solidFill>
              <a:latin typeface="Calibri"/>
              <a:ea typeface="標楷體"/>
              <a:cs typeface="+mn-cs"/>
            </a:rPr>
            <a:t>召開股東常會受理股東提案之相關作業資訊申報</a:t>
          </a:r>
          <a:endParaRPr lang="zh-TW" altLang="en-US" dirty="0">
            <a:solidFill>
              <a:sysClr val="window" lastClr="FFFFFF"/>
            </a:solidFill>
            <a:latin typeface="Calibri"/>
            <a:ea typeface="標楷體"/>
            <a:cs typeface="+mn-cs"/>
          </a:endParaRPr>
        </a:p>
      </dgm:t>
    </dgm:pt>
    <dgm:pt modelId="{46B4D390-22BA-4DC5-A6BD-33C00611B5F9}" type="sibTrans" cxnId="{C53AF6BD-CBC5-485A-BADB-E06612AE013C}">
      <dgm:prSet/>
      <dgm:spPr/>
      <dgm:t>
        <a:bodyPr/>
        <a:lstStyle/>
        <a:p>
          <a:endParaRPr lang="zh-TW" altLang="en-US"/>
        </a:p>
      </dgm:t>
    </dgm:pt>
    <dgm:pt modelId="{36484598-6A84-4958-9831-47F86C788D1D}" type="parTrans" cxnId="{C53AF6BD-CBC5-485A-BADB-E06612AE013C}">
      <dgm:prSet/>
      <dgm:spPr/>
      <dgm:t>
        <a:bodyPr/>
        <a:lstStyle/>
        <a:p>
          <a:endParaRPr lang="zh-TW" altLang="en-US"/>
        </a:p>
      </dgm:t>
    </dgm:pt>
    <dgm:pt modelId="{1BA0242F-50CC-4AF8-BB96-B66850816113}" type="pres">
      <dgm:prSet presAssocID="{6C35497A-A733-448A-A0AF-E3E25D4C251E}" presName="Name0" presStyleCnt="0">
        <dgm:presLayoutVars>
          <dgm:dir/>
          <dgm:animLvl val="lvl"/>
          <dgm:resizeHandles val="exact"/>
        </dgm:presLayoutVars>
      </dgm:prSet>
      <dgm:spPr/>
      <dgm:t>
        <a:bodyPr/>
        <a:lstStyle/>
        <a:p>
          <a:endParaRPr lang="zh-TW" altLang="en-US"/>
        </a:p>
      </dgm:t>
    </dgm:pt>
    <dgm:pt modelId="{99F062EE-18F7-40FB-835E-00EB53A6E06A}" type="pres">
      <dgm:prSet presAssocID="{F237B516-0C3B-4436-B580-0481DB277A0E}" presName="linNode" presStyleCnt="0"/>
      <dgm:spPr/>
    </dgm:pt>
    <dgm:pt modelId="{45479F86-78E9-420C-BD8D-0C35E44ECB82}" type="pres">
      <dgm:prSet presAssocID="{F237B516-0C3B-4436-B580-0481DB277A0E}" presName="parentText" presStyleLbl="node1" presStyleIdx="0" presStyleCnt="3">
        <dgm:presLayoutVars>
          <dgm:chMax val="1"/>
          <dgm:bulletEnabled val="1"/>
        </dgm:presLayoutVars>
      </dgm:prSet>
      <dgm:spPr/>
      <dgm:t>
        <a:bodyPr/>
        <a:lstStyle/>
        <a:p>
          <a:endParaRPr lang="zh-TW" altLang="en-US"/>
        </a:p>
      </dgm:t>
    </dgm:pt>
    <dgm:pt modelId="{DBBF7BF7-7EC0-44C2-9084-712501416894}" type="pres">
      <dgm:prSet presAssocID="{F237B516-0C3B-4436-B580-0481DB277A0E}" presName="descendantText" presStyleLbl="alignAccFollowNode1" presStyleIdx="0" presStyleCnt="3">
        <dgm:presLayoutVars>
          <dgm:bulletEnabled val="1"/>
        </dgm:presLayoutVars>
      </dgm:prSet>
      <dgm:spPr/>
      <dgm:t>
        <a:bodyPr/>
        <a:lstStyle/>
        <a:p>
          <a:endParaRPr lang="zh-TW" altLang="en-US"/>
        </a:p>
      </dgm:t>
    </dgm:pt>
    <dgm:pt modelId="{5A2F42C2-4DAF-4C48-BE9F-28926A55E61E}" type="pres">
      <dgm:prSet presAssocID="{63838E56-2EE7-4257-ADFE-BC197CB2BD65}" presName="sp" presStyleCnt="0"/>
      <dgm:spPr/>
    </dgm:pt>
    <dgm:pt modelId="{1A684FD1-5CA0-4D41-9384-19726EEAA4AD}" type="pres">
      <dgm:prSet presAssocID="{02A5805D-25CF-44E4-AB86-6356F1F5E315}" presName="linNode" presStyleCnt="0"/>
      <dgm:spPr/>
    </dgm:pt>
    <dgm:pt modelId="{DA34394A-26F4-4F51-A233-F819C651A441}" type="pres">
      <dgm:prSet presAssocID="{02A5805D-25CF-44E4-AB86-6356F1F5E315}" presName="parentText" presStyleLbl="node1" presStyleIdx="1" presStyleCnt="3">
        <dgm:presLayoutVars>
          <dgm:chMax val="1"/>
          <dgm:bulletEnabled val="1"/>
        </dgm:presLayoutVars>
      </dgm:prSet>
      <dgm:spPr/>
      <dgm:t>
        <a:bodyPr/>
        <a:lstStyle/>
        <a:p>
          <a:endParaRPr lang="zh-TW" altLang="en-US"/>
        </a:p>
      </dgm:t>
    </dgm:pt>
    <dgm:pt modelId="{31078080-115C-42AB-A74E-ABD00C119F64}" type="pres">
      <dgm:prSet presAssocID="{02A5805D-25CF-44E4-AB86-6356F1F5E315}" presName="descendantText" presStyleLbl="alignAccFollowNode1" presStyleIdx="1" presStyleCnt="3">
        <dgm:presLayoutVars>
          <dgm:bulletEnabled val="1"/>
        </dgm:presLayoutVars>
      </dgm:prSet>
      <dgm:spPr/>
      <dgm:t>
        <a:bodyPr/>
        <a:lstStyle/>
        <a:p>
          <a:endParaRPr lang="zh-TW" altLang="en-US"/>
        </a:p>
      </dgm:t>
    </dgm:pt>
    <dgm:pt modelId="{EF1F638B-1562-4F45-A514-B7925858081F}" type="pres">
      <dgm:prSet presAssocID="{46B4D390-22BA-4DC5-A6BD-33C00611B5F9}" presName="sp" presStyleCnt="0"/>
      <dgm:spPr/>
    </dgm:pt>
    <dgm:pt modelId="{8D0625CD-4FD5-42EA-9A71-5EDF7EFDDC6D}" type="pres">
      <dgm:prSet presAssocID="{3C7987FD-9779-4B41-B0EA-8975BFC5D1B9}" presName="linNode" presStyleCnt="0"/>
      <dgm:spPr/>
    </dgm:pt>
    <dgm:pt modelId="{C88CADD2-E49D-40E2-A231-8DB02997580A}" type="pres">
      <dgm:prSet presAssocID="{3C7987FD-9779-4B41-B0EA-8975BFC5D1B9}" presName="parentText" presStyleLbl="node1" presStyleIdx="2" presStyleCnt="3">
        <dgm:presLayoutVars>
          <dgm:chMax val="1"/>
          <dgm:bulletEnabled val="1"/>
        </dgm:presLayoutVars>
      </dgm:prSet>
      <dgm:spPr/>
      <dgm:t>
        <a:bodyPr/>
        <a:lstStyle/>
        <a:p>
          <a:endParaRPr lang="zh-TW" altLang="en-US"/>
        </a:p>
      </dgm:t>
    </dgm:pt>
    <dgm:pt modelId="{97F3AE73-7D9F-4EF8-BFC7-A8442C379FCB}" type="pres">
      <dgm:prSet presAssocID="{3C7987FD-9779-4B41-B0EA-8975BFC5D1B9}" presName="descendantText" presStyleLbl="alignAccFollowNode1" presStyleIdx="2" presStyleCnt="3">
        <dgm:presLayoutVars>
          <dgm:bulletEnabled val="1"/>
        </dgm:presLayoutVars>
      </dgm:prSet>
      <dgm:spPr/>
      <dgm:t>
        <a:bodyPr/>
        <a:lstStyle/>
        <a:p>
          <a:endParaRPr lang="zh-TW" altLang="en-US"/>
        </a:p>
      </dgm:t>
    </dgm:pt>
  </dgm:ptLst>
  <dgm:cxnLst>
    <dgm:cxn modelId="{556A0EC6-0E38-47BC-B27A-4B1CF8456CBF}" type="presOf" srcId="{F237B516-0C3B-4436-B580-0481DB277A0E}" destId="{45479F86-78E9-420C-BD8D-0C35E44ECB82}" srcOrd="0" destOrd="0" presId="urn:microsoft.com/office/officeart/2005/8/layout/vList5"/>
    <dgm:cxn modelId="{166F81A7-708A-47DE-920B-9B63AC21036F}" type="presOf" srcId="{3C7987FD-9779-4B41-B0EA-8975BFC5D1B9}" destId="{C88CADD2-E49D-40E2-A231-8DB02997580A}" srcOrd="0" destOrd="0" presId="urn:microsoft.com/office/officeart/2005/8/layout/vList5"/>
    <dgm:cxn modelId="{257BE12D-0C43-438A-A2AF-9030969B7C6E}" type="presOf" srcId="{FBB7E105-DA8A-48D7-B2F9-F5E251DA4C0B}" destId="{31078080-115C-42AB-A74E-ABD00C119F64}" srcOrd="0" destOrd="0" presId="urn:microsoft.com/office/officeart/2005/8/layout/vList5"/>
    <dgm:cxn modelId="{12D74953-9E28-42DA-9D94-8C88E8C401D0}" srcId="{6C35497A-A733-448A-A0AF-E3E25D4C251E}" destId="{F237B516-0C3B-4436-B580-0481DB277A0E}" srcOrd="0" destOrd="0" parTransId="{4245FA2C-65FC-4237-B7EC-35FF1F9697EB}" sibTransId="{63838E56-2EE7-4257-ADFE-BC197CB2BD65}"/>
    <dgm:cxn modelId="{460C37F3-01F5-4394-99A9-8C2EF77EBC00}" type="presOf" srcId="{AEAF9728-B992-40D3-99AA-8400A41265BF}" destId="{97F3AE73-7D9F-4EF8-BFC7-A8442C379FCB}" srcOrd="0" destOrd="0" presId="urn:microsoft.com/office/officeart/2005/8/layout/vList5"/>
    <dgm:cxn modelId="{340B2A55-CC22-44FE-BA9A-578CB4D7B2A2}" srcId="{6C35497A-A733-448A-A0AF-E3E25D4C251E}" destId="{3C7987FD-9779-4B41-B0EA-8975BFC5D1B9}" srcOrd="2" destOrd="0" parTransId="{74FDB4F0-DF21-4AEC-A352-B9836A218173}" sibTransId="{D6FAB8DA-37C8-408C-82FC-0DB991B9748F}"/>
    <dgm:cxn modelId="{B8942CFD-B86C-4158-886B-C593BC01084A}" srcId="{F237B516-0C3B-4436-B580-0481DB277A0E}" destId="{8421D407-9D10-4895-B204-DFECAD2D14C9}" srcOrd="0" destOrd="0" parTransId="{235E5117-36CC-436C-8427-3CECB0297300}" sibTransId="{6A5DBADF-62C3-43EE-A0C9-2F450C8091E9}"/>
    <dgm:cxn modelId="{72E58341-3895-4530-9BB3-973BF1EA07EB}" type="presOf" srcId="{8421D407-9D10-4895-B204-DFECAD2D14C9}" destId="{DBBF7BF7-7EC0-44C2-9084-712501416894}" srcOrd="0" destOrd="0" presId="urn:microsoft.com/office/officeart/2005/8/layout/vList5"/>
    <dgm:cxn modelId="{072C9951-364A-4258-AEFB-117145C573DF}" type="presOf" srcId="{02A5805D-25CF-44E4-AB86-6356F1F5E315}" destId="{DA34394A-26F4-4F51-A233-F819C651A441}" srcOrd="0" destOrd="0" presId="urn:microsoft.com/office/officeart/2005/8/layout/vList5"/>
    <dgm:cxn modelId="{5ED3A52F-9D9E-41BD-822E-55756DC5CCFF}" srcId="{3C7987FD-9779-4B41-B0EA-8975BFC5D1B9}" destId="{AEAF9728-B992-40D3-99AA-8400A41265BF}" srcOrd="0" destOrd="0" parTransId="{EEB82CA3-865F-47F8-80EB-08E1A0E3C0E9}" sibTransId="{14AB6EA1-133C-40D6-86ED-C898E9D881C4}"/>
    <dgm:cxn modelId="{C53AF6BD-CBC5-485A-BADB-E06612AE013C}" srcId="{6C35497A-A733-448A-A0AF-E3E25D4C251E}" destId="{02A5805D-25CF-44E4-AB86-6356F1F5E315}" srcOrd="1" destOrd="0" parTransId="{36484598-6A84-4958-9831-47F86C788D1D}" sibTransId="{46B4D390-22BA-4DC5-A6BD-33C00611B5F9}"/>
    <dgm:cxn modelId="{20100B78-F2F2-4055-8C91-A61D349930C4}" type="presOf" srcId="{6C35497A-A733-448A-A0AF-E3E25D4C251E}" destId="{1BA0242F-50CC-4AF8-BB96-B66850816113}" srcOrd="0" destOrd="0" presId="urn:microsoft.com/office/officeart/2005/8/layout/vList5"/>
    <dgm:cxn modelId="{E777ACA6-6790-48EB-A57F-9D95656A7312}" srcId="{02A5805D-25CF-44E4-AB86-6356F1F5E315}" destId="{FBB7E105-DA8A-48D7-B2F9-F5E251DA4C0B}" srcOrd="0" destOrd="0" parTransId="{99AD3A02-7121-4992-98AF-BABD7439E3F0}" sibTransId="{3EA8096C-46BE-4CCA-9C7B-30C25AFC3C7B}"/>
    <dgm:cxn modelId="{776CB2BF-B37F-411D-9CCD-F32584F9995E}" type="presParOf" srcId="{1BA0242F-50CC-4AF8-BB96-B66850816113}" destId="{99F062EE-18F7-40FB-835E-00EB53A6E06A}" srcOrd="0" destOrd="0" presId="urn:microsoft.com/office/officeart/2005/8/layout/vList5"/>
    <dgm:cxn modelId="{11EB4BB9-03CC-4FD8-B27A-6891707F39D8}" type="presParOf" srcId="{99F062EE-18F7-40FB-835E-00EB53A6E06A}" destId="{45479F86-78E9-420C-BD8D-0C35E44ECB82}" srcOrd="0" destOrd="0" presId="urn:microsoft.com/office/officeart/2005/8/layout/vList5"/>
    <dgm:cxn modelId="{F7EB2074-4534-4757-AFFA-4AA8941D03EE}" type="presParOf" srcId="{99F062EE-18F7-40FB-835E-00EB53A6E06A}" destId="{DBBF7BF7-7EC0-44C2-9084-712501416894}" srcOrd="1" destOrd="0" presId="urn:microsoft.com/office/officeart/2005/8/layout/vList5"/>
    <dgm:cxn modelId="{B69DBEC7-34EC-4A9C-A787-2044D42F0B8E}" type="presParOf" srcId="{1BA0242F-50CC-4AF8-BB96-B66850816113}" destId="{5A2F42C2-4DAF-4C48-BE9F-28926A55E61E}" srcOrd="1" destOrd="0" presId="urn:microsoft.com/office/officeart/2005/8/layout/vList5"/>
    <dgm:cxn modelId="{D7089BC9-FE1F-42F8-ACE8-160B78CE8814}" type="presParOf" srcId="{1BA0242F-50CC-4AF8-BB96-B66850816113}" destId="{1A684FD1-5CA0-4D41-9384-19726EEAA4AD}" srcOrd="2" destOrd="0" presId="urn:microsoft.com/office/officeart/2005/8/layout/vList5"/>
    <dgm:cxn modelId="{1F341359-E818-4ED7-B8CE-B9230B4A8350}" type="presParOf" srcId="{1A684FD1-5CA0-4D41-9384-19726EEAA4AD}" destId="{DA34394A-26F4-4F51-A233-F819C651A441}" srcOrd="0" destOrd="0" presId="urn:microsoft.com/office/officeart/2005/8/layout/vList5"/>
    <dgm:cxn modelId="{25510E6C-B0B8-45D8-B07D-2248CDFA96CD}" type="presParOf" srcId="{1A684FD1-5CA0-4D41-9384-19726EEAA4AD}" destId="{31078080-115C-42AB-A74E-ABD00C119F64}" srcOrd="1" destOrd="0" presId="urn:microsoft.com/office/officeart/2005/8/layout/vList5"/>
    <dgm:cxn modelId="{2A30FD79-FCC9-4A5C-9708-D3FE89F1F5B7}" type="presParOf" srcId="{1BA0242F-50CC-4AF8-BB96-B66850816113}" destId="{EF1F638B-1562-4F45-A514-B7925858081F}" srcOrd="3" destOrd="0" presId="urn:microsoft.com/office/officeart/2005/8/layout/vList5"/>
    <dgm:cxn modelId="{E50DAEBC-BF1D-44C3-A95E-6CE2535907DB}" type="presParOf" srcId="{1BA0242F-50CC-4AF8-BB96-B66850816113}" destId="{8D0625CD-4FD5-42EA-9A71-5EDF7EFDDC6D}" srcOrd="4" destOrd="0" presId="urn:microsoft.com/office/officeart/2005/8/layout/vList5"/>
    <dgm:cxn modelId="{FB55DC90-50C3-4C42-BFDE-3110809152ED}" type="presParOf" srcId="{8D0625CD-4FD5-42EA-9A71-5EDF7EFDDC6D}" destId="{C88CADD2-E49D-40E2-A231-8DB02997580A}" srcOrd="0" destOrd="0" presId="urn:microsoft.com/office/officeart/2005/8/layout/vList5"/>
    <dgm:cxn modelId="{D67ECB00-E0C9-4FC0-98EB-29820089CF7E}" type="presParOf" srcId="{8D0625CD-4FD5-42EA-9A71-5EDF7EFDDC6D}" destId="{97F3AE73-7D9F-4EF8-BFC7-A8442C379FC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C35497A-A733-448A-A0AF-E3E25D4C25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TW" altLang="en-US"/>
        </a:p>
      </dgm:t>
    </dgm:pt>
    <dgm:pt modelId="{F237B516-0C3B-4436-B580-0481DB277A0E}">
      <dgm:prSet phldrT="[文字]" custT="1"/>
      <dgm:spPr>
        <a:xfrm>
          <a:off x="0" y="57"/>
          <a:ext cx="3017520" cy="2304069"/>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sz="3600" baseline="0" dirty="0" smtClean="0">
              <a:solidFill>
                <a:sysClr val="window" lastClr="FFFFFF"/>
              </a:solidFill>
              <a:latin typeface="Calibri"/>
              <a:ea typeface="標楷體"/>
              <a:cs typeface="+mn-cs"/>
            </a:rPr>
            <a:t>提高董事會決議門檻</a:t>
          </a:r>
          <a:endParaRPr lang="zh-TW" altLang="en-US" sz="3600" baseline="0" dirty="0">
            <a:solidFill>
              <a:sysClr val="window" lastClr="FFFFFF"/>
            </a:solidFill>
            <a:latin typeface="Calibri"/>
            <a:ea typeface="標楷體"/>
            <a:cs typeface="+mn-cs"/>
          </a:endParaRPr>
        </a:p>
      </dgm:t>
    </dgm:pt>
    <dgm:pt modelId="{4245FA2C-65FC-4237-B7EC-35FF1F9697EB}" type="parTrans" cxnId="{12D74953-9E28-42DA-9D94-8C88E8C401D0}">
      <dgm:prSet/>
      <dgm:spPr/>
      <dgm:t>
        <a:bodyPr/>
        <a:lstStyle/>
        <a:p>
          <a:endParaRPr lang="zh-TW" altLang="en-US"/>
        </a:p>
      </dgm:t>
    </dgm:pt>
    <dgm:pt modelId="{63838E56-2EE7-4257-ADFE-BC197CB2BD65}" type="sibTrans" cxnId="{12D74953-9E28-42DA-9D94-8C88E8C401D0}">
      <dgm:prSet/>
      <dgm:spPr/>
      <dgm:t>
        <a:bodyPr/>
        <a:lstStyle/>
        <a:p>
          <a:endParaRPr lang="zh-TW" altLang="en-US"/>
        </a:p>
      </dgm:t>
    </dgm:pt>
    <dgm:pt modelId="{FBB7E105-DA8A-48D7-B2F9-F5E251DA4C0B}">
      <dgm:prSet phldrT="[文字]"/>
      <dgm:spPr>
        <a:xfrm rot="5400000">
          <a:off x="4778132" y="889125"/>
          <a:ext cx="1843255"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應至少提供股東連線設備及必要協助</a:t>
          </a:r>
          <a:endParaRPr lang="zh-TW" altLang="en-US" dirty="0">
            <a:solidFill>
              <a:sysClr val="windowText" lastClr="000000">
                <a:hueOff val="0"/>
                <a:satOff val="0"/>
                <a:lumOff val="0"/>
                <a:alphaOff val="0"/>
              </a:sysClr>
            </a:solidFill>
            <a:latin typeface="Calibri"/>
            <a:ea typeface="標楷體"/>
            <a:cs typeface="+mn-cs"/>
          </a:endParaRPr>
        </a:p>
      </dgm:t>
    </dgm:pt>
    <dgm:pt modelId="{99AD3A02-7121-4992-98AF-BABD7439E3F0}" type="parTrans" cxnId="{E777ACA6-6790-48EB-A57F-9D95656A7312}">
      <dgm:prSet/>
      <dgm:spPr/>
      <dgm:t>
        <a:bodyPr/>
        <a:lstStyle/>
        <a:p>
          <a:endParaRPr lang="zh-TW" altLang="en-US"/>
        </a:p>
      </dgm:t>
    </dgm:pt>
    <dgm:pt modelId="{3EA8096C-46BE-4CCA-9C7B-30C25AFC3C7B}" type="sibTrans" cxnId="{E777ACA6-6790-48EB-A57F-9D95656A7312}">
      <dgm:prSet/>
      <dgm:spPr/>
      <dgm:t>
        <a:bodyPr/>
        <a:lstStyle/>
        <a:p>
          <a:endParaRPr lang="zh-TW" altLang="en-US"/>
        </a:p>
      </dgm:t>
    </dgm:pt>
    <dgm:pt modelId="{8421D407-9D10-4895-B204-DFECAD2D14C9}">
      <dgm:prSet phldrT="[文字]"/>
      <dgm:spPr>
        <a:xfrm rot="5400000">
          <a:off x="4778132" y="-1530147"/>
          <a:ext cx="1843255"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應以章程載明，並經董事會決議，且視訊股東會應經董事會以董事</a:t>
          </a:r>
          <a:r>
            <a:rPr lang="en-US" altLang="zh-TW" dirty="0" smtClean="0">
              <a:solidFill>
                <a:sysClr val="windowText" lastClr="000000">
                  <a:hueOff val="0"/>
                  <a:satOff val="0"/>
                  <a:lumOff val="0"/>
                  <a:alphaOff val="0"/>
                </a:sysClr>
              </a:solidFill>
              <a:latin typeface="Calibri"/>
              <a:ea typeface="標楷體"/>
              <a:cs typeface="+mn-cs"/>
            </a:rPr>
            <a:t>2/3</a:t>
          </a:r>
          <a:r>
            <a:rPr lang="zh-TW" altLang="en-US" dirty="0" smtClean="0">
              <a:solidFill>
                <a:sysClr val="windowText" lastClr="000000">
                  <a:hueOff val="0"/>
                  <a:satOff val="0"/>
                  <a:lumOff val="0"/>
                  <a:alphaOff val="0"/>
                </a:sysClr>
              </a:solidFill>
              <a:latin typeface="Calibri"/>
              <a:ea typeface="標楷體"/>
              <a:cs typeface="+mn-cs"/>
            </a:rPr>
            <a:t>以上之出席及出席董事過半數同意之決議行之</a:t>
          </a:r>
          <a:endParaRPr lang="zh-TW" altLang="en-US" dirty="0">
            <a:solidFill>
              <a:sysClr val="windowText" lastClr="000000">
                <a:hueOff val="0"/>
                <a:satOff val="0"/>
                <a:lumOff val="0"/>
                <a:alphaOff val="0"/>
              </a:sysClr>
            </a:solidFill>
            <a:latin typeface="Calibri"/>
            <a:ea typeface="標楷體"/>
            <a:cs typeface="+mn-cs"/>
          </a:endParaRPr>
        </a:p>
      </dgm:t>
    </dgm:pt>
    <dgm:pt modelId="{6A5DBADF-62C3-43EE-A0C9-2F450C8091E9}" type="sibTrans" cxnId="{B8942CFD-B86C-4158-886B-C593BC01084A}">
      <dgm:prSet/>
      <dgm:spPr/>
      <dgm:t>
        <a:bodyPr/>
        <a:lstStyle/>
        <a:p>
          <a:endParaRPr lang="zh-TW" altLang="en-US"/>
        </a:p>
      </dgm:t>
    </dgm:pt>
    <dgm:pt modelId="{235E5117-36CC-436C-8427-3CECB0297300}" type="parTrans" cxnId="{B8942CFD-B86C-4158-886B-C593BC01084A}">
      <dgm:prSet/>
      <dgm:spPr/>
      <dgm:t>
        <a:bodyPr/>
        <a:lstStyle/>
        <a:p>
          <a:endParaRPr lang="zh-TW" altLang="en-US"/>
        </a:p>
      </dgm:t>
    </dgm:pt>
    <dgm:pt modelId="{02A5805D-25CF-44E4-AB86-6356F1F5E315}">
      <dgm:prSet phldrT="[文字]" custT="1"/>
      <dgm:spPr>
        <a:xfrm>
          <a:off x="0" y="2419330"/>
          <a:ext cx="3017520" cy="2304069"/>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sz="3600" dirty="0" smtClean="0">
              <a:solidFill>
                <a:sysClr val="window" lastClr="FFFFFF"/>
              </a:solidFill>
              <a:latin typeface="Calibri"/>
              <a:ea typeface="標楷體"/>
              <a:cs typeface="+mn-cs"/>
            </a:rPr>
            <a:t>提供設備協助參與股東會</a:t>
          </a:r>
          <a:endParaRPr lang="zh-TW" altLang="en-US" sz="3600" dirty="0">
            <a:solidFill>
              <a:sysClr val="window" lastClr="FFFFFF"/>
            </a:solidFill>
            <a:latin typeface="Calibri"/>
            <a:ea typeface="標楷體"/>
            <a:cs typeface="+mn-cs"/>
          </a:endParaRPr>
        </a:p>
      </dgm:t>
    </dgm:pt>
    <dgm:pt modelId="{46B4D390-22BA-4DC5-A6BD-33C00611B5F9}" type="sibTrans" cxnId="{C53AF6BD-CBC5-485A-BADB-E06612AE013C}">
      <dgm:prSet/>
      <dgm:spPr/>
      <dgm:t>
        <a:bodyPr/>
        <a:lstStyle/>
        <a:p>
          <a:endParaRPr lang="zh-TW" altLang="en-US"/>
        </a:p>
      </dgm:t>
    </dgm:pt>
    <dgm:pt modelId="{36484598-6A84-4958-9831-47F86C788D1D}" type="parTrans" cxnId="{C53AF6BD-CBC5-485A-BADB-E06612AE013C}">
      <dgm:prSet/>
      <dgm:spPr/>
      <dgm:t>
        <a:bodyPr/>
        <a:lstStyle/>
        <a:p>
          <a:endParaRPr lang="zh-TW" altLang="en-US"/>
        </a:p>
      </dgm:t>
    </dgm:pt>
    <dgm:pt modelId="{C03ACFA5-C0E5-4CCC-8230-8B72AE623C39}">
      <dgm:prSet phldrT="[文字]"/>
      <dgm:spPr>
        <a:xfrm rot="5400000">
          <a:off x="4778132" y="889125"/>
          <a:ext cx="1843255"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載明股東得向公司申請之期間及其他相關應注意事項。</a:t>
          </a:r>
          <a:endParaRPr lang="zh-TW" altLang="en-US" dirty="0">
            <a:solidFill>
              <a:sysClr val="windowText" lastClr="000000">
                <a:hueOff val="0"/>
                <a:satOff val="0"/>
                <a:lumOff val="0"/>
                <a:alphaOff val="0"/>
              </a:sysClr>
            </a:solidFill>
            <a:latin typeface="Calibri"/>
            <a:ea typeface="標楷體"/>
            <a:cs typeface="+mn-cs"/>
          </a:endParaRPr>
        </a:p>
      </dgm:t>
    </dgm:pt>
    <dgm:pt modelId="{1FE73485-9FFB-4EBD-BB12-9E2C44052300}" type="parTrans" cxnId="{D3C0B910-23EF-4F58-8636-39D654861708}">
      <dgm:prSet/>
      <dgm:spPr/>
      <dgm:t>
        <a:bodyPr/>
        <a:lstStyle/>
        <a:p>
          <a:endParaRPr lang="zh-TW" altLang="en-US"/>
        </a:p>
      </dgm:t>
    </dgm:pt>
    <dgm:pt modelId="{E2D288B0-6F3F-417C-A7D7-C881DABA1DC9}" type="sibTrans" cxnId="{D3C0B910-23EF-4F58-8636-39D654861708}">
      <dgm:prSet/>
      <dgm:spPr/>
      <dgm:t>
        <a:bodyPr/>
        <a:lstStyle/>
        <a:p>
          <a:endParaRPr lang="zh-TW" altLang="en-US"/>
        </a:p>
      </dgm:t>
    </dgm:pt>
    <dgm:pt modelId="{1BA0242F-50CC-4AF8-BB96-B66850816113}" type="pres">
      <dgm:prSet presAssocID="{6C35497A-A733-448A-A0AF-E3E25D4C251E}" presName="Name0" presStyleCnt="0">
        <dgm:presLayoutVars>
          <dgm:dir/>
          <dgm:animLvl val="lvl"/>
          <dgm:resizeHandles val="exact"/>
        </dgm:presLayoutVars>
      </dgm:prSet>
      <dgm:spPr/>
      <dgm:t>
        <a:bodyPr/>
        <a:lstStyle/>
        <a:p>
          <a:endParaRPr lang="zh-TW" altLang="en-US"/>
        </a:p>
      </dgm:t>
    </dgm:pt>
    <dgm:pt modelId="{99F062EE-18F7-40FB-835E-00EB53A6E06A}" type="pres">
      <dgm:prSet presAssocID="{F237B516-0C3B-4436-B580-0481DB277A0E}" presName="linNode" presStyleCnt="0"/>
      <dgm:spPr/>
    </dgm:pt>
    <dgm:pt modelId="{45479F86-78E9-420C-BD8D-0C35E44ECB82}" type="pres">
      <dgm:prSet presAssocID="{F237B516-0C3B-4436-B580-0481DB277A0E}" presName="parentText" presStyleLbl="node1" presStyleIdx="0" presStyleCnt="2">
        <dgm:presLayoutVars>
          <dgm:chMax val="1"/>
          <dgm:bulletEnabled val="1"/>
        </dgm:presLayoutVars>
      </dgm:prSet>
      <dgm:spPr/>
      <dgm:t>
        <a:bodyPr/>
        <a:lstStyle/>
        <a:p>
          <a:endParaRPr lang="zh-TW" altLang="en-US"/>
        </a:p>
      </dgm:t>
    </dgm:pt>
    <dgm:pt modelId="{DBBF7BF7-7EC0-44C2-9084-712501416894}" type="pres">
      <dgm:prSet presAssocID="{F237B516-0C3B-4436-B580-0481DB277A0E}" presName="descendantText" presStyleLbl="alignAccFollowNode1" presStyleIdx="0" presStyleCnt="2">
        <dgm:presLayoutVars>
          <dgm:bulletEnabled val="1"/>
        </dgm:presLayoutVars>
      </dgm:prSet>
      <dgm:spPr/>
      <dgm:t>
        <a:bodyPr/>
        <a:lstStyle/>
        <a:p>
          <a:endParaRPr lang="zh-TW" altLang="en-US"/>
        </a:p>
      </dgm:t>
    </dgm:pt>
    <dgm:pt modelId="{5A2F42C2-4DAF-4C48-BE9F-28926A55E61E}" type="pres">
      <dgm:prSet presAssocID="{63838E56-2EE7-4257-ADFE-BC197CB2BD65}" presName="sp" presStyleCnt="0"/>
      <dgm:spPr/>
    </dgm:pt>
    <dgm:pt modelId="{1A684FD1-5CA0-4D41-9384-19726EEAA4AD}" type="pres">
      <dgm:prSet presAssocID="{02A5805D-25CF-44E4-AB86-6356F1F5E315}" presName="linNode" presStyleCnt="0"/>
      <dgm:spPr/>
    </dgm:pt>
    <dgm:pt modelId="{DA34394A-26F4-4F51-A233-F819C651A441}" type="pres">
      <dgm:prSet presAssocID="{02A5805D-25CF-44E4-AB86-6356F1F5E315}" presName="parentText" presStyleLbl="node1" presStyleIdx="1" presStyleCnt="2">
        <dgm:presLayoutVars>
          <dgm:chMax val="1"/>
          <dgm:bulletEnabled val="1"/>
        </dgm:presLayoutVars>
      </dgm:prSet>
      <dgm:spPr/>
      <dgm:t>
        <a:bodyPr/>
        <a:lstStyle/>
        <a:p>
          <a:endParaRPr lang="zh-TW" altLang="en-US"/>
        </a:p>
      </dgm:t>
    </dgm:pt>
    <dgm:pt modelId="{31078080-115C-42AB-A74E-ABD00C119F64}" type="pres">
      <dgm:prSet presAssocID="{02A5805D-25CF-44E4-AB86-6356F1F5E315}" presName="descendantText" presStyleLbl="alignAccFollowNode1" presStyleIdx="1" presStyleCnt="2">
        <dgm:presLayoutVars>
          <dgm:bulletEnabled val="1"/>
        </dgm:presLayoutVars>
      </dgm:prSet>
      <dgm:spPr/>
      <dgm:t>
        <a:bodyPr/>
        <a:lstStyle/>
        <a:p>
          <a:endParaRPr lang="zh-TW" altLang="en-US"/>
        </a:p>
      </dgm:t>
    </dgm:pt>
  </dgm:ptLst>
  <dgm:cxnLst>
    <dgm:cxn modelId="{556A0EC6-0E38-47BC-B27A-4B1CF8456CBF}" type="presOf" srcId="{F237B516-0C3B-4436-B580-0481DB277A0E}" destId="{45479F86-78E9-420C-BD8D-0C35E44ECB82}" srcOrd="0" destOrd="0" presId="urn:microsoft.com/office/officeart/2005/8/layout/vList5"/>
    <dgm:cxn modelId="{770D7B78-2403-4180-84A0-AFECCA7F2031}" type="presOf" srcId="{C03ACFA5-C0E5-4CCC-8230-8B72AE623C39}" destId="{31078080-115C-42AB-A74E-ABD00C119F64}" srcOrd="0" destOrd="1" presId="urn:microsoft.com/office/officeart/2005/8/layout/vList5"/>
    <dgm:cxn modelId="{257BE12D-0C43-438A-A2AF-9030969B7C6E}" type="presOf" srcId="{FBB7E105-DA8A-48D7-B2F9-F5E251DA4C0B}" destId="{31078080-115C-42AB-A74E-ABD00C119F64}" srcOrd="0" destOrd="0" presId="urn:microsoft.com/office/officeart/2005/8/layout/vList5"/>
    <dgm:cxn modelId="{12D74953-9E28-42DA-9D94-8C88E8C401D0}" srcId="{6C35497A-A733-448A-A0AF-E3E25D4C251E}" destId="{F237B516-0C3B-4436-B580-0481DB277A0E}" srcOrd="0" destOrd="0" parTransId="{4245FA2C-65FC-4237-B7EC-35FF1F9697EB}" sibTransId="{63838E56-2EE7-4257-ADFE-BC197CB2BD65}"/>
    <dgm:cxn modelId="{B8942CFD-B86C-4158-886B-C593BC01084A}" srcId="{F237B516-0C3B-4436-B580-0481DB277A0E}" destId="{8421D407-9D10-4895-B204-DFECAD2D14C9}" srcOrd="0" destOrd="0" parTransId="{235E5117-36CC-436C-8427-3CECB0297300}" sibTransId="{6A5DBADF-62C3-43EE-A0C9-2F450C8091E9}"/>
    <dgm:cxn modelId="{D3C0B910-23EF-4F58-8636-39D654861708}" srcId="{02A5805D-25CF-44E4-AB86-6356F1F5E315}" destId="{C03ACFA5-C0E5-4CCC-8230-8B72AE623C39}" srcOrd="1" destOrd="0" parTransId="{1FE73485-9FFB-4EBD-BB12-9E2C44052300}" sibTransId="{E2D288B0-6F3F-417C-A7D7-C881DABA1DC9}"/>
    <dgm:cxn modelId="{72E58341-3895-4530-9BB3-973BF1EA07EB}" type="presOf" srcId="{8421D407-9D10-4895-B204-DFECAD2D14C9}" destId="{DBBF7BF7-7EC0-44C2-9084-712501416894}" srcOrd="0" destOrd="0" presId="urn:microsoft.com/office/officeart/2005/8/layout/vList5"/>
    <dgm:cxn modelId="{072C9951-364A-4258-AEFB-117145C573DF}" type="presOf" srcId="{02A5805D-25CF-44E4-AB86-6356F1F5E315}" destId="{DA34394A-26F4-4F51-A233-F819C651A441}" srcOrd="0" destOrd="0" presId="urn:microsoft.com/office/officeart/2005/8/layout/vList5"/>
    <dgm:cxn modelId="{C53AF6BD-CBC5-485A-BADB-E06612AE013C}" srcId="{6C35497A-A733-448A-A0AF-E3E25D4C251E}" destId="{02A5805D-25CF-44E4-AB86-6356F1F5E315}" srcOrd="1" destOrd="0" parTransId="{36484598-6A84-4958-9831-47F86C788D1D}" sibTransId="{46B4D390-22BA-4DC5-A6BD-33C00611B5F9}"/>
    <dgm:cxn modelId="{20100B78-F2F2-4055-8C91-A61D349930C4}" type="presOf" srcId="{6C35497A-A733-448A-A0AF-E3E25D4C251E}" destId="{1BA0242F-50CC-4AF8-BB96-B66850816113}" srcOrd="0" destOrd="0" presId="urn:microsoft.com/office/officeart/2005/8/layout/vList5"/>
    <dgm:cxn modelId="{E777ACA6-6790-48EB-A57F-9D95656A7312}" srcId="{02A5805D-25CF-44E4-AB86-6356F1F5E315}" destId="{FBB7E105-DA8A-48D7-B2F9-F5E251DA4C0B}" srcOrd="0" destOrd="0" parTransId="{99AD3A02-7121-4992-98AF-BABD7439E3F0}" sibTransId="{3EA8096C-46BE-4CCA-9C7B-30C25AFC3C7B}"/>
    <dgm:cxn modelId="{776CB2BF-B37F-411D-9CCD-F32584F9995E}" type="presParOf" srcId="{1BA0242F-50CC-4AF8-BB96-B66850816113}" destId="{99F062EE-18F7-40FB-835E-00EB53A6E06A}" srcOrd="0" destOrd="0" presId="urn:microsoft.com/office/officeart/2005/8/layout/vList5"/>
    <dgm:cxn modelId="{11EB4BB9-03CC-4FD8-B27A-6891707F39D8}" type="presParOf" srcId="{99F062EE-18F7-40FB-835E-00EB53A6E06A}" destId="{45479F86-78E9-420C-BD8D-0C35E44ECB82}" srcOrd="0" destOrd="0" presId="urn:microsoft.com/office/officeart/2005/8/layout/vList5"/>
    <dgm:cxn modelId="{F7EB2074-4534-4757-AFFA-4AA8941D03EE}" type="presParOf" srcId="{99F062EE-18F7-40FB-835E-00EB53A6E06A}" destId="{DBBF7BF7-7EC0-44C2-9084-712501416894}" srcOrd="1" destOrd="0" presId="urn:microsoft.com/office/officeart/2005/8/layout/vList5"/>
    <dgm:cxn modelId="{B69DBEC7-34EC-4A9C-A787-2044D42F0B8E}" type="presParOf" srcId="{1BA0242F-50CC-4AF8-BB96-B66850816113}" destId="{5A2F42C2-4DAF-4C48-BE9F-28926A55E61E}" srcOrd="1" destOrd="0" presId="urn:microsoft.com/office/officeart/2005/8/layout/vList5"/>
    <dgm:cxn modelId="{D7089BC9-FE1F-42F8-ACE8-160B78CE8814}" type="presParOf" srcId="{1BA0242F-50CC-4AF8-BB96-B66850816113}" destId="{1A684FD1-5CA0-4D41-9384-19726EEAA4AD}" srcOrd="2" destOrd="0" presId="urn:microsoft.com/office/officeart/2005/8/layout/vList5"/>
    <dgm:cxn modelId="{1F341359-E818-4ED7-B8CE-B9230B4A8350}" type="presParOf" srcId="{1A684FD1-5CA0-4D41-9384-19726EEAA4AD}" destId="{DA34394A-26F4-4F51-A233-F819C651A441}" srcOrd="0" destOrd="0" presId="urn:microsoft.com/office/officeart/2005/8/layout/vList5"/>
    <dgm:cxn modelId="{25510E6C-B0B8-45D8-B07D-2248CDFA96CD}" type="presParOf" srcId="{1A684FD1-5CA0-4D41-9384-19726EEAA4AD}" destId="{31078080-115C-42AB-A74E-ABD00C119F6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090600-515B-463A-A77C-7E376A828EE9}" type="doc">
      <dgm:prSet loTypeId="urn:microsoft.com/office/officeart/2008/layout/AlternatingPictureBlocks" loCatId="list" qsTypeId="urn:microsoft.com/office/officeart/2005/8/quickstyle/simple1" qsCatId="simple" csTypeId="urn:microsoft.com/office/officeart/2005/8/colors/accent1_4" csCatId="accent1" phldr="1"/>
      <dgm:spPr/>
    </dgm:pt>
    <dgm:pt modelId="{D2ED0BB7-9AF1-4C36-9F10-FC55A70967D3}">
      <dgm:prSet phldrT="[文字]">
        <dgm:style>
          <a:lnRef idx="1">
            <a:schemeClr val="accent1"/>
          </a:lnRef>
          <a:fillRef idx="3">
            <a:schemeClr val="accent1"/>
          </a:fillRef>
          <a:effectRef idx="2">
            <a:schemeClr val="accent1"/>
          </a:effectRef>
          <a:fontRef idx="minor">
            <a:schemeClr val="lt1"/>
          </a:fontRef>
        </dgm:style>
      </dgm:prSet>
      <dgm:spPr>
        <a:xfrm>
          <a:off x="3592325" y="287"/>
          <a:ext cx="3348025" cy="1514258"/>
        </a:xfrm>
        <a:prstGeom prst="rect">
          <a:avLst/>
        </a:prstGeom>
        <a:gradFill rotWithShape="1">
          <a:gsLst>
            <a:gs pos="0">
              <a:srgbClr val="2DA2BF">
                <a:shade val="51000"/>
                <a:satMod val="130000"/>
              </a:srgbClr>
            </a:gs>
            <a:gs pos="80000">
              <a:srgbClr val="2DA2BF">
                <a:shade val="93000"/>
                <a:satMod val="130000"/>
              </a:srgbClr>
            </a:gs>
            <a:gs pos="100000">
              <a:srgbClr val="2DA2BF">
                <a:shade val="94000"/>
                <a:satMod val="135000"/>
              </a:srgbClr>
            </a:gs>
          </a:gsLst>
          <a:lin ang="16200000" scaled="0"/>
        </a:gradFill>
        <a:ln w="9525" cap="flat" cmpd="sng" algn="ctr">
          <a:solidFill>
            <a:srgbClr val="2DA2BF">
              <a:shade val="95000"/>
              <a:satMod val="105000"/>
            </a:srgbClr>
          </a:solidFill>
          <a:prstDash val="solid"/>
        </a:ln>
        <a:effectLst>
          <a:outerShdw blurRad="40000" dist="23000" dir="5400000" rotWithShape="0">
            <a:srgbClr val="000000">
              <a:alpha val="35000"/>
            </a:srgbClr>
          </a:outerShdw>
        </a:effectLst>
      </dgm:spPr>
      <dgm:t>
        <a:bodyPr/>
        <a:lstStyle/>
        <a:p>
          <a:r>
            <a:rPr lang="zh-TW" altLang="en-US" dirty="0" smtClean="0">
              <a:solidFill>
                <a:sysClr val="window" lastClr="FFFFFF"/>
              </a:solidFill>
              <a:latin typeface="Calibri"/>
              <a:ea typeface="標楷體"/>
              <a:cs typeface="+mn-cs"/>
            </a:rPr>
            <a:t>視訊股東會</a:t>
          </a:r>
          <a:endParaRPr lang="zh-TW" altLang="en-US" dirty="0">
            <a:solidFill>
              <a:sysClr val="window" lastClr="FFFFFF"/>
            </a:solidFill>
            <a:latin typeface="Calibri"/>
            <a:ea typeface="標楷體"/>
            <a:cs typeface="+mn-cs"/>
          </a:endParaRPr>
        </a:p>
      </dgm:t>
    </dgm:pt>
    <dgm:pt modelId="{042C2F18-84BE-4EC4-982F-04CC84116DB3}" type="parTrans" cxnId="{9CCB78A8-7002-41FB-AC00-AAD9E7627B7A}">
      <dgm:prSet/>
      <dgm:spPr/>
      <dgm:t>
        <a:bodyPr/>
        <a:lstStyle/>
        <a:p>
          <a:endParaRPr lang="zh-TW" altLang="en-US"/>
        </a:p>
      </dgm:t>
    </dgm:pt>
    <dgm:pt modelId="{0916245A-4219-41D2-8F90-E03061DC9B76}" type="sibTrans" cxnId="{9CCB78A8-7002-41FB-AC00-AAD9E7627B7A}">
      <dgm:prSet/>
      <dgm:spPr/>
      <dgm:t>
        <a:bodyPr/>
        <a:lstStyle/>
        <a:p>
          <a:endParaRPr lang="zh-TW" altLang="en-US"/>
        </a:p>
      </dgm:t>
    </dgm:pt>
    <dgm:pt modelId="{9AAF64C3-A345-4F31-9EE0-D6F28D666E84}">
      <dgm:prSet phldrT="[文字]">
        <dgm:style>
          <a:lnRef idx="0">
            <a:schemeClr val="accent1"/>
          </a:lnRef>
          <a:fillRef idx="3">
            <a:schemeClr val="accent1"/>
          </a:fillRef>
          <a:effectRef idx="3">
            <a:schemeClr val="accent1"/>
          </a:effectRef>
          <a:fontRef idx="minor">
            <a:schemeClr val="lt1"/>
          </a:fontRef>
        </dgm:style>
      </dgm:prSet>
      <dgm:spPr>
        <a:xfrm>
          <a:off x="1943298" y="1764398"/>
          <a:ext cx="3348025" cy="1514258"/>
        </a:xfrm>
        <a:prstGeom prst="rect">
          <a:avLst/>
        </a:prstGeom>
        <a:gradFill rotWithShape="1">
          <a:gsLst>
            <a:gs pos="0">
              <a:srgbClr val="2DA2BF">
                <a:shade val="51000"/>
                <a:satMod val="130000"/>
              </a:srgbClr>
            </a:gs>
            <a:gs pos="80000">
              <a:srgbClr val="2DA2BF">
                <a:shade val="93000"/>
                <a:satMod val="130000"/>
              </a:srgbClr>
            </a:gs>
            <a:gs pos="100000">
              <a:srgbClr val="2DA2B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zh-TW" altLang="en-US" dirty="0" smtClean="0">
              <a:solidFill>
                <a:sysClr val="window" lastClr="FFFFFF"/>
              </a:solidFill>
              <a:latin typeface="Calibri"/>
              <a:ea typeface="標楷體"/>
              <a:cs typeface="+mn-cs"/>
            </a:rPr>
            <a:t>上傳股東會議事手冊等會議相關資料</a:t>
          </a:r>
          <a:endParaRPr lang="zh-TW" altLang="en-US" dirty="0">
            <a:solidFill>
              <a:sysClr val="window" lastClr="FFFFFF"/>
            </a:solidFill>
            <a:latin typeface="Calibri"/>
            <a:ea typeface="標楷體"/>
            <a:cs typeface="+mn-cs"/>
          </a:endParaRPr>
        </a:p>
      </dgm:t>
    </dgm:pt>
    <dgm:pt modelId="{EC752833-44A8-4841-8425-BAE664B46ED3}" type="parTrans" cxnId="{BD82C564-B11D-412D-BC50-1C8C48781D48}">
      <dgm:prSet/>
      <dgm:spPr/>
      <dgm:t>
        <a:bodyPr/>
        <a:lstStyle/>
        <a:p>
          <a:endParaRPr lang="zh-TW" altLang="en-US"/>
        </a:p>
      </dgm:t>
    </dgm:pt>
    <dgm:pt modelId="{1B93EC65-5F0E-4BDC-9A35-2D682C4F4B2A}" type="sibTrans" cxnId="{BD82C564-B11D-412D-BC50-1C8C48781D48}">
      <dgm:prSet/>
      <dgm:spPr/>
      <dgm:t>
        <a:bodyPr/>
        <a:lstStyle/>
        <a:p>
          <a:endParaRPr lang="zh-TW" altLang="en-US"/>
        </a:p>
      </dgm:t>
    </dgm:pt>
    <dgm:pt modelId="{C1ACE6DB-53FF-4122-AA92-6C25F1BCDA67}">
      <dgm:prSet/>
      <dgm:spPr>
        <a:xfrm>
          <a:off x="3592325" y="3528509"/>
          <a:ext cx="3348025" cy="1514258"/>
        </a:xfrm>
        <a:prstGeom prst="rect">
          <a:avLst/>
        </a:prstGeom>
        <a:solidFill>
          <a:srgbClr val="2DA2BF">
            <a:shade val="50000"/>
            <a:hueOff val="230773"/>
            <a:satOff val="-16855"/>
            <a:lumOff val="30649"/>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dirty="0" smtClean="0">
              <a:solidFill>
                <a:sysClr val="window" lastClr="FFFFFF"/>
              </a:solidFill>
              <a:latin typeface="Calibri"/>
              <a:ea typeface="標楷體"/>
              <a:cs typeface="+mn-cs"/>
            </a:rPr>
            <a:t>企併股東權益事項</a:t>
          </a:r>
        </a:p>
      </dgm:t>
    </dgm:pt>
    <dgm:pt modelId="{E1801604-17E0-48F8-A841-498713E3A33F}" type="parTrans" cxnId="{C3378864-AD02-44BC-B372-2325616874B2}">
      <dgm:prSet/>
      <dgm:spPr/>
      <dgm:t>
        <a:bodyPr/>
        <a:lstStyle/>
        <a:p>
          <a:endParaRPr lang="zh-TW" altLang="en-US"/>
        </a:p>
      </dgm:t>
    </dgm:pt>
    <dgm:pt modelId="{A38648E9-769B-4E94-95D8-C600FC6702D5}" type="sibTrans" cxnId="{C3378864-AD02-44BC-B372-2325616874B2}">
      <dgm:prSet/>
      <dgm:spPr/>
      <dgm:t>
        <a:bodyPr/>
        <a:lstStyle/>
        <a:p>
          <a:endParaRPr lang="zh-TW" altLang="en-US"/>
        </a:p>
      </dgm:t>
    </dgm:pt>
    <dgm:pt modelId="{D00017A3-9F73-4F37-99DB-F9A214B70D3C}" type="pres">
      <dgm:prSet presAssocID="{29090600-515B-463A-A77C-7E376A828EE9}" presName="linearFlow" presStyleCnt="0">
        <dgm:presLayoutVars>
          <dgm:dir/>
          <dgm:resizeHandles val="exact"/>
        </dgm:presLayoutVars>
      </dgm:prSet>
      <dgm:spPr/>
    </dgm:pt>
    <dgm:pt modelId="{9D9AEA13-4618-4A51-B205-D50502D0835C}" type="pres">
      <dgm:prSet presAssocID="{D2ED0BB7-9AF1-4C36-9F10-FC55A70967D3}" presName="comp" presStyleCnt="0"/>
      <dgm:spPr/>
    </dgm:pt>
    <dgm:pt modelId="{B843513A-83F2-4238-81D0-BBBC45DCC7F2}" type="pres">
      <dgm:prSet presAssocID="{D2ED0BB7-9AF1-4C36-9F10-FC55A70967D3}" presName="rect2" presStyleLbl="node1" presStyleIdx="0" presStyleCnt="3">
        <dgm:presLayoutVars>
          <dgm:bulletEnabled val="1"/>
        </dgm:presLayoutVars>
      </dgm:prSet>
      <dgm:spPr/>
      <dgm:t>
        <a:bodyPr/>
        <a:lstStyle/>
        <a:p>
          <a:endParaRPr lang="zh-TW" altLang="en-US"/>
        </a:p>
      </dgm:t>
    </dgm:pt>
    <dgm:pt modelId="{EFA1AE0E-C6DA-47E7-9093-D5FB855CDDC9}" type="pres">
      <dgm:prSet presAssocID="{D2ED0BB7-9AF1-4C36-9F10-FC55A70967D3}" presName="rect1" presStyleLbl="lnNode1" presStyleIdx="0" presStyleCnt="3"/>
      <dgm:spPr>
        <a:xfrm>
          <a:off x="1943298" y="287"/>
          <a:ext cx="1499115" cy="1514258"/>
        </a:xfrm>
        <a:prstGeom prst="rect">
          <a:avLst/>
        </a:prstGeom>
        <a:solidFill>
          <a:srgbClr val="2DA2BF">
            <a:shade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F11E2897-94CC-484C-8F08-6D66280268CF}" type="pres">
      <dgm:prSet presAssocID="{0916245A-4219-41D2-8F90-E03061DC9B76}" presName="sibTrans" presStyleCnt="0"/>
      <dgm:spPr/>
    </dgm:pt>
    <dgm:pt modelId="{93F98B4F-893F-44DA-B686-1C3C8812A5F6}" type="pres">
      <dgm:prSet presAssocID="{9AAF64C3-A345-4F31-9EE0-D6F28D666E84}" presName="comp" presStyleCnt="0"/>
      <dgm:spPr/>
    </dgm:pt>
    <dgm:pt modelId="{4B64F6DE-F707-42A3-ABA2-47E7E9BB6945}" type="pres">
      <dgm:prSet presAssocID="{9AAF64C3-A345-4F31-9EE0-D6F28D666E84}" presName="rect2" presStyleLbl="node1" presStyleIdx="1" presStyleCnt="3">
        <dgm:presLayoutVars>
          <dgm:bulletEnabled val="1"/>
        </dgm:presLayoutVars>
      </dgm:prSet>
      <dgm:spPr/>
      <dgm:t>
        <a:bodyPr/>
        <a:lstStyle/>
        <a:p>
          <a:endParaRPr lang="zh-TW" altLang="en-US"/>
        </a:p>
      </dgm:t>
    </dgm:pt>
    <dgm:pt modelId="{C7A3179D-A8A4-4CBD-B212-9C0C2D897DD5}" type="pres">
      <dgm:prSet presAssocID="{9AAF64C3-A345-4F31-9EE0-D6F28D666E84}" presName="rect1" presStyleLbl="lnNode1" presStyleIdx="1" presStyleCnt="3"/>
      <dgm:spPr>
        <a:xfrm>
          <a:off x="5441235" y="1764398"/>
          <a:ext cx="1499115" cy="1514258"/>
        </a:xfrm>
        <a:prstGeom prst="rect">
          <a:avLst/>
        </a:prstGeom>
        <a:solidFill>
          <a:srgbClr val="2DA2BF">
            <a:shade val="50000"/>
            <a:hueOff val="230773"/>
            <a:satOff val="-16855"/>
            <a:lumOff val="30649"/>
            <a:alphaOff val="0"/>
          </a:srgbClr>
        </a:solidFill>
        <a:ln w="25400" cap="flat" cmpd="sng" algn="ctr">
          <a:solidFill>
            <a:sysClr val="window" lastClr="FFFFFF">
              <a:hueOff val="0"/>
              <a:satOff val="0"/>
              <a:lumOff val="0"/>
              <a:alphaOff val="0"/>
            </a:sysClr>
          </a:solidFill>
          <a:prstDash val="solid"/>
        </a:ln>
        <a:effectLst/>
      </dgm:spPr>
    </dgm:pt>
    <dgm:pt modelId="{84F90021-60F9-4F77-BD57-77DC8DC7FDCF}" type="pres">
      <dgm:prSet presAssocID="{1B93EC65-5F0E-4BDC-9A35-2D682C4F4B2A}" presName="sibTrans" presStyleCnt="0"/>
      <dgm:spPr/>
    </dgm:pt>
    <dgm:pt modelId="{4418E99D-ADCF-47BA-8E1B-F7E9C0D28082}" type="pres">
      <dgm:prSet presAssocID="{C1ACE6DB-53FF-4122-AA92-6C25F1BCDA67}" presName="comp" presStyleCnt="0"/>
      <dgm:spPr/>
    </dgm:pt>
    <dgm:pt modelId="{A77F0B2A-004A-4930-97DC-85135EFC29B3}" type="pres">
      <dgm:prSet presAssocID="{C1ACE6DB-53FF-4122-AA92-6C25F1BCDA67}" presName="rect2" presStyleLbl="node1" presStyleIdx="2" presStyleCnt="3">
        <dgm:presLayoutVars>
          <dgm:bulletEnabled val="1"/>
        </dgm:presLayoutVars>
      </dgm:prSet>
      <dgm:spPr/>
      <dgm:t>
        <a:bodyPr/>
        <a:lstStyle/>
        <a:p>
          <a:endParaRPr lang="zh-TW" altLang="en-US"/>
        </a:p>
      </dgm:t>
    </dgm:pt>
    <dgm:pt modelId="{008D3FE6-5275-4B09-BFC9-E0F4C4B219ED}" type="pres">
      <dgm:prSet presAssocID="{C1ACE6DB-53FF-4122-AA92-6C25F1BCDA67}" presName="rect1" presStyleLbl="lnNode1" presStyleIdx="2" presStyleCnt="3"/>
      <dgm:spPr>
        <a:xfrm>
          <a:off x="1943298" y="3528509"/>
          <a:ext cx="1499115" cy="1514258"/>
        </a:xfrm>
        <a:prstGeom prst="rect">
          <a:avLst/>
        </a:prstGeom>
        <a:solidFill>
          <a:srgbClr val="2DA2BF">
            <a:shade val="50000"/>
            <a:hueOff val="230773"/>
            <a:satOff val="-16855"/>
            <a:lumOff val="30649"/>
            <a:alphaOff val="0"/>
          </a:srgbClr>
        </a:solidFill>
        <a:ln w="25400" cap="flat" cmpd="sng" algn="ctr">
          <a:solidFill>
            <a:sysClr val="window" lastClr="FFFFFF">
              <a:hueOff val="0"/>
              <a:satOff val="0"/>
              <a:lumOff val="0"/>
              <a:alphaOff val="0"/>
            </a:sysClr>
          </a:solidFill>
          <a:prstDash val="solid"/>
        </a:ln>
        <a:effectLst/>
      </dgm:spPr>
    </dgm:pt>
  </dgm:ptLst>
  <dgm:cxnLst>
    <dgm:cxn modelId="{256E3CEF-B9A7-41B8-89F5-D660838449A7}" type="presOf" srcId="{C1ACE6DB-53FF-4122-AA92-6C25F1BCDA67}" destId="{A77F0B2A-004A-4930-97DC-85135EFC29B3}" srcOrd="0" destOrd="0" presId="urn:microsoft.com/office/officeart/2008/layout/AlternatingPictureBlocks"/>
    <dgm:cxn modelId="{58A2F6D7-EA92-4A54-BAD1-5467086E5C99}" type="presOf" srcId="{9AAF64C3-A345-4F31-9EE0-D6F28D666E84}" destId="{4B64F6DE-F707-42A3-ABA2-47E7E9BB6945}" srcOrd="0" destOrd="0" presId="urn:microsoft.com/office/officeart/2008/layout/AlternatingPictureBlocks"/>
    <dgm:cxn modelId="{1D5152E8-F2EF-4E25-A319-CEBD0FE1FFA4}" type="presOf" srcId="{29090600-515B-463A-A77C-7E376A828EE9}" destId="{D00017A3-9F73-4F37-99DB-F9A214B70D3C}" srcOrd="0" destOrd="0" presId="urn:microsoft.com/office/officeart/2008/layout/AlternatingPictureBlocks"/>
    <dgm:cxn modelId="{9CCB78A8-7002-41FB-AC00-AAD9E7627B7A}" srcId="{29090600-515B-463A-A77C-7E376A828EE9}" destId="{D2ED0BB7-9AF1-4C36-9F10-FC55A70967D3}" srcOrd="0" destOrd="0" parTransId="{042C2F18-84BE-4EC4-982F-04CC84116DB3}" sibTransId="{0916245A-4219-41D2-8F90-E03061DC9B76}"/>
    <dgm:cxn modelId="{55991537-BBDC-4DFA-A53E-5A1056891615}" type="presOf" srcId="{D2ED0BB7-9AF1-4C36-9F10-FC55A70967D3}" destId="{B843513A-83F2-4238-81D0-BBBC45DCC7F2}" srcOrd="0" destOrd="0" presId="urn:microsoft.com/office/officeart/2008/layout/AlternatingPictureBlocks"/>
    <dgm:cxn modelId="{BD82C564-B11D-412D-BC50-1C8C48781D48}" srcId="{29090600-515B-463A-A77C-7E376A828EE9}" destId="{9AAF64C3-A345-4F31-9EE0-D6F28D666E84}" srcOrd="1" destOrd="0" parTransId="{EC752833-44A8-4841-8425-BAE664B46ED3}" sibTransId="{1B93EC65-5F0E-4BDC-9A35-2D682C4F4B2A}"/>
    <dgm:cxn modelId="{C3378864-AD02-44BC-B372-2325616874B2}" srcId="{29090600-515B-463A-A77C-7E376A828EE9}" destId="{C1ACE6DB-53FF-4122-AA92-6C25F1BCDA67}" srcOrd="2" destOrd="0" parTransId="{E1801604-17E0-48F8-A841-498713E3A33F}" sibTransId="{A38648E9-769B-4E94-95D8-C600FC6702D5}"/>
    <dgm:cxn modelId="{602976EE-5B07-4978-8EF9-EC61C0BDC340}" type="presParOf" srcId="{D00017A3-9F73-4F37-99DB-F9A214B70D3C}" destId="{9D9AEA13-4618-4A51-B205-D50502D0835C}" srcOrd="0" destOrd="0" presId="urn:microsoft.com/office/officeart/2008/layout/AlternatingPictureBlocks"/>
    <dgm:cxn modelId="{D4574015-3743-4AD1-8A97-00406CC337FD}" type="presParOf" srcId="{9D9AEA13-4618-4A51-B205-D50502D0835C}" destId="{B843513A-83F2-4238-81D0-BBBC45DCC7F2}" srcOrd="0" destOrd="0" presId="urn:microsoft.com/office/officeart/2008/layout/AlternatingPictureBlocks"/>
    <dgm:cxn modelId="{A00A7578-11D7-46CF-A071-AFDDD660C556}" type="presParOf" srcId="{9D9AEA13-4618-4A51-B205-D50502D0835C}" destId="{EFA1AE0E-C6DA-47E7-9093-D5FB855CDDC9}" srcOrd="1" destOrd="0" presId="urn:microsoft.com/office/officeart/2008/layout/AlternatingPictureBlocks"/>
    <dgm:cxn modelId="{FB1B2D0C-9BCD-4993-95D6-81AB99B80F12}" type="presParOf" srcId="{D00017A3-9F73-4F37-99DB-F9A214B70D3C}" destId="{F11E2897-94CC-484C-8F08-6D66280268CF}" srcOrd="1" destOrd="0" presId="urn:microsoft.com/office/officeart/2008/layout/AlternatingPictureBlocks"/>
    <dgm:cxn modelId="{31695546-885C-48DC-94EB-9D2EED106828}" type="presParOf" srcId="{D00017A3-9F73-4F37-99DB-F9A214B70D3C}" destId="{93F98B4F-893F-44DA-B686-1C3C8812A5F6}" srcOrd="2" destOrd="0" presId="urn:microsoft.com/office/officeart/2008/layout/AlternatingPictureBlocks"/>
    <dgm:cxn modelId="{5E5E3477-4C57-48F3-BBA0-C33106052EE6}" type="presParOf" srcId="{93F98B4F-893F-44DA-B686-1C3C8812A5F6}" destId="{4B64F6DE-F707-42A3-ABA2-47E7E9BB6945}" srcOrd="0" destOrd="0" presId="urn:microsoft.com/office/officeart/2008/layout/AlternatingPictureBlocks"/>
    <dgm:cxn modelId="{FC7E1701-0316-4CCA-8604-F1685462E5CF}" type="presParOf" srcId="{93F98B4F-893F-44DA-B686-1C3C8812A5F6}" destId="{C7A3179D-A8A4-4CBD-B212-9C0C2D897DD5}" srcOrd="1" destOrd="0" presId="urn:microsoft.com/office/officeart/2008/layout/AlternatingPictureBlocks"/>
    <dgm:cxn modelId="{8D4DB68D-0B78-4EE7-BCDC-5D307CD27670}" type="presParOf" srcId="{D00017A3-9F73-4F37-99DB-F9A214B70D3C}" destId="{84F90021-60F9-4F77-BD57-77DC8DC7FDCF}" srcOrd="3" destOrd="0" presId="urn:microsoft.com/office/officeart/2008/layout/AlternatingPictureBlocks"/>
    <dgm:cxn modelId="{6E629498-68B2-42EC-8696-62F00B1766BA}" type="presParOf" srcId="{D00017A3-9F73-4F37-99DB-F9A214B70D3C}" destId="{4418E99D-ADCF-47BA-8E1B-F7E9C0D28082}" srcOrd="4" destOrd="0" presId="urn:microsoft.com/office/officeart/2008/layout/AlternatingPictureBlocks"/>
    <dgm:cxn modelId="{3910829B-F6EA-4AF1-A3A8-B81B59C57EA2}" type="presParOf" srcId="{4418E99D-ADCF-47BA-8E1B-F7E9C0D28082}" destId="{A77F0B2A-004A-4930-97DC-85135EFC29B3}" srcOrd="0" destOrd="0" presId="urn:microsoft.com/office/officeart/2008/layout/AlternatingPictureBlocks"/>
    <dgm:cxn modelId="{41697483-D149-46D3-9917-9F9074A19F2C}" type="presParOf" srcId="{4418E99D-ADCF-47BA-8E1B-F7E9C0D28082}" destId="{008D3FE6-5275-4B09-BFC9-E0F4C4B219ED}"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B477005-A147-49DA-B1F1-FE92A00F2B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168B60A-5FD7-48BF-A625-A819997B6975}">
      <dgm:prSet phldrT="[文字]"/>
      <dgm:spPr>
        <a:xfrm>
          <a:off x="0" y="80405"/>
          <a:ext cx="8153400" cy="830115"/>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dirty="0" smtClean="0">
              <a:solidFill>
                <a:sysClr val="window" lastClr="FFFFFF"/>
              </a:solidFill>
              <a:latin typeface="Calibri"/>
              <a:ea typeface="標楷體"/>
              <a:cs typeface="+mn-cs"/>
            </a:rPr>
            <a:t>程序要件</a:t>
          </a:r>
          <a:endParaRPr lang="zh-TW" altLang="en-US" dirty="0">
            <a:solidFill>
              <a:sysClr val="window" lastClr="FFFFFF"/>
            </a:solidFill>
            <a:latin typeface="Calibri"/>
            <a:ea typeface="標楷體"/>
            <a:cs typeface="+mn-cs"/>
          </a:endParaRPr>
        </a:p>
      </dgm:t>
    </dgm:pt>
    <dgm:pt modelId="{733AE125-9A43-48C8-9BE8-C839690899C0}" type="parTrans" cxnId="{3CEDF552-BFA6-4E24-A564-C5D6E14DE40F}">
      <dgm:prSet/>
      <dgm:spPr/>
      <dgm:t>
        <a:bodyPr/>
        <a:lstStyle/>
        <a:p>
          <a:endParaRPr lang="zh-TW" altLang="en-US"/>
        </a:p>
      </dgm:t>
    </dgm:pt>
    <dgm:pt modelId="{0B527BC8-76E3-42F0-84BC-25FB5730C082}" type="sibTrans" cxnId="{3CEDF552-BFA6-4E24-A564-C5D6E14DE40F}">
      <dgm:prSet/>
      <dgm:spPr/>
      <dgm:t>
        <a:bodyPr/>
        <a:lstStyle/>
        <a:p>
          <a:endParaRPr lang="zh-TW" altLang="en-US"/>
        </a:p>
      </dgm:t>
    </dgm:pt>
    <dgm:pt modelId="{DA6F365F-5D44-43BB-96F4-F0FE486661B3}">
      <dgm:prSet phldrT="[文字]"/>
      <dgm:spPr>
        <a:xfrm>
          <a:off x="0" y="910520"/>
          <a:ext cx="8153400" cy="2119680"/>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公開發行公司股務處理準則第</a:t>
          </a:r>
          <a:r>
            <a:rPr lang="en-US" altLang="zh-TW" dirty="0" smtClean="0">
              <a:solidFill>
                <a:sysClr val="windowText" lastClr="000000">
                  <a:hueOff val="0"/>
                  <a:satOff val="0"/>
                  <a:lumOff val="0"/>
                  <a:alphaOff val="0"/>
                </a:sysClr>
              </a:solidFill>
              <a:latin typeface="Calibri"/>
              <a:ea typeface="標楷體"/>
              <a:cs typeface="+mn-cs"/>
            </a:rPr>
            <a:t>44</a:t>
          </a:r>
          <a:r>
            <a:rPr lang="zh-TW" altLang="en-US" dirty="0" smtClean="0">
              <a:solidFill>
                <a:sysClr val="windowText" lastClr="000000">
                  <a:hueOff val="0"/>
                  <a:satOff val="0"/>
                  <a:lumOff val="0"/>
                  <a:alphaOff val="0"/>
                </a:sysClr>
              </a:solidFill>
              <a:latin typeface="Calibri"/>
              <a:ea typeface="標楷體"/>
              <a:cs typeface="+mn-cs"/>
            </a:rPr>
            <a:t>條之</a:t>
          </a:r>
          <a:r>
            <a:rPr lang="en-US" altLang="zh-TW" dirty="0" smtClean="0">
              <a:solidFill>
                <a:sysClr val="windowText" lastClr="000000">
                  <a:hueOff val="0"/>
                  <a:satOff val="0"/>
                  <a:lumOff val="0"/>
                  <a:alphaOff val="0"/>
                </a:sysClr>
              </a:solidFill>
              <a:latin typeface="Calibri"/>
              <a:ea typeface="標楷體"/>
              <a:cs typeface="+mn-cs"/>
            </a:rPr>
            <a:t>9</a:t>
          </a:r>
          <a:endParaRPr lang="zh-TW" altLang="en-US" dirty="0">
            <a:solidFill>
              <a:sysClr val="windowText" lastClr="000000">
                <a:hueOff val="0"/>
                <a:satOff val="0"/>
                <a:lumOff val="0"/>
                <a:alphaOff val="0"/>
              </a:sysClr>
            </a:solidFill>
            <a:latin typeface="Calibri"/>
            <a:ea typeface="標楷體"/>
            <a:cs typeface="+mn-cs"/>
          </a:endParaRPr>
        </a:p>
      </dgm:t>
    </dgm:pt>
    <dgm:pt modelId="{28FAE862-F489-444A-BBED-88C4A890F546}" type="parTrans" cxnId="{3C1E78E7-85C7-46D2-8907-2C35AC33A67B}">
      <dgm:prSet/>
      <dgm:spPr/>
      <dgm:t>
        <a:bodyPr/>
        <a:lstStyle/>
        <a:p>
          <a:endParaRPr lang="zh-TW" altLang="en-US"/>
        </a:p>
      </dgm:t>
    </dgm:pt>
    <dgm:pt modelId="{DB34EEA5-6BEC-46BF-839B-3E32381E9E45}" type="sibTrans" cxnId="{3C1E78E7-85C7-46D2-8907-2C35AC33A67B}">
      <dgm:prSet/>
      <dgm:spPr/>
      <dgm:t>
        <a:bodyPr/>
        <a:lstStyle/>
        <a:p>
          <a:endParaRPr lang="zh-TW" altLang="en-US"/>
        </a:p>
      </dgm:t>
    </dgm:pt>
    <dgm:pt modelId="{F99949F3-1796-4AF0-A604-A7ABEEF65C1D}">
      <dgm:prSet phldrT="[文字]"/>
      <dgm:spPr>
        <a:xfrm>
          <a:off x="0" y="3030200"/>
          <a:ext cx="8153400" cy="830115"/>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zh-TW" altLang="en-US" dirty="0" smtClean="0">
              <a:solidFill>
                <a:sysClr val="window" lastClr="FFFFFF"/>
              </a:solidFill>
              <a:latin typeface="Calibri"/>
              <a:ea typeface="標楷體"/>
              <a:cs typeface="+mn-cs"/>
            </a:rPr>
            <a:t>會務地點</a:t>
          </a:r>
          <a:endParaRPr lang="zh-TW" altLang="en-US" dirty="0">
            <a:solidFill>
              <a:sysClr val="window" lastClr="FFFFFF"/>
            </a:solidFill>
            <a:latin typeface="Calibri"/>
            <a:ea typeface="標楷體"/>
            <a:cs typeface="+mn-cs"/>
          </a:endParaRPr>
        </a:p>
      </dgm:t>
    </dgm:pt>
    <dgm:pt modelId="{FC966F49-53AE-4870-AF15-8ED6D32F910D}" type="parTrans" cxnId="{F4C24753-219F-4573-83C1-D8D97BF18DBE}">
      <dgm:prSet/>
      <dgm:spPr/>
      <dgm:t>
        <a:bodyPr/>
        <a:lstStyle/>
        <a:p>
          <a:endParaRPr lang="zh-TW" altLang="en-US"/>
        </a:p>
      </dgm:t>
    </dgm:pt>
    <dgm:pt modelId="{A42D580B-E7F1-436D-A647-EAD295FF236D}" type="sibTrans" cxnId="{F4C24753-219F-4573-83C1-D8D97BF18DBE}">
      <dgm:prSet/>
      <dgm:spPr/>
      <dgm:t>
        <a:bodyPr/>
        <a:lstStyle/>
        <a:p>
          <a:endParaRPr lang="zh-TW" altLang="en-US"/>
        </a:p>
      </dgm:t>
    </dgm:pt>
    <dgm:pt modelId="{2DDE806B-C27C-4E34-A72C-4E70ABE12773}">
      <dgm:prSet phldrT="[文字]"/>
      <dgm:spPr>
        <a:xfrm>
          <a:off x="0" y="3860315"/>
          <a:ext cx="8153400" cy="1291680"/>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公司召開</a:t>
          </a:r>
          <a:r>
            <a:rPr lang="zh-TW" altLang="en-US" b="1" i="1" dirty="0" smtClean="0">
              <a:solidFill>
                <a:sysClr val="windowText" lastClr="000000">
                  <a:hueOff val="0"/>
                  <a:satOff val="0"/>
                  <a:lumOff val="0"/>
                  <a:alphaOff val="0"/>
                </a:sysClr>
              </a:solidFill>
              <a:latin typeface="Calibri"/>
              <a:ea typeface="標楷體"/>
              <a:cs typeface="+mn-cs"/>
            </a:rPr>
            <a:t>實體</a:t>
          </a:r>
          <a:r>
            <a:rPr lang="zh-TW" altLang="en-US" i="1" dirty="0" smtClean="0">
              <a:solidFill>
                <a:sysClr val="windowText" lastClr="000000">
                  <a:hueOff val="0"/>
                  <a:satOff val="0"/>
                  <a:lumOff val="0"/>
                  <a:alphaOff val="0"/>
                </a:sysClr>
              </a:solidFill>
              <a:latin typeface="Calibri"/>
              <a:ea typeface="標楷體"/>
              <a:cs typeface="+mn-cs"/>
            </a:rPr>
            <a:t>股東會</a:t>
          </a:r>
          <a:r>
            <a:rPr lang="zh-TW" altLang="en-US" dirty="0" smtClean="0">
              <a:solidFill>
                <a:sysClr val="windowText" lastClr="000000">
                  <a:hueOff val="0"/>
                  <a:satOff val="0"/>
                  <a:lumOff val="0"/>
                  <a:alphaOff val="0"/>
                </a:sysClr>
              </a:solidFill>
              <a:latin typeface="Calibri"/>
              <a:ea typeface="標楷體"/>
              <a:cs typeface="+mn-cs"/>
            </a:rPr>
            <a:t>應於中華民國境內召開為之</a:t>
          </a:r>
          <a:endParaRPr lang="zh-TW" altLang="en-US" dirty="0">
            <a:solidFill>
              <a:sysClr val="windowText" lastClr="000000">
                <a:hueOff val="0"/>
                <a:satOff val="0"/>
                <a:lumOff val="0"/>
                <a:alphaOff val="0"/>
              </a:sysClr>
            </a:solidFill>
            <a:latin typeface="Calibri"/>
            <a:ea typeface="標楷體"/>
            <a:cs typeface="+mn-cs"/>
          </a:endParaRPr>
        </a:p>
      </dgm:t>
    </dgm:pt>
    <dgm:pt modelId="{3D5301E3-A1D2-4841-AB1C-832BA4B3E248}" type="parTrans" cxnId="{AECD1A61-5AF4-448D-A55C-C0D276186056}">
      <dgm:prSet/>
      <dgm:spPr/>
      <dgm:t>
        <a:bodyPr/>
        <a:lstStyle/>
        <a:p>
          <a:endParaRPr lang="zh-TW" altLang="en-US"/>
        </a:p>
      </dgm:t>
    </dgm:pt>
    <dgm:pt modelId="{6BF3454C-19C5-4A78-BD5A-A3F38DD0413E}" type="sibTrans" cxnId="{AECD1A61-5AF4-448D-A55C-C0D276186056}">
      <dgm:prSet/>
      <dgm:spPr/>
      <dgm:t>
        <a:bodyPr/>
        <a:lstStyle/>
        <a:p>
          <a:endParaRPr lang="zh-TW" altLang="en-US"/>
        </a:p>
      </dgm:t>
    </dgm:pt>
    <dgm:pt modelId="{872ECA90-7C88-4890-8459-E86FD3026718}">
      <dgm:prSet phldrT="[文字]"/>
      <dgm:spPr>
        <a:xfrm>
          <a:off x="0" y="910520"/>
          <a:ext cx="8153400" cy="2119680"/>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本準則修正施行日</a:t>
          </a:r>
          <a:r>
            <a:rPr lang="en-US" altLang="zh-TW" dirty="0" smtClean="0">
              <a:solidFill>
                <a:sysClr val="windowText" lastClr="000000">
                  <a:hueOff val="0"/>
                  <a:satOff val="0"/>
                  <a:lumOff val="0"/>
                  <a:alphaOff val="0"/>
                </a:sysClr>
              </a:solidFill>
              <a:latin typeface="Calibri"/>
              <a:ea typeface="標楷體"/>
              <a:cs typeface="+mn-cs"/>
            </a:rPr>
            <a:t>(111.3.4)</a:t>
          </a:r>
          <a:r>
            <a:rPr lang="zh-TW" altLang="en-US" dirty="0" smtClean="0">
              <a:solidFill>
                <a:sysClr val="windowText" lastClr="000000">
                  <a:hueOff val="0"/>
                  <a:satOff val="0"/>
                  <a:lumOff val="0"/>
                  <a:alphaOff val="0"/>
                </a:sysClr>
              </a:solidFill>
              <a:latin typeface="Calibri"/>
              <a:ea typeface="標楷體"/>
              <a:cs typeface="+mn-cs"/>
            </a:rPr>
            <a:t>起一年內未經章程載明得召開視訊者，應經董事</a:t>
          </a:r>
          <a:r>
            <a:rPr lang="en-US" altLang="zh-TW" dirty="0" smtClean="0">
              <a:solidFill>
                <a:sysClr val="windowText" lastClr="000000">
                  <a:hueOff val="0"/>
                  <a:satOff val="0"/>
                  <a:lumOff val="0"/>
                  <a:alphaOff val="0"/>
                </a:sysClr>
              </a:solidFill>
              <a:latin typeface="Calibri"/>
              <a:ea typeface="標楷體"/>
              <a:cs typeface="+mn-cs"/>
            </a:rPr>
            <a:t>2/3</a:t>
          </a:r>
          <a:r>
            <a:rPr lang="zh-TW" altLang="en-US" dirty="0" smtClean="0">
              <a:solidFill>
                <a:sysClr val="windowText" lastClr="000000">
                  <a:hueOff val="0"/>
                  <a:satOff val="0"/>
                  <a:lumOff val="0"/>
                  <a:alphaOff val="0"/>
                </a:sysClr>
              </a:solidFill>
              <a:latin typeface="Calibri"/>
              <a:ea typeface="標楷體"/>
              <a:cs typeface="+mn-cs"/>
            </a:rPr>
            <a:t>出席及過半同意召開視訊輔助股東會</a:t>
          </a:r>
          <a:endParaRPr lang="zh-TW" altLang="en-US" dirty="0">
            <a:solidFill>
              <a:sysClr val="windowText" lastClr="000000">
                <a:hueOff val="0"/>
                <a:satOff val="0"/>
                <a:lumOff val="0"/>
                <a:alphaOff val="0"/>
              </a:sysClr>
            </a:solidFill>
            <a:latin typeface="Calibri"/>
            <a:ea typeface="標楷體"/>
            <a:cs typeface="+mn-cs"/>
          </a:endParaRPr>
        </a:p>
      </dgm:t>
    </dgm:pt>
    <dgm:pt modelId="{31C753C2-D812-4B1A-B1D0-9E67E51B06CC}" type="parTrans" cxnId="{4DDB5858-1544-4872-BA4B-F0473501498A}">
      <dgm:prSet/>
      <dgm:spPr/>
      <dgm:t>
        <a:bodyPr/>
        <a:lstStyle/>
        <a:p>
          <a:endParaRPr lang="zh-TW" altLang="en-US"/>
        </a:p>
      </dgm:t>
    </dgm:pt>
    <dgm:pt modelId="{069A112A-3596-449A-AFF3-CA5975403364}" type="sibTrans" cxnId="{4DDB5858-1544-4872-BA4B-F0473501498A}">
      <dgm:prSet/>
      <dgm:spPr/>
      <dgm:t>
        <a:bodyPr/>
        <a:lstStyle/>
        <a:p>
          <a:endParaRPr lang="zh-TW" altLang="en-US"/>
        </a:p>
      </dgm:t>
    </dgm:pt>
    <dgm:pt modelId="{D2B4FCDD-3B87-493A-A214-675B0EF8746F}">
      <dgm:prSet phldrT="[文字]"/>
      <dgm:spPr>
        <a:xfrm>
          <a:off x="0" y="3860315"/>
          <a:ext cx="8153400" cy="1291680"/>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公開發行公司股務處理準則第</a:t>
          </a:r>
          <a:r>
            <a:rPr lang="en-US" altLang="en-US" dirty="0" smtClean="0">
              <a:solidFill>
                <a:sysClr val="windowText" lastClr="000000">
                  <a:hueOff val="0"/>
                  <a:satOff val="0"/>
                  <a:lumOff val="0"/>
                  <a:alphaOff val="0"/>
                </a:sysClr>
              </a:solidFill>
              <a:latin typeface="Calibri"/>
              <a:ea typeface="標楷體"/>
              <a:cs typeface="+mn-cs"/>
            </a:rPr>
            <a:t>44</a:t>
          </a:r>
          <a:r>
            <a:rPr lang="zh-TW" altLang="en-US" dirty="0" smtClean="0">
              <a:solidFill>
                <a:sysClr val="windowText" lastClr="000000">
                  <a:hueOff val="0"/>
                  <a:satOff val="0"/>
                  <a:lumOff val="0"/>
                  <a:alphaOff val="0"/>
                </a:sysClr>
              </a:solidFill>
              <a:latin typeface="Calibri"/>
              <a:ea typeface="標楷體"/>
              <a:cs typeface="+mn-cs"/>
            </a:rPr>
            <a:t>條之</a:t>
          </a:r>
          <a:r>
            <a:rPr lang="en-US" altLang="zh-TW" dirty="0" smtClean="0">
              <a:solidFill>
                <a:sysClr val="windowText" lastClr="000000">
                  <a:hueOff val="0"/>
                  <a:satOff val="0"/>
                  <a:lumOff val="0"/>
                  <a:alphaOff val="0"/>
                </a:sysClr>
              </a:solidFill>
              <a:latin typeface="Calibri"/>
              <a:ea typeface="標楷體"/>
              <a:cs typeface="+mn-cs"/>
            </a:rPr>
            <a:t>17</a:t>
          </a:r>
          <a:r>
            <a:rPr lang="zh-TW" altLang="en-US" dirty="0" smtClean="0">
              <a:solidFill>
                <a:sysClr val="windowText" lastClr="000000">
                  <a:hueOff val="0"/>
                  <a:satOff val="0"/>
                  <a:lumOff val="0"/>
                  <a:alphaOff val="0"/>
                </a:sysClr>
              </a:solidFill>
              <a:latin typeface="Calibri"/>
              <a:ea typeface="標楷體"/>
              <a:cs typeface="+mn-cs"/>
            </a:rPr>
            <a:t>第</a:t>
          </a:r>
          <a:r>
            <a:rPr lang="en-US" altLang="zh-TW" dirty="0" smtClean="0">
              <a:solidFill>
                <a:sysClr val="windowText" lastClr="000000">
                  <a:hueOff val="0"/>
                  <a:satOff val="0"/>
                  <a:lumOff val="0"/>
                  <a:alphaOff val="0"/>
                </a:sysClr>
              </a:solidFill>
              <a:latin typeface="Calibri"/>
              <a:ea typeface="標楷體"/>
              <a:cs typeface="+mn-cs"/>
            </a:rPr>
            <a:t>3</a:t>
          </a:r>
          <a:r>
            <a:rPr lang="zh-TW" altLang="en-US" dirty="0" smtClean="0">
              <a:solidFill>
                <a:sysClr val="windowText" lastClr="000000">
                  <a:hueOff val="0"/>
                  <a:satOff val="0"/>
                  <a:lumOff val="0"/>
                  <a:alphaOff val="0"/>
                </a:sysClr>
              </a:solidFill>
              <a:latin typeface="Calibri"/>
              <a:ea typeface="標楷體"/>
              <a:cs typeface="+mn-cs"/>
            </a:rPr>
            <a:t>項：</a:t>
          </a:r>
          <a:r>
            <a:rPr lang="zh-TW" altLang="en-US" b="1" i="1" dirty="0" smtClean="0">
              <a:solidFill>
                <a:sysClr val="windowText" lastClr="000000">
                  <a:hueOff val="0"/>
                  <a:satOff val="0"/>
                  <a:lumOff val="0"/>
                  <a:alphaOff val="0"/>
                </a:sysClr>
              </a:solidFill>
              <a:latin typeface="Calibri"/>
              <a:ea typeface="標楷體"/>
              <a:cs typeface="+mn-cs"/>
            </a:rPr>
            <a:t>視訊股東會</a:t>
          </a:r>
          <a:r>
            <a:rPr lang="zh-TW" altLang="en-US" dirty="0" smtClean="0">
              <a:solidFill>
                <a:sysClr val="windowText" lastClr="000000">
                  <a:hueOff val="0"/>
                  <a:satOff val="0"/>
                  <a:lumOff val="0"/>
                  <a:alphaOff val="0"/>
                </a:sysClr>
              </a:solidFill>
              <a:latin typeface="Calibri"/>
              <a:ea typeface="標楷體"/>
              <a:cs typeface="+mn-cs"/>
            </a:rPr>
            <a:t>主席及記錄人員應在國內之同一地點</a:t>
          </a:r>
          <a:endParaRPr lang="zh-TW" altLang="en-US" dirty="0">
            <a:solidFill>
              <a:sysClr val="windowText" lastClr="000000">
                <a:hueOff val="0"/>
                <a:satOff val="0"/>
                <a:lumOff val="0"/>
                <a:alphaOff val="0"/>
              </a:sysClr>
            </a:solidFill>
            <a:latin typeface="Calibri"/>
            <a:ea typeface="標楷體"/>
            <a:cs typeface="+mn-cs"/>
          </a:endParaRPr>
        </a:p>
      </dgm:t>
    </dgm:pt>
    <dgm:pt modelId="{A902F09A-321E-4279-99C0-15DAAECF286A}" type="parTrans" cxnId="{01EEEC5D-5304-4370-ABB6-E65A70C27149}">
      <dgm:prSet/>
      <dgm:spPr/>
      <dgm:t>
        <a:bodyPr/>
        <a:lstStyle/>
        <a:p>
          <a:endParaRPr lang="zh-TW" altLang="en-US"/>
        </a:p>
      </dgm:t>
    </dgm:pt>
    <dgm:pt modelId="{6591644F-0FCA-40F8-81F1-55587A2E9FC4}" type="sibTrans" cxnId="{01EEEC5D-5304-4370-ABB6-E65A70C27149}">
      <dgm:prSet/>
      <dgm:spPr/>
      <dgm:t>
        <a:bodyPr/>
        <a:lstStyle/>
        <a:p>
          <a:endParaRPr lang="zh-TW" altLang="en-US"/>
        </a:p>
      </dgm:t>
    </dgm:pt>
    <dgm:pt modelId="{B879AEF0-C5C2-46E3-8827-922145F60ACB}">
      <dgm:prSet phldrT="[文字]"/>
      <dgm:spPr>
        <a:xfrm>
          <a:off x="0" y="910520"/>
          <a:ext cx="8153400" cy="2119680"/>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章程明定後經董事會決議通過→提高董事會決議門檻</a:t>
          </a:r>
          <a:endParaRPr lang="zh-TW" altLang="en-US" dirty="0">
            <a:solidFill>
              <a:sysClr val="windowText" lastClr="000000">
                <a:hueOff val="0"/>
                <a:satOff val="0"/>
                <a:lumOff val="0"/>
                <a:alphaOff val="0"/>
              </a:sysClr>
            </a:solidFill>
            <a:latin typeface="Calibri"/>
            <a:ea typeface="標楷體"/>
            <a:cs typeface="+mn-cs"/>
          </a:endParaRPr>
        </a:p>
      </dgm:t>
    </dgm:pt>
    <dgm:pt modelId="{EE6C6C71-B78B-4877-B2BD-89A040F5E33D}" type="parTrans" cxnId="{7628C96C-046A-4963-8277-B19E53533A2A}">
      <dgm:prSet/>
      <dgm:spPr/>
      <dgm:t>
        <a:bodyPr/>
        <a:lstStyle/>
        <a:p>
          <a:endParaRPr lang="zh-TW" altLang="en-US"/>
        </a:p>
      </dgm:t>
    </dgm:pt>
    <dgm:pt modelId="{CB0951CF-F6B2-46C8-BC99-36FABA8F38C0}" type="sibTrans" cxnId="{7628C96C-046A-4963-8277-B19E53533A2A}">
      <dgm:prSet/>
      <dgm:spPr/>
      <dgm:t>
        <a:bodyPr/>
        <a:lstStyle/>
        <a:p>
          <a:endParaRPr lang="zh-TW" altLang="en-US"/>
        </a:p>
      </dgm:t>
    </dgm:pt>
    <dgm:pt modelId="{60C880F4-65B9-408F-9824-75B3F4DC28FC}" type="pres">
      <dgm:prSet presAssocID="{4B477005-A147-49DA-B1F1-FE92A00F2BF4}" presName="linear" presStyleCnt="0">
        <dgm:presLayoutVars>
          <dgm:animLvl val="lvl"/>
          <dgm:resizeHandles val="exact"/>
        </dgm:presLayoutVars>
      </dgm:prSet>
      <dgm:spPr/>
      <dgm:t>
        <a:bodyPr/>
        <a:lstStyle/>
        <a:p>
          <a:endParaRPr lang="zh-TW" altLang="en-US"/>
        </a:p>
      </dgm:t>
    </dgm:pt>
    <dgm:pt modelId="{1C1B678A-D6E9-4110-9581-83CCC4916F58}" type="pres">
      <dgm:prSet presAssocID="{E168B60A-5FD7-48BF-A625-A819997B6975}" presName="parentText" presStyleLbl="node1" presStyleIdx="0" presStyleCnt="2">
        <dgm:presLayoutVars>
          <dgm:chMax val="0"/>
          <dgm:bulletEnabled val="1"/>
        </dgm:presLayoutVars>
      </dgm:prSet>
      <dgm:spPr/>
      <dgm:t>
        <a:bodyPr/>
        <a:lstStyle/>
        <a:p>
          <a:endParaRPr lang="zh-TW" altLang="en-US"/>
        </a:p>
      </dgm:t>
    </dgm:pt>
    <dgm:pt modelId="{25F6C2FF-724A-4BFC-8279-43AEB3764354}" type="pres">
      <dgm:prSet presAssocID="{E168B60A-5FD7-48BF-A625-A819997B6975}" presName="childText" presStyleLbl="revTx" presStyleIdx="0" presStyleCnt="2">
        <dgm:presLayoutVars>
          <dgm:bulletEnabled val="1"/>
        </dgm:presLayoutVars>
      </dgm:prSet>
      <dgm:spPr/>
      <dgm:t>
        <a:bodyPr/>
        <a:lstStyle/>
        <a:p>
          <a:endParaRPr lang="zh-TW" altLang="en-US"/>
        </a:p>
      </dgm:t>
    </dgm:pt>
    <dgm:pt modelId="{AACA2F56-96FD-496F-AA21-CC5DC68DF72F}" type="pres">
      <dgm:prSet presAssocID="{F99949F3-1796-4AF0-A604-A7ABEEF65C1D}" presName="parentText" presStyleLbl="node1" presStyleIdx="1" presStyleCnt="2">
        <dgm:presLayoutVars>
          <dgm:chMax val="0"/>
          <dgm:bulletEnabled val="1"/>
        </dgm:presLayoutVars>
      </dgm:prSet>
      <dgm:spPr/>
      <dgm:t>
        <a:bodyPr/>
        <a:lstStyle/>
        <a:p>
          <a:endParaRPr lang="zh-TW" altLang="en-US"/>
        </a:p>
      </dgm:t>
    </dgm:pt>
    <dgm:pt modelId="{39D56274-AD33-4951-8AFB-9994BDDACD5F}" type="pres">
      <dgm:prSet presAssocID="{F99949F3-1796-4AF0-A604-A7ABEEF65C1D}" presName="childText" presStyleLbl="revTx" presStyleIdx="1" presStyleCnt="2">
        <dgm:presLayoutVars>
          <dgm:bulletEnabled val="1"/>
        </dgm:presLayoutVars>
      </dgm:prSet>
      <dgm:spPr/>
      <dgm:t>
        <a:bodyPr/>
        <a:lstStyle/>
        <a:p>
          <a:endParaRPr lang="zh-TW" altLang="en-US"/>
        </a:p>
      </dgm:t>
    </dgm:pt>
  </dgm:ptLst>
  <dgm:cxnLst>
    <dgm:cxn modelId="{F4C24753-219F-4573-83C1-D8D97BF18DBE}" srcId="{4B477005-A147-49DA-B1F1-FE92A00F2BF4}" destId="{F99949F3-1796-4AF0-A604-A7ABEEF65C1D}" srcOrd="1" destOrd="0" parTransId="{FC966F49-53AE-4870-AF15-8ED6D32F910D}" sibTransId="{A42D580B-E7F1-436D-A647-EAD295FF236D}"/>
    <dgm:cxn modelId="{86CD889F-B5FF-43B8-8A58-AF0D578118CC}" type="presOf" srcId="{872ECA90-7C88-4890-8459-E86FD3026718}" destId="{25F6C2FF-724A-4BFC-8279-43AEB3764354}" srcOrd="0" destOrd="1" presId="urn:microsoft.com/office/officeart/2005/8/layout/vList2"/>
    <dgm:cxn modelId="{CFDC8A11-E6FA-4EDF-82E7-62B2764CD955}" type="presOf" srcId="{2DDE806B-C27C-4E34-A72C-4E70ABE12773}" destId="{39D56274-AD33-4951-8AFB-9994BDDACD5F}" srcOrd="0" destOrd="1" presId="urn:microsoft.com/office/officeart/2005/8/layout/vList2"/>
    <dgm:cxn modelId="{3CEDF552-BFA6-4E24-A564-C5D6E14DE40F}" srcId="{4B477005-A147-49DA-B1F1-FE92A00F2BF4}" destId="{E168B60A-5FD7-48BF-A625-A819997B6975}" srcOrd="0" destOrd="0" parTransId="{733AE125-9A43-48C8-9BE8-C839690899C0}" sibTransId="{0B527BC8-76E3-42F0-84BC-25FB5730C082}"/>
    <dgm:cxn modelId="{01EEEC5D-5304-4370-ABB6-E65A70C27149}" srcId="{F99949F3-1796-4AF0-A604-A7ABEEF65C1D}" destId="{D2B4FCDD-3B87-493A-A214-675B0EF8746F}" srcOrd="0" destOrd="0" parTransId="{A902F09A-321E-4279-99C0-15DAAECF286A}" sibTransId="{6591644F-0FCA-40F8-81F1-55587A2E9FC4}"/>
    <dgm:cxn modelId="{39B5B55F-3B37-4746-BEC5-83AA61164481}" type="presOf" srcId="{F99949F3-1796-4AF0-A604-A7ABEEF65C1D}" destId="{AACA2F56-96FD-496F-AA21-CC5DC68DF72F}" srcOrd="0" destOrd="0" presId="urn:microsoft.com/office/officeart/2005/8/layout/vList2"/>
    <dgm:cxn modelId="{3EF5DA5B-ADC2-4CBD-80DF-1CE793733603}" type="presOf" srcId="{E168B60A-5FD7-48BF-A625-A819997B6975}" destId="{1C1B678A-D6E9-4110-9581-83CCC4916F58}" srcOrd="0" destOrd="0" presId="urn:microsoft.com/office/officeart/2005/8/layout/vList2"/>
    <dgm:cxn modelId="{DDDD5D69-5D6B-4880-8E89-0A4CC9A201CD}" type="presOf" srcId="{4B477005-A147-49DA-B1F1-FE92A00F2BF4}" destId="{60C880F4-65B9-408F-9824-75B3F4DC28FC}" srcOrd="0" destOrd="0" presId="urn:microsoft.com/office/officeart/2005/8/layout/vList2"/>
    <dgm:cxn modelId="{3C1E78E7-85C7-46D2-8907-2C35AC33A67B}" srcId="{E168B60A-5FD7-48BF-A625-A819997B6975}" destId="{DA6F365F-5D44-43BB-96F4-F0FE486661B3}" srcOrd="0" destOrd="0" parTransId="{28FAE862-F489-444A-BBED-88C4A890F546}" sibTransId="{DB34EEA5-6BEC-46BF-839B-3E32381E9E45}"/>
    <dgm:cxn modelId="{AECD1A61-5AF4-448D-A55C-C0D276186056}" srcId="{F99949F3-1796-4AF0-A604-A7ABEEF65C1D}" destId="{2DDE806B-C27C-4E34-A72C-4E70ABE12773}" srcOrd="1" destOrd="0" parTransId="{3D5301E3-A1D2-4841-AB1C-832BA4B3E248}" sibTransId="{6BF3454C-19C5-4A78-BD5A-A3F38DD0413E}"/>
    <dgm:cxn modelId="{7C708D70-9F55-49D9-BE47-1CFF83E6ADC3}" type="presOf" srcId="{B879AEF0-C5C2-46E3-8827-922145F60ACB}" destId="{25F6C2FF-724A-4BFC-8279-43AEB3764354}" srcOrd="0" destOrd="2" presId="urn:microsoft.com/office/officeart/2005/8/layout/vList2"/>
    <dgm:cxn modelId="{4DDB5858-1544-4872-BA4B-F0473501498A}" srcId="{E168B60A-5FD7-48BF-A625-A819997B6975}" destId="{872ECA90-7C88-4890-8459-E86FD3026718}" srcOrd="1" destOrd="0" parTransId="{31C753C2-D812-4B1A-B1D0-9E67E51B06CC}" sibTransId="{069A112A-3596-449A-AFF3-CA5975403364}"/>
    <dgm:cxn modelId="{93EE83C6-039A-4B8B-B085-420707CA6869}" type="presOf" srcId="{D2B4FCDD-3B87-493A-A214-675B0EF8746F}" destId="{39D56274-AD33-4951-8AFB-9994BDDACD5F}" srcOrd="0" destOrd="0" presId="urn:microsoft.com/office/officeart/2005/8/layout/vList2"/>
    <dgm:cxn modelId="{21EA0665-2C7C-4F93-A366-441A51CCF387}" type="presOf" srcId="{DA6F365F-5D44-43BB-96F4-F0FE486661B3}" destId="{25F6C2FF-724A-4BFC-8279-43AEB3764354}" srcOrd="0" destOrd="0" presId="urn:microsoft.com/office/officeart/2005/8/layout/vList2"/>
    <dgm:cxn modelId="{7628C96C-046A-4963-8277-B19E53533A2A}" srcId="{E168B60A-5FD7-48BF-A625-A819997B6975}" destId="{B879AEF0-C5C2-46E3-8827-922145F60ACB}" srcOrd="2" destOrd="0" parTransId="{EE6C6C71-B78B-4877-B2BD-89A040F5E33D}" sibTransId="{CB0951CF-F6B2-46C8-BC99-36FABA8F38C0}"/>
    <dgm:cxn modelId="{075CBFF6-8356-41BE-BEF5-F2314677FA5C}" type="presParOf" srcId="{60C880F4-65B9-408F-9824-75B3F4DC28FC}" destId="{1C1B678A-D6E9-4110-9581-83CCC4916F58}" srcOrd="0" destOrd="0" presId="urn:microsoft.com/office/officeart/2005/8/layout/vList2"/>
    <dgm:cxn modelId="{F9F909E3-2117-423E-8369-A988915829FB}" type="presParOf" srcId="{60C880F4-65B9-408F-9824-75B3F4DC28FC}" destId="{25F6C2FF-724A-4BFC-8279-43AEB3764354}" srcOrd="1" destOrd="0" presId="urn:microsoft.com/office/officeart/2005/8/layout/vList2"/>
    <dgm:cxn modelId="{E8AE1007-208B-40B0-8091-C1FE198B1E41}" type="presParOf" srcId="{60C880F4-65B9-408F-9824-75B3F4DC28FC}" destId="{AACA2F56-96FD-496F-AA21-CC5DC68DF72F}" srcOrd="2" destOrd="0" presId="urn:microsoft.com/office/officeart/2005/8/layout/vList2"/>
    <dgm:cxn modelId="{6880D3D7-CD42-42E6-A9F3-C233FE98AA89}" type="presParOf" srcId="{60C880F4-65B9-408F-9824-75B3F4DC28FC}" destId="{39D56274-AD33-4951-8AFB-9994BDDACD5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657D22F-E8C2-440F-BC9C-82CCAD959DD0}" type="doc">
      <dgm:prSet loTypeId="urn:microsoft.com/office/officeart/2005/8/layout/vList2" loCatId="list" qsTypeId="urn:microsoft.com/office/officeart/2005/8/quickstyle/simple3" qsCatId="simple" csTypeId="urn:microsoft.com/office/officeart/2005/8/colors/accent2_4" csCatId="accent2" phldr="1"/>
      <dgm:spPr/>
      <dgm:t>
        <a:bodyPr/>
        <a:lstStyle/>
        <a:p>
          <a:endParaRPr lang="zh-TW" altLang="en-US"/>
        </a:p>
      </dgm:t>
    </dgm:pt>
    <dgm:pt modelId="{CAF54D14-1E1C-43AD-9681-F151092D0472}">
      <dgm:prSet phldrT="[文字]"/>
      <dgm:spPr>
        <a:xfrm>
          <a:off x="0" y="60907"/>
          <a:ext cx="8450040" cy="1124900"/>
        </a:xfrm>
        <a:prstGeom prst="roundRect">
          <a:avLst/>
        </a:prstGeom>
        <a:gradFill rotWithShape="0">
          <a:gsLst>
            <a:gs pos="0">
              <a:srgbClr val="DA1F28">
                <a:shade val="50000"/>
                <a:hueOff val="0"/>
                <a:satOff val="0"/>
                <a:lumOff val="0"/>
                <a:alphaOff val="0"/>
                <a:tint val="50000"/>
                <a:satMod val="300000"/>
              </a:srgbClr>
            </a:gs>
            <a:gs pos="35000">
              <a:srgbClr val="DA1F28">
                <a:shade val="50000"/>
                <a:hueOff val="0"/>
                <a:satOff val="0"/>
                <a:lumOff val="0"/>
                <a:alphaOff val="0"/>
                <a:tint val="37000"/>
                <a:satMod val="300000"/>
              </a:srgbClr>
            </a:gs>
            <a:gs pos="100000">
              <a:srgbClr val="DA1F28">
                <a:shade val="5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zh-TW" altLang="en-US" dirty="0" smtClean="0">
              <a:solidFill>
                <a:sysClr val="windowText" lastClr="000000"/>
              </a:solidFill>
              <a:latin typeface="Calibri"/>
              <a:ea typeface="標楷體"/>
              <a:cs typeface="+mn-cs"/>
            </a:rPr>
            <a:t>外國發行人募集與發行有價證券處理準則第</a:t>
          </a:r>
          <a:r>
            <a:rPr lang="en-US" altLang="zh-TW" dirty="0" smtClean="0">
              <a:solidFill>
                <a:sysClr val="windowText" lastClr="000000"/>
              </a:solidFill>
              <a:latin typeface="Calibri"/>
              <a:ea typeface="標楷體"/>
              <a:cs typeface="+mn-cs"/>
            </a:rPr>
            <a:t>59</a:t>
          </a:r>
          <a:r>
            <a:rPr lang="zh-TW" altLang="en-US" dirty="0" smtClean="0">
              <a:solidFill>
                <a:sysClr val="windowText" lastClr="000000"/>
              </a:solidFill>
              <a:latin typeface="Calibri"/>
              <a:ea typeface="標楷體"/>
              <a:cs typeface="+mn-cs"/>
            </a:rPr>
            <a:t>條之</a:t>
          </a:r>
          <a:r>
            <a:rPr lang="en-US" altLang="zh-TW" dirty="0" smtClean="0">
              <a:solidFill>
                <a:sysClr val="windowText" lastClr="000000"/>
              </a:solidFill>
              <a:latin typeface="Calibri"/>
              <a:ea typeface="標楷體"/>
              <a:cs typeface="+mn-cs"/>
            </a:rPr>
            <a:t>2</a:t>
          </a:r>
          <a:endParaRPr lang="zh-TW" altLang="en-US" dirty="0">
            <a:solidFill>
              <a:sysClr val="windowText" lastClr="000000"/>
            </a:solidFill>
            <a:latin typeface="Calibri"/>
            <a:ea typeface="標楷體"/>
            <a:cs typeface="+mn-cs"/>
          </a:endParaRPr>
        </a:p>
      </dgm:t>
    </dgm:pt>
    <dgm:pt modelId="{701A283D-6144-42E7-9A69-EDDA45DB79EC}" type="parTrans" cxnId="{0A94FC3D-1D69-4D13-AAE1-F9E9D43BE94C}">
      <dgm:prSet/>
      <dgm:spPr/>
      <dgm:t>
        <a:bodyPr/>
        <a:lstStyle/>
        <a:p>
          <a:endParaRPr lang="zh-TW" altLang="en-US"/>
        </a:p>
      </dgm:t>
    </dgm:pt>
    <dgm:pt modelId="{9E5DD685-EE3F-4C25-BC10-8D33801D5D2D}" type="sibTrans" cxnId="{0A94FC3D-1D69-4D13-AAE1-F9E9D43BE94C}">
      <dgm:prSet/>
      <dgm:spPr/>
      <dgm:t>
        <a:bodyPr/>
        <a:lstStyle/>
        <a:p>
          <a:endParaRPr lang="zh-TW" altLang="en-US"/>
        </a:p>
      </dgm:t>
    </dgm:pt>
    <dgm:pt modelId="{2D69A21C-5B06-40FD-8FF1-761B929B9A52}">
      <dgm:prSet phldrT="[文字]"/>
      <dgm:spPr>
        <a:xfrm>
          <a:off x="0" y="1185808"/>
          <a:ext cx="8450040" cy="1089854"/>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有下列情事者，本會得委託證券交易所及證券櫃檯買賣中心辦理停止外國發行人股票公開發行相關事宜：</a:t>
          </a:r>
          <a:endParaRPr lang="zh-TW" altLang="en-US" dirty="0">
            <a:solidFill>
              <a:sysClr val="windowText" lastClr="000000">
                <a:hueOff val="0"/>
                <a:satOff val="0"/>
                <a:lumOff val="0"/>
                <a:alphaOff val="0"/>
              </a:sysClr>
            </a:solidFill>
            <a:latin typeface="Calibri"/>
            <a:ea typeface="標楷體"/>
            <a:cs typeface="+mn-cs"/>
          </a:endParaRPr>
        </a:p>
      </dgm:t>
    </dgm:pt>
    <dgm:pt modelId="{49CA5000-4B43-47E4-B85F-540592BBEF3B}" type="parTrans" cxnId="{08B390C0-C7B1-483E-AD0E-99004433C8B0}">
      <dgm:prSet/>
      <dgm:spPr/>
      <dgm:t>
        <a:bodyPr/>
        <a:lstStyle/>
        <a:p>
          <a:endParaRPr lang="zh-TW" altLang="en-US"/>
        </a:p>
      </dgm:t>
    </dgm:pt>
    <dgm:pt modelId="{D86CD334-1047-4E64-9446-83E240122630}" type="sibTrans" cxnId="{08B390C0-C7B1-483E-AD0E-99004433C8B0}">
      <dgm:prSet/>
      <dgm:spPr/>
      <dgm:t>
        <a:bodyPr/>
        <a:lstStyle/>
        <a:p>
          <a:endParaRPr lang="zh-TW" altLang="en-US"/>
        </a:p>
      </dgm:t>
    </dgm:pt>
    <dgm:pt modelId="{E23A965F-E28C-46C8-921D-883B70F9F3F4}">
      <dgm:prSet phldrT="[文字]"/>
      <dgm:spPr>
        <a:xfrm>
          <a:off x="0" y="2275663"/>
          <a:ext cx="8450040" cy="1124900"/>
        </a:xfrm>
        <a:prstGeom prst="roundRect">
          <a:avLst/>
        </a:prstGeom>
        <a:gradFill rotWithShape="0">
          <a:gsLst>
            <a:gs pos="0">
              <a:srgbClr val="DA1F28">
                <a:shade val="50000"/>
                <a:hueOff val="128357"/>
                <a:satOff val="-20487"/>
                <a:lumOff val="50283"/>
                <a:alphaOff val="0"/>
                <a:tint val="50000"/>
                <a:satMod val="300000"/>
              </a:srgbClr>
            </a:gs>
            <a:gs pos="35000">
              <a:srgbClr val="DA1F28">
                <a:shade val="50000"/>
                <a:hueOff val="128357"/>
                <a:satOff val="-20487"/>
                <a:lumOff val="50283"/>
                <a:alphaOff val="0"/>
                <a:tint val="37000"/>
                <a:satMod val="300000"/>
              </a:srgbClr>
            </a:gs>
            <a:gs pos="100000">
              <a:srgbClr val="DA1F28">
                <a:shade val="50000"/>
                <a:hueOff val="128357"/>
                <a:satOff val="-20487"/>
                <a:lumOff val="5028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zh-TW" altLang="en-US" dirty="0" smtClean="0">
              <a:solidFill>
                <a:sysClr val="windowText" lastClr="000000"/>
              </a:solidFill>
              <a:latin typeface="Calibri"/>
              <a:ea typeface="標楷體"/>
              <a:cs typeface="+mn-cs"/>
            </a:rPr>
            <a:t>受託辦理本國及外國發行人募集與發行有價證券案件作業程序</a:t>
          </a:r>
          <a:r>
            <a:rPr lang="zh-TW" altLang="zh-TW" dirty="0" smtClean="0">
              <a:solidFill>
                <a:sysClr val="windowText" lastClr="000000"/>
              </a:solidFill>
              <a:latin typeface="Calibri"/>
              <a:ea typeface="標楷體"/>
              <a:cs typeface="+mn-cs"/>
            </a:rPr>
            <a:t>第</a:t>
          </a:r>
          <a:r>
            <a:rPr lang="en-US" altLang="zh-TW" dirty="0" smtClean="0">
              <a:solidFill>
                <a:sysClr val="windowText" lastClr="000000"/>
              </a:solidFill>
              <a:latin typeface="Calibri"/>
              <a:ea typeface="標楷體"/>
              <a:cs typeface="+mn-cs"/>
            </a:rPr>
            <a:t>6</a:t>
          </a:r>
          <a:r>
            <a:rPr lang="zh-TW" altLang="zh-TW" dirty="0" smtClean="0">
              <a:solidFill>
                <a:sysClr val="windowText" lastClr="000000"/>
              </a:solidFill>
              <a:latin typeface="Calibri"/>
              <a:ea typeface="標楷體"/>
              <a:cs typeface="+mn-cs"/>
            </a:rPr>
            <a:t>條</a:t>
          </a:r>
          <a:endParaRPr lang="zh-TW" altLang="en-US" dirty="0">
            <a:solidFill>
              <a:sysClr val="windowText" lastClr="000000"/>
            </a:solidFill>
            <a:latin typeface="Calibri"/>
            <a:ea typeface="標楷體"/>
            <a:cs typeface="+mn-cs"/>
          </a:endParaRPr>
        </a:p>
      </dgm:t>
    </dgm:pt>
    <dgm:pt modelId="{9EDE5561-5F52-4EBA-8EBD-3C266E97AF60}" type="parTrans" cxnId="{A3B5279E-0E7B-490D-999A-E3EC193A50CE}">
      <dgm:prSet/>
      <dgm:spPr/>
      <dgm:t>
        <a:bodyPr/>
        <a:lstStyle/>
        <a:p>
          <a:endParaRPr lang="zh-TW" altLang="en-US"/>
        </a:p>
      </dgm:t>
    </dgm:pt>
    <dgm:pt modelId="{4028D7C2-E332-4E19-B3D2-08296BB0ED47}" type="sibTrans" cxnId="{A3B5279E-0E7B-490D-999A-E3EC193A50CE}">
      <dgm:prSet/>
      <dgm:spPr/>
      <dgm:t>
        <a:bodyPr/>
        <a:lstStyle/>
        <a:p>
          <a:endParaRPr lang="zh-TW" altLang="en-US"/>
        </a:p>
      </dgm:t>
    </dgm:pt>
    <dgm:pt modelId="{4FD1ABB9-3655-4991-A41A-E91DBD90C33F}">
      <dgm:prSet phldrT="[文字]"/>
      <dgm:spPr>
        <a:xfrm>
          <a:off x="0" y="3400563"/>
          <a:ext cx="8450040" cy="1369305"/>
        </a:xfrm>
        <a:prstGeom prst="rect">
          <a:avLst/>
        </a:prstGeom>
        <a:noFill/>
        <a:ln>
          <a:noFill/>
        </a:ln>
        <a:effectLst/>
      </dgm:spPr>
      <dgm:t>
        <a:bodyPr/>
        <a:lstStyle/>
        <a:p>
          <a:r>
            <a:rPr lang="zh-TW" altLang="en-US" dirty="0" smtClean="0">
              <a:solidFill>
                <a:srgbClr val="FF0000"/>
              </a:solidFill>
              <a:latin typeface="Calibri"/>
              <a:ea typeface="標楷體"/>
              <a:cs typeface="+mn-cs"/>
            </a:rPr>
            <a:t>第一上市公司經本公司公告終止其股票上市，於通知第一上市公司終止其股票上市契約時，應併通知依外募發準則第五十九條之二停止其股票公開發行。</a:t>
          </a:r>
          <a:endParaRPr lang="zh-TW" altLang="en-US" dirty="0">
            <a:solidFill>
              <a:srgbClr val="FF0000"/>
            </a:solidFill>
            <a:latin typeface="Calibri"/>
            <a:ea typeface="標楷體"/>
            <a:cs typeface="+mn-cs"/>
          </a:endParaRPr>
        </a:p>
      </dgm:t>
    </dgm:pt>
    <dgm:pt modelId="{C52932D8-715B-425E-8120-F39BBCFE5962}" type="parTrans" cxnId="{9FDF7120-7D5D-4E6F-B590-EE770D8331D1}">
      <dgm:prSet/>
      <dgm:spPr/>
      <dgm:t>
        <a:bodyPr/>
        <a:lstStyle/>
        <a:p>
          <a:endParaRPr lang="zh-TW" altLang="en-US"/>
        </a:p>
      </dgm:t>
    </dgm:pt>
    <dgm:pt modelId="{A2FE205A-76ED-4ABE-B5BF-66EE505AEED9}" type="sibTrans" cxnId="{9FDF7120-7D5D-4E6F-B590-EE770D8331D1}">
      <dgm:prSet/>
      <dgm:spPr/>
      <dgm:t>
        <a:bodyPr/>
        <a:lstStyle/>
        <a:p>
          <a:endParaRPr lang="zh-TW" altLang="en-US"/>
        </a:p>
      </dgm:t>
    </dgm:pt>
    <dgm:pt modelId="{1E8074BA-5E98-404D-B6FE-F7F732CB9C66}">
      <dgm:prSet phldrT="[文字]"/>
      <dgm:spPr>
        <a:xfrm>
          <a:off x="0" y="1185808"/>
          <a:ext cx="8450040" cy="1089854"/>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一、</a:t>
          </a:r>
          <a:r>
            <a:rPr lang="zh-TW" altLang="en-US" dirty="0" smtClean="0">
              <a:solidFill>
                <a:srgbClr val="FF0000"/>
              </a:solidFill>
              <a:latin typeface="Calibri"/>
              <a:ea typeface="標楷體"/>
              <a:cs typeface="+mn-cs"/>
            </a:rPr>
            <a:t>第一上市公司經證券交易所終止其股票上市。</a:t>
          </a:r>
          <a:r>
            <a:rPr lang="en-US" altLang="zh-TW" dirty="0" smtClean="0">
              <a:solidFill>
                <a:sysClr val="windowText" lastClr="000000">
                  <a:hueOff val="0"/>
                  <a:satOff val="0"/>
                  <a:lumOff val="0"/>
                  <a:alphaOff val="0"/>
                </a:sysClr>
              </a:solidFill>
              <a:latin typeface="Calibri"/>
              <a:ea typeface="標楷體"/>
              <a:cs typeface="+mn-cs"/>
            </a:rPr>
            <a:t>…</a:t>
          </a:r>
          <a:endParaRPr lang="zh-TW" altLang="en-US" dirty="0">
            <a:solidFill>
              <a:sysClr val="windowText" lastClr="000000">
                <a:hueOff val="0"/>
                <a:satOff val="0"/>
                <a:lumOff val="0"/>
                <a:alphaOff val="0"/>
              </a:sysClr>
            </a:solidFill>
            <a:latin typeface="Calibri"/>
            <a:ea typeface="標楷體"/>
            <a:cs typeface="+mn-cs"/>
          </a:endParaRPr>
        </a:p>
      </dgm:t>
    </dgm:pt>
    <dgm:pt modelId="{12E6AEEB-54D0-4AAB-BD56-42FC66501B50}" type="parTrans" cxnId="{F1A78A61-2373-43D8-8E74-70F39C5C6C3C}">
      <dgm:prSet/>
      <dgm:spPr/>
      <dgm:t>
        <a:bodyPr/>
        <a:lstStyle/>
        <a:p>
          <a:endParaRPr lang="zh-TW" altLang="en-US"/>
        </a:p>
      </dgm:t>
    </dgm:pt>
    <dgm:pt modelId="{BFF38E19-98C1-456F-8A49-ECC405653E1D}" type="sibTrans" cxnId="{F1A78A61-2373-43D8-8E74-70F39C5C6C3C}">
      <dgm:prSet/>
      <dgm:spPr/>
      <dgm:t>
        <a:bodyPr/>
        <a:lstStyle/>
        <a:p>
          <a:endParaRPr lang="zh-TW" altLang="en-US"/>
        </a:p>
      </dgm:t>
    </dgm:pt>
    <dgm:pt modelId="{6DBA70A5-A0E7-49B8-B6DA-709D0BF0B374}">
      <dgm:prSet/>
      <dgm:spPr>
        <a:xfrm>
          <a:off x="0" y="3400563"/>
          <a:ext cx="8450040" cy="1369305"/>
        </a:xfrm>
        <a:prstGeom prst="rect">
          <a:avLst/>
        </a:prstGeom>
        <a:noFill/>
        <a:ln>
          <a:noFill/>
        </a:ln>
        <a:effectLst/>
      </dgm:spPr>
      <dgm:t>
        <a:bodyPr/>
        <a:lstStyle/>
        <a:p>
          <a:endParaRPr lang="zh-TW" altLang="en-US" dirty="0">
            <a:solidFill>
              <a:sysClr val="windowText" lastClr="000000">
                <a:hueOff val="0"/>
                <a:satOff val="0"/>
                <a:lumOff val="0"/>
                <a:alphaOff val="0"/>
              </a:sysClr>
            </a:solidFill>
            <a:latin typeface="Calibri"/>
            <a:ea typeface="標楷體"/>
            <a:cs typeface="+mn-cs"/>
          </a:endParaRPr>
        </a:p>
      </dgm:t>
    </dgm:pt>
    <dgm:pt modelId="{B2AFCE16-9EE6-4CFA-B45C-EE5DD49F3677}" type="parTrans" cxnId="{988E6AFC-9AE0-449E-9341-D7E9A5FE6673}">
      <dgm:prSet/>
      <dgm:spPr/>
      <dgm:t>
        <a:bodyPr/>
        <a:lstStyle/>
        <a:p>
          <a:endParaRPr lang="zh-TW" altLang="en-US"/>
        </a:p>
      </dgm:t>
    </dgm:pt>
    <dgm:pt modelId="{D207BE6A-1D21-4BE9-A2A5-F2FDC067AF90}" type="sibTrans" cxnId="{988E6AFC-9AE0-449E-9341-D7E9A5FE6673}">
      <dgm:prSet/>
      <dgm:spPr/>
      <dgm:t>
        <a:bodyPr/>
        <a:lstStyle/>
        <a:p>
          <a:endParaRPr lang="zh-TW" altLang="en-US"/>
        </a:p>
      </dgm:t>
    </dgm:pt>
    <dgm:pt modelId="{6FA1BA8A-D4F8-46BB-B1ED-0331B59BAE4D}" type="pres">
      <dgm:prSet presAssocID="{0657D22F-E8C2-440F-BC9C-82CCAD959DD0}" presName="linear" presStyleCnt="0">
        <dgm:presLayoutVars>
          <dgm:animLvl val="lvl"/>
          <dgm:resizeHandles val="exact"/>
        </dgm:presLayoutVars>
      </dgm:prSet>
      <dgm:spPr/>
      <dgm:t>
        <a:bodyPr/>
        <a:lstStyle/>
        <a:p>
          <a:endParaRPr lang="zh-TW" altLang="en-US"/>
        </a:p>
      </dgm:t>
    </dgm:pt>
    <dgm:pt modelId="{7E2CD07A-0BE5-4E22-B170-1B88F2618C14}" type="pres">
      <dgm:prSet presAssocID="{CAF54D14-1E1C-43AD-9681-F151092D0472}" presName="parentText" presStyleLbl="node1" presStyleIdx="0" presStyleCnt="2">
        <dgm:presLayoutVars>
          <dgm:chMax val="0"/>
          <dgm:bulletEnabled val="1"/>
        </dgm:presLayoutVars>
      </dgm:prSet>
      <dgm:spPr/>
      <dgm:t>
        <a:bodyPr/>
        <a:lstStyle/>
        <a:p>
          <a:endParaRPr lang="zh-TW" altLang="en-US"/>
        </a:p>
      </dgm:t>
    </dgm:pt>
    <dgm:pt modelId="{4D37CBBC-3DFD-4D6D-8A79-C5DFFC456405}" type="pres">
      <dgm:prSet presAssocID="{CAF54D14-1E1C-43AD-9681-F151092D0472}" presName="childText" presStyleLbl="revTx" presStyleIdx="0" presStyleCnt="2">
        <dgm:presLayoutVars>
          <dgm:bulletEnabled val="1"/>
        </dgm:presLayoutVars>
      </dgm:prSet>
      <dgm:spPr/>
      <dgm:t>
        <a:bodyPr/>
        <a:lstStyle/>
        <a:p>
          <a:endParaRPr lang="zh-TW" altLang="en-US"/>
        </a:p>
      </dgm:t>
    </dgm:pt>
    <dgm:pt modelId="{EF40BC37-E3FA-49FF-9CA9-CFDCB53FFBE8}" type="pres">
      <dgm:prSet presAssocID="{E23A965F-E28C-46C8-921D-883B70F9F3F4}" presName="parentText" presStyleLbl="node1" presStyleIdx="1" presStyleCnt="2">
        <dgm:presLayoutVars>
          <dgm:chMax val="0"/>
          <dgm:bulletEnabled val="1"/>
        </dgm:presLayoutVars>
      </dgm:prSet>
      <dgm:spPr/>
      <dgm:t>
        <a:bodyPr/>
        <a:lstStyle/>
        <a:p>
          <a:endParaRPr lang="zh-TW" altLang="en-US"/>
        </a:p>
      </dgm:t>
    </dgm:pt>
    <dgm:pt modelId="{827FC25A-B6B5-4AED-92E2-7BDF3306AE91}" type="pres">
      <dgm:prSet presAssocID="{E23A965F-E28C-46C8-921D-883B70F9F3F4}" presName="childText" presStyleLbl="revTx" presStyleIdx="1" presStyleCnt="2">
        <dgm:presLayoutVars>
          <dgm:bulletEnabled val="1"/>
        </dgm:presLayoutVars>
      </dgm:prSet>
      <dgm:spPr/>
      <dgm:t>
        <a:bodyPr/>
        <a:lstStyle/>
        <a:p>
          <a:endParaRPr lang="zh-TW" altLang="en-US"/>
        </a:p>
      </dgm:t>
    </dgm:pt>
  </dgm:ptLst>
  <dgm:cxnLst>
    <dgm:cxn modelId="{04D491A8-216C-4479-AAD1-70B3C8FE100E}" type="presOf" srcId="{6DBA70A5-A0E7-49B8-B6DA-709D0BF0B374}" destId="{827FC25A-B6B5-4AED-92E2-7BDF3306AE91}" srcOrd="0" destOrd="1" presId="urn:microsoft.com/office/officeart/2005/8/layout/vList2"/>
    <dgm:cxn modelId="{E97FDBD1-5388-469B-807A-98925C8A5006}" type="presOf" srcId="{E23A965F-E28C-46C8-921D-883B70F9F3F4}" destId="{EF40BC37-E3FA-49FF-9CA9-CFDCB53FFBE8}" srcOrd="0" destOrd="0" presId="urn:microsoft.com/office/officeart/2005/8/layout/vList2"/>
    <dgm:cxn modelId="{A3B5279E-0E7B-490D-999A-E3EC193A50CE}" srcId="{0657D22F-E8C2-440F-BC9C-82CCAD959DD0}" destId="{E23A965F-E28C-46C8-921D-883B70F9F3F4}" srcOrd="1" destOrd="0" parTransId="{9EDE5561-5F52-4EBA-8EBD-3C266E97AF60}" sibTransId="{4028D7C2-E332-4E19-B3D2-08296BB0ED47}"/>
    <dgm:cxn modelId="{7C343C96-CF52-4215-B840-0CDEE38858D0}" type="presOf" srcId="{4FD1ABB9-3655-4991-A41A-E91DBD90C33F}" destId="{827FC25A-B6B5-4AED-92E2-7BDF3306AE91}" srcOrd="0" destOrd="0" presId="urn:microsoft.com/office/officeart/2005/8/layout/vList2"/>
    <dgm:cxn modelId="{F1A78A61-2373-43D8-8E74-70F39C5C6C3C}" srcId="{CAF54D14-1E1C-43AD-9681-F151092D0472}" destId="{1E8074BA-5E98-404D-B6FE-F7F732CB9C66}" srcOrd="1" destOrd="0" parTransId="{12E6AEEB-54D0-4AAB-BD56-42FC66501B50}" sibTransId="{BFF38E19-98C1-456F-8A49-ECC405653E1D}"/>
    <dgm:cxn modelId="{0808C799-9DAD-4C61-90F3-EB18C77D7975}" type="presOf" srcId="{CAF54D14-1E1C-43AD-9681-F151092D0472}" destId="{7E2CD07A-0BE5-4E22-B170-1B88F2618C14}" srcOrd="0" destOrd="0" presId="urn:microsoft.com/office/officeart/2005/8/layout/vList2"/>
    <dgm:cxn modelId="{9913A3FB-C4FA-440A-B1FC-2399C2272346}" type="presOf" srcId="{1E8074BA-5E98-404D-B6FE-F7F732CB9C66}" destId="{4D37CBBC-3DFD-4D6D-8A79-C5DFFC456405}" srcOrd="0" destOrd="1" presId="urn:microsoft.com/office/officeart/2005/8/layout/vList2"/>
    <dgm:cxn modelId="{0A94FC3D-1D69-4D13-AAE1-F9E9D43BE94C}" srcId="{0657D22F-E8C2-440F-BC9C-82CCAD959DD0}" destId="{CAF54D14-1E1C-43AD-9681-F151092D0472}" srcOrd="0" destOrd="0" parTransId="{701A283D-6144-42E7-9A69-EDDA45DB79EC}" sibTransId="{9E5DD685-EE3F-4C25-BC10-8D33801D5D2D}"/>
    <dgm:cxn modelId="{9FDF7120-7D5D-4E6F-B590-EE770D8331D1}" srcId="{E23A965F-E28C-46C8-921D-883B70F9F3F4}" destId="{4FD1ABB9-3655-4991-A41A-E91DBD90C33F}" srcOrd="0" destOrd="0" parTransId="{C52932D8-715B-425E-8120-F39BBCFE5962}" sibTransId="{A2FE205A-76ED-4ABE-B5BF-66EE505AEED9}"/>
    <dgm:cxn modelId="{E818CF8A-ACCF-4333-8F16-F0E747EE2CC2}" type="presOf" srcId="{0657D22F-E8C2-440F-BC9C-82CCAD959DD0}" destId="{6FA1BA8A-D4F8-46BB-B1ED-0331B59BAE4D}" srcOrd="0" destOrd="0" presId="urn:microsoft.com/office/officeart/2005/8/layout/vList2"/>
    <dgm:cxn modelId="{0F7B7847-B4D2-4036-BBDC-790E111F81CA}" type="presOf" srcId="{2D69A21C-5B06-40FD-8FF1-761B929B9A52}" destId="{4D37CBBC-3DFD-4D6D-8A79-C5DFFC456405}" srcOrd="0" destOrd="0" presId="urn:microsoft.com/office/officeart/2005/8/layout/vList2"/>
    <dgm:cxn modelId="{988E6AFC-9AE0-449E-9341-D7E9A5FE6673}" srcId="{E23A965F-E28C-46C8-921D-883B70F9F3F4}" destId="{6DBA70A5-A0E7-49B8-B6DA-709D0BF0B374}" srcOrd="1" destOrd="0" parTransId="{B2AFCE16-9EE6-4CFA-B45C-EE5DD49F3677}" sibTransId="{D207BE6A-1D21-4BE9-A2A5-F2FDC067AF90}"/>
    <dgm:cxn modelId="{08B390C0-C7B1-483E-AD0E-99004433C8B0}" srcId="{CAF54D14-1E1C-43AD-9681-F151092D0472}" destId="{2D69A21C-5B06-40FD-8FF1-761B929B9A52}" srcOrd="0" destOrd="0" parTransId="{49CA5000-4B43-47E4-B85F-540592BBEF3B}" sibTransId="{D86CD334-1047-4E64-9446-83E240122630}"/>
    <dgm:cxn modelId="{2EBDB461-B7BB-478C-9201-8E5ACDBB3E14}" type="presParOf" srcId="{6FA1BA8A-D4F8-46BB-B1ED-0331B59BAE4D}" destId="{7E2CD07A-0BE5-4E22-B170-1B88F2618C14}" srcOrd="0" destOrd="0" presId="urn:microsoft.com/office/officeart/2005/8/layout/vList2"/>
    <dgm:cxn modelId="{EA663AFE-007C-45FE-A74D-32F408057729}" type="presParOf" srcId="{6FA1BA8A-D4F8-46BB-B1ED-0331B59BAE4D}" destId="{4D37CBBC-3DFD-4D6D-8A79-C5DFFC456405}" srcOrd="1" destOrd="0" presId="urn:microsoft.com/office/officeart/2005/8/layout/vList2"/>
    <dgm:cxn modelId="{B51E4422-1538-4193-B3AA-E1DC5DC4640F}" type="presParOf" srcId="{6FA1BA8A-D4F8-46BB-B1ED-0331B59BAE4D}" destId="{EF40BC37-E3FA-49FF-9CA9-CFDCB53FFBE8}" srcOrd="2" destOrd="0" presId="urn:microsoft.com/office/officeart/2005/8/layout/vList2"/>
    <dgm:cxn modelId="{54A19CF2-D37B-4994-9C81-585E1E4545B4}" type="presParOf" srcId="{6FA1BA8A-D4F8-46BB-B1ED-0331B59BAE4D}" destId="{827FC25A-B6B5-4AED-92E2-7BDF3306AE9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ED314C0-0EF7-4D73-AEBE-B65516DE1FF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zh-TW" altLang="en-US"/>
        </a:p>
      </dgm:t>
    </dgm:pt>
    <dgm:pt modelId="{1B287E5D-76AE-4C10-9F61-38EA99DECAD9}">
      <dgm:prSet phldrT="[文字]">
        <dgm:style>
          <a:lnRef idx="1">
            <a:schemeClr val="accent2"/>
          </a:lnRef>
          <a:fillRef idx="2">
            <a:schemeClr val="accent2"/>
          </a:fillRef>
          <a:effectRef idx="1">
            <a:schemeClr val="accent2"/>
          </a:effectRef>
          <a:fontRef idx="minor">
            <a:schemeClr val="dk1"/>
          </a:fontRef>
        </dgm:style>
      </dgm:prSet>
      <dgm:spPr>
        <a:solidFill>
          <a:srgbClr val="FFCC99"/>
        </a:solidFill>
      </dgm:spPr>
      <dgm:t>
        <a:bodyPr/>
        <a:lstStyle/>
        <a:p>
          <a:r>
            <a:rPr lang="zh-TW" dirty="0" smtClean="0">
              <a:latin typeface="標楷體" panose="03000509000000000000" pitchFamily="65" charset="-120"/>
              <a:ea typeface="標楷體" panose="03000509000000000000" pitchFamily="65" charset="-120"/>
            </a:rPr>
            <a:t>申請上市時及補辦公開發行</a:t>
          </a:r>
          <a:r>
            <a:rPr lang="en-US" altLang="zh-TW" dirty="0" smtClean="0">
              <a:latin typeface="標楷體" panose="03000509000000000000" pitchFamily="65" charset="-120"/>
              <a:ea typeface="標楷體" panose="03000509000000000000" pitchFamily="65" charset="-120"/>
            </a:rPr>
            <a:t>  </a:t>
          </a:r>
          <a:r>
            <a:rPr lang="en-US" dirty="0" smtClean="0">
              <a:latin typeface="標楷體" panose="03000509000000000000" pitchFamily="65" charset="-120"/>
              <a:ea typeface="標楷體" panose="03000509000000000000" pitchFamily="65" charset="-120"/>
            </a:rPr>
            <a:t>(</a:t>
          </a:r>
          <a:r>
            <a:rPr lang="zh-TW" dirty="0" smtClean="0">
              <a:latin typeface="標楷體" panose="03000509000000000000" pitchFamily="65" charset="-120"/>
              <a:ea typeface="標楷體" panose="03000509000000000000" pitchFamily="65" charset="-120"/>
            </a:rPr>
            <a:t>簡易公發</a:t>
          </a:r>
          <a:r>
            <a:rPr 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dgm:t>
    </dgm:pt>
    <dgm:pt modelId="{87B06240-BB44-4B65-B423-F18E5FF2B9BE}" type="parTrans" cxnId="{83C4BB9E-9736-444C-99FC-E279F64149BE}">
      <dgm:prSet/>
      <dgm:spPr/>
      <dgm:t>
        <a:bodyPr/>
        <a:lstStyle/>
        <a:p>
          <a:endParaRPr lang="zh-TW" altLang="en-US"/>
        </a:p>
      </dgm:t>
    </dgm:pt>
    <dgm:pt modelId="{55F50C80-E979-433C-9ABD-FC20B8C533E0}" type="sibTrans" cxnId="{83C4BB9E-9736-444C-99FC-E279F64149BE}">
      <dgm:prSet/>
      <dgm:spPr/>
      <dgm:t>
        <a:bodyPr/>
        <a:lstStyle/>
        <a:p>
          <a:endParaRPr lang="zh-TW" altLang="en-US"/>
        </a:p>
      </dgm:t>
    </dgm:pt>
    <dgm:pt modelId="{87C7FE1C-BDB4-49BF-8DBF-BF64C7AE0CD1}">
      <dgm:prSet phldrT="[文字]" custT="1"/>
      <dgm:spPr/>
      <dgm:t>
        <a:bodyPr/>
        <a:lstStyle/>
        <a:p>
          <a:r>
            <a:rPr lang="zh-TW" sz="1800" dirty="0" smtClean="0">
              <a:latin typeface="標楷體" panose="03000509000000000000" pitchFamily="65" charset="-120"/>
              <a:ea typeface="標楷體" panose="03000509000000000000" pitchFamily="65" charset="-120"/>
            </a:rPr>
            <a:t>應分別檢送其委託聯合會計師事務所之執業會計師二人以上共同審查出具之最近兩季內部控制專案審查報告</a:t>
          </a:r>
          <a:r>
            <a:rPr lang="en-US" altLang="zh-TW" sz="1800" dirty="0" smtClean="0">
              <a:latin typeface="標楷體" panose="03000509000000000000" pitchFamily="65" charset="-120"/>
              <a:ea typeface="標楷體" panose="03000509000000000000" pitchFamily="65" charset="-120"/>
            </a:rPr>
            <a:t>(</a:t>
          </a:r>
          <a:r>
            <a:rPr lang="zh-TW" sz="1800" dirty="0" smtClean="0">
              <a:latin typeface="標楷體" panose="03000509000000000000" pitchFamily="65" charset="-120"/>
              <a:ea typeface="標楷體" panose="03000509000000000000" pitchFamily="65" charset="-120"/>
            </a:rPr>
            <a:t>審查有價證券上市作業程序第</a:t>
          </a:r>
          <a:r>
            <a:rPr lang="en-US" sz="1800" dirty="0" smtClean="0">
              <a:latin typeface="標楷體" panose="03000509000000000000" pitchFamily="65" charset="-120"/>
              <a:ea typeface="標楷體" panose="03000509000000000000" pitchFamily="65" charset="-120"/>
            </a:rPr>
            <a:t>6</a:t>
          </a:r>
          <a:r>
            <a:rPr lang="zh-TW" sz="1800" dirty="0" smtClean="0">
              <a:latin typeface="標楷體" panose="03000509000000000000" pitchFamily="65" charset="-120"/>
              <a:ea typeface="標楷體" panose="03000509000000000000" pitchFamily="65" charset="-120"/>
            </a:rPr>
            <a:t>條及審查外國有價證券上市作業程序第</a:t>
          </a:r>
          <a:r>
            <a:rPr lang="en-US" sz="1800" dirty="0" smtClean="0">
              <a:latin typeface="標楷體" panose="03000509000000000000" pitchFamily="65" charset="-120"/>
              <a:ea typeface="標楷體" panose="03000509000000000000" pitchFamily="65" charset="-120"/>
            </a:rPr>
            <a:t>4</a:t>
          </a:r>
          <a:r>
            <a:rPr lang="zh-TW" sz="1800" dirty="0" smtClean="0">
              <a:latin typeface="標楷體" panose="03000509000000000000" pitchFamily="65" charset="-120"/>
              <a:ea typeface="標楷體" panose="03000509000000000000" pitchFamily="65" charset="-120"/>
            </a:rPr>
            <a:t>條之</a:t>
          </a:r>
          <a:r>
            <a:rPr lang="en-US" sz="1800" dirty="0" smtClean="0">
              <a:latin typeface="標楷體" panose="03000509000000000000" pitchFamily="65" charset="-120"/>
              <a:ea typeface="標楷體" panose="03000509000000000000" pitchFamily="65" charset="-120"/>
            </a:rPr>
            <a:t>1</a:t>
          </a:r>
          <a:r>
            <a:rPr lang="en-US" altLang="zh-TW" sz="1800" dirty="0" smtClean="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dgm:t>
    </dgm:pt>
    <dgm:pt modelId="{C6E1F3EC-FB2F-4AE7-8AFB-88AD8EF0F955}" type="parTrans" cxnId="{32390224-6E5A-491E-A2CA-1A66FB555776}">
      <dgm:prSet/>
      <dgm:spPr/>
      <dgm:t>
        <a:bodyPr/>
        <a:lstStyle/>
        <a:p>
          <a:endParaRPr lang="zh-TW" altLang="en-US"/>
        </a:p>
      </dgm:t>
    </dgm:pt>
    <dgm:pt modelId="{EC6783D6-C3DC-4D68-95D8-9C228F2C8204}" type="sibTrans" cxnId="{32390224-6E5A-491E-A2CA-1A66FB555776}">
      <dgm:prSet/>
      <dgm:spPr/>
      <dgm:t>
        <a:bodyPr/>
        <a:lstStyle/>
        <a:p>
          <a:endParaRPr lang="zh-TW" altLang="en-US"/>
        </a:p>
      </dgm:t>
    </dgm:pt>
    <dgm:pt modelId="{E79974DB-3311-43E6-845B-6D0B4EB7EEF6}">
      <dgm:prSet phldrT="[文字]" custT="1">
        <dgm:style>
          <a:lnRef idx="0">
            <a:schemeClr val="accent2"/>
          </a:lnRef>
          <a:fillRef idx="3">
            <a:schemeClr val="accent2"/>
          </a:fillRef>
          <a:effectRef idx="3">
            <a:schemeClr val="accent2"/>
          </a:effectRef>
          <a:fontRef idx="minor">
            <a:schemeClr val="lt1"/>
          </a:fontRef>
        </dgm:style>
      </dgm:prSet>
      <dgm:spPr>
        <a:gradFill flip="none" rotWithShape="0">
          <a:gsLst>
            <a:gs pos="0">
              <a:srgbClr val="FF0000">
                <a:shade val="30000"/>
                <a:satMod val="115000"/>
              </a:srgbClr>
            </a:gs>
            <a:gs pos="50000">
              <a:srgbClr val="FF0000">
                <a:shade val="67500"/>
                <a:satMod val="115000"/>
              </a:srgbClr>
            </a:gs>
            <a:gs pos="100000">
              <a:srgbClr val="FF0000">
                <a:shade val="100000"/>
                <a:satMod val="115000"/>
              </a:srgbClr>
            </a:gs>
          </a:gsLst>
          <a:lin ang="18900000" scaled="1"/>
          <a:tileRect/>
        </a:gradFill>
      </dgm:spPr>
      <dgm:t>
        <a:bodyPr/>
        <a:lstStyle/>
        <a:p>
          <a:r>
            <a:rPr lang="zh-TW" sz="3200" dirty="0" smtClean="0">
              <a:latin typeface="標楷體" panose="03000509000000000000" pitchFamily="65" charset="-120"/>
              <a:ea typeface="標楷體" panose="03000509000000000000" pitchFamily="65" charset="-120"/>
            </a:rPr>
            <a:t>掛牌上市後</a:t>
          </a:r>
          <a:endParaRPr lang="en-US" altLang="zh-TW" sz="3200" dirty="0" smtClean="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dgm:t>
    </dgm:pt>
    <dgm:pt modelId="{BFF80185-EA75-430B-99EE-155AC6F9CD61}" type="parTrans" cxnId="{886E1F2E-408B-41C2-A75A-93EE10EB77E5}">
      <dgm:prSet/>
      <dgm:spPr/>
      <dgm:t>
        <a:bodyPr/>
        <a:lstStyle/>
        <a:p>
          <a:endParaRPr lang="zh-TW" altLang="en-US"/>
        </a:p>
      </dgm:t>
    </dgm:pt>
    <dgm:pt modelId="{EA2498EE-781E-4682-8FE9-923098B05E7E}" type="sibTrans" cxnId="{886E1F2E-408B-41C2-A75A-93EE10EB77E5}">
      <dgm:prSet/>
      <dgm:spPr/>
      <dgm:t>
        <a:bodyPr/>
        <a:lstStyle/>
        <a:p>
          <a:endParaRPr lang="zh-TW" altLang="en-US"/>
        </a:p>
      </dgm:t>
    </dgm:pt>
    <dgm:pt modelId="{C94A3D47-A8FF-4A74-8923-D3F1F448BE69}">
      <dgm:prSet phldrT="[文字]" custT="1"/>
      <dgm:spPr/>
      <dgm:t>
        <a:bodyPr/>
        <a:lstStyle/>
        <a:p>
          <a:pPr indent="-144000" algn="just"/>
          <a:r>
            <a:rPr lang="zh-TW" altLang="en-US" sz="1800" u="sng" dirty="0" smtClean="0">
              <a:latin typeface="標楷體" panose="03000509000000000000" pitchFamily="65" charset="-120"/>
              <a:ea typeface="標楷體" panose="03000509000000000000" pitchFamily="65" charset="-120"/>
            </a:rPr>
            <a:t>創新板上市掛牌公司</a:t>
          </a:r>
          <a:r>
            <a:rPr lang="zh-TW" altLang="en-US" sz="1800" dirty="0" smtClean="0">
              <a:latin typeface="標楷體" panose="03000509000000000000" pitchFamily="65" charset="-120"/>
              <a:ea typeface="標楷體" panose="03000509000000000000" pitchFamily="65" charset="-120"/>
            </a:rPr>
            <a:t>應於上市次一年度起之</a:t>
          </a:r>
          <a:r>
            <a:rPr lang="zh-TW" altLang="en-US" sz="18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三個會計年度</a:t>
          </a:r>
          <a:r>
            <a:rPr lang="zh-TW" altLang="en-US" sz="1800" dirty="0" smtClean="0">
              <a:latin typeface="標楷體" panose="03000509000000000000" pitchFamily="65" charset="-120"/>
              <a:ea typeface="標楷體" panose="03000509000000000000" pitchFamily="65" charset="-120"/>
            </a:rPr>
            <a:t>內，於檢送書面年報時，一併於本公司指定之網際網路資訊申報系統</a:t>
          </a:r>
          <a:r>
            <a:rPr lang="zh-TW" altLang="en-US" sz="1800" strike="sngStrike"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公開及以書面</a:t>
          </a:r>
          <a:r>
            <a:rPr lang="zh-TW" altLang="en-US" sz="1800" dirty="0" smtClean="0">
              <a:latin typeface="標楷體" panose="03000509000000000000" pitchFamily="65" charset="-120"/>
              <a:ea typeface="標楷體" panose="03000509000000000000" pitchFamily="65" charset="-120"/>
            </a:rPr>
            <a:t>申報前一年度會計師專案審查報告</a:t>
          </a:r>
          <a:r>
            <a:rPr lang="en-US" altLang="zh-TW" sz="1800" dirty="0" smtClean="0">
              <a:latin typeface="標楷體" panose="03000509000000000000" pitchFamily="65" charset="-120"/>
              <a:ea typeface="標楷體" panose="03000509000000000000" pitchFamily="65" charset="-120"/>
            </a:rPr>
            <a:t>(</a:t>
          </a:r>
          <a:r>
            <a:rPr lang="zh-TW" altLang="zh-TW" sz="1800" dirty="0" smtClean="0">
              <a:latin typeface="標楷體" panose="03000509000000000000" pitchFamily="65" charset="-120"/>
              <a:ea typeface="標楷體" panose="03000509000000000000" pitchFamily="65" charset="-120"/>
            </a:rPr>
            <a:t>上市後管理作業辦法</a:t>
          </a:r>
          <a:r>
            <a:rPr lang="zh-TW" altLang="en-US" sz="1800" dirty="0" smtClean="0">
              <a:latin typeface="標楷體" panose="03000509000000000000" pitchFamily="65" charset="-120"/>
              <a:ea typeface="標楷體" panose="03000509000000000000" pitchFamily="65" charset="-120"/>
            </a:rPr>
            <a:t>第</a:t>
          </a:r>
          <a:r>
            <a:rPr lang="en-US" altLang="zh-TW" sz="1800" dirty="0" smtClean="0">
              <a:latin typeface="標楷體" panose="03000509000000000000" pitchFamily="65" charset="-120"/>
              <a:ea typeface="標楷體" panose="03000509000000000000" pitchFamily="65" charset="-120"/>
            </a:rPr>
            <a:t>4</a:t>
          </a:r>
          <a:r>
            <a:rPr lang="zh-TW" altLang="en-US" sz="1800" dirty="0" smtClean="0">
              <a:latin typeface="標楷體" panose="03000509000000000000" pitchFamily="65" charset="-120"/>
              <a:ea typeface="標楷體" panose="03000509000000000000" pitchFamily="65" charset="-120"/>
            </a:rPr>
            <a:t>條、上市審查準則第</a:t>
          </a:r>
          <a:r>
            <a:rPr lang="en-US" altLang="zh-TW" sz="1800" dirty="0" smtClean="0">
              <a:latin typeface="標楷體" panose="03000509000000000000" pitchFamily="65" charset="-120"/>
              <a:ea typeface="標楷體" panose="03000509000000000000" pitchFamily="65" charset="-120"/>
            </a:rPr>
            <a:t>34</a:t>
          </a:r>
          <a:r>
            <a:rPr lang="zh-TW" altLang="en-US" sz="1800" dirty="0" smtClean="0">
              <a:latin typeface="標楷體" panose="03000509000000000000" pitchFamily="65" charset="-120"/>
              <a:ea typeface="標楷體" panose="03000509000000000000" pitchFamily="65" charset="-120"/>
            </a:rPr>
            <a:t>條</a:t>
          </a:r>
          <a:r>
            <a:rPr lang="en-US" altLang="zh-TW" sz="1800" dirty="0" smtClean="0">
              <a:latin typeface="標楷體" panose="03000509000000000000" pitchFamily="65" charset="-120"/>
              <a:ea typeface="標楷體" panose="03000509000000000000" pitchFamily="65" charset="-120"/>
            </a:rPr>
            <a:t>)</a:t>
          </a:r>
          <a:r>
            <a:rPr lang="en-US" altLang="zh-TW" sz="1800" dirty="0" smtClean="0">
              <a:solidFill>
                <a:srgbClr val="7030A0"/>
              </a:solidFill>
              <a:latin typeface="標楷體" panose="03000509000000000000" pitchFamily="65" charset="-120"/>
              <a:ea typeface="標楷體" panose="03000509000000000000" pitchFamily="65" charset="-120"/>
            </a:rPr>
            <a:t>【</a:t>
          </a:r>
          <a:r>
            <a:rPr lang="en-US" altLang="en-US" sz="1800" u="none" dirty="0" smtClean="0">
              <a:solidFill>
                <a:srgbClr val="7030A0"/>
              </a:solidFill>
              <a:latin typeface="標楷體" panose="03000509000000000000" pitchFamily="65" charset="-120"/>
              <a:ea typeface="標楷體" panose="03000509000000000000" pitchFamily="65" charset="-120"/>
            </a:rPr>
            <a:t>111.9.21</a:t>
          </a:r>
          <a:r>
            <a:rPr lang="zh-TW" altLang="en-US" sz="1800" u="none" dirty="0" smtClean="0">
              <a:solidFill>
                <a:srgbClr val="7030A0"/>
              </a:solidFill>
              <a:latin typeface="標楷體" panose="03000509000000000000" pitchFamily="65" charset="-120"/>
              <a:ea typeface="標楷體" panose="03000509000000000000" pitchFamily="65" charset="-120"/>
            </a:rPr>
            <a:t>、</a:t>
          </a:r>
          <a:r>
            <a:rPr lang="en-US" altLang="zh-TW" sz="1800" u="none" dirty="0" smtClean="0">
              <a:solidFill>
                <a:srgbClr val="7030A0"/>
              </a:solidFill>
              <a:latin typeface="標楷體" panose="03000509000000000000" pitchFamily="65" charset="-120"/>
              <a:ea typeface="標楷體" panose="03000509000000000000" pitchFamily="65" charset="-120"/>
            </a:rPr>
            <a:t>112.11.13</a:t>
          </a:r>
          <a:r>
            <a:rPr lang="zh-TW" altLang="en-US" sz="1800" u="none" dirty="0" smtClean="0">
              <a:solidFill>
                <a:srgbClr val="7030A0"/>
              </a:solidFill>
              <a:latin typeface="標楷體" panose="03000509000000000000" pitchFamily="65" charset="-120"/>
              <a:ea typeface="標楷體" panose="03000509000000000000" pitchFamily="65" charset="-120"/>
            </a:rPr>
            <a:t>修正</a:t>
          </a:r>
          <a:r>
            <a:rPr lang="en-US" altLang="zh-TW" sz="1800" u="none" dirty="0" smtClean="0">
              <a:solidFill>
                <a:srgbClr val="7030A0"/>
              </a:solidFill>
              <a:latin typeface="標楷體" panose="03000509000000000000" pitchFamily="65" charset="-120"/>
              <a:ea typeface="標楷體" panose="03000509000000000000" pitchFamily="65" charset="-120"/>
            </a:rPr>
            <a:t>】</a:t>
          </a:r>
          <a:endParaRPr lang="zh-TW" altLang="en-US" sz="1800" u="none" dirty="0">
            <a:solidFill>
              <a:schemeClr val="tx1"/>
            </a:solidFill>
            <a:latin typeface="標楷體" panose="03000509000000000000" pitchFamily="65" charset="-120"/>
            <a:ea typeface="標楷體" panose="03000509000000000000" pitchFamily="65" charset="-120"/>
          </a:endParaRPr>
        </a:p>
      </dgm:t>
    </dgm:pt>
    <dgm:pt modelId="{967CA97E-B1E2-4F8A-94C2-3063DFEED299}" type="parTrans" cxnId="{29102EE1-37F2-488D-A717-FCF783C499E7}">
      <dgm:prSet/>
      <dgm:spPr/>
      <dgm:t>
        <a:bodyPr/>
        <a:lstStyle/>
        <a:p>
          <a:endParaRPr lang="zh-TW" altLang="en-US"/>
        </a:p>
      </dgm:t>
    </dgm:pt>
    <dgm:pt modelId="{1ADD2371-52D2-47E3-B0AC-EE0ADEE10FF0}" type="sibTrans" cxnId="{29102EE1-37F2-488D-A717-FCF783C499E7}">
      <dgm:prSet/>
      <dgm:spPr/>
      <dgm:t>
        <a:bodyPr/>
        <a:lstStyle/>
        <a:p>
          <a:endParaRPr lang="zh-TW" altLang="en-US"/>
        </a:p>
      </dgm:t>
    </dgm:pt>
    <dgm:pt modelId="{AB3F2A64-A4F6-4898-8E92-8F5768BF1A7A}" type="pres">
      <dgm:prSet presAssocID="{CED314C0-0EF7-4D73-AEBE-B65516DE1FFB}" presName="rootnode" presStyleCnt="0">
        <dgm:presLayoutVars>
          <dgm:chMax/>
          <dgm:chPref/>
          <dgm:dir/>
          <dgm:animLvl val="lvl"/>
        </dgm:presLayoutVars>
      </dgm:prSet>
      <dgm:spPr/>
      <dgm:t>
        <a:bodyPr/>
        <a:lstStyle/>
        <a:p>
          <a:endParaRPr lang="zh-TW" altLang="en-US"/>
        </a:p>
      </dgm:t>
    </dgm:pt>
    <dgm:pt modelId="{42554C14-A8DA-4E63-8715-C8AF5686F6D8}" type="pres">
      <dgm:prSet presAssocID="{1B287E5D-76AE-4C10-9F61-38EA99DECAD9}" presName="composite" presStyleCnt="0"/>
      <dgm:spPr/>
    </dgm:pt>
    <dgm:pt modelId="{350A0EB4-90B1-426C-82D3-7EFEEB0FD5EF}" type="pres">
      <dgm:prSet presAssocID="{1B287E5D-76AE-4C10-9F61-38EA99DECAD9}" presName="bentUpArrow1" presStyleLbl="alignImgPlace1" presStyleIdx="0" presStyleCnt="1" custLinFactNeighborX="4045" custLinFactNeighborY="10636"/>
      <dgm:spPr/>
    </dgm:pt>
    <dgm:pt modelId="{D25E7246-6249-4F1D-9233-79A1E42E8BDB}" type="pres">
      <dgm:prSet presAssocID="{1B287E5D-76AE-4C10-9F61-38EA99DECAD9}" presName="ParentText" presStyleLbl="node1" presStyleIdx="0" presStyleCnt="2" custScaleX="85626" custScaleY="75458" custLinFactNeighborX="-1156" custLinFactNeighborY="-16429">
        <dgm:presLayoutVars>
          <dgm:chMax val="1"/>
          <dgm:chPref val="1"/>
          <dgm:bulletEnabled val="1"/>
        </dgm:presLayoutVars>
      </dgm:prSet>
      <dgm:spPr/>
      <dgm:t>
        <a:bodyPr/>
        <a:lstStyle/>
        <a:p>
          <a:endParaRPr lang="zh-TW" altLang="en-US"/>
        </a:p>
      </dgm:t>
    </dgm:pt>
    <dgm:pt modelId="{A367D611-8BE3-4587-A69D-7BAE760E38C6}" type="pres">
      <dgm:prSet presAssocID="{1B287E5D-76AE-4C10-9F61-38EA99DECAD9}" presName="ChildText" presStyleLbl="revTx" presStyleIdx="0" presStyleCnt="2" custScaleX="312992" custScaleY="56651" custLinFactX="5654" custLinFactNeighborX="100000" custLinFactNeighborY="-81650">
        <dgm:presLayoutVars>
          <dgm:chMax val="0"/>
          <dgm:chPref val="0"/>
          <dgm:bulletEnabled val="1"/>
        </dgm:presLayoutVars>
      </dgm:prSet>
      <dgm:spPr/>
      <dgm:t>
        <a:bodyPr/>
        <a:lstStyle/>
        <a:p>
          <a:endParaRPr lang="zh-TW" altLang="en-US"/>
        </a:p>
      </dgm:t>
    </dgm:pt>
    <dgm:pt modelId="{4ACE8C0D-FA62-418C-9128-2EFD80A6DBB2}" type="pres">
      <dgm:prSet presAssocID="{55F50C80-E979-433C-9ABD-FC20B8C533E0}" presName="sibTrans" presStyleCnt="0"/>
      <dgm:spPr/>
    </dgm:pt>
    <dgm:pt modelId="{C3A4123A-316D-4590-B3C4-349F4B53A613}" type="pres">
      <dgm:prSet presAssocID="{E79974DB-3311-43E6-845B-6D0B4EB7EEF6}" presName="composite" presStyleCnt="0"/>
      <dgm:spPr/>
    </dgm:pt>
    <dgm:pt modelId="{F0F81A15-C0E0-4FE0-995A-FDD1638A3460}" type="pres">
      <dgm:prSet presAssocID="{E79974DB-3311-43E6-845B-6D0B4EB7EEF6}" presName="ParentText" presStyleLbl="node1" presStyleIdx="1" presStyleCnt="2" custScaleX="90325" custScaleY="76623" custLinFactNeighborX="-32359" custLinFactNeighborY="45604">
        <dgm:presLayoutVars>
          <dgm:chMax val="1"/>
          <dgm:chPref val="1"/>
          <dgm:bulletEnabled val="1"/>
        </dgm:presLayoutVars>
      </dgm:prSet>
      <dgm:spPr/>
      <dgm:t>
        <a:bodyPr/>
        <a:lstStyle/>
        <a:p>
          <a:endParaRPr lang="zh-TW" altLang="en-US"/>
        </a:p>
      </dgm:t>
    </dgm:pt>
    <dgm:pt modelId="{3ABB9927-34AA-4436-A95F-6E8AE3387F11}" type="pres">
      <dgm:prSet presAssocID="{E79974DB-3311-43E6-845B-6D0B4EB7EEF6}" presName="FinalChildText" presStyleLbl="revTx" presStyleIdx="1" presStyleCnt="2" custScaleX="214915" custScaleY="106377" custLinFactNeighborX="-1179" custLinFactNeighborY="64817">
        <dgm:presLayoutVars>
          <dgm:chMax val="0"/>
          <dgm:chPref val="0"/>
          <dgm:bulletEnabled val="1"/>
        </dgm:presLayoutVars>
      </dgm:prSet>
      <dgm:spPr/>
      <dgm:t>
        <a:bodyPr/>
        <a:lstStyle/>
        <a:p>
          <a:endParaRPr lang="zh-TW" altLang="en-US"/>
        </a:p>
      </dgm:t>
    </dgm:pt>
  </dgm:ptLst>
  <dgm:cxnLst>
    <dgm:cxn modelId="{E6F8DD8E-4C88-49DB-AFF9-9A6946AA345D}" type="presOf" srcId="{1B287E5D-76AE-4C10-9F61-38EA99DECAD9}" destId="{D25E7246-6249-4F1D-9233-79A1E42E8BDB}" srcOrd="0" destOrd="0" presId="urn:microsoft.com/office/officeart/2005/8/layout/StepDownProcess"/>
    <dgm:cxn modelId="{02C08B8D-6F4A-4B35-A8BB-A17BBA262BD5}" type="presOf" srcId="{C94A3D47-A8FF-4A74-8923-D3F1F448BE69}" destId="{3ABB9927-34AA-4436-A95F-6E8AE3387F11}" srcOrd="0" destOrd="0" presId="urn:microsoft.com/office/officeart/2005/8/layout/StepDownProcess"/>
    <dgm:cxn modelId="{886E1F2E-408B-41C2-A75A-93EE10EB77E5}" srcId="{CED314C0-0EF7-4D73-AEBE-B65516DE1FFB}" destId="{E79974DB-3311-43E6-845B-6D0B4EB7EEF6}" srcOrd="1" destOrd="0" parTransId="{BFF80185-EA75-430B-99EE-155AC6F9CD61}" sibTransId="{EA2498EE-781E-4682-8FE9-923098B05E7E}"/>
    <dgm:cxn modelId="{9042F97A-DDC6-470E-B25C-3018E097C475}" type="presOf" srcId="{E79974DB-3311-43E6-845B-6D0B4EB7EEF6}" destId="{F0F81A15-C0E0-4FE0-995A-FDD1638A3460}" srcOrd="0" destOrd="0" presId="urn:microsoft.com/office/officeart/2005/8/layout/StepDownProcess"/>
    <dgm:cxn modelId="{32390224-6E5A-491E-A2CA-1A66FB555776}" srcId="{1B287E5D-76AE-4C10-9F61-38EA99DECAD9}" destId="{87C7FE1C-BDB4-49BF-8DBF-BF64C7AE0CD1}" srcOrd="0" destOrd="0" parTransId="{C6E1F3EC-FB2F-4AE7-8AFB-88AD8EF0F955}" sibTransId="{EC6783D6-C3DC-4D68-95D8-9C228F2C8204}"/>
    <dgm:cxn modelId="{83C4BB9E-9736-444C-99FC-E279F64149BE}" srcId="{CED314C0-0EF7-4D73-AEBE-B65516DE1FFB}" destId="{1B287E5D-76AE-4C10-9F61-38EA99DECAD9}" srcOrd="0" destOrd="0" parTransId="{87B06240-BB44-4B65-B423-F18E5FF2B9BE}" sibTransId="{55F50C80-E979-433C-9ABD-FC20B8C533E0}"/>
    <dgm:cxn modelId="{374E032E-761E-40DE-B2FE-654BEC6D963F}" type="presOf" srcId="{CED314C0-0EF7-4D73-AEBE-B65516DE1FFB}" destId="{AB3F2A64-A4F6-4898-8E92-8F5768BF1A7A}" srcOrd="0" destOrd="0" presId="urn:microsoft.com/office/officeart/2005/8/layout/StepDownProcess"/>
    <dgm:cxn modelId="{29102EE1-37F2-488D-A717-FCF783C499E7}" srcId="{E79974DB-3311-43E6-845B-6D0B4EB7EEF6}" destId="{C94A3D47-A8FF-4A74-8923-D3F1F448BE69}" srcOrd="0" destOrd="0" parTransId="{967CA97E-B1E2-4F8A-94C2-3063DFEED299}" sibTransId="{1ADD2371-52D2-47E3-B0AC-EE0ADEE10FF0}"/>
    <dgm:cxn modelId="{19BEA444-02A6-434F-A2E1-DA53D127D247}" type="presOf" srcId="{87C7FE1C-BDB4-49BF-8DBF-BF64C7AE0CD1}" destId="{A367D611-8BE3-4587-A69D-7BAE760E38C6}" srcOrd="0" destOrd="0" presId="urn:microsoft.com/office/officeart/2005/8/layout/StepDownProcess"/>
    <dgm:cxn modelId="{9AE0B0CA-8D6C-4F40-8164-568FDE7198DC}" type="presParOf" srcId="{AB3F2A64-A4F6-4898-8E92-8F5768BF1A7A}" destId="{42554C14-A8DA-4E63-8715-C8AF5686F6D8}" srcOrd="0" destOrd="0" presId="urn:microsoft.com/office/officeart/2005/8/layout/StepDownProcess"/>
    <dgm:cxn modelId="{E52F7A69-C905-4C73-9994-D15A463B4B95}" type="presParOf" srcId="{42554C14-A8DA-4E63-8715-C8AF5686F6D8}" destId="{350A0EB4-90B1-426C-82D3-7EFEEB0FD5EF}" srcOrd="0" destOrd="0" presId="urn:microsoft.com/office/officeart/2005/8/layout/StepDownProcess"/>
    <dgm:cxn modelId="{D979ADE1-1B60-49C0-8409-8FD558F2F465}" type="presParOf" srcId="{42554C14-A8DA-4E63-8715-C8AF5686F6D8}" destId="{D25E7246-6249-4F1D-9233-79A1E42E8BDB}" srcOrd="1" destOrd="0" presId="urn:microsoft.com/office/officeart/2005/8/layout/StepDownProcess"/>
    <dgm:cxn modelId="{7E063290-452E-4588-8B63-2448D2CCEB0B}" type="presParOf" srcId="{42554C14-A8DA-4E63-8715-C8AF5686F6D8}" destId="{A367D611-8BE3-4587-A69D-7BAE760E38C6}" srcOrd="2" destOrd="0" presId="urn:microsoft.com/office/officeart/2005/8/layout/StepDownProcess"/>
    <dgm:cxn modelId="{F97D8227-48D9-4157-B032-DC81AE013898}" type="presParOf" srcId="{AB3F2A64-A4F6-4898-8E92-8F5768BF1A7A}" destId="{4ACE8C0D-FA62-418C-9128-2EFD80A6DBB2}" srcOrd="1" destOrd="0" presId="urn:microsoft.com/office/officeart/2005/8/layout/StepDownProcess"/>
    <dgm:cxn modelId="{B95347AD-890A-4F6A-8133-699BA70EF800}" type="presParOf" srcId="{AB3F2A64-A4F6-4898-8E92-8F5768BF1A7A}" destId="{C3A4123A-316D-4590-B3C4-349F4B53A613}" srcOrd="2" destOrd="0" presId="urn:microsoft.com/office/officeart/2005/8/layout/StepDownProcess"/>
    <dgm:cxn modelId="{01B3AF4E-9D8E-4C2C-900F-BAB83ECF00F6}" type="presParOf" srcId="{C3A4123A-316D-4590-B3C4-349F4B53A613}" destId="{F0F81A15-C0E0-4FE0-995A-FDD1638A3460}" srcOrd="0" destOrd="0" presId="urn:microsoft.com/office/officeart/2005/8/layout/StepDownProcess"/>
    <dgm:cxn modelId="{263F5F31-1103-4CBE-B687-A0884998D960}" type="presParOf" srcId="{C3A4123A-316D-4590-B3C4-349F4B53A613}" destId="{3ABB9927-34AA-4436-A95F-6E8AE3387F11}"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5D96F6-D361-481E-BBA5-172F94A7589C}"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zh-TW" altLang="en-US"/>
        </a:p>
      </dgm:t>
    </dgm:pt>
    <dgm:pt modelId="{F7845CBE-6637-4CA2-B17B-1D820CBE5D30}">
      <dgm:prSet phldrT="[文字]"/>
      <dgm:spPr>
        <a:xfrm>
          <a:off x="3047354" y="0"/>
          <a:ext cx="5012537" cy="2340864"/>
        </a:xfrm>
        <a:prstGeom prst="rect">
          <a:avLst/>
        </a:prstGeom>
        <a:noFill/>
        <a:ln>
          <a:noFill/>
        </a:ln>
        <a:effectLst/>
      </dgm:spPr>
      <dgm:t>
        <a:bodyPr/>
        <a:lstStyle/>
        <a:p>
          <a:r>
            <a:rPr lang="zh-TW" altLang="en-US" dirty="0" smtClean="0">
              <a:solidFill>
                <a:sysClr val="windowText" lastClr="000000">
                  <a:hueOff val="0"/>
                  <a:satOff val="0"/>
                  <a:lumOff val="0"/>
                  <a:alphaOff val="0"/>
                </a:sysClr>
              </a:solidFill>
              <a:latin typeface="Calibri"/>
              <a:ea typeface="標楷體"/>
              <a:cs typeface="+mn-cs"/>
            </a:rPr>
            <a:t>董事會設置及行使職權應遵循事項要點第</a:t>
          </a:r>
          <a:r>
            <a:rPr lang="en-US" altLang="en-US" dirty="0" smtClean="0">
              <a:solidFill>
                <a:sysClr val="windowText" lastClr="000000">
                  <a:hueOff val="0"/>
                  <a:satOff val="0"/>
                  <a:lumOff val="0"/>
                  <a:alphaOff val="0"/>
                </a:sysClr>
              </a:solidFill>
              <a:latin typeface="Calibri"/>
              <a:ea typeface="標楷體"/>
              <a:cs typeface="+mn-cs"/>
            </a:rPr>
            <a:t>20</a:t>
          </a:r>
          <a:r>
            <a:rPr lang="zh-TW" altLang="en-US" dirty="0" smtClean="0">
              <a:solidFill>
                <a:sysClr val="windowText" lastClr="000000">
                  <a:hueOff val="0"/>
                  <a:satOff val="0"/>
                  <a:lumOff val="0"/>
                  <a:alphaOff val="0"/>
                </a:sysClr>
              </a:solidFill>
              <a:latin typeface="Calibri"/>
              <a:ea typeface="標楷體"/>
              <a:cs typeface="+mn-cs"/>
            </a:rPr>
            <a:t>條：</a:t>
          </a:r>
        </a:p>
        <a:p>
          <a:r>
            <a:rPr lang="zh-TW" altLang="en-US" u="none" dirty="0" smtClean="0">
              <a:solidFill>
                <a:sysClr val="windowText" lastClr="000000">
                  <a:hueOff val="0"/>
                  <a:satOff val="0"/>
                  <a:lumOff val="0"/>
                  <a:alphaOff val="0"/>
                </a:sysClr>
              </a:solidFill>
              <a:latin typeface="Calibri"/>
              <a:ea typeface="標楷體"/>
              <a:cs typeface="+mn-cs"/>
            </a:rPr>
            <a:t>上市公司應設置公司治理主管</a:t>
          </a:r>
          <a:r>
            <a:rPr lang="zh-TW" altLang="en-US" dirty="0" smtClean="0">
              <a:solidFill>
                <a:sysClr val="windowText" lastClr="000000">
                  <a:hueOff val="0"/>
                  <a:satOff val="0"/>
                  <a:lumOff val="0"/>
                  <a:alphaOff val="0"/>
                </a:sysClr>
              </a:solidFill>
              <a:latin typeface="Calibri"/>
              <a:ea typeface="標楷體"/>
              <a:cs typeface="+mn-cs"/>
            </a:rPr>
            <a:t>，但實收資本額未達</a:t>
          </a:r>
          <a:r>
            <a:rPr lang="en-US" altLang="en-US" dirty="0" smtClean="0">
              <a:solidFill>
                <a:sysClr val="windowText" lastClr="000000">
                  <a:hueOff val="0"/>
                  <a:satOff val="0"/>
                  <a:lumOff val="0"/>
                  <a:alphaOff val="0"/>
                </a:sysClr>
              </a:solidFill>
              <a:latin typeface="Calibri"/>
              <a:ea typeface="標楷體"/>
              <a:cs typeface="+mn-cs"/>
            </a:rPr>
            <a:t>20</a:t>
          </a:r>
          <a:r>
            <a:rPr lang="zh-TW" altLang="en-US" dirty="0" smtClean="0">
              <a:solidFill>
                <a:sysClr val="windowText" lastClr="000000">
                  <a:hueOff val="0"/>
                  <a:satOff val="0"/>
                  <a:lumOff val="0"/>
                  <a:alphaOff val="0"/>
                </a:sysClr>
              </a:solidFill>
              <a:latin typeface="Calibri"/>
              <a:ea typeface="標楷體"/>
              <a:cs typeface="+mn-cs"/>
            </a:rPr>
            <a:t>億元非屬金融保險業者，得於中華民國</a:t>
          </a:r>
          <a:r>
            <a:rPr lang="en-US" altLang="en-US" dirty="0" smtClean="0">
              <a:solidFill>
                <a:sysClr val="windowText" lastClr="000000">
                  <a:hueOff val="0"/>
                  <a:satOff val="0"/>
                  <a:lumOff val="0"/>
                  <a:alphaOff val="0"/>
                </a:sysClr>
              </a:solidFill>
              <a:latin typeface="Calibri"/>
              <a:ea typeface="標楷體"/>
              <a:cs typeface="+mn-cs"/>
            </a:rPr>
            <a:t>112</a:t>
          </a:r>
          <a:r>
            <a:rPr lang="zh-TW" altLang="en-US" dirty="0" smtClean="0">
              <a:solidFill>
                <a:sysClr val="windowText" lastClr="000000">
                  <a:hueOff val="0"/>
                  <a:satOff val="0"/>
                  <a:lumOff val="0"/>
                  <a:alphaOff val="0"/>
                </a:sysClr>
              </a:solidFill>
              <a:latin typeface="Calibri"/>
              <a:ea typeface="標楷體"/>
              <a:cs typeface="+mn-cs"/>
            </a:rPr>
            <a:t>年</a:t>
          </a:r>
          <a:r>
            <a:rPr lang="en-US" altLang="en-US" dirty="0" smtClean="0">
              <a:solidFill>
                <a:sysClr val="windowText" lastClr="000000">
                  <a:hueOff val="0"/>
                  <a:satOff val="0"/>
                  <a:lumOff val="0"/>
                  <a:alphaOff val="0"/>
                </a:sysClr>
              </a:solidFill>
              <a:latin typeface="Calibri"/>
              <a:ea typeface="標楷體"/>
              <a:cs typeface="+mn-cs"/>
            </a:rPr>
            <a:t>6</a:t>
          </a:r>
          <a:r>
            <a:rPr lang="zh-TW" altLang="en-US" dirty="0" smtClean="0">
              <a:solidFill>
                <a:sysClr val="windowText" lastClr="000000">
                  <a:hueOff val="0"/>
                  <a:satOff val="0"/>
                  <a:lumOff val="0"/>
                  <a:alphaOff val="0"/>
                </a:sysClr>
              </a:solidFill>
              <a:latin typeface="Calibri"/>
              <a:ea typeface="標楷體"/>
              <a:cs typeface="+mn-cs"/>
            </a:rPr>
            <a:t>月</a:t>
          </a:r>
          <a:r>
            <a:rPr lang="en-US" altLang="en-US" dirty="0" smtClean="0">
              <a:solidFill>
                <a:sysClr val="windowText" lastClr="000000">
                  <a:hueOff val="0"/>
                  <a:satOff val="0"/>
                  <a:lumOff val="0"/>
                  <a:alphaOff val="0"/>
                </a:sysClr>
              </a:solidFill>
              <a:latin typeface="Calibri"/>
              <a:ea typeface="標楷體"/>
              <a:cs typeface="+mn-cs"/>
            </a:rPr>
            <a:t>30</a:t>
          </a:r>
          <a:r>
            <a:rPr lang="zh-TW" altLang="en-US" dirty="0" smtClean="0">
              <a:solidFill>
                <a:sysClr val="windowText" lastClr="000000">
                  <a:hueOff val="0"/>
                  <a:satOff val="0"/>
                  <a:lumOff val="0"/>
                  <a:alphaOff val="0"/>
                </a:sysClr>
              </a:solidFill>
              <a:latin typeface="Calibri"/>
              <a:ea typeface="標楷體"/>
              <a:cs typeface="+mn-cs"/>
            </a:rPr>
            <a:t>日前完成設置公司治理主管。</a:t>
          </a:r>
        </a:p>
      </dgm:t>
    </dgm:pt>
    <dgm:pt modelId="{8046B0E8-9130-49C8-8F21-FC4380DA26BE}" type="parTrans" cxnId="{A03BB9B9-2DE5-408D-9FC7-8CFB24B6A175}">
      <dgm:prSet/>
      <dgm:spPr/>
      <dgm:t>
        <a:bodyPr/>
        <a:lstStyle/>
        <a:p>
          <a:endParaRPr lang="zh-TW" altLang="en-US"/>
        </a:p>
      </dgm:t>
    </dgm:pt>
    <dgm:pt modelId="{B23DC904-6F42-4BF5-BDD0-48EB5533112A}" type="sibTrans" cxnId="{A03BB9B9-2DE5-408D-9FC7-8CFB24B6A175}">
      <dgm:prSet/>
      <dgm:spPr/>
      <dgm:t>
        <a:bodyPr/>
        <a:lstStyle/>
        <a:p>
          <a:endParaRPr lang="zh-TW" altLang="en-US"/>
        </a:p>
      </dgm:t>
    </dgm:pt>
    <dgm:pt modelId="{BAD9BAA5-2C1E-4DB7-BAB5-15223CBF3E3D}">
      <dgm:prSet phldrT="[文字]"/>
      <dgm:spPr>
        <a:xfrm>
          <a:off x="3933499" y="2535936"/>
          <a:ext cx="5012537" cy="2340864"/>
        </a:xfrm>
        <a:prstGeom prst="rect">
          <a:avLst/>
        </a:prstGeom>
        <a:noFill/>
        <a:ln>
          <a:noFill/>
        </a:ln>
        <a:effectLst/>
      </dgm:spPr>
      <dgm:t>
        <a:bodyPr/>
        <a:lstStyle/>
        <a:p>
          <a:r>
            <a:rPr lang="zh-TW" altLang="en-US" dirty="0" smtClean="0">
              <a:solidFill>
                <a:srgbClr val="FF0000"/>
              </a:solidFill>
              <a:latin typeface="Calibri"/>
              <a:ea typeface="標楷體"/>
              <a:cs typeface="+mn-cs"/>
            </a:rPr>
            <a:t>有價證券上市審查準則第</a:t>
          </a:r>
          <a:r>
            <a:rPr lang="en-US" altLang="zh-TW" dirty="0" smtClean="0">
              <a:solidFill>
                <a:srgbClr val="FF0000"/>
              </a:solidFill>
              <a:latin typeface="Calibri"/>
              <a:ea typeface="標楷體"/>
              <a:cs typeface="+mn-cs"/>
            </a:rPr>
            <a:t>2</a:t>
          </a:r>
          <a:r>
            <a:rPr lang="zh-TW" altLang="en-US" dirty="0" smtClean="0">
              <a:solidFill>
                <a:srgbClr val="FF0000"/>
              </a:solidFill>
              <a:latin typeface="Calibri"/>
              <a:ea typeface="標楷體"/>
              <a:cs typeface="+mn-cs"/>
            </a:rPr>
            <a:t>條之</a:t>
          </a:r>
          <a:r>
            <a:rPr lang="en-US" altLang="zh-TW" dirty="0" smtClean="0">
              <a:solidFill>
                <a:srgbClr val="FF0000"/>
              </a:solidFill>
              <a:latin typeface="Calibri"/>
              <a:ea typeface="標楷體"/>
              <a:cs typeface="+mn-cs"/>
            </a:rPr>
            <a:t>2</a:t>
          </a:r>
          <a:r>
            <a:rPr lang="zh-TW" altLang="en-US" dirty="0" smtClean="0">
              <a:solidFill>
                <a:sysClr val="windowText" lastClr="000000">
                  <a:hueOff val="0"/>
                  <a:satOff val="0"/>
                  <a:lumOff val="0"/>
                  <a:alphaOff val="0"/>
                </a:sysClr>
              </a:solidFill>
              <a:latin typeface="Calibri"/>
              <a:ea typeface="標楷體"/>
              <a:cs typeface="+mn-cs"/>
            </a:rPr>
            <a:t>：申請股票上市之本國發行公司及股票第一上市之外國發行人，</a:t>
          </a:r>
          <a:r>
            <a:rPr lang="zh-TW" altLang="en-US" u="sng" dirty="0" smtClean="0">
              <a:solidFill>
                <a:sysClr val="windowText" lastClr="000000">
                  <a:hueOff val="0"/>
                  <a:satOff val="0"/>
                  <a:lumOff val="0"/>
                  <a:alphaOff val="0"/>
                </a:sysClr>
              </a:solidFill>
              <a:latin typeface="Calibri"/>
              <a:ea typeface="標楷體"/>
              <a:cs typeface="+mn-cs"/>
            </a:rPr>
            <a:t>應設置符合「上市公司董事會設置及行使職權應遵循事項要點」規定之公司治理主管，本公司始受理其申請上市案</a:t>
          </a:r>
          <a:r>
            <a:rPr lang="zh-TW" altLang="en-US" u="none" dirty="0" smtClean="0">
              <a:solidFill>
                <a:srgbClr val="FF0000"/>
              </a:solidFill>
              <a:latin typeface="Calibri"/>
              <a:ea typeface="標楷體"/>
              <a:cs typeface="+mn-cs"/>
            </a:rPr>
            <a:t>（</a:t>
          </a:r>
          <a:r>
            <a:rPr lang="en-US" altLang="en-US" u="none" dirty="0" smtClean="0">
              <a:solidFill>
                <a:srgbClr val="FF0000"/>
              </a:solidFill>
              <a:latin typeface="Calibri"/>
              <a:ea typeface="標楷體"/>
              <a:cs typeface="+mn-cs"/>
            </a:rPr>
            <a:t>112.1.1</a:t>
          </a:r>
          <a:r>
            <a:rPr lang="zh-TW" altLang="en-US" u="none" dirty="0" smtClean="0">
              <a:solidFill>
                <a:srgbClr val="FF0000"/>
              </a:solidFill>
              <a:latin typeface="Calibri"/>
              <a:ea typeface="標楷體"/>
              <a:cs typeface="+mn-cs"/>
            </a:rPr>
            <a:t>實施）</a:t>
          </a:r>
          <a:r>
            <a:rPr lang="zh-TW" altLang="en-US" u="sng" dirty="0" smtClean="0">
              <a:solidFill>
                <a:srgbClr val="FF0000"/>
              </a:solidFill>
              <a:latin typeface="Calibri"/>
              <a:ea typeface="標楷體"/>
              <a:cs typeface="+mn-cs"/>
            </a:rPr>
            <a:t> </a:t>
          </a:r>
          <a:endParaRPr lang="zh-TW" altLang="en-US" dirty="0">
            <a:solidFill>
              <a:srgbClr val="FF0000"/>
            </a:solidFill>
            <a:latin typeface="Calibri"/>
            <a:ea typeface="標楷體"/>
            <a:cs typeface="+mn-cs"/>
          </a:endParaRPr>
        </a:p>
      </dgm:t>
    </dgm:pt>
    <dgm:pt modelId="{B059D260-534A-4FD7-891B-2087537A9B60}" type="parTrans" cxnId="{433AABAF-D973-4BF7-8ECF-92D1F6587EEF}">
      <dgm:prSet/>
      <dgm:spPr/>
      <dgm:t>
        <a:bodyPr/>
        <a:lstStyle/>
        <a:p>
          <a:endParaRPr lang="zh-TW" altLang="en-US"/>
        </a:p>
      </dgm:t>
    </dgm:pt>
    <dgm:pt modelId="{A0B98971-416C-4158-8DD9-4568CBFB88C2}" type="sibTrans" cxnId="{433AABAF-D973-4BF7-8ECF-92D1F6587EEF}">
      <dgm:prSet/>
      <dgm:spPr/>
      <dgm:t>
        <a:bodyPr/>
        <a:lstStyle/>
        <a:p>
          <a:endParaRPr lang="zh-TW" altLang="en-US"/>
        </a:p>
      </dgm:t>
    </dgm:pt>
    <dgm:pt modelId="{24197CB6-29AA-4C36-B3B2-8755F8B4BE94}" type="pres">
      <dgm:prSet presAssocID="{945D96F6-D361-481E-BBA5-172F94A7589C}" presName="compositeShape" presStyleCnt="0">
        <dgm:presLayoutVars>
          <dgm:chMax val="2"/>
          <dgm:dir/>
          <dgm:resizeHandles val="exact"/>
        </dgm:presLayoutVars>
      </dgm:prSet>
      <dgm:spPr/>
      <dgm:t>
        <a:bodyPr/>
        <a:lstStyle/>
        <a:p>
          <a:endParaRPr lang="zh-TW" altLang="en-US"/>
        </a:p>
      </dgm:t>
    </dgm:pt>
    <dgm:pt modelId="{91A28BF5-7C2B-4CC0-9EA1-DFE3B0DBAD48}" type="pres">
      <dgm:prSet presAssocID="{F7845CBE-6637-4CA2-B17B-1D820CBE5D30}" presName="upArrow" presStyleLbl="node1" presStyleIdx="0" presStyleCnt="2">
        <dgm:style>
          <a:lnRef idx="0">
            <a:schemeClr val="accent5"/>
          </a:lnRef>
          <a:fillRef idx="3">
            <a:schemeClr val="accent5"/>
          </a:fillRef>
          <a:effectRef idx="3">
            <a:schemeClr val="accent5"/>
          </a:effectRef>
          <a:fontRef idx="minor">
            <a:schemeClr val="lt1"/>
          </a:fontRef>
        </dgm:style>
      </dgm:prSet>
      <dgm:spPr>
        <a:xfrm>
          <a:off x="4923" y="0"/>
          <a:ext cx="2953816" cy="2340864"/>
        </a:xfrm>
        <a:prstGeom prst="upArrow">
          <a:avLst/>
        </a:prstGeom>
        <a:gradFill flip="none" rotWithShape="0">
          <a:gsLst>
            <a:gs pos="0">
              <a:srgbClr val="0066FF">
                <a:tint val="66000"/>
                <a:satMod val="160000"/>
              </a:srgbClr>
            </a:gs>
            <a:gs pos="50000">
              <a:srgbClr val="0066FF">
                <a:tint val="44500"/>
                <a:satMod val="160000"/>
              </a:srgbClr>
            </a:gs>
            <a:gs pos="100000">
              <a:srgbClr val="0066FF">
                <a:tint val="23500"/>
                <a:satMod val="160000"/>
              </a:srgbClr>
            </a:gs>
          </a:gsLst>
          <a:path path="circle">
            <a:fillToRect t="100000" r="100000"/>
          </a:path>
          <a:tileRect l="-100000" b="-10000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zh-TW" altLang="en-US"/>
        </a:p>
      </dgm:t>
    </dgm:pt>
    <dgm:pt modelId="{A4373D64-B3AD-41BD-92D9-331900C411FB}" type="pres">
      <dgm:prSet presAssocID="{F7845CBE-6637-4CA2-B17B-1D820CBE5D30}" presName="upArrowText" presStyleLbl="revTx" presStyleIdx="0" presStyleCnt="2">
        <dgm:presLayoutVars>
          <dgm:chMax val="0"/>
          <dgm:bulletEnabled val="1"/>
        </dgm:presLayoutVars>
      </dgm:prSet>
      <dgm:spPr/>
      <dgm:t>
        <a:bodyPr/>
        <a:lstStyle/>
        <a:p>
          <a:endParaRPr lang="zh-TW" altLang="en-US"/>
        </a:p>
      </dgm:t>
    </dgm:pt>
    <dgm:pt modelId="{D7EB0E0D-139C-4A04-B3C2-5FC52C191668}" type="pres">
      <dgm:prSet presAssocID="{BAD9BAA5-2C1E-4DB7-BAB5-15223CBF3E3D}" presName="downArrow" presStyleLbl="node1" presStyleIdx="1" presStyleCnt="2">
        <dgm:style>
          <a:lnRef idx="3">
            <a:schemeClr val="lt1"/>
          </a:lnRef>
          <a:fillRef idx="1">
            <a:schemeClr val="accent5"/>
          </a:fillRef>
          <a:effectRef idx="1">
            <a:schemeClr val="accent5"/>
          </a:effectRef>
          <a:fontRef idx="minor">
            <a:schemeClr val="lt1"/>
          </a:fontRef>
        </dgm:style>
      </dgm:prSet>
      <dgm:spPr>
        <a:xfrm>
          <a:off x="891068" y="2535936"/>
          <a:ext cx="2953816" cy="2340864"/>
        </a:xfrm>
        <a:prstGeom prst="downArrow">
          <a:avLst/>
        </a:prstGeom>
        <a:solidFill>
          <a:srgbClr val="474B78"/>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endParaRPr lang="zh-TW" altLang="en-US"/>
        </a:p>
      </dgm:t>
    </dgm:pt>
    <dgm:pt modelId="{BE38BCC7-28E6-414F-AE71-9188BA0EDD21}" type="pres">
      <dgm:prSet presAssocID="{BAD9BAA5-2C1E-4DB7-BAB5-15223CBF3E3D}" presName="downArrowText" presStyleLbl="revTx" presStyleIdx="1" presStyleCnt="2">
        <dgm:presLayoutVars>
          <dgm:chMax val="0"/>
          <dgm:bulletEnabled val="1"/>
        </dgm:presLayoutVars>
      </dgm:prSet>
      <dgm:spPr/>
      <dgm:t>
        <a:bodyPr/>
        <a:lstStyle/>
        <a:p>
          <a:endParaRPr lang="zh-TW" altLang="en-US"/>
        </a:p>
      </dgm:t>
    </dgm:pt>
  </dgm:ptLst>
  <dgm:cxnLst>
    <dgm:cxn modelId="{A88F31F1-1A27-48E9-9A22-6AFA3A6DBE0B}" type="presOf" srcId="{945D96F6-D361-481E-BBA5-172F94A7589C}" destId="{24197CB6-29AA-4C36-B3B2-8755F8B4BE94}" srcOrd="0" destOrd="0" presId="urn:microsoft.com/office/officeart/2005/8/layout/arrow4"/>
    <dgm:cxn modelId="{7EA0678B-0E84-4E47-8711-F7630100848F}" type="presOf" srcId="{BAD9BAA5-2C1E-4DB7-BAB5-15223CBF3E3D}" destId="{BE38BCC7-28E6-414F-AE71-9188BA0EDD21}" srcOrd="0" destOrd="0" presId="urn:microsoft.com/office/officeart/2005/8/layout/arrow4"/>
    <dgm:cxn modelId="{917A404F-29F4-4CAE-A1A7-9B0ECCA78634}" type="presOf" srcId="{F7845CBE-6637-4CA2-B17B-1D820CBE5D30}" destId="{A4373D64-B3AD-41BD-92D9-331900C411FB}" srcOrd="0" destOrd="0" presId="urn:microsoft.com/office/officeart/2005/8/layout/arrow4"/>
    <dgm:cxn modelId="{A03BB9B9-2DE5-408D-9FC7-8CFB24B6A175}" srcId="{945D96F6-D361-481E-BBA5-172F94A7589C}" destId="{F7845CBE-6637-4CA2-B17B-1D820CBE5D30}" srcOrd="0" destOrd="0" parTransId="{8046B0E8-9130-49C8-8F21-FC4380DA26BE}" sibTransId="{B23DC904-6F42-4BF5-BDD0-48EB5533112A}"/>
    <dgm:cxn modelId="{433AABAF-D973-4BF7-8ECF-92D1F6587EEF}" srcId="{945D96F6-D361-481E-BBA5-172F94A7589C}" destId="{BAD9BAA5-2C1E-4DB7-BAB5-15223CBF3E3D}" srcOrd="1" destOrd="0" parTransId="{B059D260-534A-4FD7-891B-2087537A9B60}" sibTransId="{A0B98971-416C-4158-8DD9-4568CBFB88C2}"/>
    <dgm:cxn modelId="{568E0C4F-296A-4A2E-ABB9-58E915B791BF}" type="presParOf" srcId="{24197CB6-29AA-4C36-B3B2-8755F8B4BE94}" destId="{91A28BF5-7C2B-4CC0-9EA1-DFE3B0DBAD48}" srcOrd="0" destOrd="0" presId="urn:microsoft.com/office/officeart/2005/8/layout/arrow4"/>
    <dgm:cxn modelId="{61E2DE71-51AD-4A19-A524-A644C5A7CE29}" type="presParOf" srcId="{24197CB6-29AA-4C36-B3B2-8755F8B4BE94}" destId="{A4373D64-B3AD-41BD-92D9-331900C411FB}" srcOrd="1" destOrd="0" presId="urn:microsoft.com/office/officeart/2005/8/layout/arrow4"/>
    <dgm:cxn modelId="{E21C59F5-74B3-4856-B7EA-829A03C80F3D}" type="presParOf" srcId="{24197CB6-29AA-4C36-B3B2-8755F8B4BE94}" destId="{D7EB0E0D-139C-4A04-B3C2-5FC52C191668}" srcOrd="2" destOrd="0" presId="urn:microsoft.com/office/officeart/2005/8/layout/arrow4"/>
    <dgm:cxn modelId="{AAECFAD3-6BC9-4D19-A42B-7F80C3203205}" type="presParOf" srcId="{24197CB6-29AA-4C36-B3B2-8755F8B4BE94}" destId="{BE38BCC7-28E6-414F-AE71-9188BA0EDD21}"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27992AF-27EE-4BB5-B456-B386A4202C4A}"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zh-TW" altLang="en-US"/>
        </a:p>
      </dgm:t>
    </dgm:pt>
    <dgm:pt modelId="{4D97C13C-57AB-4E24-83D7-1AA9DDE8D25D}">
      <dgm:prSet phldrT="[文字]" custT="1"/>
      <dgm:spPr/>
      <dgm:t>
        <a:bodyPr/>
        <a:lstStyle/>
        <a:p>
          <a:r>
            <a:rPr lang="zh-TW" altLang="en-US" sz="2200" baseline="0" dirty="0" smtClean="0">
              <a:solidFill>
                <a:srgbClr val="0000CC"/>
              </a:solidFill>
              <a:latin typeface="標楷體" panose="03000509000000000000" pitchFamily="65" charset="-120"/>
              <a:ea typeface="標楷體" panose="03000509000000000000" pitchFamily="65" charset="-120"/>
            </a:rPr>
            <a:t>所有應強制辦理股票集保人員再次集保，期間重新計算</a:t>
          </a:r>
          <a:endParaRPr lang="zh-TW" altLang="en-US" sz="2200" baseline="0" dirty="0">
            <a:solidFill>
              <a:srgbClr val="0000CC"/>
            </a:solidFill>
            <a:latin typeface="標楷體" panose="03000509000000000000" pitchFamily="65" charset="-120"/>
            <a:ea typeface="標楷體" panose="03000509000000000000" pitchFamily="65" charset="-120"/>
          </a:endParaRPr>
        </a:p>
      </dgm:t>
    </dgm:pt>
    <dgm:pt modelId="{659EA8A9-7BC5-41AC-9D78-9931BD68D230}" type="parTrans" cxnId="{CCC59F54-164D-48A8-8A38-F1460343A7F3}">
      <dgm:prSet/>
      <dgm:spPr/>
      <dgm:t>
        <a:bodyPr/>
        <a:lstStyle/>
        <a:p>
          <a:endParaRPr lang="zh-TW" altLang="en-US"/>
        </a:p>
      </dgm:t>
    </dgm:pt>
    <dgm:pt modelId="{22F812CA-1815-4575-937C-66F37B726952}" type="sibTrans" cxnId="{CCC59F54-164D-48A8-8A38-F1460343A7F3}">
      <dgm:prSet/>
      <dgm:spPr/>
      <dgm:t>
        <a:bodyPr/>
        <a:lstStyle/>
        <a:p>
          <a:endParaRPr lang="zh-TW" altLang="en-US"/>
        </a:p>
      </dgm:t>
    </dgm:pt>
    <dgm:pt modelId="{58C7092C-22F7-4FC0-90BC-843EBECA55CD}">
      <dgm:prSet custT="1"/>
      <dgm:spPr/>
      <dgm:t>
        <a:bodyPr/>
        <a:lstStyle/>
        <a:p>
          <a:r>
            <a:rPr lang="zh-TW" altLang="en-US" sz="2200" baseline="0" dirty="0" smtClean="0">
              <a:solidFill>
                <a:srgbClr val="0000CC"/>
              </a:solidFill>
              <a:latin typeface="標楷體" panose="03000509000000000000" pitchFamily="65" charset="-120"/>
              <a:ea typeface="標楷體" panose="03000509000000000000" pitchFamily="65" charset="-120"/>
            </a:rPr>
            <a:t>▲創新板</a:t>
          </a:r>
          <a:r>
            <a:rPr lang="en-US" altLang="en-US" sz="2200" baseline="0" dirty="0" smtClean="0">
              <a:solidFill>
                <a:srgbClr val="0000CC"/>
              </a:solidFill>
              <a:latin typeface="標楷體" panose="03000509000000000000" pitchFamily="65" charset="-120"/>
              <a:ea typeface="標楷體" panose="03000509000000000000" pitchFamily="65" charset="-120"/>
            </a:rPr>
            <a:t>IPO</a:t>
          </a:r>
          <a:r>
            <a:rPr lang="zh-TW" altLang="en-US" sz="2200" baseline="0" dirty="0" smtClean="0">
              <a:solidFill>
                <a:srgbClr val="0000CC"/>
              </a:solidFill>
              <a:latin typeface="標楷體" panose="03000509000000000000" pitchFamily="65" charset="-120"/>
              <a:ea typeface="標楷體" panose="03000509000000000000" pitchFamily="65" charset="-120"/>
            </a:rPr>
            <a:t>時，原已提交股票集保之人員，改列一般板時</a:t>
          </a:r>
          <a:r>
            <a:rPr lang="zh-TW" altLang="en-US" sz="2200" b="1" u="sng" baseline="0" dirty="0" smtClean="0">
              <a:solidFill>
                <a:srgbClr val="0000CC"/>
              </a:solidFill>
              <a:latin typeface="標楷體" panose="03000509000000000000" pitchFamily="65" charset="-120"/>
              <a:ea typeface="標楷體" panose="03000509000000000000" pitchFamily="65" charset="-120"/>
            </a:rPr>
            <a:t>採延續計算</a:t>
          </a:r>
          <a:endParaRPr lang="en-US" altLang="zh-TW" sz="2200" b="1" u="sng" baseline="0" dirty="0" smtClean="0">
            <a:solidFill>
              <a:srgbClr val="0000CC"/>
            </a:solidFill>
            <a:latin typeface="標楷體" panose="03000509000000000000" pitchFamily="65" charset="-120"/>
            <a:ea typeface="標楷體" panose="03000509000000000000" pitchFamily="65" charset="-120"/>
          </a:endParaRPr>
        </a:p>
        <a:p>
          <a:r>
            <a:rPr lang="zh-TW" altLang="en-US" sz="2200" baseline="0" dirty="0" smtClean="0">
              <a:solidFill>
                <a:srgbClr val="0000CC"/>
              </a:solidFill>
              <a:latin typeface="標楷體" panose="03000509000000000000" pitchFamily="65" charset="-120"/>
              <a:ea typeface="標楷體" panose="03000509000000000000" pitchFamily="65" charset="-120"/>
            </a:rPr>
            <a:t>▲新增董事、大股東及經理人且符合需強制集保者，集保期間重新計算</a:t>
          </a:r>
          <a:endParaRPr lang="en-US" altLang="zh-TW" sz="2200" baseline="0" dirty="0" smtClean="0">
            <a:solidFill>
              <a:srgbClr val="0000CC"/>
            </a:solidFill>
            <a:latin typeface="標楷體" panose="03000509000000000000" pitchFamily="65" charset="-120"/>
            <a:ea typeface="標楷體" panose="03000509000000000000" pitchFamily="65" charset="-120"/>
          </a:endParaRPr>
        </a:p>
        <a:p>
          <a:r>
            <a:rPr lang="zh-TW" altLang="en-US" sz="2200" baseline="0" dirty="0" smtClean="0">
              <a:solidFill>
                <a:srgbClr val="0000CC"/>
              </a:solidFill>
              <a:latin typeface="標楷體" panose="03000509000000000000" pitchFamily="65" charset="-120"/>
              <a:ea typeface="標楷體" panose="03000509000000000000" pitchFamily="65" charset="-120"/>
            </a:rPr>
            <a:t>▲</a:t>
          </a:r>
          <a:r>
            <a:rPr lang="zh-TW" altLang="zh-TW" sz="2200" baseline="0" dirty="0" smtClean="0">
              <a:solidFill>
                <a:srgbClr val="0000CC"/>
              </a:solidFill>
              <a:latin typeface="標楷體" panose="03000509000000000000" pitchFamily="65" charset="-120"/>
              <a:ea typeface="標楷體" panose="03000509000000000000" pitchFamily="65" charset="-120"/>
            </a:rPr>
            <a:t>本公司認有必要時，得要求相關人員依前項所定期間辦理股票集中保管</a:t>
          </a:r>
          <a:endParaRPr lang="zh-TW" altLang="en-US" sz="2200" baseline="0" dirty="0">
            <a:solidFill>
              <a:srgbClr val="0000CC"/>
            </a:solidFill>
            <a:latin typeface="標楷體" panose="03000509000000000000" pitchFamily="65" charset="-120"/>
            <a:ea typeface="標楷體" panose="03000509000000000000" pitchFamily="65" charset="-120"/>
          </a:endParaRPr>
        </a:p>
      </dgm:t>
    </dgm:pt>
    <dgm:pt modelId="{C20EE52A-722A-4BA7-B09D-4B69C834915A}" type="parTrans" cxnId="{AB756169-AEBC-45BA-B767-E5969F1C31F4}">
      <dgm:prSet/>
      <dgm:spPr/>
      <dgm:t>
        <a:bodyPr/>
        <a:lstStyle/>
        <a:p>
          <a:endParaRPr lang="zh-TW" altLang="en-US"/>
        </a:p>
      </dgm:t>
    </dgm:pt>
    <dgm:pt modelId="{E3C6E383-7AF6-4157-A05E-8EE26D11774A}" type="sibTrans" cxnId="{AB756169-AEBC-45BA-B767-E5969F1C31F4}">
      <dgm:prSet/>
      <dgm:spPr/>
      <dgm:t>
        <a:bodyPr/>
        <a:lstStyle/>
        <a:p>
          <a:endParaRPr lang="zh-TW" altLang="en-US"/>
        </a:p>
      </dgm:t>
    </dgm:pt>
    <dgm:pt modelId="{6542C388-1C06-477C-BE55-75226FF7E287}" type="pres">
      <dgm:prSet presAssocID="{227992AF-27EE-4BB5-B456-B386A4202C4A}" presName="Name0" presStyleCnt="0">
        <dgm:presLayoutVars>
          <dgm:chMax val="2"/>
          <dgm:chPref val="2"/>
          <dgm:dir/>
          <dgm:animOne/>
          <dgm:resizeHandles val="exact"/>
        </dgm:presLayoutVars>
      </dgm:prSet>
      <dgm:spPr/>
      <dgm:t>
        <a:bodyPr/>
        <a:lstStyle/>
        <a:p>
          <a:endParaRPr lang="zh-TW" altLang="en-US"/>
        </a:p>
      </dgm:t>
    </dgm:pt>
    <dgm:pt modelId="{4F768E84-8F83-4A60-8B94-75DC58024EDC}" type="pres">
      <dgm:prSet presAssocID="{227992AF-27EE-4BB5-B456-B386A4202C4A}" presName="Background" presStyleLbl="bgImgPlace1" presStyleIdx="0" presStyleCnt="1" custScaleX="104933" custScaleY="104780" custLinFactNeighborX="236" custLinFactNeighborY="1933"/>
      <dgm:spPr>
        <a:solidFill>
          <a:schemeClr val="accent3">
            <a:lumMod val="20000"/>
            <a:lumOff val="80000"/>
          </a:schemeClr>
        </a:solidFill>
        <a:ln>
          <a:solidFill>
            <a:srgbClr val="660033"/>
          </a:solidFill>
        </a:ln>
      </dgm:spPr>
      <dgm:t>
        <a:bodyPr/>
        <a:lstStyle/>
        <a:p>
          <a:endParaRPr lang="zh-TW" altLang="en-US"/>
        </a:p>
      </dgm:t>
    </dgm:pt>
    <dgm:pt modelId="{4DE96902-8B78-4684-A051-FB45C078B24E}" type="pres">
      <dgm:prSet presAssocID="{227992AF-27EE-4BB5-B456-B386A4202C4A}" presName="ParentText1" presStyleLbl="revTx" presStyleIdx="0" presStyleCnt="2" custLinFactNeighborX="-9054" custLinFactNeighborY="60">
        <dgm:presLayoutVars>
          <dgm:chMax val="0"/>
          <dgm:chPref val="0"/>
          <dgm:bulletEnabled val="1"/>
        </dgm:presLayoutVars>
      </dgm:prSet>
      <dgm:spPr/>
      <dgm:t>
        <a:bodyPr/>
        <a:lstStyle/>
        <a:p>
          <a:endParaRPr lang="zh-TW" altLang="en-US"/>
        </a:p>
      </dgm:t>
    </dgm:pt>
    <dgm:pt modelId="{1CE74301-7F6B-4B8E-8DF1-3622409C538D}" type="pres">
      <dgm:prSet presAssocID="{227992AF-27EE-4BB5-B456-B386A4202C4A}" presName="ParentText2" presStyleLbl="revTx" presStyleIdx="1" presStyleCnt="2" custScaleX="118661" custLinFactNeighborX="1534" custLinFactNeighborY="230">
        <dgm:presLayoutVars>
          <dgm:chMax val="0"/>
          <dgm:chPref val="0"/>
          <dgm:bulletEnabled val="1"/>
        </dgm:presLayoutVars>
      </dgm:prSet>
      <dgm:spPr/>
      <dgm:t>
        <a:bodyPr/>
        <a:lstStyle/>
        <a:p>
          <a:endParaRPr lang="zh-TW" altLang="en-US"/>
        </a:p>
      </dgm:t>
    </dgm:pt>
    <dgm:pt modelId="{767DE953-AA15-42E1-8837-58E2D697A57C}" type="pres">
      <dgm:prSet presAssocID="{227992AF-27EE-4BB5-B456-B386A4202C4A}" presName="Plus" presStyleLbl="alignNode1" presStyleIdx="0" presStyleCnt="2" custLinFactX="200000" custLinFactNeighborX="288235" custLinFactNeighborY="-12602"/>
      <dgm:spPr>
        <a:solidFill>
          <a:srgbClr val="FF0000"/>
        </a:solidFill>
      </dgm:spPr>
    </dgm:pt>
    <dgm:pt modelId="{82DA94F6-241C-439A-9902-8D9A5BB9044A}" type="pres">
      <dgm:prSet presAssocID="{227992AF-27EE-4BB5-B456-B386A4202C4A}" presName="Minus" presStyleLbl="alignNode1" presStyleIdx="1" presStyleCnt="2" custLinFactX="-217227" custLinFactNeighborX="-300000" custLinFactNeighborY="-26919"/>
      <dgm:spPr>
        <a:solidFill>
          <a:srgbClr val="C00000"/>
        </a:solidFill>
      </dgm:spPr>
    </dgm:pt>
    <dgm:pt modelId="{0BDCA687-8C5E-47E8-BB93-9DF27438BAAE}" type="pres">
      <dgm:prSet presAssocID="{227992AF-27EE-4BB5-B456-B386A4202C4A}" presName="Divider" presStyleLbl="parChTrans1D1" presStyleIdx="0" presStyleCnt="1" custLinFactX="-15113678" custLinFactNeighborX="-15200000" custLinFactNeighborY="-161"/>
      <dgm:spPr/>
    </dgm:pt>
  </dgm:ptLst>
  <dgm:cxnLst>
    <dgm:cxn modelId="{FC40F943-580C-4980-A3A4-3C627946C52C}" type="presOf" srcId="{227992AF-27EE-4BB5-B456-B386A4202C4A}" destId="{6542C388-1C06-477C-BE55-75226FF7E287}" srcOrd="0" destOrd="0" presId="urn:microsoft.com/office/officeart/2009/3/layout/PlusandMinus"/>
    <dgm:cxn modelId="{CCC59F54-164D-48A8-8A38-F1460343A7F3}" srcId="{227992AF-27EE-4BB5-B456-B386A4202C4A}" destId="{4D97C13C-57AB-4E24-83D7-1AA9DDE8D25D}" srcOrd="0" destOrd="0" parTransId="{659EA8A9-7BC5-41AC-9D78-9931BD68D230}" sibTransId="{22F812CA-1815-4575-937C-66F37B726952}"/>
    <dgm:cxn modelId="{6A51F275-204C-4ED4-8862-187966266546}" type="presOf" srcId="{58C7092C-22F7-4FC0-90BC-843EBECA55CD}" destId="{1CE74301-7F6B-4B8E-8DF1-3622409C538D}" srcOrd="0" destOrd="0" presId="urn:microsoft.com/office/officeart/2009/3/layout/PlusandMinus"/>
    <dgm:cxn modelId="{AB756169-AEBC-45BA-B767-E5969F1C31F4}" srcId="{227992AF-27EE-4BB5-B456-B386A4202C4A}" destId="{58C7092C-22F7-4FC0-90BC-843EBECA55CD}" srcOrd="1" destOrd="0" parTransId="{C20EE52A-722A-4BA7-B09D-4B69C834915A}" sibTransId="{E3C6E383-7AF6-4157-A05E-8EE26D11774A}"/>
    <dgm:cxn modelId="{258F2E26-C834-461D-9B3B-A52DB7466749}" type="presOf" srcId="{4D97C13C-57AB-4E24-83D7-1AA9DDE8D25D}" destId="{4DE96902-8B78-4684-A051-FB45C078B24E}" srcOrd="0" destOrd="0" presId="urn:microsoft.com/office/officeart/2009/3/layout/PlusandMinus"/>
    <dgm:cxn modelId="{B6BD966E-5631-4C29-8C8E-FE1C2D79469F}" type="presParOf" srcId="{6542C388-1C06-477C-BE55-75226FF7E287}" destId="{4F768E84-8F83-4A60-8B94-75DC58024EDC}" srcOrd="0" destOrd="0" presId="urn:microsoft.com/office/officeart/2009/3/layout/PlusandMinus"/>
    <dgm:cxn modelId="{2F27C001-30C9-42FD-8DE4-DE3A2C2218BC}" type="presParOf" srcId="{6542C388-1C06-477C-BE55-75226FF7E287}" destId="{4DE96902-8B78-4684-A051-FB45C078B24E}" srcOrd="1" destOrd="0" presId="urn:microsoft.com/office/officeart/2009/3/layout/PlusandMinus"/>
    <dgm:cxn modelId="{51FF532F-B173-479A-A9AA-A44B97F54F53}" type="presParOf" srcId="{6542C388-1C06-477C-BE55-75226FF7E287}" destId="{1CE74301-7F6B-4B8E-8DF1-3622409C538D}" srcOrd="2" destOrd="0" presId="urn:microsoft.com/office/officeart/2009/3/layout/PlusandMinus"/>
    <dgm:cxn modelId="{FD5F3650-EF62-4C2F-A5E6-8CA897D405F2}" type="presParOf" srcId="{6542C388-1C06-477C-BE55-75226FF7E287}" destId="{767DE953-AA15-42E1-8837-58E2D697A57C}" srcOrd="3" destOrd="0" presId="urn:microsoft.com/office/officeart/2009/3/layout/PlusandMinus"/>
    <dgm:cxn modelId="{9502BA54-AF7A-4642-AF4C-B5C523BA9FA2}" type="presParOf" srcId="{6542C388-1C06-477C-BE55-75226FF7E287}" destId="{82DA94F6-241C-439A-9902-8D9A5BB9044A}" srcOrd="4" destOrd="0" presId="urn:microsoft.com/office/officeart/2009/3/layout/PlusandMinus"/>
    <dgm:cxn modelId="{CC5590BD-1BB2-48A8-B712-BDF1EEE06D40}" type="presParOf" srcId="{6542C388-1C06-477C-BE55-75226FF7E287}" destId="{0BDCA687-8C5E-47E8-BB93-9DF27438BAAE}"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72C377-6B82-4BE9-8797-FA0CCF0E6AC3}" type="doc">
      <dgm:prSet loTypeId="urn:microsoft.com/office/officeart/2005/8/layout/hierarchy4" loCatId="list" qsTypeId="urn:microsoft.com/office/officeart/2005/8/quickstyle/simple1" qsCatId="simple" csTypeId="urn:microsoft.com/office/officeart/2005/8/colors/accent4_5" csCatId="accent4" phldr="1"/>
      <dgm:spPr/>
      <dgm:t>
        <a:bodyPr/>
        <a:lstStyle/>
        <a:p>
          <a:endParaRPr lang="zh-TW" altLang="en-US"/>
        </a:p>
      </dgm:t>
    </dgm:pt>
    <dgm:pt modelId="{2A48472C-19CF-411C-9EBC-8C4F744B7C00}">
      <dgm:prSet phldrT="[文字]" custT="1"/>
      <dgm:spPr>
        <a:xfrm>
          <a:off x="3037" y="2815577"/>
          <a:ext cx="3945619" cy="2594148"/>
        </a:xfrm>
        <a:prstGeom prst="roundRect">
          <a:avLst>
            <a:gd name="adj" fmla="val 10000"/>
          </a:avLst>
        </a:prstGeom>
        <a:solidFill>
          <a:srgbClr val="39639D">
            <a:alpha val="7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r>
            <a:rPr lang="zh-TW" altLang="en-US" sz="2400" dirty="0" smtClean="0">
              <a:solidFill>
                <a:sysClr val="window" lastClr="FFFFFF"/>
              </a:solidFill>
              <a:latin typeface="Calibri"/>
              <a:ea typeface="標楷體"/>
              <a:cs typeface="+mn-cs"/>
            </a:rPr>
            <a:t>但母子公司間因業務型態、產業類別或產品別不同且無相互競爭，或其他合理原因造成者，得不適用之</a:t>
          </a:r>
          <a:endParaRPr lang="zh-TW" altLang="en-US" sz="2400" dirty="0">
            <a:solidFill>
              <a:sysClr val="window" lastClr="FFFFFF"/>
            </a:solidFill>
            <a:latin typeface="Calibri"/>
            <a:ea typeface="標楷體"/>
            <a:cs typeface="+mn-cs"/>
          </a:endParaRPr>
        </a:p>
      </dgm:t>
    </dgm:pt>
    <dgm:pt modelId="{E1E0C9B8-6626-4E1E-887A-92AFB87DC870}" type="parTrans" cxnId="{5A26BA72-014B-48EF-90BB-968C3436EAB7}">
      <dgm:prSet/>
      <dgm:spPr/>
      <dgm:t>
        <a:bodyPr/>
        <a:lstStyle/>
        <a:p>
          <a:endParaRPr lang="zh-TW" altLang="en-US"/>
        </a:p>
      </dgm:t>
    </dgm:pt>
    <dgm:pt modelId="{04FD018A-CBF5-4CCD-B3AD-996C56DDE4C6}" type="sibTrans" cxnId="{5A26BA72-014B-48EF-90BB-968C3436EAB7}">
      <dgm:prSet/>
      <dgm:spPr/>
      <dgm:t>
        <a:bodyPr/>
        <a:lstStyle/>
        <a:p>
          <a:endParaRPr lang="zh-TW" altLang="en-US"/>
        </a:p>
      </dgm:t>
    </dgm:pt>
    <dgm:pt modelId="{33E1774A-DAF9-400B-AC80-AEE4D0827E94}">
      <dgm:prSet phldrT="[文字]"/>
      <dgm:spPr>
        <a:xfrm>
          <a:off x="3037" y="474"/>
          <a:ext cx="8222670" cy="2594148"/>
        </a:xfrm>
        <a:prstGeom prst="roundRect">
          <a:avLst>
            <a:gd name="adj" fmla="val 10000"/>
          </a:avLst>
        </a:prstGeom>
        <a:solidFill>
          <a:srgbClr val="39639D">
            <a:alpha val="8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r>
            <a:rPr lang="zh-TW" altLang="en-US" dirty="0" smtClean="0">
              <a:solidFill>
                <a:sysClr val="window" lastClr="FFFFFF"/>
              </a:solidFill>
              <a:latin typeface="Calibri"/>
              <a:ea typeface="標楷體"/>
              <a:cs typeface="+mn-cs"/>
            </a:rPr>
            <a:t>外國發行人申請時屬於母子公司關係之子公司申請其股票上市，</a:t>
          </a:r>
          <a:r>
            <a:rPr lang="en-US" altLang="en-US" dirty="0" smtClean="0">
              <a:solidFill>
                <a:sysClr val="window" lastClr="FFFFFF"/>
              </a:solidFill>
              <a:latin typeface="Calibri"/>
              <a:ea typeface="標楷體"/>
              <a:cs typeface="+mn-cs"/>
            </a:rPr>
            <a:t>…</a:t>
          </a:r>
          <a:r>
            <a:rPr lang="zh-TW" altLang="en-US" dirty="0" smtClean="0">
              <a:solidFill>
                <a:sysClr val="window" lastClr="FFFFFF"/>
              </a:solidFill>
              <a:latin typeface="Calibri"/>
              <a:ea typeface="標楷體"/>
              <a:cs typeface="+mn-cs"/>
            </a:rPr>
            <a:t>，但不能符合下列各款情事者，應不同意其股票上市：</a:t>
          </a:r>
          <a:r>
            <a:rPr lang="en-US" altLang="zh-TW" dirty="0" smtClean="0">
              <a:solidFill>
                <a:sysClr val="window" lastClr="FFFFFF"/>
              </a:solidFill>
              <a:latin typeface="Calibri"/>
              <a:ea typeface="標楷體"/>
              <a:cs typeface="+mn-cs"/>
            </a:rPr>
            <a:t>…</a:t>
          </a:r>
        </a:p>
        <a:p>
          <a:pPr algn="l"/>
          <a:r>
            <a:rPr lang="zh-TW" altLang="en-US" dirty="0" smtClean="0">
              <a:solidFill>
                <a:sysClr val="window" lastClr="FFFFFF"/>
              </a:solidFill>
              <a:latin typeface="Calibri"/>
              <a:ea typeface="標楷體"/>
              <a:cs typeface="+mn-cs"/>
            </a:rPr>
            <a:t>六、母公司股票已在我國證券集中交易市場上市（櫃）買賣者，申請上市時最近四季未包括申請公司財務數據且經會計師核閱之擬制性合併財務報表所示之擬制性營業收入或營業利益，</a:t>
          </a:r>
          <a:r>
            <a:rPr lang="zh-TW" altLang="en-US" b="1" u="sng" dirty="0" smtClean="0">
              <a:solidFill>
                <a:sysClr val="window" lastClr="FFFFFF"/>
              </a:solidFill>
              <a:latin typeface="Calibri"/>
              <a:ea typeface="標楷體"/>
              <a:cs typeface="+mn-cs"/>
            </a:rPr>
            <a:t>未較其同期合併財務報表衰退達百分之五十以上</a:t>
          </a:r>
          <a:r>
            <a:rPr lang="zh-TW" altLang="en-US" dirty="0" smtClean="0">
              <a:solidFill>
                <a:sysClr val="window" lastClr="FFFFFF"/>
              </a:solidFill>
              <a:latin typeface="Calibri"/>
              <a:ea typeface="標楷體"/>
              <a:cs typeface="+mn-cs"/>
            </a:rPr>
            <a:t>，且母公司最近二個會計年度未有重大客戶業務移轉之情事。</a:t>
          </a:r>
          <a:endParaRPr lang="zh-TW" altLang="en-US" dirty="0">
            <a:solidFill>
              <a:sysClr val="window" lastClr="FFFFFF"/>
            </a:solidFill>
            <a:latin typeface="Calibri"/>
            <a:ea typeface="標楷體"/>
            <a:cs typeface="+mn-cs"/>
          </a:endParaRPr>
        </a:p>
      </dgm:t>
    </dgm:pt>
    <dgm:pt modelId="{B286193D-B5B3-40B7-A533-12BF246F9EE2}" type="sibTrans" cxnId="{DBD78B78-2A53-4553-9FC5-B567FA2E2D6B}">
      <dgm:prSet/>
      <dgm:spPr/>
      <dgm:t>
        <a:bodyPr/>
        <a:lstStyle/>
        <a:p>
          <a:endParaRPr lang="zh-TW" altLang="en-US"/>
        </a:p>
      </dgm:t>
    </dgm:pt>
    <dgm:pt modelId="{7618B37C-21C2-4133-9B30-83B35813ED5C}" type="parTrans" cxnId="{DBD78B78-2A53-4553-9FC5-B567FA2E2D6B}">
      <dgm:prSet/>
      <dgm:spPr/>
      <dgm:t>
        <a:bodyPr/>
        <a:lstStyle/>
        <a:p>
          <a:endParaRPr lang="zh-TW" altLang="en-US"/>
        </a:p>
      </dgm:t>
    </dgm:pt>
    <dgm:pt modelId="{B3ADD636-B5DD-49B5-848D-7AF228DF53DE}">
      <dgm:prSet custT="1"/>
      <dgm:spPr>
        <a:xfrm>
          <a:off x="4280089" y="2815577"/>
          <a:ext cx="3945619" cy="2594148"/>
        </a:xfrm>
        <a:prstGeom prst="roundRect">
          <a:avLst>
            <a:gd name="adj" fmla="val 10000"/>
          </a:avLst>
        </a:prstGeom>
        <a:solidFill>
          <a:srgbClr val="39639D">
            <a:alpha val="7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r>
            <a:rPr lang="zh-TW" altLang="en-US" sz="2800" u="none" dirty="0" smtClean="0">
              <a:solidFill>
                <a:srgbClr val="FFFF00"/>
              </a:solidFill>
              <a:latin typeface="Calibri"/>
              <a:ea typeface="標楷體"/>
              <a:cs typeface="+mn-cs"/>
            </a:rPr>
            <a:t>第一項第六款但書於申請公司之母公司係上市（櫃）投資控股公司者，不適用之</a:t>
          </a:r>
          <a:endParaRPr lang="zh-TW" altLang="en-US" sz="2800" u="none" dirty="0">
            <a:solidFill>
              <a:srgbClr val="FFFF00"/>
            </a:solidFill>
            <a:latin typeface="Calibri"/>
            <a:ea typeface="標楷體"/>
            <a:cs typeface="+mn-cs"/>
          </a:endParaRPr>
        </a:p>
      </dgm:t>
    </dgm:pt>
    <dgm:pt modelId="{D53C3735-D768-47C0-A460-AB1F21C47A77}" type="parTrans" cxnId="{310B0940-20F5-4638-9EFF-5C234941E211}">
      <dgm:prSet/>
      <dgm:spPr/>
      <dgm:t>
        <a:bodyPr/>
        <a:lstStyle/>
        <a:p>
          <a:endParaRPr lang="zh-TW" altLang="en-US"/>
        </a:p>
      </dgm:t>
    </dgm:pt>
    <dgm:pt modelId="{AADA823A-3467-4429-8D52-49665C71E0AA}" type="sibTrans" cxnId="{310B0940-20F5-4638-9EFF-5C234941E211}">
      <dgm:prSet/>
      <dgm:spPr/>
      <dgm:t>
        <a:bodyPr/>
        <a:lstStyle/>
        <a:p>
          <a:endParaRPr lang="zh-TW" altLang="en-US"/>
        </a:p>
      </dgm:t>
    </dgm:pt>
    <dgm:pt modelId="{EBC6CAC2-9E14-4C91-9C65-A6F47AEE3900}" type="pres">
      <dgm:prSet presAssocID="{8572C377-6B82-4BE9-8797-FA0CCF0E6AC3}" presName="Name0" presStyleCnt="0">
        <dgm:presLayoutVars>
          <dgm:chPref val="1"/>
          <dgm:dir/>
          <dgm:animOne val="branch"/>
          <dgm:animLvl val="lvl"/>
          <dgm:resizeHandles/>
        </dgm:presLayoutVars>
      </dgm:prSet>
      <dgm:spPr/>
      <dgm:t>
        <a:bodyPr/>
        <a:lstStyle/>
        <a:p>
          <a:endParaRPr lang="zh-TW" altLang="en-US"/>
        </a:p>
      </dgm:t>
    </dgm:pt>
    <dgm:pt modelId="{F71BF691-9BAF-464C-9141-B41D6964046C}" type="pres">
      <dgm:prSet presAssocID="{33E1774A-DAF9-400B-AC80-AEE4D0827E94}" presName="vertOne" presStyleCnt="0"/>
      <dgm:spPr/>
    </dgm:pt>
    <dgm:pt modelId="{A0B07E7E-4F1C-4136-BDFC-B94DC98734C4}" type="pres">
      <dgm:prSet presAssocID="{33E1774A-DAF9-400B-AC80-AEE4D0827E94}" presName="txOne" presStyleLbl="node0" presStyleIdx="0" presStyleCnt="1">
        <dgm:presLayoutVars>
          <dgm:chPref val="3"/>
        </dgm:presLayoutVars>
      </dgm:prSet>
      <dgm:spPr/>
      <dgm:t>
        <a:bodyPr/>
        <a:lstStyle/>
        <a:p>
          <a:endParaRPr lang="zh-TW" altLang="en-US"/>
        </a:p>
      </dgm:t>
    </dgm:pt>
    <dgm:pt modelId="{CAEAA9AE-7BE6-4746-8FA9-CE96C11E004F}" type="pres">
      <dgm:prSet presAssocID="{33E1774A-DAF9-400B-AC80-AEE4D0827E94}" presName="parTransOne" presStyleCnt="0"/>
      <dgm:spPr/>
    </dgm:pt>
    <dgm:pt modelId="{35B5AF30-641B-4B41-A2DA-C58BE18F7CF6}" type="pres">
      <dgm:prSet presAssocID="{33E1774A-DAF9-400B-AC80-AEE4D0827E94}" presName="horzOne" presStyleCnt="0"/>
      <dgm:spPr/>
    </dgm:pt>
    <dgm:pt modelId="{C1309A30-8BE6-4826-9208-46A38F35E11A}" type="pres">
      <dgm:prSet presAssocID="{2A48472C-19CF-411C-9EBC-8C4F744B7C00}" presName="vertTwo" presStyleCnt="0"/>
      <dgm:spPr/>
    </dgm:pt>
    <dgm:pt modelId="{EAC9C803-EB7D-46B1-9A03-D11ADDF259EE}" type="pres">
      <dgm:prSet presAssocID="{2A48472C-19CF-411C-9EBC-8C4F744B7C00}" presName="txTwo" presStyleLbl="node2" presStyleIdx="0" presStyleCnt="2" custLinFactNeighborX="857" custLinFactNeighborY="-3789">
        <dgm:presLayoutVars>
          <dgm:chPref val="3"/>
        </dgm:presLayoutVars>
      </dgm:prSet>
      <dgm:spPr/>
      <dgm:t>
        <a:bodyPr/>
        <a:lstStyle/>
        <a:p>
          <a:endParaRPr lang="zh-TW" altLang="en-US"/>
        </a:p>
      </dgm:t>
    </dgm:pt>
    <dgm:pt modelId="{082A7A5E-6EA5-474A-9C2C-995764966175}" type="pres">
      <dgm:prSet presAssocID="{2A48472C-19CF-411C-9EBC-8C4F744B7C00}" presName="horzTwo" presStyleCnt="0"/>
      <dgm:spPr/>
    </dgm:pt>
    <dgm:pt modelId="{E6C2236E-5E9C-4088-B905-1C4C9DC5A5BF}" type="pres">
      <dgm:prSet presAssocID="{04FD018A-CBF5-4CCD-B3AD-996C56DDE4C6}" presName="sibSpaceTwo" presStyleCnt="0"/>
      <dgm:spPr/>
    </dgm:pt>
    <dgm:pt modelId="{910D4254-D6A8-4048-A20B-AF3AE44965D0}" type="pres">
      <dgm:prSet presAssocID="{B3ADD636-B5DD-49B5-848D-7AF228DF53DE}" presName="vertTwo" presStyleCnt="0"/>
      <dgm:spPr/>
    </dgm:pt>
    <dgm:pt modelId="{190E1B2C-3076-4D9E-9CAA-0672ED9C28EF}" type="pres">
      <dgm:prSet presAssocID="{B3ADD636-B5DD-49B5-848D-7AF228DF53DE}" presName="txTwo" presStyleLbl="node2" presStyleIdx="1" presStyleCnt="2" custLinFactNeighborX="43" custLinFactNeighborY="-1427">
        <dgm:presLayoutVars>
          <dgm:chPref val="3"/>
        </dgm:presLayoutVars>
      </dgm:prSet>
      <dgm:spPr/>
      <dgm:t>
        <a:bodyPr/>
        <a:lstStyle/>
        <a:p>
          <a:endParaRPr lang="zh-TW" altLang="en-US"/>
        </a:p>
      </dgm:t>
    </dgm:pt>
    <dgm:pt modelId="{084C991D-0B82-4A4F-8155-60AF1A42CB10}" type="pres">
      <dgm:prSet presAssocID="{B3ADD636-B5DD-49B5-848D-7AF228DF53DE}" presName="horzTwo" presStyleCnt="0"/>
      <dgm:spPr/>
    </dgm:pt>
  </dgm:ptLst>
  <dgm:cxnLst>
    <dgm:cxn modelId="{C82AE630-B969-4E10-A0C8-7932702D901E}" type="presOf" srcId="{B3ADD636-B5DD-49B5-848D-7AF228DF53DE}" destId="{190E1B2C-3076-4D9E-9CAA-0672ED9C28EF}" srcOrd="0" destOrd="0" presId="urn:microsoft.com/office/officeart/2005/8/layout/hierarchy4"/>
    <dgm:cxn modelId="{1AC11569-C7AB-4CA0-AC48-551BB6B89713}" type="presOf" srcId="{2A48472C-19CF-411C-9EBC-8C4F744B7C00}" destId="{EAC9C803-EB7D-46B1-9A03-D11ADDF259EE}" srcOrd="0" destOrd="0" presId="urn:microsoft.com/office/officeart/2005/8/layout/hierarchy4"/>
    <dgm:cxn modelId="{A2ED5E02-633F-4CCF-A1B6-33F8B292A230}" type="presOf" srcId="{8572C377-6B82-4BE9-8797-FA0CCF0E6AC3}" destId="{EBC6CAC2-9E14-4C91-9C65-A6F47AEE3900}" srcOrd="0" destOrd="0" presId="urn:microsoft.com/office/officeart/2005/8/layout/hierarchy4"/>
    <dgm:cxn modelId="{DBD78B78-2A53-4553-9FC5-B567FA2E2D6B}" srcId="{8572C377-6B82-4BE9-8797-FA0CCF0E6AC3}" destId="{33E1774A-DAF9-400B-AC80-AEE4D0827E94}" srcOrd="0" destOrd="0" parTransId="{7618B37C-21C2-4133-9B30-83B35813ED5C}" sibTransId="{B286193D-B5B3-40B7-A533-12BF246F9EE2}"/>
    <dgm:cxn modelId="{5A26BA72-014B-48EF-90BB-968C3436EAB7}" srcId="{33E1774A-DAF9-400B-AC80-AEE4D0827E94}" destId="{2A48472C-19CF-411C-9EBC-8C4F744B7C00}" srcOrd="0" destOrd="0" parTransId="{E1E0C9B8-6626-4E1E-887A-92AFB87DC870}" sibTransId="{04FD018A-CBF5-4CCD-B3AD-996C56DDE4C6}"/>
    <dgm:cxn modelId="{AD1C2409-5D26-453F-B745-75972991CF6C}" type="presOf" srcId="{33E1774A-DAF9-400B-AC80-AEE4D0827E94}" destId="{A0B07E7E-4F1C-4136-BDFC-B94DC98734C4}" srcOrd="0" destOrd="0" presId="urn:microsoft.com/office/officeart/2005/8/layout/hierarchy4"/>
    <dgm:cxn modelId="{310B0940-20F5-4638-9EFF-5C234941E211}" srcId="{33E1774A-DAF9-400B-AC80-AEE4D0827E94}" destId="{B3ADD636-B5DD-49B5-848D-7AF228DF53DE}" srcOrd="1" destOrd="0" parTransId="{D53C3735-D768-47C0-A460-AB1F21C47A77}" sibTransId="{AADA823A-3467-4429-8D52-49665C71E0AA}"/>
    <dgm:cxn modelId="{7B653C3E-FF8B-472C-B427-6ED992D8CA1D}" type="presParOf" srcId="{EBC6CAC2-9E14-4C91-9C65-A6F47AEE3900}" destId="{F71BF691-9BAF-464C-9141-B41D6964046C}" srcOrd="0" destOrd="0" presId="urn:microsoft.com/office/officeart/2005/8/layout/hierarchy4"/>
    <dgm:cxn modelId="{4FEDDB62-3B71-42A7-B2E8-29E0048C8447}" type="presParOf" srcId="{F71BF691-9BAF-464C-9141-B41D6964046C}" destId="{A0B07E7E-4F1C-4136-BDFC-B94DC98734C4}" srcOrd="0" destOrd="0" presId="urn:microsoft.com/office/officeart/2005/8/layout/hierarchy4"/>
    <dgm:cxn modelId="{E3AE30E6-F7D2-46E3-9F85-C65F6DDDAF5D}" type="presParOf" srcId="{F71BF691-9BAF-464C-9141-B41D6964046C}" destId="{CAEAA9AE-7BE6-4746-8FA9-CE96C11E004F}" srcOrd="1" destOrd="0" presId="urn:microsoft.com/office/officeart/2005/8/layout/hierarchy4"/>
    <dgm:cxn modelId="{713C9692-5086-4B67-ACCA-4BBD0E6A7781}" type="presParOf" srcId="{F71BF691-9BAF-464C-9141-B41D6964046C}" destId="{35B5AF30-641B-4B41-A2DA-C58BE18F7CF6}" srcOrd="2" destOrd="0" presId="urn:microsoft.com/office/officeart/2005/8/layout/hierarchy4"/>
    <dgm:cxn modelId="{FE7E19A7-3D50-4F85-8B5E-CA5A096BCC8C}" type="presParOf" srcId="{35B5AF30-641B-4B41-A2DA-C58BE18F7CF6}" destId="{C1309A30-8BE6-4826-9208-46A38F35E11A}" srcOrd="0" destOrd="0" presId="urn:microsoft.com/office/officeart/2005/8/layout/hierarchy4"/>
    <dgm:cxn modelId="{2F59B680-0270-40E0-A13E-5E59233F4389}" type="presParOf" srcId="{C1309A30-8BE6-4826-9208-46A38F35E11A}" destId="{EAC9C803-EB7D-46B1-9A03-D11ADDF259EE}" srcOrd="0" destOrd="0" presId="urn:microsoft.com/office/officeart/2005/8/layout/hierarchy4"/>
    <dgm:cxn modelId="{B9024B34-CCAA-4736-B578-987D670A61D9}" type="presParOf" srcId="{C1309A30-8BE6-4826-9208-46A38F35E11A}" destId="{082A7A5E-6EA5-474A-9C2C-995764966175}" srcOrd="1" destOrd="0" presId="urn:microsoft.com/office/officeart/2005/8/layout/hierarchy4"/>
    <dgm:cxn modelId="{D539A7F0-8314-449B-ACB3-DA5388D3DF0B}" type="presParOf" srcId="{35B5AF30-641B-4B41-A2DA-C58BE18F7CF6}" destId="{E6C2236E-5E9C-4088-B905-1C4C9DC5A5BF}" srcOrd="1" destOrd="0" presId="urn:microsoft.com/office/officeart/2005/8/layout/hierarchy4"/>
    <dgm:cxn modelId="{6DE3882C-F80B-48B3-9037-716F73E139F7}" type="presParOf" srcId="{35B5AF30-641B-4B41-A2DA-C58BE18F7CF6}" destId="{910D4254-D6A8-4048-A20B-AF3AE44965D0}" srcOrd="2" destOrd="0" presId="urn:microsoft.com/office/officeart/2005/8/layout/hierarchy4"/>
    <dgm:cxn modelId="{E6BD6B2F-9CDB-4067-8261-F5C97F11C184}" type="presParOf" srcId="{910D4254-D6A8-4048-A20B-AF3AE44965D0}" destId="{190E1B2C-3076-4D9E-9CAA-0672ED9C28EF}" srcOrd="0" destOrd="0" presId="urn:microsoft.com/office/officeart/2005/8/layout/hierarchy4"/>
    <dgm:cxn modelId="{127577B8-B841-4B17-B5EA-3D8780129525}" type="presParOf" srcId="{910D4254-D6A8-4048-A20B-AF3AE44965D0}" destId="{084C991D-0B82-4A4F-8155-60AF1A42CB1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29E4DC-F3B7-44BE-A682-C5C02C8C0622}" type="doc">
      <dgm:prSet loTypeId="urn:microsoft.com/office/officeart/2005/8/layout/target3" loCatId="list" qsTypeId="urn:microsoft.com/office/officeart/2005/8/quickstyle/3d1" qsCatId="3D" csTypeId="urn:microsoft.com/office/officeart/2005/8/colors/colorful2" csCatId="colorful" phldr="1"/>
      <dgm:spPr/>
      <dgm:t>
        <a:bodyPr/>
        <a:lstStyle/>
        <a:p>
          <a:endParaRPr lang="zh-TW" altLang="en-US"/>
        </a:p>
      </dgm:t>
    </dgm:pt>
    <dgm:pt modelId="{D5E26A4B-D884-4149-8F02-D465E72FE627}">
      <dgm:prSet phldrT="[文字]" custT="1"/>
      <dgm:spPr>
        <a:solidFill>
          <a:schemeClr val="accent6">
            <a:lumMod val="40000"/>
            <a:lumOff val="60000"/>
          </a:schemeClr>
        </a:solidFill>
      </dgm:spPr>
      <dgm:t>
        <a:bodyPr/>
        <a:lstStyle/>
        <a:p>
          <a:r>
            <a:rPr lang="zh-TW" altLang="en-US" sz="3600" dirty="0" smtClean="0">
              <a:latin typeface="標楷體" panose="03000509000000000000" pitchFamily="65" charset="-120"/>
              <a:ea typeface="標楷體" panose="03000509000000000000" pitchFamily="65" charset="-120"/>
            </a:rPr>
            <a:t>適用法規</a:t>
          </a:r>
          <a:endParaRPr lang="zh-TW" altLang="en-US" sz="3600" dirty="0">
            <a:latin typeface="標楷體" panose="03000509000000000000" pitchFamily="65" charset="-120"/>
            <a:ea typeface="標楷體" panose="03000509000000000000" pitchFamily="65" charset="-120"/>
          </a:endParaRPr>
        </a:p>
      </dgm:t>
    </dgm:pt>
    <dgm:pt modelId="{72062919-98D8-4D65-AD7F-D634D6C6C9A3}" type="parTrans" cxnId="{F5BBC43B-BE76-492F-AA7D-ABD126D29618}">
      <dgm:prSet/>
      <dgm:spPr/>
      <dgm:t>
        <a:bodyPr/>
        <a:lstStyle/>
        <a:p>
          <a:endParaRPr lang="zh-TW" altLang="en-US"/>
        </a:p>
      </dgm:t>
    </dgm:pt>
    <dgm:pt modelId="{2A63F851-C2EE-4DAE-BAFD-038D4725A4CA}" type="sibTrans" cxnId="{F5BBC43B-BE76-492F-AA7D-ABD126D29618}">
      <dgm:prSet/>
      <dgm:spPr/>
      <dgm:t>
        <a:bodyPr/>
        <a:lstStyle/>
        <a:p>
          <a:endParaRPr lang="zh-TW" altLang="en-US"/>
        </a:p>
      </dgm:t>
    </dgm:pt>
    <dgm:pt modelId="{D9406405-DC1D-4D54-9958-E5794764C278}">
      <dgm:prSet phldrT="[文字]" custT="1"/>
      <dgm:spPr/>
      <dgm:t>
        <a:bodyPr/>
        <a:lstStyle/>
        <a:p>
          <a:r>
            <a:rPr lang="zh-TW" altLang="en-US" sz="1900" b="1" dirty="0" smtClean="0">
              <a:latin typeface="+mn-lt"/>
              <a:ea typeface="標楷體" pitchFamily="65" charset="-120"/>
            </a:rPr>
            <a:t>上市審查準則第</a:t>
          </a:r>
          <a:r>
            <a:rPr lang="en-US" altLang="zh-TW" sz="1900" b="1" dirty="0" smtClean="0">
              <a:latin typeface="+mn-lt"/>
              <a:ea typeface="標楷體" pitchFamily="65" charset="-120"/>
            </a:rPr>
            <a:t>28</a:t>
          </a:r>
          <a:r>
            <a:rPr lang="zh-TW" altLang="en-US" sz="1900" b="1" dirty="0" smtClean="0">
              <a:latin typeface="+mn-lt"/>
              <a:ea typeface="標楷體" pitchFamily="65" charset="-120"/>
            </a:rPr>
            <a:t>條之</a:t>
          </a:r>
          <a:r>
            <a:rPr lang="en-US" altLang="zh-TW" sz="1900" b="1" dirty="0" smtClean="0">
              <a:latin typeface="+mn-lt"/>
              <a:ea typeface="標楷體" pitchFamily="65" charset="-120"/>
            </a:rPr>
            <a:t>8</a:t>
          </a:r>
          <a:r>
            <a:rPr lang="zh-TW" altLang="en-US" sz="1900" b="1" dirty="0" smtClean="0">
              <a:latin typeface="+mn-lt"/>
              <a:ea typeface="標楷體" pitchFamily="65" charset="-120"/>
            </a:rPr>
            <a:t>第</a:t>
          </a:r>
          <a:r>
            <a:rPr lang="en-US" altLang="zh-TW" sz="1900" b="1" dirty="0" smtClean="0">
              <a:latin typeface="+mn-lt"/>
              <a:ea typeface="標楷體" pitchFamily="65" charset="-120"/>
            </a:rPr>
            <a:t>1</a:t>
          </a:r>
          <a:r>
            <a:rPr lang="zh-TW" altLang="en-US" sz="1900" b="1" dirty="0" smtClean="0">
              <a:latin typeface="+mn-lt"/>
              <a:ea typeface="標楷體" pitchFamily="65" charset="-120"/>
            </a:rPr>
            <a:t>項第</a:t>
          </a:r>
          <a:r>
            <a:rPr lang="en-US" altLang="zh-TW" sz="1900" b="1" dirty="0" smtClean="0">
              <a:latin typeface="+mn-lt"/>
              <a:ea typeface="標楷體" pitchFamily="65" charset="-120"/>
            </a:rPr>
            <a:t>3</a:t>
          </a:r>
          <a:r>
            <a:rPr lang="zh-TW" altLang="en-US" sz="1900" b="1" dirty="0" smtClean="0">
              <a:latin typeface="+mn-lt"/>
              <a:ea typeface="標楷體" pitchFamily="65" charset="-120"/>
            </a:rPr>
            <a:t>款</a:t>
          </a:r>
          <a:r>
            <a:rPr lang="en-US" altLang="zh-TW" sz="1900" b="1" dirty="0" smtClean="0">
              <a:latin typeface="+mn-lt"/>
              <a:ea typeface="標楷體" pitchFamily="65" charset="-120"/>
            </a:rPr>
            <a:t>-</a:t>
          </a:r>
          <a:r>
            <a:rPr lang="zh-TW" altLang="en-US" sz="1900" b="1" dirty="0" smtClean="0">
              <a:latin typeface="+mn-lt"/>
              <a:ea typeface="標楷體" pitchFamily="65" charset="-120"/>
            </a:rPr>
            <a:t>不宜上市條款</a:t>
          </a:r>
          <a:endParaRPr lang="zh-TW" altLang="en-US" sz="1900" b="1" dirty="0">
            <a:latin typeface="+mn-lt"/>
            <a:ea typeface="標楷體" pitchFamily="65" charset="-120"/>
          </a:endParaRPr>
        </a:p>
      </dgm:t>
    </dgm:pt>
    <dgm:pt modelId="{A15F5C68-A985-4F11-AA99-9E4D11858170}" type="parTrans" cxnId="{AF809877-9668-4D3E-BEBC-49597758B37B}">
      <dgm:prSet/>
      <dgm:spPr/>
      <dgm:t>
        <a:bodyPr/>
        <a:lstStyle/>
        <a:p>
          <a:endParaRPr lang="zh-TW" altLang="en-US"/>
        </a:p>
      </dgm:t>
    </dgm:pt>
    <dgm:pt modelId="{EA13B9F2-E1F7-41F4-AF5C-FEFD7E682E67}" type="sibTrans" cxnId="{AF809877-9668-4D3E-BEBC-49597758B37B}">
      <dgm:prSet/>
      <dgm:spPr/>
      <dgm:t>
        <a:bodyPr/>
        <a:lstStyle/>
        <a:p>
          <a:endParaRPr lang="zh-TW" altLang="en-US"/>
        </a:p>
      </dgm:t>
    </dgm:pt>
    <dgm:pt modelId="{B795AAEB-A7EE-43BF-875E-AE4E958EAD0A}">
      <dgm:prSet phldrT="[文字]" custT="1"/>
      <dgm:spPr/>
      <dgm:t>
        <a:bodyPr/>
        <a:lstStyle/>
        <a:p>
          <a:r>
            <a:rPr lang="zh-TW" altLang="en-US" sz="1900" b="1" dirty="0" smtClean="0">
              <a:latin typeface="+mn-lt"/>
              <a:ea typeface="標楷體" pitchFamily="65" charset="-120"/>
            </a:rPr>
            <a:t>上市審查準則補充規定第</a:t>
          </a:r>
          <a:r>
            <a:rPr lang="en-US" altLang="zh-TW" sz="1900" b="1" dirty="0" smtClean="0">
              <a:latin typeface="+mn-lt"/>
              <a:ea typeface="標楷體" pitchFamily="65" charset="-120"/>
            </a:rPr>
            <a:t>26</a:t>
          </a:r>
          <a:r>
            <a:rPr lang="zh-TW" altLang="en-US" sz="1900" b="1" dirty="0" smtClean="0">
              <a:latin typeface="+mn-lt"/>
              <a:ea typeface="標楷體" pitchFamily="65" charset="-120"/>
            </a:rPr>
            <a:t>條</a:t>
          </a:r>
          <a:endParaRPr lang="zh-TW" altLang="en-US" sz="1900" b="1" dirty="0">
            <a:latin typeface="+mn-lt"/>
            <a:ea typeface="標楷體" pitchFamily="65" charset="-120"/>
          </a:endParaRPr>
        </a:p>
      </dgm:t>
    </dgm:pt>
    <dgm:pt modelId="{2021DE7A-6817-40A1-9101-0CA9E1CF6985}" type="parTrans" cxnId="{2EA3184C-7C1E-4B9C-B684-D5F7CFA90D83}">
      <dgm:prSet/>
      <dgm:spPr/>
      <dgm:t>
        <a:bodyPr/>
        <a:lstStyle/>
        <a:p>
          <a:endParaRPr lang="zh-TW" altLang="en-US"/>
        </a:p>
      </dgm:t>
    </dgm:pt>
    <dgm:pt modelId="{11C03476-6764-45E5-BEA4-A2B015661237}" type="sibTrans" cxnId="{2EA3184C-7C1E-4B9C-B684-D5F7CFA90D83}">
      <dgm:prSet/>
      <dgm:spPr/>
      <dgm:t>
        <a:bodyPr/>
        <a:lstStyle/>
        <a:p>
          <a:endParaRPr lang="zh-TW" altLang="en-US"/>
        </a:p>
      </dgm:t>
    </dgm:pt>
    <dgm:pt modelId="{396D23E3-E9A3-4E4C-A636-4C21B19327CB}">
      <dgm:prSet phldrT="[文字]" custT="1"/>
      <dgm:spPr>
        <a:solidFill>
          <a:schemeClr val="accent4">
            <a:lumMod val="40000"/>
            <a:lumOff val="60000"/>
          </a:schemeClr>
        </a:solidFill>
      </dgm:spPr>
      <dgm:t>
        <a:bodyPr/>
        <a:lstStyle/>
        <a:p>
          <a:r>
            <a:rPr lang="zh-TW" altLang="en-US" sz="3200" dirty="0" smtClean="0">
              <a:latin typeface="標楷體" panose="03000509000000000000" pitchFamily="65" charset="-120"/>
              <a:ea typeface="標楷體" panose="03000509000000000000" pitchFamily="65" charset="-120"/>
            </a:rPr>
            <a:t>開始實施日期</a:t>
          </a:r>
          <a:endParaRPr lang="zh-TW" altLang="en-US" sz="3200" dirty="0">
            <a:latin typeface="標楷體" panose="03000509000000000000" pitchFamily="65" charset="-120"/>
            <a:ea typeface="標楷體" panose="03000509000000000000" pitchFamily="65" charset="-120"/>
          </a:endParaRPr>
        </a:p>
      </dgm:t>
    </dgm:pt>
    <dgm:pt modelId="{2377B0B0-56F6-4672-B0F7-C57F5A722C21}" type="parTrans" cxnId="{240261CB-C1FB-4FB3-9C1A-4A6E31856684}">
      <dgm:prSet/>
      <dgm:spPr/>
      <dgm:t>
        <a:bodyPr/>
        <a:lstStyle/>
        <a:p>
          <a:endParaRPr lang="zh-TW" altLang="en-US"/>
        </a:p>
      </dgm:t>
    </dgm:pt>
    <dgm:pt modelId="{EB206401-EF15-49E4-803D-3CA698FE1984}" type="sibTrans" cxnId="{240261CB-C1FB-4FB3-9C1A-4A6E31856684}">
      <dgm:prSet/>
      <dgm:spPr/>
      <dgm:t>
        <a:bodyPr/>
        <a:lstStyle/>
        <a:p>
          <a:endParaRPr lang="zh-TW" altLang="en-US"/>
        </a:p>
      </dgm:t>
    </dgm:pt>
    <dgm:pt modelId="{823B02C3-3218-45E5-A2DB-76429B7F5D76}">
      <dgm:prSet phldrT="[文字]" custT="1"/>
      <dgm:spPr/>
      <dgm:t>
        <a:bodyPr/>
        <a:lstStyle/>
        <a:p>
          <a:r>
            <a:rPr lang="en-US" altLang="zh-TW" sz="2000" b="1" dirty="0" smtClean="0">
              <a:solidFill>
                <a:srgbClr val="FF0000"/>
              </a:solidFill>
              <a:latin typeface="標楷體" panose="03000509000000000000" pitchFamily="65" charset="-120"/>
              <a:ea typeface="標楷體" panose="03000509000000000000" pitchFamily="65" charset="-120"/>
            </a:rPr>
            <a:t>113</a:t>
          </a:r>
          <a:r>
            <a:rPr lang="zh-TW" altLang="en-US" sz="2000" b="1" dirty="0" smtClean="0">
              <a:solidFill>
                <a:srgbClr val="FF0000"/>
              </a:solidFill>
              <a:latin typeface="標楷體" panose="03000509000000000000" pitchFamily="65" charset="-120"/>
              <a:ea typeface="標楷體" panose="03000509000000000000" pitchFamily="65" charset="-120"/>
            </a:rPr>
            <a:t>年</a:t>
          </a:r>
          <a:r>
            <a:rPr lang="en-US" altLang="zh-TW" sz="2000" b="1" dirty="0" smtClean="0">
              <a:solidFill>
                <a:srgbClr val="FF0000"/>
              </a:solidFill>
              <a:latin typeface="標楷體" panose="03000509000000000000" pitchFamily="65" charset="-120"/>
              <a:ea typeface="標楷體" panose="03000509000000000000" pitchFamily="65" charset="-120"/>
            </a:rPr>
            <a:t>1</a:t>
          </a:r>
          <a:r>
            <a:rPr lang="zh-TW" altLang="en-US" sz="2000" b="1" dirty="0" smtClean="0">
              <a:solidFill>
                <a:srgbClr val="FF0000"/>
              </a:solidFill>
              <a:latin typeface="標楷體" panose="03000509000000000000" pitchFamily="65" charset="-120"/>
              <a:ea typeface="標楷體" panose="03000509000000000000" pitchFamily="65" charset="-120"/>
            </a:rPr>
            <a:t>月</a:t>
          </a:r>
          <a:r>
            <a:rPr lang="en-US" altLang="zh-TW" sz="2000" b="1" dirty="0" smtClean="0">
              <a:solidFill>
                <a:srgbClr val="FF0000"/>
              </a:solidFill>
              <a:latin typeface="標楷體" panose="03000509000000000000" pitchFamily="65" charset="-120"/>
              <a:ea typeface="標楷體" panose="03000509000000000000" pitchFamily="65" charset="-120"/>
            </a:rPr>
            <a:t>1</a:t>
          </a:r>
          <a:r>
            <a:rPr lang="zh-TW" altLang="en-US" sz="2000" b="1" dirty="0" smtClean="0">
              <a:solidFill>
                <a:srgbClr val="FF0000"/>
              </a:solidFill>
              <a:latin typeface="標楷體" panose="03000509000000000000" pitchFamily="65" charset="-120"/>
              <a:ea typeface="標楷體" panose="03000509000000000000" pitchFamily="65" charset="-120"/>
            </a:rPr>
            <a:t>日起發生之關係人交易始有適用</a:t>
          </a:r>
          <a:endParaRPr lang="zh-TW" altLang="en-US" sz="2000" b="1" dirty="0">
            <a:solidFill>
              <a:srgbClr val="FF0000"/>
            </a:solidFill>
            <a:latin typeface="標楷體" panose="03000509000000000000" pitchFamily="65" charset="-120"/>
            <a:ea typeface="標楷體" panose="03000509000000000000" pitchFamily="65" charset="-120"/>
          </a:endParaRPr>
        </a:p>
      </dgm:t>
    </dgm:pt>
    <dgm:pt modelId="{4F9CEA0C-8F1A-4649-A89B-562C5FB02B8C}" type="parTrans" cxnId="{443D31C9-6D3D-46B2-908F-FD7EB0CA70F6}">
      <dgm:prSet/>
      <dgm:spPr/>
      <dgm:t>
        <a:bodyPr/>
        <a:lstStyle/>
        <a:p>
          <a:endParaRPr lang="zh-TW" altLang="en-US"/>
        </a:p>
      </dgm:t>
    </dgm:pt>
    <dgm:pt modelId="{264F12E4-38E9-4742-A17E-4703DAA82D14}" type="sibTrans" cxnId="{443D31C9-6D3D-46B2-908F-FD7EB0CA70F6}">
      <dgm:prSet/>
      <dgm:spPr/>
      <dgm:t>
        <a:bodyPr/>
        <a:lstStyle/>
        <a:p>
          <a:endParaRPr lang="zh-TW" altLang="en-US"/>
        </a:p>
      </dgm:t>
    </dgm:pt>
    <dgm:pt modelId="{3364BCBF-3EE9-48A1-9A78-B214E6D982AA}">
      <dgm:prSet phldrT="[文字]" custT="1"/>
      <dgm:spPr>
        <a:solidFill>
          <a:schemeClr val="accent1">
            <a:lumMod val="60000"/>
            <a:lumOff val="40000"/>
            <a:alpha val="90000"/>
          </a:schemeClr>
        </a:solidFill>
      </dgm:spPr>
      <dgm:t>
        <a:bodyPr/>
        <a:lstStyle/>
        <a:p>
          <a:r>
            <a:rPr lang="zh-TW" altLang="en-US" sz="3600" dirty="0" smtClean="0">
              <a:latin typeface="標楷體" panose="03000509000000000000" pitchFamily="65" charset="-120"/>
              <a:ea typeface="標楷體" panose="03000509000000000000" pitchFamily="65" charset="-120"/>
            </a:rPr>
            <a:t>修正重點</a:t>
          </a:r>
          <a:endParaRPr lang="zh-TW" altLang="en-US" sz="3600" dirty="0">
            <a:latin typeface="標楷體" panose="03000509000000000000" pitchFamily="65" charset="-120"/>
            <a:ea typeface="標楷體" panose="03000509000000000000" pitchFamily="65" charset="-120"/>
          </a:endParaRPr>
        </a:p>
      </dgm:t>
    </dgm:pt>
    <dgm:pt modelId="{23BD288B-790E-40C8-B873-C5C1B15471E4}" type="parTrans" cxnId="{2ED27E17-F861-4FA1-954F-F96588AD1FDC}">
      <dgm:prSet/>
      <dgm:spPr/>
      <dgm:t>
        <a:bodyPr/>
        <a:lstStyle/>
        <a:p>
          <a:endParaRPr lang="zh-TW" altLang="en-US"/>
        </a:p>
      </dgm:t>
    </dgm:pt>
    <dgm:pt modelId="{E89C51CE-6A20-475E-B9E7-34E390D4DD92}" type="sibTrans" cxnId="{2ED27E17-F861-4FA1-954F-F96588AD1FDC}">
      <dgm:prSet/>
      <dgm:spPr/>
      <dgm:t>
        <a:bodyPr/>
        <a:lstStyle/>
        <a:p>
          <a:endParaRPr lang="zh-TW" altLang="en-US"/>
        </a:p>
      </dgm:t>
    </dgm:pt>
    <dgm:pt modelId="{DA97F18C-4156-4227-80DC-8E78D366AC8E}">
      <dgm:prSet phldrT="[文字]" custT="1"/>
      <dgm:spPr/>
      <dgm:t>
        <a:bodyPr/>
        <a:lstStyle/>
        <a:p>
          <a:r>
            <a:rPr lang="zh-TW" altLang="en-US" sz="1600" b="1" dirty="0" smtClean="0">
              <a:latin typeface="+mn-lt"/>
              <a:ea typeface="標楷體" pitchFamily="65" charset="-120"/>
            </a:rPr>
            <a:t>新增與關係人財務業務往來</a:t>
          </a:r>
          <a:r>
            <a:rPr lang="en-US" altLang="zh-TW" sz="1600" b="1" dirty="0" smtClean="0">
              <a:latin typeface="+mn-lt"/>
              <a:ea typeface="標楷體" pitchFamily="65" charset="-120"/>
            </a:rPr>
            <a:t>(</a:t>
          </a:r>
          <a:r>
            <a:rPr lang="zh-TW" altLang="en-US" sz="1600" b="1" dirty="0" smtClean="0">
              <a:latin typeface="+mn-lt"/>
              <a:ea typeface="標楷體" pitchFamily="65" charset="-120"/>
            </a:rPr>
            <a:t>如佣金、勞務費等</a:t>
          </a:r>
          <a:r>
            <a:rPr lang="en-US" altLang="zh-TW" sz="1600" b="1" dirty="0" smtClean="0">
              <a:latin typeface="+mn-lt"/>
              <a:ea typeface="標楷體" pitchFamily="65" charset="-120"/>
            </a:rPr>
            <a:t>)</a:t>
          </a:r>
          <a:r>
            <a:rPr lang="zh-TW" altLang="en-US" sz="1600" b="1" dirty="0" smtClean="0">
              <a:latin typeface="+mn-lt"/>
              <a:ea typeface="標楷體" pitchFamily="65" charset="-120"/>
            </a:rPr>
            <a:t>之評估。</a:t>
          </a:r>
          <a:endParaRPr lang="zh-TW" altLang="en-US" sz="1600" b="1" dirty="0"/>
        </a:p>
      </dgm:t>
    </dgm:pt>
    <dgm:pt modelId="{3CC6446E-6D00-4F9E-B198-1C1CD662764B}" type="parTrans" cxnId="{0CBFB110-0585-4002-89FC-49779B00BB89}">
      <dgm:prSet/>
      <dgm:spPr/>
      <dgm:t>
        <a:bodyPr/>
        <a:lstStyle/>
        <a:p>
          <a:endParaRPr lang="zh-TW" altLang="en-US"/>
        </a:p>
      </dgm:t>
    </dgm:pt>
    <dgm:pt modelId="{383182C5-7DAD-4FC2-969C-55C659B52059}" type="sibTrans" cxnId="{0CBFB110-0585-4002-89FC-49779B00BB89}">
      <dgm:prSet/>
      <dgm:spPr/>
      <dgm:t>
        <a:bodyPr/>
        <a:lstStyle/>
        <a:p>
          <a:endParaRPr lang="zh-TW" altLang="en-US"/>
        </a:p>
      </dgm:t>
    </dgm:pt>
    <dgm:pt modelId="{CD297D78-1127-40A8-A682-0795207B61C7}">
      <dgm:prSet phldrT="[文字]" custScaleY="111131" custT="1" custLinFactNeighborY="10415"/>
      <dgm:spPr/>
      <dgm:t>
        <a:bodyPr/>
        <a:lstStyle/>
        <a:p>
          <a:r>
            <a:rPr lang="zh-TW" altLang="en-US" sz="1600" b="1" dirty="0" smtClean="0">
              <a:latin typeface="+mn-lt"/>
              <a:ea typeface="標楷體" pitchFamily="65" charset="-120"/>
            </a:rPr>
            <a:t>新增「尚未改善者」，其改善之認定標準。</a:t>
          </a:r>
          <a:endParaRPr lang="zh-TW" altLang="en-US" sz="1600" b="1" dirty="0"/>
        </a:p>
      </dgm:t>
    </dgm:pt>
    <dgm:pt modelId="{5D889021-492B-4CA9-985B-A3F19F426001}" type="parTrans" cxnId="{6EB4AF75-3D97-4980-AABC-C0A85D7C84CA}">
      <dgm:prSet/>
      <dgm:spPr/>
      <dgm:t>
        <a:bodyPr/>
        <a:lstStyle/>
        <a:p>
          <a:endParaRPr lang="zh-TW" altLang="en-US"/>
        </a:p>
      </dgm:t>
    </dgm:pt>
    <dgm:pt modelId="{776FC5CD-2A59-4CD6-9D41-26082F78265F}" type="sibTrans" cxnId="{6EB4AF75-3D97-4980-AABC-C0A85D7C84CA}">
      <dgm:prSet/>
      <dgm:spPr/>
      <dgm:t>
        <a:bodyPr/>
        <a:lstStyle/>
        <a:p>
          <a:endParaRPr lang="zh-TW" altLang="en-US"/>
        </a:p>
      </dgm:t>
    </dgm:pt>
    <dgm:pt modelId="{B8FA41E5-5F8F-4882-BB28-C1E63E68499B}">
      <dgm:prSet phldrT="[文字]" custT="1"/>
      <dgm:spPr/>
      <dgm:t>
        <a:bodyPr/>
        <a:lstStyle/>
        <a:p>
          <a:r>
            <a:rPr lang="zh-TW" altLang="en-US" sz="1600" b="1" dirty="0" smtClean="0">
              <a:latin typeface="+mn-lt"/>
              <a:ea typeface="標楷體" pitchFamily="65" charset="-120"/>
            </a:rPr>
            <a:t>增訂判斷獲利能力時扣除非常規交易利益之規定。</a:t>
          </a:r>
          <a:endParaRPr lang="zh-TW" altLang="en-US" sz="1600" b="1" dirty="0">
            <a:latin typeface="+mn-lt"/>
            <a:ea typeface="標楷體" pitchFamily="65" charset="-120"/>
          </a:endParaRPr>
        </a:p>
      </dgm:t>
    </dgm:pt>
    <dgm:pt modelId="{C2971AB0-E4B3-43A6-87E7-C8814C41B215}" type="parTrans" cxnId="{2560E234-AC44-4B31-8685-9C605101EE62}">
      <dgm:prSet/>
      <dgm:spPr/>
      <dgm:t>
        <a:bodyPr/>
        <a:lstStyle/>
        <a:p>
          <a:endParaRPr lang="zh-TW" altLang="en-US"/>
        </a:p>
      </dgm:t>
    </dgm:pt>
    <dgm:pt modelId="{8C9A5317-B63E-4BF1-820C-84BE16A5B818}" type="sibTrans" cxnId="{2560E234-AC44-4B31-8685-9C605101EE62}">
      <dgm:prSet/>
      <dgm:spPr/>
      <dgm:t>
        <a:bodyPr/>
        <a:lstStyle/>
        <a:p>
          <a:endParaRPr lang="zh-TW" altLang="en-US"/>
        </a:p>
      </dgm:t>
    </dgm:pt>
    <dgm:pt modelId="{48CC31FE-A6BC-4724-952C-606AD20A7F32}">
      <dgm:prSet phldrT="[文字]" custT="1"/>
      <dgm:spPr/>
      <dgm:t>
        <a:bodyPr/>
        <a:lstStyle/>
        <a:p>
          <a:r>
            <a:rPr lang="zh-TW" altLang="en-US" sz="1600" b="1" dirty="0" smtClean="0">
              <a:latin typeface="+mn-lt"/>
              <a:ea typeface="標楷體" pitchFamily="65" charset="-120"/>
            </a:rPr>
            <a:t>關係人範圍擴大。</a:t>
          </a:r>
          <a:endParaRPr lang="zh-TW" altLang="en-US" sz="1600" b="1" dirty="0"/>
        </a:p>
      </dgm:t>
    </dgm:pt>
    <dgm:pt modelId="{C924587F-0FCD-4BA4-B5A0-D448B77DEB8C}" type="parTrans" cxnId="{67D96DBF-48D5-4BD0-8F85-0120ED4B1533}">
      <dgm:prSet/>
      <dgm:spPr/>
      <dgm:t>
        <a:bodyPr/>
        <a:lstStyle/>
        <a:p>
          <a:endParaRPr lang="zh-TW" altLang="en-US"/>
        </a:p>
      </dgm:t>
    </dgm:pt>
    <dgm:pt modelId="{639F5074-5E15-4C14-AA35-2FE68C4B6292}" type="sibTrans" cxnId="{67D96DBF-48D5-4BD0-8F85-0120ED4B1533}">
      <dgm:prSet/>
      <dgm:spPr/>
      <dgm:t>
        <a:bodyPr/>
        <a:lstStyle/>
        <a:p>
          <a:endParaRPr lang="zh-TW" altLang="en-US"/>
        </a:p>
      </dgm:t>
    </dgm:pt>
    <dgm:pt modelId="{E624BAD0-5198-4267-BF47-7AC6F5EEEA52}" type="pres">
      <dgm:prSet presAssocID="{1B29E4DC-F3B7-44BE-A682-C5C02C8C0622}" presName="Name0" presStyleCnt="0">
        <dgm:presLayoutVars>
          <dgm:chMax val="7"/>
          <dgm:dir/>
          <dgm:animLvl val="lvl"/>
          <dgm:resizeHandles val="exact"/>
        </dgm:presLayoutVars>
      </dgm:prSet>
      <dgm:spPr/>
      <dgm:t>
        <a:bodyPr/>
        <a:lstStyle/>
        <a:p>
          <a:endParaRPr lang="zh-TW" altLang="en-US"/>
        </a:p>
      </dgm:t>
    </dgm:pt>
    <dgm:pt modelId="{87E3C441-0AC5-4A23-BB9C-1D9C5206F8BA}" type="pres">
      <dgm:prSet presAssocID="{D5E26A4B-D884-4149-8F02-D465E72FE627}" presName="circle1" presStyleLbl="node1" presStyleIdx="0" presStyleCnt="3"/>
      <dgm:spPr/>
      <dgm:t>
        <a:bodyPr/>
        <a:lstStyle/>
        <a:p>
          <a:endParaRPr lang="zh-TW" altLang="en-US"/>
        </a:p>
      </dgm:t>
    </dgm:pt>
    <dgm:pt modelId="{2BBDDC09-12A5-41E1-938F-1EFC5CE02353}" type="pres">
      <dgm:prSet presAssocID="{D5E26A4B-D884-4149-8F02-D465E72FE627}" presName="space" presStyleCnt="0"/>
      <dgm:spPr/>
      <dgm:t>
        <a:bodyPr/>
        <a:lstStyle/>
        <a:p>
          <a:endParaRPr lang="zh-TW" altLang="en-US"/>
        </a:p>
      </dgm:t>
    </dgm:pt>
    <dgm:pt modelId="{82D2F802-0858-43FA-A66D-69B990BFB234}" type="pres">
      <dgm:prSet presAssocID="{D5E26A4B-D884-4149-8F02-D465E72FE627}" presName="rect1" presStyleLbl="alignAcc1" presStyleIdx="0" presStyleCnt="3" custScaleY="100867"/>
      <dgm:spPr/>
      <dgm:t>
        <a:bodyPr/>
        <a:lstStyle/>
        <a:p>
          <a:endParaRPr lang="zh-TW" altLang="en-US"/>
        </a:p>
      </dgm:t>
    </dgm:pt>
    <dgm:pt modelId="{DA4EB75E-DEE0-4E52-8D4C-3BA93DA6BE81}" type="pres">
      <dgm:prSet presAssocID="{396D23E3-E9A3-4E4C-A636-4C21B19327CB}" presName="vertSpace2" presStyleLbl="node1" presStyleIdx="0" presStyleCnt="3"/>
      <dgm:spPr/>
      <dgm:t>
        <a:bodyPr/>
        <a:lstStyle/>
        <a:p>
          <a:endParaRPr lang="zh-TW" altLang="en-US"/>
        </a:p>
      </dgm:t>
    </dgm:pt>
    <dgm:pt modelId="{E569BD1D-D8A4-472A-85EA-1609588CDD78}" type="pres">
      <dgm:prSet presAssocID="{396D23E3-E9A3-4E4C-A636-4C21B19327CB}" presName="circle2" presStyleLbl="node1" presStyleIdx="1" presStyleCnt="3"/>
      <dgm:spPr/>
      <dgm:t>
        <a:bodyPr/>
        <a:lstStyle/>
        <a:p>
          <a:endParaRPr lang="zh-TW" altLang="en-US"/>
        </a:p>
      </dgm:t>
    </dgm:pt>
    <dgm:pt modelId="{8CC7B511-CBBF-486C-A266-726E8209B8E2}" type="pres">
      <dgm:prSet presAssocID="{396D23E3-E9A3-4E4C-A636-4C21B19327CB}" presName="rect2" presStyleLbl="alignAcc1" presStyleIdx="1" presStyleCnt="3"/>
      <dgm:spPr/>
      <dgm:t>
        <a:bodyPr/>
        <a:lstStyle/>
        <a:p>
          <a:endParaRPr lang="zh-TW" altLang="en-US"/>
        </a:p>
      </dgm:t>
    </dgm:pt>
    <dgm:pt modelId="{0B0D6E22-6B3E-4B87-9204-F170DB6AADDE}" type="pres">
      <dgm:prSet presAssocID="{3364BCBF-3EE9-48A1-9A78-B214E6D982AA}" presName="vertSpace3" presStyleLbl="node1" presStyleIdx="1" presStyleCnt="3"/>
      <dgm:spPr/>
      <dgm:t>
        <a:bodyPr/>
        <a:lstStyle/>
        <a:p>
          <a:endParaRPr lang="zh-TW" altLang="en-US"/>
        </a:p>
      </dgm:t>
    </dgm:pt>
    <dgm:pt modelId="{985B44FD-8950-4486-B2B4-B32B7213CDBC}" type="pres">
      <dgm:prSet presAssocID="{3364BCBF-3EE9-48A1-9A78-B214E6D982AA}" presName="circle3" presStyleLbl="node1" presStyleIdx="2" presStyleCnt="3"/>
      <dgm:spPr/>
      <dgm:t>
        <a:bodyPr/>
        <a:lstStyle/>
        <a:p>
          <a:endParaRPr lang="zh-TW" altLang="en-US"/>
        </a:p>
      </dgm:t>
    </dgm:pt>
    <dgm:pt modelId="{F524366B-3634-4DE8-B1CB-AFEC5FCDE11A}" type="pres">
      <dgm:prSet presAssocID="{3364BCBF-3EE9-48A1-9A78-B214E6D982AA}" presName="rect3" presStyleLbl="alignAcc1" presStyleIdx="2" presStyleCnt="3" custScaleY="126004"/>
      <dgm:spPr/>
      <dgm:t>
        <a:bodyPr/>
        <a:lstStyle/>
        <a:p>
          <a:endParaRPr lang="zh-TW" altLang="en-US"/>
        </a:p>
      </dgm:t>
    </dgm:pt>
    <dgm:pt modelId="{18A067C3-40F5-467B-A8A9-3DDEFAB8AB95}" type="pres">
      <dgm:prSet presAssocID="{D5E26A4B-D884-4149-8F02-D465E72FE627}" presName="rect1ParTx" presStyleLbl="alignAcc1" presStyleIdx="2" presStyleCnt="3">
        <dgm:presLayoutVars>
          <dgm:chMax val="1"/>
          <dgm:bulletEnabled val="1"/>
        </dgm:presLayoutVars>
      </dgm:prSet>
      <dgm:spPr/>
      <dgm:t>
        <a:bodyPr/>
        <a:lstStyle/>
        <a:p>
          <a:endParaRPr lang="zh-TW" altLang="en-US"/>
        </a:p>
      </dgm:t>
    </dgm:pt>
    <dgm:pt modelId="{6032F9A3-EA1B-4AF5-BD1B-64D714EBC83C}" type="pres">
      <dgm:prSet presAssocID="{D5E26A4B-D884-4149-8F02-D465E72FE627}" presName="rect1ChTx" presStyleLbl="alignAcc1" presStyleIdx="2" presStyleCnt="3" custScaleX="115137" custScaleY="100968">
        <dgm:presLayoutVars>
          <dgm:bulletEnabled val="1"/>
        </dgm:presLayoutVars>
      </dgm:prSet>
      <dgm:spPr/>
      <dgm:t>
        <a:bodyPr/>
        <a:lstStyle/>
        <a:p>
          <a:endParaRPr lang="zh-TW" altLang="en-US"/>
        </a:p>
      </dgm:t>
    </dgm:pt>
    <dgm:pt modelId="{166784F2-4234-4E79-A59B-05ED598F7BD4}" type="pres">
      <dgm:prSet presAssocID="{396D23E3-E9A3-4E4C-A636-4C21B19327CB}" presName="rect2ParTx" presStyleLbl="alignAcc1" presStyleIdx="2" presStyleCnt="3">
        <dgm:presLayoutVars>
          <dgm:chMax val="1"/>
          <dgm:bulletEnabled val="1"/>
        </dgm:presLayoutVars>
      </dgm:prSet>
      <dgm:spPr/>
      <dgm:t>
        <a:bodyPr/>
        <a:lstStyle/>
        <a:p>
          <a:endParaRPr lang="zh-TW" altLang="en-US"/>
        </a:p>
      </dgm:t>
    </dgm:pt>
    <dgm:pt modelId="{B2CDBF05-C5E4-464A-AAF8-EC90B2ADA7A4}" type="pres">
      <dgm:prSet presAssocID="{396D23E3-E9A3-4E4C-A636-4C21B19327CB}" presName="rect2ChTx" presStyleLbl="alignAcc1" presStyleIdx="2" presStyleCnt="3" custScaleX="116480" custScaleY="100000">
        <dgm:presLayoutVars>
          <dgm:bulletEnabled val="1"/>
        </dgm:presLayoutVars>
      </dgm:prSet>
      <dgm:spPr/>
      <dgm:t>
        <a:bodyPr/>
        <a:lstStyle/>
        <a:p>
          <a:endParaRPr lang="zh-TW" altLang="en-US"/>
        </a:p>
      </dgm:t>
    </dgm:pt>
    <dgm:pt modelId="{D8B20F76-53A3-4190-B86C-670E609D6537}" type="pres">
      <dgm:prSet presAssocID="{3364BCBF-3EE9-48A1-9A78-B214E6D982AA}" presName="rect3ParTx" presStyleLbl="alignAcc1" presStyleIdx="2" presStyleCnt="3">
        <dgm:presLayoutVars>
          <dgm:chMax val="1"/>
          <dgm:bulletEnabled val="1"/>
        </dgm:presLayoutVars>
      </dgm:prSet>
      <dgm:spPr/>
      <dgm:t>
        <a:bodyPr/>
        <a:lstStyle/>
        <a:p>
          <a:endParaRPr lang="zh-TW" altLang="en-US"/>
        </a:p>
      </dgm:t>
    </dgm:pt>
    <dgm:pt modelId="{72D85D6A-299D-43F1-8F8B-141568BC63CA}" type="pres">
      <dgm:prSet presAssocID="{3364BCBF-3EE9-48A1-9A78-B214E6D982AA}" presName="rect3ChTx" presStyleLbl="alignAcc1" presStyleIdx="2" presStyleCnt="3" custScaleX="116078" custScaleY="117982" custLinFactNeighborX="-325" custLinFactNeighborY="2009">
        <dgm:presLayoutVars>
          <dgm:bulletEnabled val="1"/>
        </dgm:presLayoutVars>
      </dgm:prSet>
      <dgm:spPr/>
      <dgm:t>
        <a:bodyPr/>
        <a:lstStyle/>
        <a:p>
          <a:endParaRPr lang="zh-TW" altLang="en-US"/>
        </a:p>
      </dgm:t>
    </dgm:pt>
  </dgm:ptLst>
  <dgm:cxnLst>
    <dgm:cxn modelId="{D599A126-8438-44B8-AB05-C599659DED41}" type="presOf" srcId="{DA97F18C-4156-4227-80DC-8E78D366AC8E}" destId="{72D85D6A-299D-43F1-8F8B-141568BC63CA}" srcOrd="0" destOrd="0" presId="urn:microsoft.com/office/officeart/2005/8/layout/target3"/>
    <dgm:cxn modelId="{A8DDF4DA-08BC-4F91-970A-0D7248B05ADC}" type="presOf" srcId="{823B02C3-3218-45E5-A2DB-76429B7F5D76}" destId="{B2CDBF05-C5E4-464A-AAF8-EC90B2ADA7A4}" srcOrd="0" destOrd="0" presId="urn:microsoft.com/office/officeart/2005/8/layout/target3"/>
    <dgm:cxn modelId="{AF809877-9668-4D3E-BEBC-49597758B37B}" srcId="{D5E26A4B-D884-4149-8F02-D465E72FE627}" destId="{D9406405-DC1D-4D54-9958-E5794764C278}" srcOrd="0" destOrd="0" parTransId="{A15F5C68-A985-4F11-AA99-9E4D11858170}" sibTransId="{EA13B9F2-E1F7-41F4-AF5C-FEFD7E682E67}"/>
    <dgm:cxn modelId="{F5BBC43B-BE76-492F-AA7D-ABD126D29618}" srcId="{1B29E4DC-F3B7-44BE-A682-C5C02C8C0622}" destId="{D5E26A4B-D884-4149-8F02-D465E72FE627}" srcOrd="0" destOrd="0" parTransId="{72062919-98D8-4D65-AD7F-D634D6C6C9A3}" sibTransId="{2A63F851-C2EE-4DAE-BAFD-038D4725A4CA}"/>
    <dgm:cxn modelId="{972C1BE9-3BE6-4B15-99CA-FE670BAB8819}" type="presOf" srcId="{B8FA41E5-5F8F-4882-BB28-C1E63E68499B}" destId="{72D85D6A-299D-43F1-8F8B-141568BC63CA}" srcOrd="0" destOrd="3" presId="urn:microsoft.com/office/officeart/2005/8/layout/target3"/>
    <dgm:cxn modelId="{9CB7F0E6-0BE2-4F88-8F8B-7D71483E81FF}" type="presOf" srcId="{396D23E3-E9A3-4E4C-A636-4C21B19327CB}" destId="{8CC7B511-CBBF-486C-A266-726E8209B8E2}" srcOrd="0" destOrd="0" presId="urn:microsoft.com/office/officeart/2005/8/layout/target3"/>
    <dgm:cxn modelId="{2EA3184C-7C1E-4B9C-B684-D5F7CFA90D83}" srcId="{D5E26A4B-D884-4149-8F02-D465E72FE627}" destId="{B795AAEB-A7EE-43BF-875E-AE4E958EAD0A}" srcOrd="1" destOrd="0" parTransId="{2021DE7A-6817-40A1-9101-0CA9E1CF6985}" sibTransId="{11C03476-6764-45E5-BEA4-A2B015661237}"/>
    <dgm:cxn modelId="{3478F58E-2B5C-4F74-989E-1675089C2A93}" type="presOf" srcId="{48CC31FE-A6BC-4724-952C-606AD20A7F32}" destId="{72D85D6A-299D-43F1-8F8B-141568BC63CA}" srcOrd="0" destOrd="2" presId="urn:microsoft.com/office/officeart/2005/8/layout/target3"/>
    <dgm:cxn modelId="{67D96DBF-48D5-4BD0-8F85-0120ED4B1533}" srcId="{3364BCBF-3EE9-48A1-9A78-B214E6D982AA}" destId="{48CC31FE-A6BC-4724-952C-606AD20A7F32}" srcOrd="2" destOrd="0" parTransId="{C924587F-0FCD-4BA4-B5A0-D448B77DEB8C}" sibTransId="{639F5074-5E15-4C14-AA35-2FE68C4B6292}"/>
    <dgm:cxn modelId="{443D31C9-6D3D-46B2-908F-FD7EB0CA70F6}" srcId="{396D23E3-E9A3-4E4C-A636-4C21B19327CB}" destId="{823B02C3-3218-45E5-A2DB-76429B7F5D76}" srcOrd="0" destOrd="0" parTransId="{4F9CEA0C-8F1A-4649-A89B-562C5FB02B8C}" sibTransId="{264F12E4-38E9-4742-A17E-4703DAA82D14}"/>
    <dgm:cxn modelId="{7879C195-0F76-4CFA-83C2-E0FE8B68D5F7}" type="presOf" srcId="{B795AAEB-A7EE-43BF-875E-AE4E958EAD0A}" destId="{6032F9A3-EA1B-4AF5-BD1B-64D714EBC83C}" srcOrd="0" destOrd="1" presId="urn:microsoft.com/office/officeart/2005/8/layout/target3"/>
    <dgm:cxn modelId="{434EE50C-D03D-402B-94DB-CF4A9CC79E12}" type="presOf" srcId="{396D23E3-E9A3-4E4C-A636-4C21B19327CB}" destId="{166784F2-4234-4E79-A59B-05ED598F7BD4}" srcOrd="1" destOrd="0" presId="urn:microsoft.com/office/officeart/2005/8/layout/target3"/>
    <dgm:cxn modelId="{38B066E1-94E1-4032-8B4A-32A2F50169C8}" type="presOf" srcId="{D5E26A4B-D884-4149-8F02-D465E72FE627}" destId="{82D2F802-0858-43FA-A66D-69B990BFB234}" srcOrd="0" destOrd="0" presId="urn:microsoft.com/office/officeart/2005/8/layout/target3"/>
    <dgm:cxn modelId="{5C31FD4E-E5CC-4B77-8E48-E0F76CB49DEE}" type="presOf" srcId="{3364BCBF-3EE9-48A1-9A78-B214E6D982AA}" destId="{D8B20F76-53A3-4190-B86C-670E609D6537}" srcOrd="1" destOrd="0" presId="urn:microsoft.com/office/officeart/2005/8/layout/target3"/>
    <dgm:cxn modelId="{E771A777-AD83-45A3-8D1E-26BA777D3BE9}" type="presOf" srcId="{3364BCBF-3EE9-48A1-9A78-B214E6D982AA}" destId="{F524366B-3634-4DE8-B1CB-AFEC5FCDE11A}" srcOrd="0" destOrd="0" presId="urn:microsoft.com/office/officeart/2005/8/layout/target3"/>
    <dgm:cxn modelId="{109F02FF-E306-4786-8E42-1E1F5C7F3693}" type="presOf" srcId="{1B29E4DC-F3B7-44BE-A682-C5C02C8C0622}" destId="{E624BAD0-5198-4267-BF47-7AC6F5EEEA52}" srcOrd="0" destOrd="0" presId="urn:microsoft.com/office/officeart/2005/8/layout/target3"/>
    <dgm:cxn modelId="{2ED27E17-F861-4FA1-954F-F96588AD1FDC}" srcId="{1B29E4DC-F3B7-44BE-A682-C5C02C8C0622}" destId="{3364BCBF-3EE9-48A1-9A78-B214E6D982AA}" srcOrd="2" destOrd="0" parTransId="{23BD288B-790E-40C8-B873-C5C1B15471E4}" sibTransId="{E89C51CE-6A20-475E-B9E7-34E390D4DD92}"/>
    <dgm:cxn modelId="{0CBFB110-0585-4002-89FC-49779B00BB89}" srcId="{3364BCBF-3EE9-48A1-9A78-B214E6D982AA}" destId="{DA97F18C-4156-4227-80DC-8E78D366AC8E}" srcOrd="0" destOrd="0" parTransId="{3CC6446E-6D00-4F9E-B198-1C1CD662764B}" sibTransId="{383182C5-7DAD-4FC2-969C-55C659B52059}"/>
    <dgm:cxn modelId="{240261CB-C1FB-4FB3-9C1A-4A6E31856684}" srcId="{1B29E4DC-F3B7-44BE-A682-C5C02C8C0622}" destId="{396D23E3-E9A3-4E4C-A636-4C21B19327CB}" srcOrd="1" destOrd="0" parTransId="{2377B0B0-56F6-4672-B0F7-C57F5A722C21}" sibTransId="{EB206401-EF15-49E4-803D-3CA698FE1984}"/>
    <dgm:cxn modelId="{2560E234-AC44-4B31-8685-9C605101EE62}" srcId="{3364BCBF-3EE9-48A1-9A78-B214E6D982AA}" destId="{B8FA41E5-5F8F-4882-BB28-C1E63E68499B}" srcOrd="3" destOrd="0" parTransId="{C2971AB0-E4B3-43A6-87E7-C8814C41B215}" sibTransId="{8C9A5317-B63E-4BF1-820C-84BE16A5B818}"/>
    <dgm:cxn modelId="{6EB4AF75-3D97-4980-AABC-C0A85D7C84CA}" srcId="{3364BCBF-3EE9-48A1-9A78-B214E6D982AA}" destId="{CD297D78-1127-40A8-A682-0795207B61C7}" srcOrd="1" destOrd="0" parTransId="{5D889021-492B-4CA9-985B-A3F19F426001}" sibTransId="{776FC5CD-2A59-4CD6-9D41-26082F78265F}"/>
    <dgm:cxn modelId="{937CB88D-80F3-4458-A8CB-36A625B6486E}" type="presOf" srcId="{D9406405-DC1D-4D54-9958-E5794764C278}" destId="{6032F9A3-EA1B-4AF5-BD1B-64D714EBC83C}" srcOrd="0" destOrd="0" presId="urn:microsoft.com/office/officeart/2005/8/layout/target3"/>
    <dgm:cxn modelId="{89217272-D3A8-46BC-95E7-18603EA9D95D}" type="presOf" srcId="{CD297D78-1127-40A8-A682-0795207B61C7}" destId="{72D85D6A-299D-43F1-8F8B-141568BC63CA}" srcOrd="0" destOrd="1" presId="urn:microsoft.com/office/officeart/2005/8/layout/target3"/>
    <dgm:cxn modelId="{CF9D0C3E-4561-4253-989D-C8D6A6084DBA}" type="presOf" srcId="{D5E26A4B-D884-4149-8F02-D465E72FE627}" destId="{18A067C3-40F5-467B-A8A9-3DDEFAB8AB95}" srcOrd="1" destOrd="0" presId="urn:microsoft.com/office/officeart/2005/8/layout/target3"/>
    <dgm:cxn modelId="{D3E9B38C-870E-41FB-8E6B-717A2A9CF9FE}" type="presParOf" srcId="{E624BAD0-5198-4267-BF47-7AC6F5EEEA52}" destId="{87E3C441-0AC5-4A23-BB9C-1D9C5206F8BA}" srcOrd="0" destOrd="0" presId="urn:microsoft.com/office/officeart/2005/8/layout/target3"/>
    <dgm:cxn modelId="{70B826EE-63E4-4E1D-AF73-DBD370848FE7}" type="presParOf" srcId="{E624BAD0-5198-4267-BF47-7AC6F5EEEA52}" destId="{2BBDDC09-12A5-41E1-938F-1EFC5CE02353}" srcOrd="1" destOrd="0" presId="urn:microsoft.com/office/officeart/2005/8/layout/target3"/>
    <dgm:cxn modelId="{F5697FA7-FA67-4811-9930-BD3BC44B9D1A}" type="presParOf" srcId="{E624BAD0-5198-4267-BF47-7AC6F5EEEA52}" destId="{82D2F802-0858-43FA-A66D-69B990BFB234}" srcOrd="2" destOrd="0" presId="urn:microsoft.com/office/officeart/2005/8/layout/target3"/>
    <dgm:cxn modelId="{C723C7E4-9E0B-4D45-81EE-908203E2D959}" type="presParOf" srcId="{E624BAD0-5198-4267-BF47-7AC6F5EEEA52}" destId="{DA4EB75E-DEE0-4E52-8D4C-3BA93DA6BE81}" srcOrd="3" destOrd="0" presId="urn:microsoft.com/office/officeart/2005/8/layout/target3"/>
    <dgm:cxn modelId="{85510570-5646-491C-B852-3B5C96EB582F}" type="presParOf" srcId="{E624BAD0-5198-4267-BF47-7AC6F5EEEA52}" destId="{E569BD1D-D8A4-472A-85EA-1609588CDD78}" srcOrd="4" destOrd="0" presId="urn:microsoft.com/office/officeart/2005/8/layout/target3"/>
    <dgm:cxn modelId="{19B46C56-F917-44E3-8EF8-7AAC7D37765F}" type="presParOf" srcId="{E624BAD0-5198-4267-BF47-7AC6F5EEEA52}" destId="{8CC7B511-CBBF-486C-A266-726E8209B8E2}" srcOrd="5" destOrd="0" presId="urn:microsoft.com/office/officeart/2005/8/layout/target3"/>
    <dgm:cxn modelId="{117FCB32-55B5-446F-B235-F6E5F55A8747}" type="presParOf" srcId="{E624BAD0-5198-4267-BF47-7AC6F5EEEA52}" destId="{0B0D6E22-6B3E-4B87-9204-F170DB6AADDE}" srcOrd="6" destOrd="0" presId="urn:microsoft.com/office/officeart/2005/8/layout/target3"/>
    <dgm:cxn modelId="{FF675310-2E7D-443F-B705-0A22CF736EA0}" type="presParOf" srcId="{E624BAD0-5198-4267-BF47-7AC6F5EEEA52}" destId="{985B44FD-8950-4486-B2B4-B32B7213CDBC}" srcOrd="7" destOrd="0" presId="urn:microsoft.com/office/officeart/2005/8/layout/target3"/>
    <dgm:cxn modelId="{6620A4B7-EFA7-4095-950B-B3A5A79A8CA1}" type="presParOf" srcId="{E624BAD0-5198-4267-BF47-7AC6F5EEEA52}" destId="{F524366B-3634-4DE8-B1CB-AFEC5FCDE11A}" srcOrd="8" destOrd="0" presId="urn:microsoft.com/office/officeart/2005/8/layout/target3"/>
    <dgm:cxn modelId="{8AD8A353-7AA9-42E8-875E-6C99C0E40C5B}" type="presParOf" srcId="{E624BAD0-5198-4267-BF47-7AC6F5EEEA52}" destId="{18A067C3-40F5-467B-A8A9-3DDEFAB8AB95}" srcOrd="9" destOrd="0" presId="urn:microsoft.com/office/officeart/2005/8/layout/target3"/>
    <dgm:cxn modelId="{3E5CF12D-AAAA-4A1C-BFDA-CE534AA0BC3C}" type="presParOf" srcId="{E624BAD0-5198-4267-BF47-7AC6F5EEEA52}" destId="{6032F9A3-EA1B-4AF5-BD1B-64D714EBC83C}" srcOrd="10" destOrd="0" presId="urn:microsoft.com/office/officeart/2005/8/layout/target3"/>
    <dgm:cxn modelId="{62BCEBBF-4468-4B4D-A220-5D8E21276A3E}" type="presParOf" srcId="{E624BAD0-5198-4267-BF47-7AC6F5EEEA52}" destId="{166784F2-4234-4E79-A59B-05ED598F7BD4}" srcOrd="11" destOrd="0" presId="urn:microsoft.com/office/officeart/2005/8/layout/target3"/>
    <dgm:cxn modelId="{CFA683F7-3460-4394-A1EF-81F848D799D5}" type="presParOf" srcId="{E624BAD0-5198-4267-BF47-7AC6F5EEEA52}" destId="{B2CDBF05-C5E4-464A-AAF8-EC90B2ADA7A4}" srcOrd="12" destOrd="0" presId="urn:microsoft.com/office/officeart/2005/8/layout/target3"/>
    <dgm:cxn modelId="{04908510-1A20-4ECD-8376-5F70E2CA0647}" type="presParOf" srcId="{E624BAD0-5198-4267-BF47-7AC6F5EEEA52}" destId="{D8B20F76-53A3-4190-B86C-670E609D6537}" srcOrd="13" destOrd="0" presId="urn:microsoft.com/office/officeart/2005/8/layout/target3"/>
    <dgm:cxn modelId="{45299869-ED5E-4F10-B82F-B732F34CBAF2}" type="presParOf" srcId="{E624BAD0-5198-4267-BF47-7AC6F5EEEA52}" destId="{72D85D6A-299D-43F1-8F8B-141568BC63CA}"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6B9B9B-E00D-4764-8F1C-B749E7D04AC9}"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zh-TW" altLang="en-US"/>
        </a:p>
      </dgm:t>
    </dgm:pt>
    <dgm:pt modelId="{63E3942D-8143-4E6A-8710-48CB16C0B23E}">
      <dgm:prSet phldrT="[文字]"/>
      <dgm:spPr/>
      <dgm:t>
        <a:bodyPr/>
        <a:lstStyle/>
        <a:p>
          <a:r>
            <a:rPr lang="zh-TW" altLang="en-US" b="1" dirty="0" smtClean="0">
              <a:latin typeface="標楷體" panose="03000509000000000000" pitchFamily="65" charset="-120"/>
              <a:ea typeface="標楷體" panose="03000509000000000000" pitchFamily="65" charset="-120"/>
            </a:rPr>
            <a:t>非單一性別</a:t>
          </a:r>
          <a:endParaRPr lang="zh-TW" altLang="en-US" b="1" dirty="0">
            <a:latin typeface="標楷體" panose="03000509000000000000" pitchFamily="65" charset="-120"/>
            <a:ea typeface="標楷體" panose="03000509000000000000" pitchFamily="65" charset="-120"/>
          </a:endParaRPr>
        </a:p>
      </dgm:t>
    </dgm:pt>
    <dgm:pt modelId="{C90F5AE9-86D7-4777-AACD-8820058793C9}" type="parTrans" cxnId="{647E9FB8-55C5-4D60-B402-4028C923AC76}">
      <dgm:prSet/>
      <dgm:spPr/>
      <dgm:t>
        <a:bodyPr/>
        <a:lstStyle/>
        <a:p>
          <a:endParaRPr lang="zh-TW" altLang="en-US"/>
        </a:p>
      </dgm:t>
    </dgm:pt>
    <dgm:pt modelId="{F8A4CA43-3341-4A1A-B943-3BEDD5213DC7}" type="sibTrans" cxnId="{647E9FB8-55C5-4D60-B402-4028C923AC76}">
      <dgm:prSet/>
      <dgm:spPr/>
      <dgm:t>
        <a:bodyPr/>
        <a:lstStyle/>
        <a:p>
          <a:endParaRPr lang="zh-TW" altLang="en-US"/>
        </a:p>
      </dgm:t>
    </dgm:pt>
    <dgm:pt modelId="{0FE56B31-8BC7-43E3-B4C2-7C5668603B07}">
      <dgm:prSet phldrT="[文字]" custT="1"/>
      <dgm:spPr/>
      <dgm:t>
        <a:bodyPr/>
        <a:lstStyle/>
        <a:p>
          <a:r>
            <a:rPr lang="zh-TW" altLang="en-US" sz="1600" dirty="0" smtClean="0">
              <a:latin typeface="標楷體" panose="03000509000000000000" pitchFamily="65" charset="-120"/>
              <a:ea typeface="標楷體" panose="03000509000000000000" pitchFamily="65" charset="-120"/>
            </a:rPr>
            <a:t>上市公司董事會成員應自</a:t>
          </a:r>
          <a:r>
            <a:rPr lang="en-US" altLang="zh-TW" sz="16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113</a:t>
          </a:r>
          <a:r>
            <a:rPr lang="zh-TW" altLang="en-US" sz="16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dirty="0" smtClean="0">
              <a:latin typeface="標楷體" panose="03000509000000000000" pitchFamily="65" charset="-120"/>
              <a:ea typeface="標楷體" panose="03000509000000000000" pitchFamily="65" charset="-120"/>
            </a:rPr>
            <a:t>起，不同性別董事不得少於</a:t>
          </a:r>
          <a:r>
            <a:rPr lang="en-US" altLang="zh-TW" sz="1600" dirty="0" smtClean="0">
              <a:latin typeface="標楷體" panose="03000509000000000000" pitchFamily="65" charset="-120"/>
              <a:ea typeface="標楷體" panose="03000509000000000000" pitchFamily="65" charset="-120"/>
            </a:rPr>
            <a:t>1</a:t>
          </a:r>
          <a:r>
            <a:rPr lang="zh-TW" altLang="en-US" sz="1600" dirty="0" smtClean="0">
              <a:latin typeface="標楷體" panose="03000509000000000000" pitchFamily="65" charset="-120"/>
              <a:ea typeface="標楷體" panose="03000509000000000000" pitchFamily="65" charset="-120"/>
            </a:rPr>
            <a:t>人</a:t>
          </a:r>
          <a:endParaRPr lang="zh-TW" altLang="en-US" sz="1600" dirty="0">
            <a:latin typeface="標楷體" panose="03000509000000000000" pitchFamily="65" charset="-120"/>
            <a:ea typeface="標楷體" panose="03000509000000000000" pitchFamily="65" charset="-120"/>
          </a:endParaRPr>
        </a:p>
      </dgm:t>
    </dgm:pt>
    <dgm:pt modelId="{A4C26CDE-7BAC-49EE-AD5A-6E57C4F28FE4}" type="parTrans" cxnId="{911A3DC4-294D-4C43-94FC-FBD91628E25F}">
      <dgm:prSet/>
      <dgm:spPr/>
      <dgm:t>
        <a:bodyPr/>
        <a:lstStyle/>
        <a:p>
          <a:endParaRPr lang="zh-TW" altLang="en-US"/>
        </a:p>
      </dgm:t>
    </dgm:pt>
    <dgm:pt modelId="{9C583BFB-2162-42ED-B84E-47A480DCEC96}" type="sibTrans" cxnId="{911A3DC4-294D-4C43-94FC-FBD91628E25F}">
      <dgm:prSet/>
      <dgm:spPr/>
      <dgm:t>
        <a:bodyPr/>
        <a:lstStyle/>
        <a:p>
          <a:endParaRPr lang="zh-TW" altLang="en-US"/>
        </a:p>
      </dgm:t>
    </dgm:pt>
    <dgm:pt modelId="{F9F8ED77-07A2-4A68-A5A9-BD8D684859A1}">
      <dgm:prSet phldrT="[文字]" custT="1"/>
      <dgm:spPr/>
      <dgm:t>
        <a:bodyPr/>
        <a:lstStyle/>
        <a:p>
          <a:r>
            <a:rPr lang="zh-TW" altLang="en-US" sz="1600" dirty="0" smtClean="0">
              <a:latin typeface="標楷體" panose="03000509000000000000" pitchFamily="65" charset="-120"/>
              <a:ea typeface="標楷體" panose="03000509000000000000" pitchFamily="65" charset="-120"/>
            </a:rPr>
            <a:t>但董事任期於</a:t>
          </a:r>
          <a:r>
            <a:rPr lang="en-US" altLang="en-US" sz="1600" dirty="0" smtClean="0">
              <a:latin typeface="標楷體" panose="03000509000000000000" pitchFamily="65" charset="-120"/>
              <a:ea typeface="標楷體" panose="03000509000000000000" pitchFamily="65" charset="-120"/>
            </a:rPr>
            <a:t>113</a:t>
          </a:r>
          <a:r>
            <a:rPr lang="zh-TW" altLang="en-US" sz="1600" dirty="0" smtClean="0">
              <a:latin typeface="標楷體" panose="03000509000000000000" pitchFamily="65" charset="-120"/>
              <a:ea typeface="標楷體" panose="03000509000000000000" pitchFamily="65" charset="-120"/>
            </a:rPr>
            <a:t>年未屆滿者，得自其任期屆滿時始適用之</a:t>
          </a:r>
          <a:endParaRPr lang="zh-TW" altLang="en-US" sz="1600" dirty="0">
            <a:latin typeface="標楷體" panose="03000509000000000000" pitchFamily="65" charset="-120"/>
            <a:ea typeface="標楷體" panose="03000509000000000000" pitchFamily="65" charset="-120"/>
          </a:endParaRPr>
        </a:p>
      </dgm:t>
    </dgm:pt>
    <dgm:pt modelId="{8138FBB7-3CD4-499A-BD31-AB741D164D1E}" type="parTrans" cxnId="{2F3F0968-B9C5-454D-8048-1877D575EC79}">
      <dgm:prSet/>
      <dgm:spPr/>
      <dgm:t>
        <a:bodyPr/>
        <a:lstStyle/>
        <a:p>
          <a:endParaRPr lang="zh-TW" altLang="en-US"/>
        </a:p>
      </dgm:t>
    </dgm:pt>
    <dgm:pt modelId="{D0842499-171E-42E0-B2E1-2CC40369C5E2}" type="sibTrans" cxnId="{2F3F0968-B9C5-454D-8048-1877D575EC79}">
      <dgm:prSet/>
      <dgm:spPr/>
      <dgm:t>
        <a:bodyPr/>
        <a:lstStyle/>
        <a:p>
          <a:endParaRPr lang="zh-TW" altLang="en-US"/>
        </a:p>
      </dgm:t>
    </dgm:pt>
    <dgm:pt modelId="{72B7D603-B967-44B6-8BE6-B11D0C45EB78}">
      <dgm:prSet phldrT="[文字]"/>
      <dgm:spPr/>
      <dgm:t>
        <a:bodyPr/>
        <a:lstStyle/>
        <a:p>
          <a:r>
            <a:rPr lang="zh-TW" altLang="en-US" b="1" dirty="0" smtClean="0">
              <a:latin typeface="標楷體" panose="03000509000000000000" pitchFamily="65" charset="-120"/>
              <a:ea typeface="標楷體" panose="03000509000000000000" pitchFamily="65" charset="-120"/>
            </a:rPr>
            <a:t>獨董占比</a:t>
          </a:r>
          <a:endParaRPr lang="zh-TW" altLang="en-US" b="1" dirty="0">
            <a:latin typeface="標楷體" panose="03000509000000000000" pitchFamily="65" charset="-120"/>
            <a:ea typeface="標楷體" panose="03000509000000000000" pitchFamily="65" charset="-120"/>
          </a:endParaRPr>
        </a:p>
      </dgm:t>
    </dgm:pt>
    <dgm:pt modelId="{62665224-0BC3-4CC0-BF28-5DBDC8C1E3B1}" type="parTrans" cxnId="{7801A14C-F57F-4E6E-9481-9868944F446D}">
      <dgm:prSet/>
      <dgm:spPr/>
      <dgm:t>
        <a:bodyPr/>
        <a:lstStyle/>
        <a:p>
          <a:endParaRPr lang="zh-TW" altLang="en-US"/>
        </a:p>
      </dgm:t>
    </dgm:pt>
    <dgm:pt modelId="{F20E19F6-F8D9-42DE-8769-B625E6B6022C}" type="sibTrans" cxnId="{7801A14C-F57F-4E6E-9481-9868944F446D}">
      <dgm:prSet/>
      <dgm:spPr/>
      <dgm:t>
        <a:bodyPr/>
        <a:lstStyle/>
        <a:p>
          <a:endParaRPr lang="zh-TW" altLang="en-US"/>
        </a:p>
      </dgm:t>
    </dgm:pt>
    <dgm:pt modelId="{009FD0D2-922B-4698-B642-E160DE19A857}">
      <dgm:prSet phldrT="[文字]" custT="1"/>
      <dgm:spPr/>
      <dgm:t>
        <a:bodyPr/>
        <a:lstStyle/>
        <a:p>
          <a:pPr>
            <a:lnSpc>
              <a:spcPts val="1900"/>
            </a:lnSpc>
          </a:pPr>
          <a:r>
            <a:rPr lang="zh-TW" altLang="en-US" sz="1600" dirty="0" smtClean="0">
              <a:latin typeface="標楷體" panose="03000509000000000000" pitchFamily="65" charset="-120"/>
              <a:ea typeface="標楷體" panose="03000509000000000000" pitchFamily="65" charset="-120"/>
            </a:rPr>
            <a:t>獨立董事人數應自</a:t>
          </a:r>
          <a:r>
            <a:rPr lang="en-US" altLang="zh-TW" sz="16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116</a:t>
          </a:r>
          <a:r>
            <a:rPr lang="zh-TW" altLang="en-US" sz="16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dirty="0" smtClean="0">
              <a:latin typeface="標楷體" panose="03000509000000000000" pitchFamily="65" charset="-120"/>
              <a:ea typeface="標楷體" panose="03000509000000000000" pitchFamily="65" charset="-120"/>
            </a:rPr>
            <a:t>起，不得少於董事席次</a:t>
          </a:r>
          <a:r>
            <a:rPr lang="en-US" altLang="zh-TW" sz="1600" dirty="0" smtClean="0">
              <a:latin typeface="標楷體" panose="03000509000000000000" pitchFamily="65" charset="-120"/>
              <a:ea typeface="標楷體" panose="03000509000000000000" pitchFamily="65" charset="-120"/>
            </a:rPr>
            <a:t>1/3</a:t>
          </a:r>
          <a:endParaRPr lang="zh-TW" altLang="en-US" sz="1600" dirty="0">
            <a:latin typeface="標楷體" panose="03000509000000000000" pitchFamily="65" charset="-120"/>
            <a:ea typeface="標楷體" panose="03000509000000000000" pitchFamily="65" charset="-120"/>
          </a:endParaRPr>
        </a:p>
      </dgm:t>
    </dgm:pt>
    <dgm:pt modelId="{A11DE61B-4CAC-4242-A648-931C52EF172B}" type="parTrans" cxnId="{65C6EEED-2FD2-4EDF-A6BE-023EA1F95F7A}">
      <dgm:prSet/>
      <dgm:spPr/>
      <dgm:t>
        <a:bodyPr/>
        <a:lstStyle/>
        <a:p>
          <a:endParaRPr lang="zh-TW" altLang="en-US"/>
        </a:p>
      </dgm:t>
    </dgm:pt>
    <dgm:pt modelId="{48B99D7C-6969-4677-9547-AF1429F30215}" type="sibTrans" cxnId="{65C6EEED-2FD2-4EDF-A6BE-023EA1F95F7A}">
      <dgm:prSet/>
      <dgm:spPr/>
      <dgm:t>
        <a:bodyPr/>
        <a:lstStyle/>
        <a:p>
          <a:endParaRPr lang="zh-TW" altLang="en-US"/>
        </a:p>
      </dgm:t>
    </dgm:pt>
    <dgm:pt modelId="{AFD8FBDE-61E1-4907-A157-1D08D9E0B845}">
      <dgm:prSet phldrT="[文字]" custT="1"/>
      <dgm:spPr/>
      <dgm:t>
        <a:bodyPr/>
        <a:lstStyle/>
        <a:p>
          <a:r>
            <a:rPr lang="zh-TW" altLang="en-US" sz="1600" dirty="0" smtClean="0">
              <a:latin typeface="標楷體" panose="03000509000000000000" pitchFamily="65" charset="-120"/>
              <a:ea typeface="標楷體" panose="03000509000000000000" pitchFamily="65" charset="-120"/>
            </a:rPr>
            <a:t>實收資本額達新臺幣</a:t>
          </a:r>
          <a:r>
            <a:rPr lang="en-US" altLang="zh-TW" sz="1600" dirty="0" smtClean="0">
              <a:latin typeface="標楷體" panose="03000509000000000000" pitchFamily="65" charset="-120"/>
              <a:ea typeface="標楷體" panose="03000509000000000000" pitchFamily="65" charset="-120"/>
            </a:rPr>
            <a:t>100</a:t>
          </a:r>
          <a:r>
            <a:rPr lang="zh-TW" altLang="en-US" sz="1600" dirty="0" smtClean="0">
              <a:latin typeface="標楷體" panose="03000509000000000000" pitchFamily="65" charset="-120"/>
              <a:ea typeface="標楷體" panose="03000509000000000000" pitchFamily="65" charset="-120"/>
            </a:rPr>
            <a:t>億元以上及金融保險業之上市公司，應自</a:t>
          </a:r>
          <a:r>
            <a:rPr lang="en-US" altLang="zh-TW" sz="1600" dirty="0" smtClean="0">
              <a:latin typeface="標楷體" panose="03000509000000000000" pitchFamily="65" charset="-120"/>
              <a:ea typeface="標楷體" panose="03000509000000000000" pitchFamily="65" charset="-120"/>
            </a:rPr>
            <a:t>113</a:t>
          </a:r>
          <a:r>
            <a:rPr lang="zh-TW" altLang="en-US" sz="1600" dirty="0" smtClean="0">
              <a:latin typeface="標楷體" panose="03000509000000000000" pitchFamily="65" charset="-120"/>
              <a:ea typeface="標楷體" panose="03000509000000000000" pitchFamily="65" charset="-120"/>
            </a:rPr>
            <a:t>年起適用</a:t>
          </a:r>
          <a:endParaRPr lang="zh-TW" altLang="en-US" sz="1600" dirty="0">
            <a:latin typeface="標楷體" panose="03000509000000000000" pitchFamily="65" charset="-120"/>
            <a:ea typeface="標楷體" panose="03000509000000000000" pitchFamily="65" charset="-120"/>
          </a:endParaRPr>
        </a:p>
      </dgm:t>
    </dgm:pt>
    <dgm:pt modelId="{7DDEC7D3-596D-4670-B874-2E5B9C7E02D6}" type="parTrans" cxnId="{C0E8C176-FF5D-4B3F-9D9A-A73507141971}">
      <dgm:prSet/>
      <dgm:spPr/>
      <dgm:t>
        <a:bodyPr/>
        <a:lstStyle/>
        <a:p>
          <a:endParaRPr lang="zh-TW" altLang="en-US"/>
        </a:p>
      </dgm:t>
    </dgm:pt>
    <dgm:pt modelId="{FEA424CF-B50D-4ED5-B699-32CC615D7550}" type="sibTrans" cxnId="{C0E8C176-FF5D-4B3F-9D9A-A73507141971}">
      <dgm:prSet/>
      <dgm:spPr/>
      <dgm:t>
        <a:bodyPr/>
        <a:lstStyle/>
        <a:p>
          <a:endParaRPr lang="zh-TW" altLang="en-US"/>
        </a:p>
      </dgm:t>
    </dgm:pt>
    <dgm:pt modelId="{6028A4DD-6529-449A-B45A-01860E0FE46B}">
      <dgm:prSet phldrT="[文字]" custT="1"/>
      <dgm:spPr/>
      <dgm:t>
        <a:bodyPr/>
        <a:lstStyle/>
        <a:p>
          <a:pPr>
            <a:lnSpc>
              <a:spcPts val="1800"/>
            </a:lnSpc>
          </a:pPr>
          <a:r>
            <a:rPr lang="zh-TW" altLang="en-US" sz="1600" dirty="0" smtClean="0">
              <a:latin typeface="標楷體" panose="03000509000000000000" pitchFamily="65" charset="-120"/>
              <a:ea typeface="標楷體" panose="03000509000000000000" pitchFamily="65" charset="-120"/>
            </a:rPr>
            <a:t>自</a:t>
          </a:r>
          <a:r>
            <a:rPr lang="en-US" altLang="zh-TW" sz="16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113</a:t>
          </a:r>
          <a:r>
            <a:rPr lang="zh-TW" altLang="en-US" sz="16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dirty="0" smtClean="0">
              <a:latin typeface="標楷體" panose="03000509000000000000" pitchFamily="65" charset="-120"/>
              <a:ea typeface="標楷體" panose="03000509000000000000" pitchFamily="65" charset="-120"/>
            </a:rPr>
            <a:t>起，獨立董事</a:t>
          </a:r>
          <a:r>
            <a:rPr lang="zh-TW" altLang="en-US" sz="1600" u="sng" dirty="0" smtClean="0">
              <a:solidFill>
                <a:srgbClr val="000099"/>
              </a:solidFill>
              <a:latin typeface="標楷體" panose="03000509000000000000" pitchFamily="65" charset="-120"/>
              <a:ea typeface="標楷體" panose="03000509000000000000" pitchFamily="65" charset="-120"/>
            </a:rPr>
            <a:t>半數</a:t>
          </a:r>
          <a:r>
            <a:rPr lang="zh-TW" altLang="en-US" sz="1600" dirty="0" smtClean="0">
              <a:latin typeface="標楷體" panose="03000509000000000000" pitchFamily="65" charset="-120"/>
              <a:ea typeface="標楷體" panose="03000509000000000000" pitchFamily="65" charset="-120"/>
            </a:rPr>
            <a:t>以上連續任期不得超過</a:t>
          </a:r>
          <a:r>
            <a:rPr lang="en-US" altLang="zh-TW" sz="1600" dirty="0" smtClean="0">
              <a:latin typeface="標楷體" panose="03000509000000000000" pitchFamily="65" charset="-120"/>
              <a:ea typeface="標楷體" panose="03000509000000000000" pitchFamily="65" charset="-120"/>
            </a:rPr>
            <a:t>3</a:t>
          </a:r>
          <a:r>
            <a:rPr lang="zh-TW" altLang="en-US" sz="1600" dirty="0" smtClean="0">
              <a:latin typeface="標楷體" panose="03000509000000000000" pitchFamily="65" charset="-120"/>
              <a:ea typeface="標楷體" panose="03000509000000000000" pitchFamily="65" charset="-120"/>
            </a:rPr>
            <a:t>屆</a:t>
          </a:r>
          <a:endParaRPr lang="zh-TW" altLang="en-US" sz="1600" dirty="0">
            <a:latin typeface="標楷體" panose="03000509000000000000" pitchFamily="65" charset="-120"/>
            <a:ea typeface="標楷體" panose="03000509000000000000" pitchFamily="65" charset="-120"/>
          </a:endParaRPr>
        </a:p>
      </dgm:t>
    </dgm:pt>
    <dgm:pt modelId="{71D3B485-CBA2-4296-8569-F9293FD2992C}" type="parTrans" cxnId="{D568C2E1-F2A2-40D9-8CC6-79371AB32220}">
      <dgm:prSet/>
      <dgm:spPr/>
      <dgm:t>
        <a:bodyPr/>
        <a:lstStyle/>
        <a:p>
          <a:endParaRPr lang="zh-TW" altLang="en-US"/>
        </a:p>
      </dgm:t>
    </dgm:pt>
    <dgm:pt modelId="{1B60F04F-3FEC-46DD-AF56-9B7834663E7E}" type="sibTrans" cxnId="{D568C2E1-F2A2-40D9-8CC6-79371AB32220}">
      <dgm:prSet/>
      <dgm:spPr/>
      <dgm:t>
        <a:bodyPr/>
        <a:lstStyle/>
        <a:p>
          <a:endParaRPr lang="zh-TW" altLang="en-US"/>
        </a:p>
      </dgm:t>
    </dgm:pt>
    <dgm:pt modelId="{455142D6-524F-43B2-B28D-07F3B2E41406}">
      <dgm:prSet phldrT="[文字]"/>
      <dgm:spPr/>
      <dgm:t>
        <a:bodyPr/>
        <a:lstStyle/>
        <a:p>
          <a:r>
            <a:rPr lang="zh-TW" altLang="en-US" b="1" dirty="0" smtClean="0">
              <a:latin typeface="標楷體" panose="03000509000000000000" pitchFamily="65" charset="-120"/>
              <a:ea typeface="標楷體" panose="03000509000000000000" pitchFamily="65" charset="-120"/>
            </a:rPr>
            <a:t>連續任期</a:t>
          </a:r>
          <a:endParaRPr lang="zh-TW" altLang="en-US" b="1" dirty="0">
            <a:latin typeface="標楷體" panose="03000509000000000000" pitchFamily="65" charset="-120"/>
            <a:ea typeface="標楷體" panose="03000509000000000000" pitchFamily="65" charset="-120"/>
          </a:endParaRPr>
        </a:p>
      </dgm:t>
    </dgm:pt>
    <dgm:pt modelId="{F0113C0A-323D-44F8-B3A6-BD4B8BB6F3DF}" type="parTrans" cxnId="{CCBAACF4-383B-4821-8D3F-6074ADE4204B}">
      <dgm:prSet/>
      <dgm:spPr/>
      <dgm:t>
        <a:bodyPr/>
        <a:lstStyle/>
        <a:p>
          <a:endParaRPr lang="zh-TW" altLang="en-US"/>
        </a:p>
      </dgm:t>
    </dgm:pt>
    <dgm:pt modelId="{BC7F69C7-9EA0-4BA6-85F8-CAC74431AA29}" type="sibTrans" cxnId="{CCBAACF4-383B-4821-8D3F-6074ADE4204B}">
      <dgm:prSet/>
      <dgm:spPr/>
      <dgm:t>
        <a:bodyPr/>
        <a:lstStyle/>
        <a:p>
          <a:endParaRPr lang="zh-TW" altLang="en-US"/>
        </a:p>
      </dgm:t>
    </dgm:pt>
    <dgm:pt modelId="{34089D8F-323B-49E7-A206-2B04CBDCF3EE}">
      <dgm:prSet phldrT="[文字]" custT="1"/>
      <dgm:spPr/>
      <dgm:t>
        <a:bodyPr/>
        <a:lstStyle/>
        <a:p>
          <a:r>
            <a:rPr lang="zh-TW" altLang="en-US" sz="1600" dirty="0" smtClean="0">
              <a:latin typeface="標楷體" panose="03000509000000000000" pitchFamily="65" charset="-120"/>
              <a:ea typeface="標楷體" panose="03000509000000000000" pitchFamily="65" charset="-120"/>
            </a:rPr>
            <a:t>但董事任期未屆滿者，得自其任期屆滿時始適用之</a:t>
          </a:r>
          <a:endParaRPr lang="zh-TW" altLang="en-US" dirty="0"/>
        </a:p>
      </dgm:t>
    </dgm:pt>
    <dgm:pt modelId="{C45CB04D-ADF3-4EBD-AB56-D3703C9EBB2C}" type="parTrans" cxnId="{C21F5B96-A196-46A1-BDBE-C1DE74B6A81D}">
      <dgm:prSet/>
      <dgm:spPr/>
      <dgm:t>
        <a:bodyPr/>
        <a:lstStyle/>
        <a:p>
          <a:endParaRPr lang="zh-TW" altLang="en-US"/>
        </a:p>
      </dgm:t>
    </dgm:pt>
    <dgm:pt modelId="{40866D3E-ADD2-4CA0-9EF7-5E55E1FF3A3F}" type="sibTrans" cxnId="{C21F5B96-A196-46A1-BDBE-C1DE74B6A81D}">
      <dgm:prSet/>
      <dgm:spPr/>
      <dgm:t>
        <a:bodyPr/>
        <a:lstStyle/>
        <a:p>
          <a:endParaRPr lang="zh-TW" altLang="en-US"/>
        </a:p>
      </dgm:t>
    </dgm:pt>
    <dgm:pt modelId="{C8E3B58B-F122-4B86-8820-32381B03FAB5}">
      <dgm:prSet phldrT="[文字]" custT="1"/>
      <dgm:spPr/>
      <dgm:t>
        <a:bodyPr/>
        <a:lstStyle/>
        <a:p>
          <a:r>
            <a:rPr lang="en-US" altLang="zh-TW" sz="16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116</a:t>
          </a:r>
          <a:r>
            <a:rPr lang="zh-TW" altLang="en-US" sz="16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dirty="0" smtClean="0">
              <a:latin typeface="標楷體" panose="03000509000000000000" pitchFamily="65" charset="-120"/>
              <a:ea typeface="標楷體" panose="03000509000000000000" pitchFamily="65" charset="-120"/>
            </a:rPr>
            <a:t>起，獨立董事</a:t>
          </a:r>
          <a:r>
            <a:rPr lang="zh-TW" altLang="en-US" sz="1600" u="sng" dirty="0" smtClean="0">
              <a:solidFill>
                <a:srgbClr val="000099"/>
              </a:solidFill>
              <a:latin typeface="標楷體" panose="03000509000000000000" pitchFamily="65" charset="-120"/>
              <a:ea typeface="標楷體" panose="03000509000000000000" pitchFamily="65" charset="-120"/>
            </a:rPr>
            <a:t>全體</a:t>
          </a:r>
          <a:r>
            <a:rPr lang="zh-TW" altLang="en-US" sz="1600" dirty="0" smtClean="0">
              <a:latin typeface="標楷體" panose="03000509000000000000" pitchFamily="65" charset="-120"/>
              <a:ea typeface="標楷體" panose="03000509000000000000" pitchFamily="65" charset="-120"/>
            </a:rPr>
            <a:t>連續任期均不得超過</a:t>
          </a:r>
          <a:r>
            <a:rPr lang="en-US" altLang="zh-TW" sz="1600" dirty="0" smtClean="0">
              <a:latin typeface="標楷體" panose="03000509000000000000" pitchFamily="65" charset="-120"/>
              <a:ea typeface="標楷體" panose="03000509000000000000" pitchFamily="65" charset="-120"/>
            </a:rPr>
            <a:t>3</a:t>
          </a:r>
          <a:r>
            <a:rPr lang="zh-TW" altLang="en-US" sz="1600" dirty="0" smtClean="0">
              <a:latin typeface="標楷體" panose="03000509000000000000" pitchFamily="65" charset="-120"/>
              <a:ea typeface="標楷體" panose="03000509000000000000" pitchFamily="65" charset="-120"/>
            </a:rPr>
            <a:t>屆</a:t>
          </a:r>
          <a:endParaRPr lang="zh-TW" altLang="en-US" sz="1600" dirty="0">
            <a:latin typeface="標楷體" panose="03000509000000000000" pitchFamily="65" charset="-120"/>
            <a:ea typeface="標楷體" panose="03000509000000000000" pitchFamily="65" charset="-120"/>
          </a:endParaRPr>
        </a:p>
      </dgm:t>
    </dgm:pt>
    <dgm:pt modelId="{270F0E8E-CD2A-4D2F-ADFC-C50BEB0BC31C}" type="parTrans" cxnId="{032E2DA2-AA0E-4411-B9DC-33C069626A7B}">
      <dgm:prSet/>
      <dgm:spPr/>
      <dgm:t>
        <a:bodyPr/>
        <a:lstStyle/>
        <a:p>
          <a:endParaRPr lang="zh-TW" altLang="en-US"/>
        </a:p>
      </dgm:t>
    </dgm:pt>
    <dgm:pt modelId="{724D47ED-9053-48E9-81D2-B03C0501E43E}" type="sibTrans" cxnId="{032E2DA2-AA0E-4411-B9DC-33C069626A7B}">
      <dgm:prSet/>
      <dgm:spPr/>
      <dgm:t>
        <a:bodyPr/>
        <a:lstStyle/>
        <a:p>
          <a:endParaRPr lang="zh-TW" altLang="en-US"/>
        </a:p>
      </dgm:t>
    </dgm:pt>
    <dgm:pt modelId="{08EC6E49-4EC7-4835-8881-3A0225242D8D}">
      <dgm:prSet phldrT="[文字]" custT="1"/>
      <dgm:spPr/>
      <dgm:t>
        <a:bodyPr/>
        <a:lstStyle/>
        <a:p>
          <a:r>
            <a:rPr lang="zh-TW" altLang="en-US" sz="1600" dirty="0" smtClean="0">
              <a:latin typeface="標楷體" panose="03000509000000000000" pitchFamily="65" charset="-120"/>
              <a:ea typeface="標楷體" panose="03000509000000000000" pitchFamily="65" charset="-120"/>
            </a:rPr>
            <a:t>但董事任期未屆滿者，得自其任期屆滿時始適用</a:t>
          </a:r>
          <a:endParaRPr lang="zh-TW" altLang="en-US" sz="1600" dirty="0">
            <a:latin typeface="標楷體" panose="03000509000000000000" pitchFamily="65" charset="-120"/>
            <a:ea typeface="標楷體" panose="03000509000000000000" pitchFamily="65" charset="-120"/>
          </a:endParaRPr>
        </a:p>
      </dgm:t>
    </dgm:pt>
    <dgm:pt modelId="{1416FA46-B33B-473D-A524-CC7E640C6A30}" type="parTrans" cxnId="{0AABB058-73A4-425E-ACC0-4F97DDE27ED2}">
      <dgm:prSet/>
      <dgm:spPr/>
      <dgm:t>
        <a:bodyPr/>
        <a:lstStyle/>
        <a:p>
          <a:endParaRPr lang="zh-TW" altLang="en-US"/>
        </a:p>
      </dgm:t>
    </dgm:pt>
    <dgm:pt modelId="{71149153-EF5C-4E00-A582-EAAA4DBA100C}" type="sibTrans" cxnId="{0AABB058-73A4-425E-ACC0-4F97DDE27ED2}">
      <dgm:prSet/>
      <dgm:spPr/>
      <dgm:t>
        <a:bodyPr/>
        <a:lstStyle/>
        <a:p>
          <a:endParaRPr lang="zh-TW" altLang="en-US"/>
        </a:p>
      </dgm:t>
    </dgm:pt>
    <dgm:pt modelId="{21464606-7E79-4558-A345-B14B7640BC24}" type="pres">
      <dgm:prSet presAssocID="{CE6B9B9B-E00D-4764-8F1C-B749E7D04AC9}" presName="layout" presStyleCnt="0">
        <dgm:presLayoutVars>
          <dgm:chMax/>
          <dgm:chPref/>
          <dgm:dir/>
          <dgm:resizeHandles/>
        </dgm:presLayoutVars>
      </dgm:prSet>
      <dgm:spPr/>
      <dgm:t>
        <a:bodyPr/>
        <a:lstStyle/>
        <a:p>
          <a:endParaRPr lang="zh-TW" altLang="en-US"/>
        </a:p>
      </dgm:t>
    </dgm:pt>
    <dgm:pt modelId="{AE2E503B-58A6-41F5-BB50-E91A017A599F}" type="pres">
      <dgm:prSet presAssocID="{63E3942D-8143-4E6A-8710-48CB16C0B23E}" presName="root" presStyleCnt="0">
        <dgm:presLayoutVars>
          <dgm:chMax/>
          <dgm:chPref/>
        </dgm:presLayoutVars>
      </dgm:prSet>
      <dgm:spPr/>
    </dgm:pt>
    <dgm:pt modelId="{408AA76C-6515-4D0B-8D19-B3E443159FA4}" type="pres">
      <dgm:prSet presAssocID="{63E3942D-8143-4E6A-8710-48CB16C0B23E}" presName="rootComposite" presStyleCnt="0">
        <dgm:presLayoutVars/>
      </dgm:prSet>
      <dgm:spPr/>
    </dgm:pt>
    <dgm:pt modelId="{9FECB0B4-DCB8-4A02-BF80-6E12933BB5CE}" type="pres">
      <dgm:prSet presAssocID="{63E3942D-8143-4E6A-8710-48CB16C0B23E}" presName="ParentAccent" presStyleLbl="alignNode1" presStyleIdx="0" presStyleCnt="3"/>
      <dgm:spPr/>
    </dgm:pt>
    <dgm:pt modelId="{3BFD1536-4373-4106-BDC1-D1E1BF2C7DBA}" type="pres">
      <dgm:prSet presAssocID="{63E3942D-8143-4E6A-8710-48CB16C0B23E}" presName="ParentSmallAccent" presStyleLbl="fgAcc1" presStyleIdx="0" presStyleCnt="3"/>
      <dgm:spPr/>
    </dgm:pt>
    <dgm:pt modelId="{01DCE4D1-D98A-462C-8ED2-ECFFC6EEB94C}" type="pres">
      <dgm:prSet presAssocID="{63E3942D-8143-4E6A-8710-48CB16C0B23E}" presName="Parent" presStyleLbl="revTx" presStyleIdx="0" presStyleCnt="11">
        <dgm:presLayoutVars>
          <dgm:chMax/>
          <dgm:chPref val="4"/>
          <dgm:bulletEnabled val="1"/>
        </dgm:presLayoutVars>
      </dgm:prSet>
      <dgm:spPr/>
      <dgm:t>
        <a:bodyPr/>
        <a:lstStyle/>
        <a:p>
          <a:endParaRPr lang="zh-TW" altLang="en-US"/>
        </a:p>
      </dgm:t>
    </dgm:pt>
    <dgm:pt modelId="{59B5908A-A425-40B2-B3E4-58F90A2D513C}" type="pres">
      <dgm:prSet presAssocID="{63E3942D-8143-4E6A-8710-48CB16C0B23E}" presName="childShape" presStyleCnt="0">
        <dgm:presLayoutVars>
          <dgm:chMax val="0"/>
          <dgm:chPref val="0"/>
        </dgm:presLayoutVars>
      </dgm:prSet>
      <dgm:spPr/>
    </dgm:pt>
    <dgm:pt modelId="{40913649-7160-46BC-8AC6-3F2D06917A39}" type="pres">
      <dgm:prSet presAssocID="{0FE56B31-8BC7-43E3-B4C2-7C5668603B07}" presName="childComposite" presStyleCnt="0">
        <dgm:presLayoutVars>
          <dgm:chMax val="0"/>
          <dgm:chPref val="0"/>
        </dgm:presLayoutVars>
      </dgm:prSet>
      <dgm:spPr/>
    </dgm:pt>
    <dgm:pt modelId="{C2C8C119-A931-4CC9-B76A-34FDE8E350E2}" type="pres">
      <dgm:prSet presAssocID="{0FE56B31-8BC7-43E3-B4C2-7C5668603B07}" presName="ChildAccent" presStyleLbl="solidFgAcc1" presStyleIdx="0" presStyleCnt="8"/>
      <dgm:spPr/>
    </dgm:pt>
    <dgm:pt modelId="{64C738E5-558F-44FA-9A54-1D6551F38391}" type="pres">
      <dgm:prSet presAssocID="{0FE56B31-8BC7-43E3-B4C2-7C5668603B07}" presName="Child" presStyleLbl="revTx" presStyleIdx="1" presStyleCnt="11" custLinFactNeighborX="5286" custLinFactNeighborY="189">
        <dgm:presLayoutVars>
          <dgm:chMax val="0"/>
          <dgm:chPref val="0"/>
          <dgm:bulletEnabled val="1"/>
        </dgm:presLayoutVars>
      </dgm:prSet>
      <dgm:spPr/>
      <dgm:t>
        <a:bodyPr/>
        <a:lstStyle/>
        <a:p>
          <a:endParaRPr lang="zh-TW" altLang="en-US"/>
        </a:p>
      </dgm:t>
    </dgm:pt>
    <dgm:pt modelId="{166F3D24-098D-4070-9080-1BAB0DA2CC30}" type="pres">
      <dgm:prSet presAssocID="{F9F8ED77-07A2-4A68-A5A9-BD8D684859A1}" presName="childComposite" presStyleCnt="0">
        <dgm:presLayoutVars>
          <dgm:chMax val="0"/>
          <dgm:chPref val="0"/>
        </dgm:presLayoutVars>
      </dgm:prSet>
      <dgm:spPr/>
    </dgm:pt>
    <dgm:pt modelId="{0DC35720-329C-4584-B07B-FC80B95A59D5}" type="pres">
      <dgm:prSet presAssocID="{F9F8ED77-07A2-4A68-A5A9-BD8D684859A1}" presName="ChildAccent" presStyleLbl="solidFgAcc1" presStyleIdx="1" presStyleCnt="8"/>
      <dgm:spPr/>
    </dgm:pt>
    <dgm:pt modelId="{CD04BC99-25B5-4B9B-8428-E2C4F475362B}" type="pres">
      <dgm:prSet presAssocID="{F9F8ED77-07A2-4A68-A5A9-BD8D684859A1}" presName="Child" presStyleLbl="revTx" presStyleIdx="2" presStyleCnt="11" custScaleY="134113" custLinFactNeighborX="3931" custLinFactNeighborY="41417">
        <dgm:presLayoutVars>
          <dgm:chMax val="0"/>
          <dgm:chPref val="0"/>
          <dgm:bulletEnabled val="1"/>
        </dgm:presLayoutVars>
      </dgm:prSet>
      <dgm:spPr/>
      <dgm:t>
        <a:bodyPr/>
        <a:lstStyle/>
        <a:p>
          <a:endParaRPr lang="zh-TW" altLang="en-US"/>
        </a:p>
      </dgm:t>
    </dgm:pt>
    <dgm:pt modelId="{DA4141E4-06B3-43D4-897B-93BF1EC5BF90}" type="pres">
      <dgm:prSet presAssocID="{72B7D603-B967-44B6-8BE6-B11D0C45EB78}" presName="root" presStyleCnt="0">
        <dgm:presLayoutVars>
          <dgm:chMax/>
          <dgm:chPref/>
        </dgm:presLayoutVars>
      </dgm:prSet>
      <dgm:spPr/>
    </dgm:pt>
    <dgm:pt modelId="{8D2CD836-8B5C-4118-BA3B-BA3696A99D74}" type="pres">
      <dgm:prSet presAssocID="{72B7D603-B967-44B6-8BE6-B11D0C45EB78}" presName="rootComposite" presStyleCnt="0">
        <dgm:presLayoutVars/>
      </dgm:prSet>
      <dgm:spPr/>
    </dgm:pt>
    <dgm:pt modelId="{675D06E6-1421-40C9-8AB9-7DFF7F0BF24E}" type="pres">
      <dgm:prSet presAssocID="{72B7D603-B967-44B6-8BE6-B11D0C45EB78}" presName="ParentAccent" presStyleLbl="alignNode1" presStyleIdx="1" presStyleCnt="3"/>
      <dgm:spPr/>
    </dgm:pt>
    <dgm:pt modelId="{96CDFCF3-4FF1-4108-B6C3-B1F2F2BA7A53}" type="pres">
      <dgm:prSet presAssocID="{72B7D603-B967-44B6-8BE6-B11D0C45EB78}" presName="ParentSmallAccent" presStyleLbl="fgAcc1" presStyleIdx="1" presStyleCnt="3"/>
      <dgm:spPr/>
    </dgm:pt>
    <dgm:pt modelId="{93643172-01B4-4745-AF79-931D5E5771B4}" type="pres">
      <dgm:prSet presAssocID="{72B7D603-B967-44B6-8BE6-B11D0C45EB78}" presName="Parent" presStyleLbl="revTx" presStyleIdx="3" presStyleCnt="11">
        <dgm:presLayoutVars>
          <dgm:chMax/>
          <dgm:chPref val="4"/>
          <dgm:bulletEnabled val="1"/>
        </dgm:presLayoutVars>
      </dgm:prSet>
      <dgm:spPr/>
      <dgm:t>
        <a:bodyPr/>
        <a:lstStyle/>
        <a:p>
          <a:endParaRPr lang="zh-TW" altLang="en-US"/>
        </a:p>
      </dgm:t>
    </dgm:pt>
    <dgm:pt modelId="{31173DF3-B7E7-44B6-B60A-B3B54A54CD93}" type="pres">
      <dgm:prSet presAssocID="{72B7D603-B967-44B6-8BE6-B11D0C45EB78}" presName="childShape" presStyleCnt="0">
        <dgm:presLayoutVars>
          <dgm:chMax val="0"/>
          <dgm:chPref val="0"/>
        </dgm:presLayoutVars>
      </dgm:prSet>
      <dgm:spPr/>
    </dgm:pt>
    <dgm:pt modelId="{D8A997AA-CF7F-4DA3-8C53-0A301085FE64}" type="pres">
      <dgm:prSet presAssocID="{009FD0D2-922B-4698-B642-E160DE19A857}" presName="childComposite" presStyleCnt="0">
        <dgm:presLayoutVars>
          <dgm:chMax val="0"/>
          <dgm:chPref val="0"/>
        </dgm:presLayoutVars>
      </dgm:prSet>
      <dgm:spPr/>
    </dgm:pt>
    <dgm:pt modelId="{90162266-C4B8-475F-B269-A9F4936F5D02}" type="pres">
      <dgm:prSet presAssocID="{009FD0D2-922B-4698-B642-E160DE19A857}" presName="ChildAccent" presStyleLbl="solidFgAcc1" presStyleIdx="2" presStyleCnt="8"/>
      <dgm:spPr/>
    </dgm:pt>
    <dgm:pt modelId="{EC6D94C1-5028-43B6-9A9A-5D6292595A27}" type="pres">
      <dgm:prSet presAssocID="{009FD0D2-922B-4698-B642-E160DE19A857}" presName="Child" presStyleLbl="revTx" presStyleIdx="4" presStyleCnt="11" custScaleX="102347" custScaleY="93844">
        <dgm:presLayoutVars>
          <dgm:chMax val="0"/>
          <dgm:chPref val="0"/>
          <dgm:bulletEnabled val="1"/>
        </dgm:presLayoutVars>
      </dgm:prSet>
      <dgm:spPr/>
      <dgm:t>
        <a:bodyPr/>
        <a:lstStyle/>
        <a:p>
          <a:endParaRPr lang="zh-TW" altLang="en-US"/>
        </a:p>
      </dgm:t>
    </dgm:pt>
    <dgm:pt modelId="{A876F2D4-C45C-4A17-A093-DD8638101A8C}" type="pres">
      <dgm:prSet presAssocID="{AFD8FBDE-61E1-4907-A157-1D08D9E0B845}" presName="childComposite" presStyleCnt="0">
        <dgm:presLayoutVars>
          <dgm:chMax val="0"/>
          <dgm:chPref val="0"/>
        </dgm:presLayoutVars>
      </dgm:prSet>
      <dgm:spPr/>
    </dgm:pt>
    <dgm:pt modelId="{7B1F1626-839D-4D73-9E30-DE4838BFDD6B}" type="pres">
      <dgm:prSet presAssocID="{AFD8FBDE-61E1-4907-A157-1D08D9E0B845}" presName="ChildAccent" presStyleLbl="solidFgAcc1" presStyleIdx="3" presStyleCnt="8" custLinFactNeighborX="33259" custLinFactNeighborY="7644"/>
      <dgm:spPr/>
    </dgm:pt>
    <dgm:pt modelId="{B6157012-5CA3-4954-99EA-8D8CCC26F4FF}" type="pres">
      <dgm:prSet presAssocID="{AFD8FBDE-61E1-4907-A157-1D08D9E0B845}" presName="Child" presStyleLbl="revTx" presStyleIdx="5" presStyleCnt="11" custScaleX="108131" custScaleY="145582" custLinFactNeighborX="5164" custLinFactNeighborY="54620">
        <dgm:presLayoutVars>
          <dgm:chMax val="0"/>
          <dgm:chPref val="0"/>
          <dgm:bulletEnabled val="1"/>
        </dgm:presLayoutVars>
      </dgm:prSet>
      <dgm:spPr/>
      <dgm:t>
        <a:bodyPr/>
        <a:lstStyle/>
        <a:p>
          <a:endParaRPr lang="zh-TW" altLang="en-US"/>
        </a:p>
      </dgm:t>
    </dgm:pt>
    <dgm:pt modelId="{EA61A760-A839-4310-BECA-CDB3346DD7E7}" type="pres">
      <dgm:prSet presAssocID="{34089D8F-323B-49E7-A206-2B04CBDCF3EE}" presName="childComposite" presStyleCnt="0">
        <dgm:presLayoutVars>
          <dgm:chMax val="0"/>
          <dgm:chPref val="0"/>
        </dgm:presLayoutVars>
      </dgm:prSet>
      <dgm:spPr/>
    </dgm:pt>
    <dgm:pt modelId="{5FC14C02-30D6-470F-BBC7-DFC347F39089}" type="pres">
      <dgm:prSet presAssocID="{34089D8F-323B-49E7-A206-2B04CBDCF3EE}" presName="ChildAccent" presStyleLbl="solidFgAcc1" presStyleIdx="4" presStyleCnt="8" custLinFactY="100000" custLinFactNeighborX="-21629" custLinFactNeighborY="100366"/>
      <dgm:spPr/>
    </dgm:pt>
    <dgm:pt modelId="{3A8D2BDE-6AD0-4C65-BFFF-1B5D8909EB09}" type="pres">
      <dgm:prSet presAssocID="{34089D8F-323B-49E7-A206-2B04CBDCF3EE}" presName="Child" presStyleLbl="revTx" presStyleIdx="6" presStyleCnt="11" custLinFactNeighborX="-2967" custLinFactNeighborY="92714">
        <dgm:presLayoutVars>
          <dgm:chMax val="0"/>
          <dgm:chPref val="0"/>
          <dgm:bulletEnabled val="1"/>
        </dgm:presLayoutVars>
      </dgm:prSet>
      <dgm:spPr/>
      <dgm:t>
        <a:bodyPr/>
        <a:lstStyle/>
        <a:p>
          <a:endParaRPr lang="zh-TW" altLang="en-US"/>
        </a:p>
      </dgm:t>
    </dgm:pt>
    <dgm:pt modelId="{019DC7EC-FB09-4E42-B512-CF97E30F98E1}" type="pres">
      <dgm:prSet presAssocID="{455142D6-524F-43B2-B28D-07F3B2E41406}" presName="root" presStyleCnt="0">
        <dgm:presLayoutVars>
          <dgm:chMax/>
          <dgm:chPref/>
        </dgm:presLayoutVars>
      </dgm:prSet>
      <dgm:spPr/>
    </dgm:pt>
    <dgm:pt modelId="{1CD850B2-9299-4538-A1C0-50525B0FFA19}" type="pres">
      <dgm:prSet presAssocID="{455142D6-524F-43B2-B28D-07F3B2E41406}" presName="rootComposite" presStyleCnt="0">
        <dgm:presLayoutVars/>
      </dgm:prSet>
      <dgm:spPr/>
    </dgm:pt>
    <dgm:pt modelId="{EE3FAFE9-8717-4690-ACD2-BAEC2BE6D376}" type="pres">
      <dgm:prSet presAssocID="{455142D6-524F-43B2-B28D-07F3B2E41406}" presName="ParentAccent" presStyleLbl="alignNode1" presStyleIdx="2" presStyleCnt="3"/>
      <dgm:spPr/>
    </dgm:pt>
    <dgm:pt modelId="{23965B12-FA7B-4105-8C60-4FC7432432D2}" type="pres">
      <dgm:prSet presAssocID="{455142D6-524F-43B2-B28D-07F3B2E41406}" presName="ParentSmallAccent" presStyleLbl="fgAcc1" presStyleIdx="2" presStyleCnt="3"/>
      <dgm:spPr/>
    </dgm:pt>
    <dgm:pt modelId="{34C1BE19-D50F-4B81-A49D-BFB186D43115}" type="pres">
      <dgm:prSet presAssocID="{455142D6-524F-43B2-B28D-07F3B2E41406}" presName="Parent" presStyleLbl="revTx" presStyleIdx="7" presStyleCnt="11">
        <dgm:presLayoutVars>
          <dgm:chMax/>
          <dgm:chPref val="4"/>
          <dgm:bulletEnabled val="1"/>
        </dgm:presLayoutVars>
      </dgm:prSet>
      <dgm:spPr/>
      <dgm:t>
        <a:bodyPr/>
        <a:lstStyle/>
        <a:p>
          <a:endParaRPr lang="zh-TW" altLang="en-US"/>
        </a:p>
      </dgm:t>
    </dgm:pt>
    <dgm:pt modelId="{35EC8A50-2911-48B9-AC81-9767B6E1CB6B}" type="pres">
      <dgm:prSet presAssocID="{455142D6-524F-43B2-B28D-07F3B2E41406}" presName="childShape" presStyleCnt="0">
        <dgm:presLayoutVars>
          <dgm:chMax val="0"/>
          <dgm:chPref val="0"/>
        </dgm:presLayoutVars>
      </dgm:prSet>
      <dgm:spPr/>
    </dgm:pt>
    <dgm:pt modelId="{1B859116-F90A-402C-9BC4-B6B5CDD50D82}" type="pres">
      <dgm:prSet presAssocID="{6028A4DD-6529-449A-B45A-01860E0FE46B}" presName="childComposite" presStyleCnt="0">
        <dgm:presLayoutVars>
          <dgm:chMax val="0"/>
          <dgm:chPref val="0"/>
        </dgm:presLayoutVars>
      </dgm:prSet>
      <dgm:spPr/>
    </dgm:pt>
    <dgm:pt modelId="{8DE009C3-F530-45D7-8E8E-AB1992E6C65F}" type="pres">
      <dgm:prSet presAssocID="{6028A4DD-6529-449A-B45A-01860E0FE46B}" presName="ChildAccent" presStyleLbl="solidFgAcc1" presStyleIdx="5" presStyleCnt="8"/>
      <dgm:spPr/>
    </dgm:pt>
    <dgm:pt modelId="{F5C5BABD-6258-4EB3-AEA1-4725746EFBE8}" type="pres">
      <dgm:prSet presAssocID="{6028A4DD-6529-449A-B45A-01860E0FE46B}" presName="Child" presStyleLbl="revTx" presStyleIdx="8" presStyleCnt="11" custLinFactNeighborX="17" custLinFactNeighborY="1859">
        <dgm:presLayoutVars>
          <dgm:chMax val="0"/>
          <dgm:chPref val="0"/>
          <dgm:bulletEnabled val="1"/>
        </dgm:presLayoutVars>
      </dgm:prSet>
      <dgm:spPr/>
      <dgm:t>
        <a:bodyPr/>
        <a:lstStyle/>
        <a:p>
          <a:endParaRPr lang="zh-TW" altLang="en-US"/>
        </a:p>
      </dgm:t>
    </dgm:pt>
    <dgm:pt modelId="{5A09850E-C36B-4C75-9FDF-535B961FCBA5}" type="pres">
      <dgm:prSet presAssocID="{C8E3B58B-F122-4B86-8820-32381B03FAB5}" presName="childComposite" presStyleCnt="0">
        <dgm:presLayoutVars>
          <dgm:chMax val="0"/>
          <dgm:chPref val="0"/>
        </dgm:presLayoutVars>
      </dgm:prSet>
      <dgm:spPr/>
    </dgm:pt>
    <dgm:pt modelId="{8B35B794-AA68-40D7-98F7-BEE4F28AB5FB}" type="pres">
      <dgm:prSet presAssocID="{C8E3B58B-F122-4B86-8820-32381B03FAB5}" presName="ChildAccent" presStyleLbl="solidFgAcc1" presStyleIdx="6" presStyleCnt="8" custLinFactNeighborX="-4631" custLinFactNeighborY="46420"/>
      <dgm:spPr/>
    </dgm:pt>
    <dgm:pt modelId="{970FFD65-B592-4680-8090-1684CB3D2C78}" type="pres">
      <dgm:prSet presAssocID="{C8E3B58B-F122-4B86-8820-32381B03FAB5}" presName="Child" presStyleLbl="revTx" presStyleIdx="9" presStyleCnt="11" custLinFactNeighborX="17" custLinFactNeighborY="27666">
        <dgm:presLayoutVars>
          <dgm:chMax val="0"/>
          <dgm:chPref val="0"/>
          <dgm:bulletEnabled val="1"/>
        </dgm:presLayoutVars>
      </dgm:prSet>
      <dgm:spPr/>
      <dgm:t>
        <a:bodyPr/>
        <a:lstStyle/>
        <a:p>
          <a:endParaRPr lang="zh-TW" altLang="en-US"/>
        </a:p>
      </dgm:t>
    </dgm:pt>
    <dgm:pt modelId="{BE7A44A7-6CAD-47CC-9C34-6B0E600D2CE8}" type="pres">
      <dgm:prSet presAssocID="{08EC6E49-4EC7-4835-8881-3A0225242D8D}" presName="childComposite" presStyleCnt="0">
        <dgm:presLayoutVars>
          <dgm:chMax val="0"/>
          <dgm:chPref val="0"/>
        </dgm:presLayoutVars>
      </dgm:prSet>
      <dgm:spPr/>
    </dgm:pt>
    <dgm:pt modelId="{D6E37467-527B-43D8-9D0C-673C3BF844A4}" type="pres">
      <dgm:prSet presAssocID="{08EC6E49-4EC7-4835-8881-3A0225242D8D}" presName="ChildAccent" presStyleLbl="solidFgAcc1" presStyleIdx="7" presStyleCnt="8" custLinFactY="17087" custLinFactNeighborX="-4631" custLinFactNeighborY="100000"/>
      <dgm:spPr/>
    </dgm:pt>
    <dgm:pt modelId="{1839E7F3-5CC2-4C4F-B3A3-3774FCB8AD7B}" type="pres">
      <dgm:prSet presAssocID="{08EC6E49-4EC7-4835-8881-3A0225242D8D}" presName="Child" presStyleLbl="revTx" presStyleIdx="10" presStyleCnt="11" custLinFactNeighborX="17" custLinFactNeighborY="62491">
        <dgm:presLayoutVars>
          <dgm:chMax val="0"/>
          <dgm:chPref val="0"/>
          <dgm:bulletEnabled val="1"/>
        </dgm:presLayoutVars>
      </dgm:prSet>
      <dgm:spPr/>
      <dgm:t>
        <a:bodyPr/>
        <a:lstStyle/>
        <a:p>
          <a:endParaRPr lang="zh-TW" altLang="en-US"/>
        </a:p>
      </dgm:t>
    </dgm:pt>
  </dgm:ptLst>
  <dgm:cxnLst>
    <dgm:cxn modelId="{C21F5B96-A196-46A1-BDBE-C1DE74B6A81D}" srcId="{72B7D603-B967-44B6-8BE6-B11D0C45EB78}" destId="{34089D8F-323B-49E7-A206-2B04CBDCF3EE}" srcOrd="2" destOrd="0" parTransId="{C45CB04D-ADF3-4EBD-AB56-D3703C9EBB2C}" sibTransId="{40866D3E-ADD2-4CA0-9EF7-5E55E1FF3A3F}"/>
    <dgm:cxn modelId="{D568C2E1-F2A2-40D9-8CC6-79371AB32220}" srcId="{455142D6-524F-43B2-B28D-07F3B2E41406}" destId="{6028A4DD-6529-449A-B45A-01860E0FE46B}" srcOrd="0" destOrd="0" parTransId="{71D3B485-CBA2-4296-8569-F9293FD2992C}" sibTransId="{1B60F04F-3FEC-46DD-AF56-9B7834663E7E}"/>
    <dgm:cxn modelId="{F8541010-64B0-4668-8B9E-EEC7199EEE41}" type="presOf" srcId="{34089D8F-323B-49E7-A206-2B04CBDCF3EE}" destId="{3A8D2BDE-6AD0-4C65-BFFF-1B5D8909EB09}" srcOrd="0" destOrd="0" presId="urn:microsoft.com/office/officeart/2008/layout/SquareAccentList"/>
    <dgm:cxn modelId="{CCBAACF4-383B-4821-8D3F-6074ADE4204B}" srcId="{CE6B9B9B-E00D-4764-8F1C-B749E7D04AC9}" destId="{455142D6-524F-43B2-B28D-07F3B2E41406}" srcOrd="2" destOrd="0" parTransId="{F0113C0A-323D-44F8-B3A6-BD4B8BB6F3DF}" sibTransId="{BC7F69C7-9EA0-4BA6-85F8-CAC74431AA29}"/>
    <dgm:cxn modelId="{656E94AA-25E6-42C3-9035-ABC0B5E86E75}" type="presOf" srcId="{009FD0D2-922B-4698-B642-E160DE19A857}" destId="{EC6D94C1-5028-43B6-9A9A-5D6292595A27}" srcOrd="0" destOrd="0" presId="urn:microsoft.com/office/officeart/2008/layout/SquareAccentList"/>
    <dgm:cxn modelId="{99DEEB24-A749-4819-853F-DB8F412BB1E1}" type="presOf" srcId="{72B7D603-B967-44B6-8BE6-B11D0C45EB78}" destId="{93643172-01B4-4745-AF79-931D5E5771B4}" srcOrd="0" destOrd="0" presId="urn:microsoft.com/office/officeart/2008/layout/SquareAccentList"/>
    <dgm:cxn modelId="{C0E8C176-FF5D-4B3F-9D9A-A73507141971}" srcId="{72B7D603-B967-44B6-8BE6-B11D0C45EB78}" destId="{AFD8FBDE-61E1-4907-A157-1D08D9E0B845}" srcOrd="1" destOrd="0" parTransId="{7DDEC7D3-596D-4670-B874-2E5B9C7E02D6}" sibTransId="{FEA424CF-B50D-4ED5-B699-32CC615D7550}"/>
    <dgm:cxn modelId="{0AABB058-73A4-425E-ACC0-4F97DDE27ED2}" srcId="{455142D6-524F-43B2-B28D-07F3B2E41406}" destId="{08EC6E49-4EC7-4835-8881-3A0225242D8D}" srcOrd="2" destOrd="0" parTransId="{1416FA46-B33B-473D-A524-CC7E640C6A30}" sibTransId="{71149153-EF5C-4E00-A582-EAAA4DBA100C}"/>
    <dgm:cxn modelId="{911A3DC4-294D-4C43-94FC-FBD91628E25F}" srcId="{63E3942D-8143-4E6A-8710-48CB16C0B23E}" destId="{0FE56B31-8BC7-43E3-B4C2-7C5668603B07}" srcOrd="0" destOrd="0" parTransId="{A4C26CDE-7BAC-49EE-AD5A-6E57C4F28FE4}" sibTransId="{9C583BFB-2162-42ED-B84E-47A480DCEC96}"/>
    <dgm:cxn modelId="{70A57850-CB0B-445F-86F9-AA1A1E016E65}" type="presOf" srcId="{455142D6-524F-43B2-B28D-07F3B2E41406}" destId="{34C1BE19-D50F-4B81-A49D-BFB186D43115}" srcOrd="0" destOrd="0" presId="urn:microsoft.com/office/officeart/2008/layout/SquareAccentList"/>
    <dgm:cxn modelId="{65C6EEED-2FD2-4EDF-A6BE-023EA1F95F7A}" srcId="{72B7D603-B967-44B6-8BE6-B11D0C45EB78}" destId="{009FD0D2-922B-4698-B642-E160DE19A857}" srcOrd="0" destOrd="0" parTransId="{A11DE61B-4CAC-4242-A648-931C52EF172B}" sibTransId="{48B99D7C-6969-4677-9547-AF1429F30215}"/>
    <dgm:cxn modelId="{0282C58E-B4C6-4C38-9BF3-EBF7AFDA2084}" type="presOf" srcId="{08EC6E49-4EC7-4835-8881-3A0225242D8D}" destId="{1839E7F3-5CC2-4C4F-B3A3-3774FCB8AD7B}" srcOrd="0" destOrd="0" presId="urn:microsoft.com/office/officeart/2008/layout/SquareAccentList"/>
    <dgm:cxn modelId="{8B9C261B-0884-4EAD-9D43-9B9F627E70A1}" type="presOf" srcId="{C8E3B58B-F122-4B86-8820-32381B03FAB5}" destId="{970FFD65-B592-4680-8090-1684CB3D2C78}" srcOrd="0" destOrd="0" presId="urn:microsoft.com/office/officeart/2008/layout/SquareAccentList"/>
    <dgm:cxn modelId="{13D77A06-4790-4F8D-8DA7-33C2D1793A04}" type="presOf" srcId="{AFD8FBDE-61E1-4907-A157-1D08D9E0B845}" destId="{B6157012-5CA3-4954-99EA-8D8CCC26F4FF}" srcOrd="0" destOrd="0" presId="urn:microsoft.com/office/officeart/2008/layout/SquareAccentList"/>
    <dgm:cxn modelId="{7801A14C-F57F-4E6E-9481-9868944F446D}" srcId="{CE6B9B9B-E00D-4764-8F1C-B749E7D04AC9}" destId="{72B7D603-B967-44B6-8BE6-B11D0C45EB78}" srcOrd="1" destOrd="0" parTransId="{62665224-0BC3-4CC0-BF28-5DBDC8C1E3B1}" sibTransId="{F20E19F6-F8D9-42DE-8769-B625E6B6022C}"/>
    <dgm:cxn modelId="{75D465D1-8A17-4FEF-B8FD-31226CE6E829}" type="presOf" srcId="{6028A4DD-6529-449A-B45A-01860E0FE46B}" destId="{F5C5BABD-6258-4EB3-AEA1-4725746EFBE8}" srcOrd="0" destOrd="0" presId="urn:microsoft.com/office/officeart/2008/layout/SquareAccentList"/>
    <dgm:cxn modelId="{3F45F5D7-90EA-4800-92ED-B24F585BA535}" type="presOf" srcId="{0FE56B31-8BC7-43E3-B4C2-7C5668603B07}" destId="{64C738E5-558F-44FA-9A54-1D6551F38391}" srcOrd="0" destOrd="0" presId="urn:microsoft.com/office/officeart/2008/layout/SquareAccentList"/>
    <dgm:cxn modelId="{47D56417-05DD-4E28-8222-42E17617C83D}" type="presOf" srcId="{63E3942D-8143-4E6A-8710-48CB16C0B23E}" destId="{01DCE4D1-D98A-462C-8ED2-ECFFC6EEB94C}" srcOrd="0" destOrd="0" presId="urn:microsoft.com/office/officeart/2008/layout/SquareAccentList"/>
    <dgm:cxn modelId="{E23036FB-6DE0-4215-A79D-34EF034FF2C1}" type="presOf" srcId="{F9F8ED77-07A2-4A68-A5A9-BD8D684859A1}" destId="{CD04BC99-25B5-4B9B-8428-E2C4F475362B}" srcOrd="0" destOrd="0" presId="urn:microsoft.com/office/officeart/2008/layout/SquareAccentList"/>
    <dgm:cxn modelId="{647E9FB8-55C5-4D60-B402-4028C923AC76}" srcId="{CE6B9B9B-E00D-4764-8F1C-B749E7D04AC9}" destId="{63E3942D-8143-4E6A-8710-48CB16C0B23E}" srcOrd="0" destOrd="0" parTransId="{C90F5AE9-86D7-4777-AACD-8820058793C9}" sibTransId="{F8A4CA43-3341-4A1A-B943-3BEDD5213DC7}"/>
    <dgm:cxn modelId="{032E2DA2-AA0E-4411-B9DC-33C069626A7B}" srcId="{455142D6-524F-43B2-B28D-07F3B2E41406}" destId="{C8E3B58B-F122-4B86-8820-32381B03FAB5}" srcOrd="1" destOrd="0" parTransId="{270F0E8E-CD2A-4D2F-ADFC-C50BEB0BC31C}" sibTransId="{724D47ED-9053-48E9-81D2-B03C0501E43E}"/>
    <dgm:cxn modelId="{144F043B-B02A-49AC-8F5E-75EBD5198154}" type="presOf" srcId="{CE6B9B9B-E00D-4764-8F1C-B749E7D04AC9}" destId="{21464606-7E79-4558-A345-B14B7640BC24}" srcOrd="0" destOrd="0" presId="urn:microsoft.com/office/officeart/2008/layout/SquareAccentList"/>
    <dgm:cxn modelId="{2F3F0968-B9C5-454D-8048-1877D575EC79}" srcId="{63E3942D-8143-4E6A-8710-48CB16C0B23E}" destId="{F9F8ED77-07A2-4A68-A5A9-BD8D684859A1}" srcOrd="1" destOrd="0" parTransId="{8138FBB7-3CD4-499A-BD31-AB741D164D1E}" sibTransId="{D0842499-171E-42E0-B2E1-2CC40369C5E2}"/>
    <dgm:cxn modelId="{60E65955-B410-47B6-B35A-4EEE852E1F5E}" type="presParOf" srcId="{21464606-7E79-4558-A345-B14B7640BC24}" destId="{AE2E503B-58A6-41F5-BB50-E91A017A599F}" srcOrd="0" destOrd="0" presId="urn:microsoft.com/office/officeart/2008/layout/SquareAccentList"/>
    <dgm:cxn modelId="{703F28E2-8F47-4CEB-90A6-9FF826B80B93}" type="presParOf" srcId="{AE2E503B-58A6-41F5-BB50-E91A017A599F}" destId="{408AA76C-6515-4D0B-8D19-B3E443159FA4}" srcOrd="0" destOrd="0" presId="urn:microsoft.com/office/officeart/2008/layout/SquareAccentList"/>
    <dgm:cxn modelId="{916F8CA0-3BE3-4E3F-919D-CFB4672E99E6}" type="presParOf" srcId="{408AA76C-6515-4D0B-8D19-B3E443159FA4}" destId="{9FECB0B4-DCB8-4A02-BF80-6E12933BB5CE}" srcOrd="0" destOrd="0" presId="urn:microsoft.com/office/officeart/2008/layout/SquareAccentList"/>
    <dgm:cxn modelId="{BBC0C325-26B4-40A4-9BC0-2ABA96EA050A}" type="presParOf" srcId="{408AA76C-6515-4D0B-8D19-B3E443159FA4}" destId="{3BFD1536-4373-4106-BDC1-D1E1BF2C7DBA}" srcOrd="1" destOrd="0" presId="urn:microsoft.com/office/officeart/2008/layout/SquareAccentList"/>
    <dgm:cxn modelId="{183B9D93-2CE2-4DAA-AC3C-E222884CE5A7}" type="presParOf" srcId="{408AA76C-6515-4D0B-8D19-B3E443159FA4}" destId="{01DCE4D1-D98A-462C-8ED2-ECFFC6EEB94C}" srcOrd="2" destOrd="0" presId="urn:microsoft.com/office/officeart/2008/layout/SquareAccentList"/>
    <dgm:cxn modelId="{1E6BC884-1112-4AC3-B0CB-C7F2B62E7BAB}" type="presParOf" srcId="{AE2E503B-58A6-41F5-BB50-E91A017A599F}" destId="{59B5908A-A425-40B2-B3E4-58F90A2D513C}" srcOrd="1" destOrd="0" presId="urn:microsoft.com/office/officeart/2008/layout/SquareAccentList"/>
    <dgm:cxn modelId="{1340374C-7371-491A-B0B0-906D5D642B20}" type="presParOf" srcId="{59B5908A-A425-40B2-B3E4-58F90A2D513C}" destId="{40913649-7160-46BC-8AC6-3F2D06917A39}" srcOrd="0" destOrd="0" presId="urn:microsoft.com/office/officeart/2008/layout/SquareAccentList"/>
    <dgm:cxn modelId="{437B9B4F-63F9-4869-A244-34FF7BF46991}" type="presParOf" srcId="{40913649-7160-46BC-8AC6-3F2D06917A39}" destId="{C2C8C119-A931-4CC9-B76A-34FDE8E350E2}" srcOrd="0" destOrd="0" presId="urn:microsoft.com/office/officeart/2008/layout/SquareAccentList"/>
    <dgm:cxn modelId="{6A0590E4-A03E-4476-9425-B1C05772E0E0}" type="presParOf" srcId="{40913649-7160-46BC-8AC6-3F2D06917A39}" destId="{64C738E5-558F-44FA-9A54-1D6551F38391}" srcOrd="1" destOrd="0" presId="urn:microsoft.com/office/officeart/2008/layout/SquareAccentList"/>
    <dgm:cxn modelId="{051ADF56-3585-4FC7-B911-F1009924F63A}" type="presParOf" srcId="{59B5908A-A425-40B2-B3E4-58F90A2D513C}" destId="{166F3D24-098D-4070-9080-1BAB0DA2CC30}" srcOrd="1" destOrd="0" presId="urn:microsoft.com/office/officeart/2008/layout/SquareAccentList"/>
    <dgm:cxn modelId="{DD85484B-258C-4C0B-B09A-5A13407F48A7}" type="presParOf" srcId="{166F3D24-098D-4070-9080-1BAB0DA2CC30}" destId="{0DC35720-329C-4584-B07B-FC80B95A59D5}" srcOrd="0" destOrd="0" presId="urn:microsoft.com/office/officeart/2008/layout/SquareAccentList"/>
    <dgm:cxn modelId="{953C5AD7-F27F-490D-B342-8C739A70482D}" type="presParOf" srcId="{166F3D24-098D-4070-9080-1BAB0DA2CC30}" destId="{CD04BC99-25B5-4B9B-8428-E2C4F475362B}" srcOrd="1" destOrd="0" presId="urn:microsoft.com/office/officeart/2008/layout/SquareAccentList"/>
    <dgm:cxn modelId="{6E80BB3D-8A55-41DB-9743-66ED191AED70}" type="presParOf" srcId="{21464606-7E79-4558-A345-B14B7640BC24}" destId="{DA4141E4-06B3-43D4-897B-93BF1EC5BF90}" srcOrd="1" destOrd="0" presId="urn:microsoft.com/office/officeart/2008/layout/SquareAccentList"/>
    <dgm:cxn modelId="{9A6FC2F0-92FB-4E67-82DE-9ADB659DDF8F}" type="presParOf" srcId="{DA4141E4-06B3-43D4-897B-93BF1EC5BF90}" destId="{8D2CD836-8B5C-4118-BA3B-BA3696A99D74}" srcOrd="0" destOrd="0" presId="urn:microsoft.com/office/officeart/2008/layout/SquareAccentList"/>
    <dgm:cxn modelId="{E841329B-39FB-470C-8D34-4CF341966D10}" type="presParOf" srcId="{8D2CD836-8B5C-4118-BA3B-BA3696A99D74}" destId="{675D06E6-1421-40C9-8AB9-7DFF7F0BF24E}" srcOrd="0" destOrd="0" presId="urn:microsoft.com/office/officeart/2008/layout/SquareAccentList"/>
    <dgm:cxn modelId="{FA080D6C-CCB2-40BC-B789-16D2F85EEA80}" type="presParOf" srcId="{8D2CD836-8B5C-4118-BA3B-BA3696A99D74}" destId="{96CDFCF3-4FF1-4108-B6C3-B1F2F2BA7A53}" srcOrd="1" destOrd="0" presId="urn:microsoft.com/office/officeart/2008/layout/SquareAccentList"/>
    <dgm:cxn modelId="{BDF676F7-AED9-4D5F-A84E-7551B49ECDCF}" type="presParOf" srcId="{8D2CD836-8B5C-4118-BA3B-BA3696A99D74}" destId="{93643172-01B4-4745-AF79-931D5E5771B4}" srcOrd="2" destOrd="0" presId="urn:microsoft.com/office/officeart/2008/layout/SquareAccentList"/>
    <dgm:cxn modelId="{0CBA0685-6DE5-4FDA-8CC0-F84D37D56E7A}" type="presParOf" srcId="{DA4141E4-06B3-43D4-897B-93BF1EC5BF90}" destId="{31173DF3-B7E7-44B6-B60A-B3B54A54CD93}" srcOrd="1" destOrd="0" presId="urn:microsoft.com/office/officeart/2008/layout/SquareAccentList"/>
    <dgm:cxn modelId="{3EA8E86C-5A85-4BDB-9E35-62929F44A09B}" type="presParOf" srcId="{31173DF3-B7E7-44B6-B60A-B3B54A54CD93}" destId="{D8A997AA-CF7F-4DA3-8C53-0A301085FE64}" srcOrd="0" destOrd="0" presId="urn:microsoft.com/office/officeart/2008/layout/SquareAccentList"/>
    <dgm:cxn modelId="{75BE638B-1051-426E-95A8-10BD0DE607B5}" type="presParOf" srcId="{D8A997AA-CF7F-4DA3-8C53-0A301085FE64}" destId="{90162266-C4B8-475F-B269-A9F4936F5D02}" srcOrd="0" destOrd="0" presId="urn:microsoft.com/office/officeart/2008/layout/SquareAccentList"/>
    <dgm:cxn modelId="{FCA2035E-E6DD-4299-9B55-7341298DA6E6}" type="presParOf" srcId="{D8A997AA-CF7F-4DA3-8C53-0A301085FE64}" destId="{EC6D94C1-5028-43B6-9A9A-5D6292595A27}" srcOrd="1" destOrd="0" presId="urn:microsoft.com/office/officeart/2008/layout/SquareAccentList"/>
    <dgm:cxn modelId="{6C4133AD-35C0-46BC-BB26-96EAD309DABD}" type="presParOf" srcId="{31173DF3-B7E7-44B6-B60A-B3B54A54CD93}" destId="{A876F2D4-C45C-4A17-A093-DD8638101A8C}" srcOrd="1" destOrd="0" presId="urn:microsoft.com/office/officeart/2008/layout/SquareAccentList"/>
    <dgm:cxn modelId="{7831BD1D-595F-4D59-8800-522ADFC8A066}" type="presParOf" srcId="{A876F2D4-C45C-4A17-A093-DD8638101A8C}" destId="{7B1F1626-839D-4D73-9E30-DE4838BFDD6B}" srcOrd="0" destOrd="0" presId="urn:microsoft.com/office/officeart/2008/layout/SquareAccentList"/>
    <dgm:cxn modelId="{A56A22A1-9993-4480-94AC-2421BBB77342}" type="presParOf" srcId="{A876F2D4-C45C-4A17-A093-DD8638101A8C}" destId="{B6157012-5CA3-4954-99EA-8D8CCC26F4FF}" srcOrd="1" destOrd="0" presId="urn:microsoft.com/office/officeart/2008/layout/SquareAccentList"/>
    <dgm:cxn modelId="{D29ADD74-BD69-4F2C-B7FB-F413841366F0}" type="presParOf" srcId="{31173DF3-B7E7-44B6-B60A-B3B54A54CD93}" destId="{EA61A760-A839-4310-BECA-CDB3346DD7E7}" srcOrd="2" destOrd="0" presId="urn:microsoft.com/office/officeart/2008/layout/SquareAccentList"/>
    <dgm:cxn modelId="{7CAD2E86-3D22-4647-B17A-9FF179169669}" type="presParOf" srcId="{EA61A760-A839-4310-BECA-CDB3346DD7E7}" destId="{5FC14C02-30D6-470F-BBC7-DFC347F39089}" srcOrd="0" destOrd="0" presId="urn:microsoft.com/office/officeart/2008/layout/SquareAccentList"/>
    <dgm:cxn modelId="{6B7106EB-FA79-449B-957D-7802709D3C62}" type="presParOf" srcId="{EA61A760-A839-4310-BECA-CDB3346DD7E7}" destId="{3A8D2BDE-6AD0-4C65-BFFF-1B5D8909EB09}" srcOrd="1" destOrd="0" presId="urn:microsoft.com/office/officeart/2008/layout/SquareAccentList"/>
    <dgm:cxn modelId="{264114CD-91B3-4F07-BAF9-757EC09D111B}" type="presParOf" srcId="{21464606-7E79-4558-A345-B14B7640BC24}" destId="{019DC7EC-FB09-4E42-B512-CF97E30F98E1}" srcOrd="2" destOrd="0" presId="urn:microsoft.com/office/officeart/2008/layout/SquareAccentList"/>
    <dgm:cxn modelId="{FACC6741-C2A3-4E33-AFF2-17C006991CEA}" type="presParOf" srcId="{019DC7EC-FB09-4E42-B512-CF97E30F98E1}" destId="{1CD850B2-9299-4538-A1C0-50525B0FFA19}" srcOrd="0" destOrd="0" presId="urn:microsoft.com/office/officeart/2008/layout/SquareAccentList"/>
    <dgm:cxn modelId="{16691DFE-6457-4428-86A4-5CF7B2669B58}" type="presParOf" srcId="{1CD850B2-9299-4538-A1C0-50525B0FFA19}" destId="{EE3FAFE9-8717-4690-ACD2-BAEC2BE6D376}" srcOrd="0" destOrd="0" presId="urn:microsoft.com/office/officeart/2008/layout/SquareAccentList"/>
    <dgm:cxn modelId="{D0F74FBB-F46D-42CA-B146-1AEA3D4FD980}" type="presParOf" srcId="{1CD850B2-9299-4538-A1C0-50525B0FFA19}" destId="{23965B12-FA7B-4105-8C60-4FC7432432D2}" srcOrd="1" destOrd="0" presId="urn:microsoft.com/office/officeart/2008/layout/SquareAccentList"/>
    <dgm:cxn modelId="{758BB982-19C3-426B-B9A7-CD82B327041C}" type="presParOf" srcId="{1CD850B2-9299-4538-A1C0-50525B0FFA19}" destId="{34C1BE19-D50F-4B81-A49D-BFB186D43115}" srcOrd="2" destOrd="0" presId="urn:microsoft.com/office/officeart/2008/layout/SquareAccentList"/>
    <dgm:cxn modelId="{E3283E3B-8F43-42AF-92D7-8C97549859A8}" type="presParOf" srcId="{019DC7EC-FB09-4E42-B512-CF97E30F98E1}" destId="{35EC8A50-2911-48B9-AC81-9767B6E1CB6B}" srcOrd="1" destOrd="0" presId="urn:microsoft.com/office/officeart/2008/layout/SquareAccentList"/>
    <dgm:cxn modelId="{C3DAFFE2-32D9-47DE-A73D-548F0D616B21}" type="presParOf" srcId="{35EC8A50-2911-48B9-AC81-9767B6E1CB6B}" destId="{1B859116-F90A-402C-9BC4-B6B5CDD50D82}" srcOrd="0" destOrd="0" presId="urn:microsoft.com/office/officeart/2008/layout/SquareAccentList"/>
    <dgm:cxn modelId="{062551F0-EB13-467D-8FFA-64D9AABEF79C}" type="presParOf" srcId="{1B859116-F90A-402C-9BC4-B6B5CDD50D82}" destId="{8DE009C3-F530-45D7-8E8E-AB1992E6C65F}" srcOrd="0" destOrd="0" presId="urn:microsoft.com/office/officeart/2008/layout/SquareAccentList"/>
    <dgm:cxn modelId="{D684787F-ECF6-4A6A-B0AD-1143C0C1A0CE}" type="presParOf" srcId="{1B859116-F90A-402C-9BC4-B6B5CDD50D82}" destId="{F5C5BABD-6258-4EB3-AEA1-4725746EFBE8}" srcOrd="1" destOrd="0" presId="urn:microsoft.com/office/officeart/2008/layout/SquareAccentList"/>
    <dgm:cxn modelId="{D8BD814A-18A0-4A57-BE3B-9DEA6EB1B97C}" type="presParOf" srcId="{35EC8A50-2911-48B9-AC81-9767B6E1CB6B}" destId="{5A09850E-C36B-4C75-9FDF-535B961FCBA5}" srcOrd="1" destOrd="0" presId="urn:microsoft.com/office/officeart/2008/layout/SquareAccentList"/>
    <dgm:cxn modelId="{64424F83-4721-4270-9607-2000E5135A0B}" type="presParOf" srcId="{5A09850E-C36B-4C75-9FDF-535B961FCBA5}" destId="{8B35B794-AA68-40D7-98F7-BEE4F28AB5FB}" srcOrd="0" destOrd="0" presId="urn:microsoft.com/office/officeart/2008/layout/SquareAccentList"/>
    <dgm:cxn modelId="{4BA3FD7E-E914-449F-AF80-0CEC02CCA145}" type="presParOf" srcId="{5A09850E-C36B-4C75-9FDF-535B961FCBA5}" destId="{970FFD65-B592-4680-8090-1684CB3D2C78}" srcOrd="1" destOrd="0" presId="urn:microsoft.com/office/officeart/2008/layout/SquareAccentList"/>
    <dgm:cxn modelId="{65D731FC-AC5B-4EA3-A63F-C62592686125}" type="presParOf" srcId="{35EC8A50-2911-48B9-AC81-9767B6E1CB6B}" destId="{BE7A44A7-6CAD-47CC-9C34-6B0E600D2CE8}" srcOrd="2" destOrd="0" presId="urn:microsoft.com/office/officeart/2008/layout/SquareAccentList"/>
    <dgm:cxn modelId="{77ED543F-9355-4F92-8A12-3D3288204BA1}" type="presParOf" srcId="{BE7A44A7-6CAD-47CC-9C34-6B0E600D2CE8}" destId="{D6E37467-527B-43D8-9D0C-673C3BF844A4}" srcOrd="0" destOrd="0" presId="urn:microsoft.com/office/officeart/2008/layout/SquareAccentList"/>
    <dgm:cxn modelId="{58CB097D-F363-4BD9-9F35-A028E2D0D683}" type="presParOf" srcId="{BE7A44A7-6CAD-47CC-9C34-6B0E600D2CE8}" destId="{1839E7F3-5CC2-4C4F-B3A3-3774FCB8AD7B}"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3BB98D-E3E1-4E26-B720-447F92D2D84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TW" altLang="en-US"/>
        </a:p>
      </dgm:t>
    </dgm:pt>
    <dgm:pt modelId="{1A120AA5-2473-4EF9-8C46-FD132415068F}">
      <dgm:prSet phldrT="[文字]" custT="1"/>
      <dgm:spPr>
        <a:solidFill>
          <a:srgbClr val="002060"/>
        </a:solidFill>
      </dgm:spPr>
      <dgm:t>
        <a:bodyPr/>
        <a:lstStyle/>
        <a:p>
          <a:r>
            <a:rPr lang="zh-TW" altLang="en-US" sz="1800" dirty="0" smtClean="0">
              <a:latin typeface="標楷體" panose="03000509000000000000" pitchFamily="65" charset="-120"/>
              <a:ea typeface="標楷體" panose="03000509000000000000" pitchFamily="65" charset="-120"/>
            </a:rPr>
            <a:t>擔任申請公司獨立董事，應取得「上市上櫃公司董事、監察人進修推行要點」第六條第一、二、 四款訂定之進修體系所出具之進修法律、財務或會計專業知識每年達三小時以上相關證明文件</a:t>
          </a:r>
          <a:endParaRPr lang="zh-TW" altLang="en-US" sz="1800" dirty="0">
            <a:latin typeface="標楷體" panose="03000509000000000000" pitchFamily="65" charset="-120"/>
            <a:ea typeface="標楷體" panose="03000509000000000000" pitchFamily="65" charset="-120"/>
          </a:endParaRPr>
        </a:p>
      </dgm:t>
    </dgm:pt>
    <dgm:pt modelId="{3ED54882-6241-4ADF-807D-79C9D6281793}" type="parTrans" cxnId="{559E16F7-BDE2-43C1-A976-A7A55ECA707F}">
      <dgm:prSet/>
      <dgm:spPr/>
      <dgm:t>
        <a:bodyPr/>
        <a:lstStyle/>
        <a:p>
          <a:endParaRPr lang="zh-TW" altLang="en-US"/>
        </a:p>
      </dgm:t>
    </dgm:pt>
    <dgm:pt modelId="{8F0D75BF-7B3A-4425-AE5E-99BCFF99316C}" type="sibTrans" cxnId="{559E16F7-BDE2-43C1-A976-A7A55ECA707F}">
      <dgm:prSet/>
      <dgm:spPr/>
      <dgm:t>
        <a:bodyPr/>
        <a:lstStyle/>
        <a:p>
          <a:endParaRPr lang="zh-TW" altLang="en-US"/>
        </a:p>
      </dgm:t>
    </dgm:pt>
    <dgm:pt modelId="{938E600B-6AC8-4ED0-BA73-8211DF8EAB63}">
      <dgm:prSet phldrT="[文字]" custT="1"/>
      <dgm:spPr>
        <a:solidFill>
          <a:srgbClr val="1393C5"/>
        </a:solidFill>
      </dgm:spPr>
      <dgm:t>
        <a:bodyPr/>
        <a:lstStyle/>
        <a:p>
          <a:r>
            <a:rPr lang="zh-TW" altLang="en-US" sz="2400" b="1" dirty="0" smtClean="0">
              <a:solidFill>
                <a:srgbClr val="FFFF00"/>
              </a:solidFill>
              <a:latin typeface="標楷體" panose="03000509000000000000" pitchFamily="65" charset="-120"/>
              <a:ea typeface="標楷體" panose="03000509000000000000" pitchFamily="65" charset="-120"/>
            </a:rPr>
            <a:t>計算期間：公司簽訂輔導契約當年度起</a:t>
          </a:r>
          <a:endParaRPr lang="zh-TW" altLang="en-US" sz="2400" b="1" dirty="0">
            <a:solidFill>
              <a:srgbClr val="FFFF00"/>
            </a:solidFill>
            <a:latin typeface="標楷體" panose="03000509000000000000" pitchFamily="65" charset="-120"/>
            <a:ea typeface="標楷體" panose="03000509000000000000" pitchFamily="65" charset="-120"/>
          </a:endParaRPr>
        </a:p>
      </dgm:t>
    </dgm:pt>
    <dgm:pt modelId="{725BFB78-7A12-4633-9901-A54085DD94C5}" type="parTrans" cxnId="{E4610FDB-37AA-495F-8C3A-EC0BAC8CB1AA}">
      <dgm:prSet/>
      <dgm:spPr/>
      <dgm:t>
        <a:bodyPr/>
        <a:lstStyle/>
        <a:p>
          <a:endParaRPr lang="zh-TW" altLang="en-US"/>
        </a:p>
      </dgm:t>
    </dgm:pt>
    <dgm:pt modelId="{DDC19D13-0A6D-4778-8BE8-7A05DDD08052}" type="sibTrans" cxnId="{E4610FDB-37AA-495F-8C3A-EC0BAC8CB1AA}">
      <dgm:prSet/>
      <dgm:spPr/>
      <dgm:t>
        <a:bodyPr/>
        <a:lstStyle/>
        <a:p>
          <a:endParaRPr lang="zh-TW" altLang="en-US"/>
        </a:p>
      </dgm:t>
    </dgm:pt>
    <dgm:pt modelId="{34E25FA4-91B0-4A48-9B6B-4BF28EF2DFA1}" type="pres">
      <dgm:prSet presAssocID="{DD3BB98D-E3E1-4E26-B720-447F92D2D846}" presName="Name0" presStyleCnt="0">
        <dgm:presLayoutVars>
          <dgm:chMax val="7"/>
          <dgm:chPref val="7"/>
          <dgm:dir/>
        </dgm:presLayoutVars>
      </dgm:prSet>
      <dgm:spPr/>
      <dgm:t>
        <a:bodyPr/>
        <a:lstStyle/>
        <a:p>
          <a:endParaRPr lang="zh-TW" altLang="en-US"/>
        </a:p>
      </dgm:t>
    </dgm:pt>
    <dgm:pt modelId="{6EB66055-E426-48D4-9D68-89E38603AB7A}" type="pres">
      <dgm:prSet presAssocID="{DD3BB98D-E3E1-4E26-B720-447F92D2D846}" presName="Name1" presStyleCnt="0"/>
      <dgm:spPr/>
    </dgm:pt>
    <dgm:pt modelId="{3EC29451-F3CE-4C1E-A244-7A31BDBDE9F6}" type="pres">
      <dgm:prSet presAssocID="{DD3BB98D-E3E1-4E26-B720-447F92D2D846}" presName="cycle" presStyleCnt="0"/>
      <dgm:spPr/>
    </dgm:pt>
    <dgm:pt modelId="{97BBE0DD-3C34-42A1-96CB-3B7422E863D0}" type="pres">
      <dgm:prSet presAssocID="{DD3BB98D-E3E1-4E26-B720-447F92D2D846}" presName="srcNode" presStyleLbl="node1" presStyleIdx="0" presStyleCnt="2"/>
      <dgm:spPr/>
    </dgm:pt>
    <dgm:pt modelId="{855289B4-DF09-4CD0-A73D-894E5C12135D}" type="pres">
      <dgm:prSet presAssocID="{DD3BB98D-E3E1-4E26-B720-447F92D2D846}" presName="conn" presStyleLbl="parChTrans1D2" presStyleIdx="0" presStyleCnt="1"/>
      <dgm:spPr/>
      <dgm:t>
        <a:bodyPr/>
        <a:lstStyle/>
        <a:p>
          <a:endParaRPr lang="zh-TW" altLang="en-US"/>
        </a:p>
      </dgm:t>
    </dgm:pt>
    <dgm:pt modelId="{17C1216D-2D00-4266-AE19-9E92F43D8D0D}" type="pres">
      <dgm:prSet presAssocID="{DD3BB98D-E3E1-4E26-B720-447F92D2D846}" presName="extraNode" presStyleLbl="node1" presStyleIdx="0" presStyleCnt="2"/>
      <dgm:spPr/>
    </dgm:pt>
    <dgm:pt modelId="{9E8B549D-ABF7-4A2E-A211-6684B4C193D6}" type="pres">
      <dgm:prSet presAssocID="{DD3BB98D-E3E1-4E26-B720-447F92D2D846}" presName="dstNode" presStyleLbl="node1" presStyleIdx="0" presStyleCnt="2"/>
      <dgm:spPr/>
    </dgm:pt>
    <dgm:pt modelId="{6EDFD8DF-82A0-46DE-944A-C27E2AB4FD9E}" type="pres">
      <dgm:prSet presAssocID="{1A120AA5-2473-4EF9-8C46-FD132415068F}" presName="text_1" presStyleLbl="node1" presStyleIdx="0" presStyleCnt="2">
        <dgm:presLayoutVars>
          <dgm:bulletEnabled val="1"/>
        </dgm:presLayoutVars>
      </dgm:prSet>
      <dgm:spPr/>
      <dgm:t>
        <a:bodyPr/>
        <a:lstStyle/>
        <a:p>
          <a:endParaRPr lang="zh-TW" altLang="en-US"/>
        </a:p>
      </dgm:t>
    </dgm:pt>
    <dgm:pt modelId="{64D2EF74-27DD-425F-B46B-82A27CD51A1D}" type="pres">
      <dgm:prSet presAssocID="{1A120AA5-2473-4EF9-8C46-FD132415068F}" presName="accent_1" presStyleCnt="0"/>
      <dgm:spPr/>
    </dgm:pt>
    <dgm:pt modelId="{AD05B9C1-6631-4DE5-AAA2-ED7CFB39910A}" type="pres">
      <dgm:prSet presAssocID="{1A120AA5-2473-4EF9-8C46-FD132415068F}" presName="accentRepeatNode" presStyleLbl="solidFgAcc1" presStyleIdx="0" presStyleCnt="2"/>
      <dgm:spPr/>
    </dgm:pt>
    <dgm:pt modelId="{E2992A1C-9C35-4AC6-8790-2142CF5F80DF}" type="pres">
      <dgm:prSet presAssocID="{938E600B-6AC8-4ED0-BA73-8211DF8EAB63}" presName="text_2" presStyleLbl="node1" presStyleIdx="1" presStyleCnt="2">
        <dgm:presLayoutVars>
          <dgm:bulletEnabled val="1"/>
        </dgm:presLayoutVars>
      </dgm:prSet>
      <dgm:spPr/>
      <dgm:t>
        <a:bodyPr/>
        <a:lstStyle/>
        <a:p>
          <a:endParaRPr lang="zh-TW" altLang="en-US"/>
        </a:p>
      </dgm:t>
    </dgm:pt>
    <dgm:pt modelId="{E1867592-0796-49CF-827E-14FB48E14DC9}" type="pres">
      <dgm:prSet presAssocID="{938E600B-6AC8-4ED0-BA73-8211DF8EAB63}" presName="accent_2" presStyleCnt="0"/>
      <dgm:spPr/>
    </dgm:pt>
    <dgm:pt modelId="{E29752B6-0A9B-43EF-ABB0-C23BFD6235D5}" type="pres">
      <dgm:prSet presAssocID="{938E600B-6AC8-4ED0-BA73-8211DF8EAB63}" presName="accentRepeatNode" presStyleLbl="solidFgAcc1" presStyleIdx="1" presStyleCnt="2"/>
      <dgm:spPr/>
    </dgm:pt>
  </dgm:ptLst>
  <dgm:cxnLst>
    <dgm:cxn modelId="{E4610FDB-37AA-495F-8C3A-EC0BAC8CB1AA}" srcId="{DD3BB98D-E3E1-4E26-B720-447F92D2D846}" destId="{938E600B-6AC8-4ED0-BA73-8211DF8EAB63}" srcOrd="1" destOrd="0" parTransId="{725BFB78-7A12-4633-9901-A54085DD94C5}" sibTransId="{DDC19D13-0A6D-4778-8BE8-7A05DDD08052}"/>
    <dgm:cxn modelId="{FDF6B4FF-C8EF-4703-BC69-1E525E202602}" type="presOf" srcId="{1A120AA5-2473-4EF9-8C46-FD132415068F}" destId="{6EDFD8DF-82A0-46DE-944A-C27E2AB4FD9E}" srcOrd="0" destOrd="0" presId="urn:microsoft.com/office/officeart/2008/layout/VerticalCurvedList"/>
    <dgm:cxn modelId="{6F6D93CD-CF2C-482D-9514-4EE4DACAE486}" type="presOf" srcId="{8F0D75BF-7B3A-4425-AE5E-99BCFF99316C}" destId="{855289B4-DF09-4CD0-A73D-894E5C12135D}" srcOrd="0" destOrd="0" presId="urn:microsoft.com/office/officeart/2008/layout/VerticalCurvedList"/>
    <dgm:cxn modelId="{559E16F7-BDE2-43C1-A976-A7A55ECA707F}" srcId="{DD3BB98D-E3E1-4E26-B720-447F92D2D846}" destId="{1A120AA5-2473-4EF9-8C46-FD132415068F}" srcOrd="0" destOrd="0" parTransId="{3ED54882-6241-4ADF-807D-79C9D6281793}" sibTransId="{8F0D75BF-7B3A-4425-AE5E-99BCFF99316C}"/>
    <dgm:cxn modelId="{3B6D0F8B-10D8-4C86-8339-E94DC44F5ECB}" type="presOf" srcId="{938E600B-6AC8-4ED0-BA73-8211DF8EAB63}" destId="{E2992A1C-9C35-4AC6-8790-2142CF5F80DF}" srcOrd="0" destOrd="0" presId="urn:microsoft.com/office/officeart/2008/layout/VerticalCurvedList"/>
    <dgm:cxn modelId="{9A734930-2326-480B-BAF1-E47744D8989A}" type="presOf" srcId="{DD3BB98D-E3E1-4E26-B720-447F92D2D846}" destId="{34E25FA4-91B0-4A48-9B6B-4BF28EF2DFA1}" srcOrd="0" destOrd="0" presId="urn:microsoft.com/office/officeart/2008/layout/VerticalCurvedList"/>
    <dgm:cxn modelId="{2F300C38-D764-44BB-A1E6-FC27B46A4C17}" type="presParOf" srcId="{34E25FA4-91B0-4A48-9B6B-4BF28EF2DFA1}" destId="{6EB66055-E426-48D4-9D68-89E38603AB7A}" srcOrd="0" destOrd="0" presId="urn:microsoft.com/office/officeart/2008/layout/VerticalCurvedList"/>
    <dgm:cxn modelId="{C0E78F7E-325F-40C6-9C31-636108B480BB}" type="presParOf" srcId="{6EB66055-E426-48D4-9D68-89E38603AB7A}" destId="{3EC29451-F3CE-4C1E-A244-7A31BDBDE9F6}" srcOrd="0" destOrd="0" presId="urn:microsoft.com/office/officeart/2008/layout/VerticalCurvedList"/>
    <dgm:cxn modelId="{C1005A50-32A3-4A4A-BCB2-A043B78AE8F6}" type="presParOf" srcId="{3EC29451-F3CE-4C1E-A244-7A31BDBDE9F6}" destId="{97BBE0DD-3C34-42A1-96CB-3B7422E863D0}" srcOrd="0" destOrd="0" presId="urn:microsoft.com/office/officeart/2008/layout/VerticalCurvedList"/>
    <dgm:cxn modelId="{7578E562-69FE-4457-9B3F-631D6A8241A8}" type="presParOf" srcId="{3EC29451-F3CE-4C1E-A244-7A31BDBDE9F6}" destId="{855289B4-DF09-4CD0-A73D-894E5C12135D}" srcOrd="1" destOrd="0" presId="urn:microsoft.com/office/officeart/2008/layout/VerticalCurvedList"/>
    <dgm:cxn modelId="{82C8DDFE-7EF1-4A82-88CF-40071B372EB1}" type="presParOf" srcId="{3EC29451-F3CE-4C1E-A244-7A31BDBDE9F6}" destId="{17C1216D-2D00-4266-AE19-9E92F43D8D0D}" srcOrd="2" destOrd="0" presId="urn:microsoft.com/office/officeart/2008/layout/VerticalCurvedList"/>
    <dgm:cxn modelId="{D657EF55-D498-4F0C-BA06-270DFAA16A4D}" type="presParOf" srcId="{3EC29451-F3CE-4C1E-A244-7A31BDBDE9F6}" destId="{9E8B549D-ABF7-4A2E-A211-6684B4C193D6}" srcOrd="3" destOrd="0" presId="urn:microsoft.com/office/officeart/2008/layout/VerticalCurvedList"/>
    <dgm:cxn modelId="{CAFE7F5C-6AED-44EC-BE85-74D9B8378BE5}" type="presParOf" srcId="{6EB66055-E426-48D4-9D68-89E38603AB7A}" destId="{6EDFD8DF-82A0-46DE-944A-C27E2AB4FD9E}" srcOrd="1" destOrd="0" presId="urn:microsoft.com/office/officeart/2008/layout/VerticalCurvedList"/>
    <dgm:cxn modelId="{8D7A3308-594F-49FF-A971-6E26E93255B4}" type="presParOf" srcId="{6EB66055-E426-48D4-9D68-89E38603AB7A}" destId="{64D2EF74-27DD-425F-B46B-82A27CD51A1D}" srcOrd="2" destOrd="0" presId="urn:microsoft.com/office/officeart/2008/layout/VerticalCurvedList"/>
    <dgm:cxn modelId="{C273F368-BF8E-4D29-8774-9B4DC193E11B}" type="presParOf" srcId="{64D2EF74-27DD-425F-B46B-82A27CD51A1D}" destId="{AD05B9C1-6631-4DE5-AAA2-ED7CFB39910A}" srcOrd="0" destOrd="0" presId="urn:microsoft.com/office/officeart/2008/layout/VerticalCurvedList"/>
    <dgm:cxn modelId="{7D5A6B5F-7EC7-4220-A351-9BBE2723E824}" type="presParOf" srcId="{6EB66055-E426-48D4-9D68-89E38603AB7A}" destId="{E2992A1C-9C35-4AC6-8790-2142CF5F80DF}" srcOrd="3" destOrd="0" presId="urn:microsoft.com/office/officeart/2008/layout/VerticalCurvedList"/>
    <dgm:cxn modelId="{D007573B-6EC2-48E0-A31D-C51725BBA3C0}" type="presParOf" srcId="{6EB66055-E426-48D4-9D68-89E38603AB7A}" destId="{E1867592-0796-49CF-827E-14FB48E14DC9}" srcOrd="4" destOrd="0" presId="urn:microsoft.com/office/officeart/2008/layout/VerticalCurvedList"/>
    <dgm:cxn modelId="{5BC741AB-E1A4-459E-8B0F-CC3FCFFBB1E0}" type="presParOf" srcId="{E1867592-0796-49CF-827E-14FB48E14DC9}" destId="{E29752B6-0A9B-43EF-ABB0-C23BFD6235D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3BB98D-E3E1-4E26-B720-447F92D2D84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TW" altLang="en-US"/>
        </a:p>
      </dgm:t>
    </dgm:pt>
    <dgm:pt modelId="{1A120AA5-2473-4EF9-8C46-FD132415068F}">
      <dgm:prSet phldrT="[文字]" custT="1">
        <dgm:style>
          <a:lnRef idx="0">
            <a:schemeClr val="accent5"/>
          </a:lnRef>
          <a:fillRef idx="3">
            <a:schemeClr val="accent5"/>
          </a:fillRef>
          <a:effectRef idx="3">
            <a:schemeClr val="accent5"/>
          </a:effectRef>
          <a:fontRef idx="minor">
            <a:schemeClr val="lt1"/>
          </a:fontRef>
        </dgm:style>
      </dgm:prSet>
      <dgm:spPr/>
      <dgm:t>
        <a:bodyPr/>
        <a:lstStyle/>
        <a:p>
          <a:r>
            <a:rPr lang="zh-TW" altLang="en-US" sz="2000" dirty="0" smtClean="0">
              <a:solidFill>
                <a:schemeClr val="tx1"/>
              </a:solidFill>
              <a:latin typeface="標楷體" panose="03000509000000000000" pitchFamily="65" charset="-120"/>
              <a:ea typeface="標楷體" panose="03000509000000000000" pitchFamily="65" charset="-120"/>
            </a:rPr>
            <a:t>為配合政府政策、新增「</a:t>
          </a:r>
          <a:r>
            <a:rPr lang="zh-TW" altLang="en-US" sz="2000" dirty="0" smtClean="0">
              <a:solidFill>
                <a:srgbClr val="FF0000"/>
              </a:solidFill>
              <a:latin typeface="標楷體" panose="03000509000000000000" pitchFamily="65" charset="-120"/>
              <a:ea typeface="標楷體" panose="03000509000000000000" pitchFamily="65" charset="-120"/>
            </a:rPr>
            <a:t>綠能環保</a:t>
          </a:r>
          <a:r>
            <a:rPr lang="zh-TW" altLang="en-US" sz="2000" dirty="0" smtClean="0">
              <a:solidFill>
                <a:schemeClr val="tx1"/>
              </a:solidFill>
              <a:latin typeface="標楷體" panose="03000509000000000000" pitchFamily="65" charset="-120"/>
              <a:ea typeface="標楷體" panose="03000509000000000000" pitchFamily="65" charset="-120"/>
            </a:rPr>
            <a:t>」、「</a:t>
          </a:r>
          <a:r>
            <a:rPr lang="zh-TW" altLang="en-US" sz="2000" dirty="0" smtClean="0">
              <a:solidFill>
                <a:srgbClr val="FF0000"/>
              </a:solidFill>
              <a:latin typeface="標楷體" panose="03000509000000000000" pitchFamily="65" charset="-120"/>
              <a:ea typeface="標楷體" panose="03000509000000000000" pitchFamily="65" charset="-120"/>
            </a:rPr>
            <a:t>數位雲端</a:t>
          </a:r>
          <a:r>
            <a:rPr lang="zh-TW" altLang="en-US" sz="2000" dirty="0" smtClean="0">
              <a:solidFill>
                <a:schemeClr val="tx1"/>
              </a:solidFill>
              <a:latin typeface="標楷體" panose="03000509000000000000" pitchFamily="65" charset="-120"/>
              <a:ea typeface="標楷體" panose="03000509000000000000" pitchFamily="65" charset="-120"/>
            </a:rPr>
            <a:t>」、「</a:t>
          </a:r>
          <a:r>
            <a:rPr lang="zh-TW" altLang="en-US" sz="2000" dirty="0" smtClean="0">
              <a:solidFill>
                <a:srgbClr val="FF0000"/>
              </a:solidFill>
              <a:latin typeface="標楷體" panose="03000509000000000000" pitchFamily="65" charset="-120"/>
              <a:ea typeface="標楷體" panose="03000509000000000000" pitchFamily="65" charset="-120"/>
            </a:rPr>
            <a:t>運動休閒</a:t>
          </a:r>
          <a:r>
            <a:rPr lang="zh-TW" altLang="en-US" sz="2000" dirty="0" smtClean="0">
              <a:solidFill>
                <a:schemeClr val="tx1"/>
              </a:solidFill>
              <a:latin typeface="標楷體" panose="03000509000000000000" pitchFamily="65" charset="-120"/>
              <a:ea typeface="標楷體" panose="03000509000000000000" pitchFamily="65" charset="-120"/>
            </a:rPr>
            <a:t>」、「</a:t>
          </a:r>
          <a:r>
            <a:rPr lang="zh-TW" altLang="en-US" sz="2000" dirty="0" smtClean="0">
              <a:solidFill>
                <a:srgbClr val="FF0000"/>
              </a:solidFill>
              <a:latin typeface="標楷體" panose="03000509000000000000" pitchFamily="65" charset="-120"/>
              <a:ea typeface="標楷體" panose="03000509000000000000" pitchFamily="65" charset="-120"/>
            </a:rPr>
            <a:t>居家生活</a:t>
          </a:r>
          <a:r>
            <a:rPr lang="zh-TW" altLang="en-US" sz="2000" dirty="0" smtClean="0">
              <a:solidFill>
                <a:schemeClr val="tx1"/>
              </a:solidFill>
              <a:latin typeface="標楷體" panose="03000509000000000000" pitchFamily="65" charset="-120"/>
              <a:ea typeface="標楷體" panose="03000509000000000000" pitchFamily="65" charset="-120"/>
            </a:rPr>
            <a:t>」等四項產業掛牌類別</a:t>
          </a:r>
          <a:endParaRPr lang="zh-TW" altLang="en-US" sz="2000" dirty="0">
            <a:solidFill>
              <a:schemeClr val="tx1"/>
            </a:solidFill>
            <a:latin typeface="標楷體" panose="03000509000000000000" pitchFamily="65" charset="-120"/>
            <a:ea typeface="標楷體" panose="03000509000000000000" pitchFamily="65" charset="-120"/>
          </a:endParaRPr>
        </a:p>
      </dgm:t>
    </dgm:pt>
    <dgm:pt modelId="{3ED54882-6241-4ADF-807D-79C9D6281793}" type="parTrans" cxnId="{559E16F7-BDE2-43C1-A976-A7A55ECA707F}">
      <dgm:prSet/>
      <dgm:spPr/>
      <dgm:t>
        <a:bodyPr/>
        <a:lstStyle/>
        <a:p>
          <a:endParaRPr lang="zh-TW" altLang="en-US"/>
        </a:p>
      </dgm:t>
    </dgm:pt>
    <dgm:pt modelId="{8F0D75BF-7B3A-4425-AE5E-99BCFF99316C}" type="sibTrans" cxnId="{559E16F7-BDE2-43C1-A976-A7A55ECA707F}">
      <dgm:prSet/>
      <dgm:spPr/>
      <dgm:t>
        <a:bodyPr/>
        <a:lstStyle/>
        <a:p>
          <a:endParaRPr lang="zh-TW" altLang="en-US"/>
        </a:p>
      </dgm:t>
    </dgm:pt>
    <dgm:pt modelId="{938E600B-6AC8-4ED0-BA73-8211DF8EAB63}">
      <dgm:prSet phldrT="[文字]" custT="1">
        <dgm:style>
          <a:lnRef idx="0">
            <a:schemeClr val="accent2"/>
          </a:lnRef>
          <a:fillRef idx="3">
            <a:schemeClr val="accent2"/>
          </a:fillRef>
          <a:effectRef idx="3">
            <a:schemeClr val="accent2"/>
          </a:effectRef>
          <a:fontRef idx="minor">
            <a:schemeClr val="lt1"/>
          </a:fontRef>
        </dgm:style>
      </dgm:prSet>
      <dgm:spPr/>
      <dgm:t>
        <a:bodyPr/>
        <a:lstStyle/>
        <a:p>
          <a:r>
            <a:rPr lang="zh-TW" altLang="en-US" sz="2000" dirty="0" smtClean="0">
              <a:solidFill>
                <a:schemeClr val="tx1"/>
              </a:solidFill>
              <a:latin typeface="標楷體" panose="03000509000000000000" pitchFamily="65" charset="-120"/>
              <a:ea typeface="標楷體" panose="03000509000000000000" pitchFamily="65" charset="-120"/>
            </a:rPr>
            <a:t>本公司視需要洽請申請公司檢具簽證會計師出具意見書；另特許事業應檢附其目的事業主管機關核可之文件</a:t>
          </a:r>
          <a:endParaRPr lang="zh-TW" altLang="en-US" sz="2000" dirty="0">
            <a:solidFill>
              <a:schemeClr val="tx1"/>
            </a:solidFill>
            <a:latin typeface="標楷體" panose="03000509000000000000" pitchFamily="65" charset="-120"/>
            <a:ea typeface="標楷體" panose="03000509000000000000" pitchFamily="65" charset="-120"/>
          </a:endParaRPr>
        </a:p>
      </dgm:t>
    </dgm:pt>
    <dgm:pt modelId="{725BFB78-7A12-4633-9901-A54085DD94C5}" type="parTrans" cxnId="{E4610FDB-37AA-495F-8C3A-EC0BAC8CB1AA}">
      <dgm:prSet/>
      <dgm:spPr/>
      <dgm:t>
        <a:bodyPr/>
        <a:lstStyle/>
        <a:p>
          <a:endParaRPr lang="zh-TW" altLang="en-US"/>
        </a:p>
      </dgm:t>
    </dgm:pt>
    <dgm:pt modelId="{DDC19D13-0A6D-4778-8BE8-7A05DDD08052}" type="sibTrans" cxnId="{E4610FDB-37AA-495F-8C3A-EC0BAC8CB1AA}">
      <dgm:prSet/>
      <dgm:spPr/>
      <dgm:t>
        <a:bodyPr/>
        <a:lstStyle/>
        <a:p>
          <a:endParaRPr lang="zh-TW" altLang="en-US"/>
        </a:p>
      </dgm:t>
    </dgm:pt>
    <dgm:pt modelId="{C69624E2-B2E3-4FBC-BE36-ED213BEC109D}">
      <dgm:prSet custT="1">
        <dgm:style>
          <a:lnRef idx="0">
            <a:schemeClr val="accent6"/>
          </a:lnRef>
          <a:fillRef idx="3">
            <a:schemeClr val="accent6"/>
          </a:fillRef>
          <a:effectRef idx="3">
            <a:schemeClr val="accent6"/>
          </a:effectRef>
          <a:fontRef idx="minor">
            <a:schemeClr val="lt1"/>
          </a:fontRef>
        </dgm:style>
      </dgm:prSet>
      <dgm:spPr>
        <a:ln/>
      </dgm:spPr>
      <dgm:t>
        <a:bodyPr/>
        <a:lstStyle/>
        <a:p>
          <a:r>
            <a:rPr lang="zh-TW" altLang="en-US" sz="2000" dirty="0" smtClean="0">
              <a:solidFill>
                <a:schemeClr val="tx1"/>
              </a:solidFill>
              <a:latin typeface="標楷體" panose="03000509000000000000" pitchFamily="65" charset="-120"/>
              <a:ea typeface="標楷體" panose="03000509000000000000" pitchFamily="65" charset="-120"/>
            </a:rPr>
            <a:t>為使「</a:t>
          </a:r>
          <a:r>
            <a:rPr lang="zh-TW" altLang="en-US" sz="2000" dirty="0" smtClean="0">
              <a:solidFill>
                <a:srgbClr val="FFFF00"/>
              </a:solidFill>
              <a:latin typeface="標楷體" panose="03000509000000000000" pitchFamily="65" charset="-120"/>
              <a:ea typeface="標楷體" panose="03000509000000000000" pitchFamily="65" charset="-120"/>
            </a:rPr>
            <a:t>觀光事業</a:t>
          </a:r>
          <a:r>
            <a:rPr lang="zh-TW" altLang="en-US" sz="2000" dirty="0" smtClean="0">
              <a:solidFill>
                <a:schemeClr val="tx1"/>
              </a:solidFill>
              <a:latin typeface="標楷體" panose="03000509000000000000" pitchFamily="65" charset="-120"/>
              <a:ea typeface="標楷體" panose="03000509000000000000" pitchFamily="65" charset="-120"/>
            </a:rPr>
            <a:t>」之產業類別名稱能更貼近企業之經濟活動，調整「觀光事業」名稱為「</a:t>
          </a:r>
          <a:r>
            <a:rPr lang="zh-TW" altLang="en-US" sz="2000" dirty="0" smtClean="0">
              <a:solidFill>
                <a:srgbClr val="FFFF00"/>
              </a:solidFill>
              <a:latin typeface="標楷體" panose="03000509000000000000" pitchFamily="65" charset="-120"/>
              <a:ea typeface="標楷體" panose="03000509000000000000" pitchFamily="65" charset="-120"/>
            </a:rPr>
            <a:t>觀光餐旅</a:t>
          </a:r>
          <a:r>
            <a:rPr lang="zh-TW" altLang="en-US" sz="2000" dirty="0" smtClean="0">
              <a:solidFill>
                <a:schemeClr val="tx1"/>
              </a:solidFill>
              <a:latin typeface="標楷體" panose="03000509000000000000" pitchFamily="65" charset="-120"/>
              <a:ea typeface="標楷體" panose="03000509000000000000" pitchFamily="65" charset="-120"/>
            </a:rPr>
            <a:t>」</a:t>
          </a:r>
        </a:p>
      </dgm:t>
    </dgm:pt>
    <dgm:pt modelId="{9811A816-5150-4ACF-A176-A65999EC2689}" type="parTrans" cxnId="{B58D4BE6-505C-40FA-B97F-61204BD9484A}">
      <dgm:prSet/>
      <dgm:spPr/>
      <dgm:t>
        <a:bodyPr/>
        <a:lstStyle/>
        <a:p>
          <a:endParaRPr lang="zh-TW" altLang="en-US"/>
        </a:p>
      </dgm:t>
    </dgm:pt>
    <dgm:pt modelId="{EF66A5EB-90F5-4B4D-8055-0D7BB3913B42}" type="sibTrans" cxnId="{B58D4BE6-505C-40FA-B97F-61204BD9484A}">
      <dgm:prSet/>
      <dgm:spPr/>
      <dgm:t>
        <a:bodyPr/>
        <a:lstStyle/>
        <a:p>
          <a:endParaRPr lang="zh-TW" altLang="en-US"/>
        </a:p>
      </dgm:t>
    </dgm:pt>
    <dgm:pt modelId="{34E25FA4-91B0-4A48-9B6B-4BF28EF2DFA1}" type="pres">
      <dgm:prSet presAssocID="{DD3BB98D-E3E1-4E26-B720-447F92D2D846}" presName="Name0" presStyleCnt="0">
        <dgm:presLayoutVars>
          <dgm:chMax val="7"/>
          <dgm:chPref val="7"/>
          <dgm:dir/>
        </dgm:presLayoutVars>
      </dgm:prSet>
      <dgm:spPr/>
      <dgm:t>
        <a:bodyPr/>
        <a:lstStyle/>
        <a:p>
          <a:endParaRPr lang="zh-TW" altLang="en-US"/>
        </a:p>
      </dgm:t>
    </dgm:pt>
    <dgm:pt modelId="{6EB66055-E426-48D4-9D68-89E38603AB7A}" type="pres">
      <dgm:prSet presAssocID="{DD3BB98D-E3E1-4E26-B720-447F92D2D846}" presName="Name1" presStyleCnt="0"/>
      <dgm:spPr/>
    </dgm:pt>
    <dgm:pt modelId="{3EC29451-F3CE-4C1E-A244-7A31BDBDE9F6}" type="pres">
      <dgm:prSet presAssocID="{DD3BB98D-E3E1-4E26-B720-447F92D2D846}" presName="cycle" presStyleCnt="0"/>
      <dgm:spPr/>
    </dgm:pt>
    <dgm:pt modelId="{97BBE0DD-3C34-42A1-96CB-3B7422E863D0}" type="pres">
      <dgm:prSet presAssocID="{DD3BB98D-E3E1-4E26-B720-447F92D2D846}" presName="srcNode" presStyleLbl="node1" presStyleIdx="0" presStyleCnt="3"/>
      <dgm:spPr/>
    </dgm:pt>
    <dgm:pt modelId="{855289B4-DF09-4CD0-A73D-894E5C12135D}" type="pres">
      <dgm:prSet presAssocID="{DD3BB98D-E3E1-4E26-B720-447F92D2D846}" presName="conn" presStyleLbl="parChTrans1D2" presStyleIdx="0" presStyleCnt="1"/>
      <dgm:spPr/>
      <dgm:t>
        <a:bodyPr/>
        <a:lstStyle/>
        <a:p>
          <a:endParaRPr lang="zh-TW" altLang="en-US"/>
        </a:p>
      </dgm:t>
    </dgm:pt>
    <dgm:pt modelId="{17C1216D-2D00-4266-AE19-9E92F43D8D0D}" type="pres">
      <dgm:prSet presAssocID="{DD3BB98D-E3E1-4E26-B720-447F92D2D846}" presName="extraNode" presStyleLbl="node1" presStyleIdx="0" presStyleCnt="3"/>
      <dgm:spPr/>
    </dgm:pt>
    <dgm:pt modelId="{9E8B549D-ABF7-4A2E-A211-6684B4C193D6}" type="pres">
      <dgm:prSet presAssocID="{DD3BB98D-E3E1-4E26-B720-447F92D2D846}" presName="dstNode" presStyleLbl="node1" presStyleIdx="0" presStyleCnt="3"/>
      <dgm:spPr/>
    </dgm:pt>
    <dgm:pt modelId="{6EDFD8DF-82A0-46DE-944A-C27E2AB4FD9E}" type="pres">
      <dgm:prSet presAssocID="{1A120AA5-2473-4EF9-8C46-FD132415068F}" presName="text_1" presStyleLbl="node1" presStyleIdx="0" presStyleCnt="3">
        <dgm:presLayoutVars>
          <dgm:bulletEnabled val="1"/>
        </dgm:presLayoutVars>
      </dgm:prSet>
      <dgm:spPr/>
      <dgm:t>
        <a:bodyPr/>
        <a:lstStyle/>
        <a:p>
          <a:endParaRPr lang="zh-TW" altLang="en-US"/>
        </a:p>
      </dgm:t>
    </dgm:pt>
    <dgm:pt modelId="{64D2EF74-27DD-425F-B46B-82A27CD51A1D}" type="pres">
      <dgm:prSet presAssocID="{1A120AA5-2473-4EF9-8C46-FD132415068F}" presName="accent_1" presStyleCnt="0"/>
      <dgm:spPr/>
    </dgm:pt>
    <dgm:pt modelId="{AD05B9C1-6631-4DE5-AAA2-ED7CFB39910A}" type="pres">
      <dgm:prSet presAssocID="{1A120AA5-2473-4EF9-8C46-FD132415068F}" presName="accentRepeatNode" presStyleLbl="solidFgAcc1" presStyleIdx="0" presStyleCnt="3"/>
      <dgm:spPr/>
    </dgm:pt>
    <dgm:pt modelId="{6CA1089E-D931-41CF-A69E-3E38E1E54405}" type="pres">
      <dgm:prSet presAssocID="{C69624E2-B2E3-4FBC-BE36-ED213BEC109D}" presName="text_2" presStyleLbl="node1" presStyleIdx="1" presStyleCnt="3">
        <dgm:presLayoutVars>
          <dgm:bulletEnabled val="1"/>
        </dgm:presLayoutVars>
      </dgm:prSet>
      <dgm:spPr/>
      <dgm:t>
        <a:bodyPr/>
        <a:lstStyle/>
        <a:p>
          <a:endParaRPr lang="zh-TW" altLang="en-US"/>
        </a:p>
      </dgm:t>
    </dgm:pt>
    <dgm:pt modelId="{9D192403-45AD-4FAE-A847-7D8F58449B3A}" type="pres">
      <dgm:prSet presAssocID="{C69624E2-B2E3-4FBC-BE36-ED213BEC109D}" presName="accent_2" presStyleCnt="0"/>
      <dgm:spPr/>
    </dgm:pt>
    <dgm:pt modelId="{D97B4FB5-9418-41C3-BB46-FB3A40E735EC}" type="pres">
      <dgm:prSet presAssocID="{C69624E2-B2E3-4FBC-BE36-ED213BEC109D}" presName="accentRepeatNode" presStyleLbl="solidFgAcc1" presStyleIdx="1" presStyleCnt="3"/>
      <dgm:spPr/>
    </dgm:pt>
    <dgm:pt modelId="{AD9DAEFA-70DD-4CB0-8349-1FB56B848393}" type="pres">
      <dgm:prSet presAssocID="{938E600B-6AC8-4ED0-BA73-8211DF8EAB63}" presName="text_3" presStyleLbl="node1" presStyleIdx="2" presStyleCnt="3">
        <dgm:presLayoutVars>
          <dgm:bulletEnabled val="1"/>
        </dgm:presLayoutVars>
      </dgm:prSet>
      <dgm:spPr/>
      <dgm:t>
        <a:bodyPr/>
        <a:lstStyle/>
        <a:p>
          <a:endParaRPr lang="zh-TW" altLang="en-US"/>
        </a:p>
      </dgm:t>
    </dgm:pt>
    <dgm:pt modelId="{7675D756-2621-4F18-8A33-9BE2BA22FAF8}" type="pres">
      <dgm:prSet presAssocID="{938E600B-6AC8-4ED0-BA73-8211DF8EAB63}" presName="accent_3" presStyleCnt="0"/>
      <dgm:spPr/>
    </dgm:pt>
    <dgm:pt modelId="{E29752B6-0A9B-43EF-ABB0-C23BFD6235D5}" type="pres">
      <dgm:prSet presAssocID="{938E600B-6AC8-4ED0-BA73-8211DF8EAB63}" presName="accentRepeatNode" presStyleLbl="solidFgAcc1" presStyleIdx="2" presStyleCnt="3"/>
      <dgm:spPr/>
    </dgm:pt>
  </dgm:ptLst>
  <dgm:cxnLst>
    <dgm:cxn modelId="{E4610FDB-37AA-495F-8C3A-EC0BAC8CB1AA}" srcId="{DD3BB98D-E3E1-4E26-B720-447F92D2D846}" destId="{938E600B-6AC8-4ED0-BA73-8211DF8EAB63}" srcOrd="2" destOrd="0" parTransId="{725BFB78-7A12-4633-9901-A54085DD94C5}" sibTransId="{DDC19D13-0A6D-4778-8BE8-7A05DDD08052}"/>
    <dgm:cxn modelId="{B58D4BE6-505C-40FA-B97F-61204BD9484A}" srcId="{DD3BB98D-E3E1-4E26-B720-447F92D2D846}" destId="{C69624E2-B2E3-4FBC-BE36-ED213BEC109D}" srcOrd="1" destOrd="0" parTransId="{9811A816-5150-4ACF-A176-A65999EC2689}" sibTransId="{EF66A5EB-90F5-4B4D-8055-0D7BB3913B42}"/>
    <dgm:cxn modelId="{FDF6B4FF-C8EF-4703-BC69-1E525E202602}" type="presOf" srcId="{1A120AA5-2473-4EF9-8C46-FD132415068F}" destId="{6EDFD8DF-82A0-46DE-944A-C27E2AB4FD9E}" srcOrd="0" destOrd="0" presId="urn:microsoft.com/office/officeart/2008/layout/VerticalCurvedList"/>
    <dgm:cxn modelId="{812B7EE2-93DC-4F54-9EB3-151CF1A12228}" type="presOf" srcId="{938E600B-6AC8-4ED0-BA73-8211DF8EAB63}" destId="{AD9DAEFA-70DD-4CB0-8349-1FB56B848393}" srcOrd="0" destOrd="0" presId="urn:microsoft.com/office/officeart/2008/layout/VerticalCurvedList"/>
    <dgm:cxn modelId="{6F6D93CD-CF2C-482D-9514-4EE4DACAE486}" type="presOf" srcId="{8F0D75BF-7B3A-4425-AE5E-99BCFF99316C}" destId="{855289B4-DF09-4CD0-A73D-894E5C12135D}" srcOrd="0" destOrd="0" presId="urn:microsoft.com/office/officeart/2008/layout/VerticalCurvedList"/>
    <dgm:cxn modelId="{AEE2EF57-5E3B-43EB-A90D-68FB5B2F62EC}" type="presOf" srcId="{C69624E2-B2E3-4FBC-BE36-ED213BEC109D}" destId="{6CA1089E-D931-41CF-A69E-3E38E1E54405}" srcOrd="0" destOrd="0" presId="urn:microsoft.com/office/officeart/2008/layout/VerticalCurvedList"/>
    <dgm:cxn modelId="{559E16F7-BDE2-43C1-A976-A7A55ECA707F}" srcId="{DD3BB98D-E3E1-4E26-B720-447F92D2D846}" destId="{1A120AA5-2473-4EF9-8C46-FD132415068F}" srcOrd="0" destOrd="0" parTransId="{3ED54882-6241-4ADF-807D-79C9D6281793}" sibTransId="{8F0D75BF-7B3A-4425-AE5E-99BCFF99316C}"/>
    <dgm:cxn modelId="{9A734930-2326-480B-BAF1-E47744D8989A}" type="presOf" srcId="{DD3BB98D-E3E1-4E26-B720-447F92D2D846}" destId="{34E25FA4-91B0-4A48-9B6B-4BF28EF2DFA1}" srcOrd="0" destOrd="0" presId="urn:microsoft.com/office/officeart/2008/layout/VerticalCurvedList"/>
    <dgm:cxn modelId="{2F300C38-D764-44BB-A1E6-FC27B46A4C17}" type="presParOf" srcId="{34E25FA4-91B0-4A48-9B6B-4BF28EF2DFA1}" destId="{6EB66055-E426-48D4-9D68-89E38603AB7A}" srcOrd="0" destOrd="0" presId="urn:microsoft.com/office/officeart/2008/layout/VerticalCurvedList"/>
    <dgm:cxn modelId="{C0E78F7E-325F-40C6-9C31-636108B480BB}" type="presParOf" srcId="{6EB66055-E426-48D4-9D68-89E38603AB7A}" destId="{3EC29451-F3CE-4C1E-A244-7A31BDBDE9F6}" srcOrd="0" destOrd="0" presId="urn:microsoft.com/office/officeart/2008/layout/VerticalCurvedList"/>
    <dgm:cxn modelId="{C1005A50-32A3-4A4A-BCB2-A043B78AE8F6}" type="presParOf" srcId="{3EC29451-F3CE-4C1E-A244-7A31BDBDE9F6}" destId="{97BBE0DD-3C34-42A1-96CB-3B7422E863D0}" srcOrd="0" destOrd="0" presId="urn:microsoft.com/office/officeart/2008/layout/VerticalCurvedList"/>
    <dgm:cxn modelId="{7578E562-69FE-4457-9B3F-631D6A8241A8}" type="presParOf" srcId="{3EC29451-F3CE-4C1E-A244-7A31BDBDE9F6}" destId="{855289B4-DF09-4CD0-A73D-894E5C12135D}" srcOrd="1" destOrd="0" presId="urn:microsoft.com/office/officeart/2008/layout/VerticalCurvedList"/>
    <dgm:cxn modelId="{82C8DDFE-7EF1-4A82-88CF-40071B372EB1}" type="presParOf" srcId="{3EC29451-F3CE-4C1E-A244-7A31BDBDE9F6}" destId="{17C1216D-2D00-4266-AE19-9E92F43D8D0D}" srcOrd="2" destOrd="0" presId="urn:microsoft.com/office/officeart/2008/layout/VerticalCurvedList"/>
    <dgm:cxn modelId="{D657EF55-D498-4F0C-BA06-270DFAA16A4D}" type="presParOf" srcId="{3EC29451-F3CE-4C1E-A244-7A31BDBDE9F6}" destId="{9E8B549D-ABF7-4A2E-A211-6684B4C193D6}" srcOrd="3" destOrd="0" presId="urn:microsoft.com/office/officeart/2008/layout/VerticalCurvedList"/>
    <dgm:cxn modelId="{CAFE7F5C-6AED-44EC-BE85-74D9B8378BE5}" type="presParOf" srcId="{6EB66055-E426-48D4-9D68-89E38603AB7A}" destId="{6EDFD8DF-82A0-46DE-944A-C27E2AB4FD9E}" srcOrd="1" destOrd="0" presId="urn:microsoft.com/office/officeart/2008/layout/VerticalCurvedList"/>
    <dgm:cxn modelId="{8D7A3308-594F-49FF-A971-6E26E93255B4}" type="presParOf" srcId="{6EB66055-E426-48D4-9D68-89E38603AB7A}" destId="{64D2EF74-27DD-425F-B46B-82A27CD51A1D}" srcOrd="2" destOrd="0" presId="urn:microsoft.com/office/officeart/2008/layout/VerticalCurvedList"/>
    <dgm:cxn modelId="{C273F368-BF8E-4D29-8774-9B4DC193E11B}" type="presParOf" srcId="{64D2EF74-27DD-425F-B46B-82A27CD51A1D}" destId="{AD05B9C1-6631-4DE5-AAA2-ED7CFB39910A}" srcOrd="0" destOrd="0" presId="urn:microsoft.com/office/officeart/2008/layout/VerticalCurvedList"/>
    <dgm:cxn modelId="{7C05AC80-9A43-4E5D-990E-4A7B33A917E0}" type="presParOf" srcId="{6EB66055-E426-48D4-9D68-89E38603AB7A}" destId="{6CA1089E-D931-41CF-A69E-3E38E1E54405}" srcOrd="3" destOrd="0" presId="urn:microsoft.com/office/officeart/2008/layout/VerticalCurvedList"/>
    <dgm:cxn modelId="{EC0B8702-1102-4FDB-AE57-563E3729C085}" type="presParOf" srcId="{6EB66055-E426-48D4-9D68-89E38603AB7A}" destId="{9D192403-45AD-4FAE-A847-7D8F58449B3A}" srcOrd="4" destOrd="0" presId="urn:microsoft.com/office/officeart/2008/layout/VerticalCurvedList"/>
    <dgm:cxn modelId="{7DA32CCE-9D1C-4ACA-B169-EFE00DE3A6A4}" type="presParOf" srcId="{9D192403-45AD-4FAE-A847-7D8F58449B3A}" destId="{D97B4FB5-9418-41C3-BB46-FB3A40E735EC}" srcOrd="0" destOrd="0" presId="urn:microsoft.com/office/officeart/2008/layout/VerticalCurvedList"/>
    <dgm:cxn modelId="{2408C8AA-4E2F-4AD5-AD28-9F982C906C62}" type="presParOf" srcId="{6EB66055-E426-48D4-9D68-89E38603AB7A}" destId="{AD9DAEFA-70DD-4CB0-8349-1FB56B848393}" srcOrd="5" destOrd="0" presId="urn:microsoft.com/office/officeart/2008/layout/VerticalCurvedList"/>
    <dgm:cxn modelId="{0EE695DB-AF74-4F5C-9001-3D01E820FBF1}" type="presParOf" srcId="{6EB66055-E426-48D4-9D68-89E38603AB7A}" destId="{7675D756-2621-4F18-8A33-9BE2BA22FAF8}" srcOrd="6" destOrd="0" presId="urn:microsoft.com/office/officeart/2008/layout/VerticalCurvedList"/>
    <dgm:cxn modelId="{B1EA4E01-AC04-4F26-9368-351EE2FCAF5B}" type="presParOf" srcId="{7675D756-2621-4F18-8A33-9BE2BA22FAF8}" destId="{E29752B6-0A9B-43EF-ABB0-C23BFD6235D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9321FC-623E-42A0-8679-4B6877B268F1}"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zh-TW" altLang="en-US"/>
        </a:p>
      </dgm:t>
    </dgm:pt>
    <dgm:pt modelId="{0E6A6A7D-3FDB-4577-833A-9A101A06DA3F}">
      <dgm:prSet phldrT="[文字]" custT="1"/>
      <dgm:spPr/>
      <dgm:t>
        <a:bodyPr/>
        <a:lstStyle/>
        <a:p>
          <a:r>
            <a:rPr lang="zh-TW" altLang="en-US" sz="4000" dirty="0" smtClean="0">
              <a:solidFill>
                <a:srgbClr val="000099"/>
              </a:solidFill>
              <a:latin typeface="標楷體" panose="03000509000000000000" pitchFamily="65" charset="-120"/>
              <a:ea typeface="標楷體" panose="03000509000000000000" pitchFamily="65" charset="-120"/>
            </a:rPr>
            <a:t>強化資訊揭露</a:t>
          </a:r>
          <a:endParaRPr lang="zh-TW" altLang="en-US" sz="4000" dirty="0">
            <a:solidFill>
              <a:srgbClr val="000099"/>
            </a:solidFill>
            <a:latin typeface="標楷體" panose="03000509000000000000" pitchFamily="65" charset="-120"/>
            <a:ea typeface="標楷體" panose="03000509000000000000" pitchFamily="65" charset="-120"/>
          </a:endParaRPr>
        </a:p>
      </dgm:t>
    </dgm:pt>
    <dgm:pt modelId="{50430F34-DC45-49B1-B0D2-7347A8A77807}" type="parTrans" cxnId="{8DBF8708-F689-49E6-A214-7CF20C5DE6E9}">
      <dgm:prSet/>
      <dgm:spPr/>
      <dgm:t>
        <a:bodyPr/>
        <a:lstStyle/>
        <a:p>
          <a:endParaRPr lang="zh-TW" altLang="en-US"/>
        </a:p>
      </dgm:t>
    </dgm:pt>
    <dgm:pt modelId="{CCDC96F9-3816-411B-91D2-7CD7C36B6039}" type="sibTrans" cxnId="{8DBF8708-F689-49E6-A214-7CF20C5DE6E9}">
      <dgm:prSet/>
      <dgm:spPr/>
      <dgm:t>
        <a:bodyPr/>
        <a:lstStyle/>
        <a:p>
          <a:endParaRPr lang="zh-TW" altLang="en-US"/>
        </a:p>
      </dgm:t>
    </dgm:pt>
    <dgm:pt modelId="{2B397589-5041-453D-9B98-5EBB35F3A54C}">
      <dgm:prSet phldrT="[文字]" custT="1"/>
      <dgm:spPr>
        <a:solidFill>
          <a:schemeClr val="accent2">
            <a:lumMod val="60000"/>
            <a:lumOff val="40000"/>
            <a:alpha val="90000"/>
          </a:schemeClr>
        </a:solidFill>
      </dgm:spPr>
      <dgm:t>
        <a:bodyPr/>
        <a:lstStyle/>
        <a:p>
          <a:pPr>
            <a:lnSpc>
              <a:spcPct val="90000"/>
            </a:lnSpc>
            <a:spcAft>
              <a:spcPts val="924"/>
            </a:spcAft>
          </a:pPr>
          <a:r>
            <a:rPr lang="zh-TW" altLang="en-US" sz="2200" baseline="0" dirty="0" smtClean="0">
              <a:latin typeface="標楷體" panose="03000509000000000000" pitchFamily="65" charset="-120"/>
              <a:ea typeface="標楷體" panose="03000509000000000000" pitchFamily="65" charset="-120"/>
            </a:rPr>
            <a:t>公開說明書揭露內容</a:t>
          </a:r>
          <a:endParaRPr lang="en-US" altLang="zh-TW" sz="1200" dirty="0" smtClean="0">
            <a:latin typeface="標楷體" panose="03000509000000000000" pitchFamily="65" charset="-120"/>
            <a:ea typeface="標楷體" panose="03000509000000000000" pitchFamily="65" charset="-120"/>
          </a:endParaRPr>
        </a:p>
        <a:p>
          <a:pPr>
            <a:lnSpc>
              <a:spcPts val="1700"/>
            </a:lnSpc>
            <a:spcAft>
              <a:spcPts val="600"/>
            </a:spcAft>
          </a:pPr>
          <a:r>
            <a:rPr lang="zh-TW" altLang="en-US" sz="1200" b="1" dirty="0" smtClean="0">
              <a:solidFill>
                <a:srgbClr val="FF0000"/>
              </a:solidFill>
              <a:latin typeface="標楷體" panose="03000509000000000000" pitchFamily="65" charset="-120"/>
              <a:ea typeface="標楷體" panose="03000509000000000000" pitchFamily="65" charset="-120"/>
            </a:rPr>
            <a:t>發布</a:t>
          </a:r>
          <a:r>
            <a:rPr lang="en-US" altLang="en-US" sz="1200" b="1" dirty="0" smtClean="0">
              <a:solidFill>
                <a:srgbClr val="FF0000"/>
              </a:solidFill>
              <a:latin typeface="標楷體" panose="03000509000000000000" pitchFamily="65" charset="-120"/>
              <a:ea typeface="標楷體" panose="03000509000000000000" pitchFamily="65" charset="-120"/>
            </a:rPr>
            <a:t>｢</a:t>
          </a:r>
          <a:r>
            <a:rPr lang="zh-TW" altLang="en-US" sz="1200" b="1" dirty="0" smtClean="0">
              <a:solidFill>
                <a:srgbClr val="FF0000"/>
              </a:solidFill>
              <a:latin typeface="標楷體" panose="03000509000000000000" pitchFamily="65" charset="-120"/>
              <a:ea typeface="標楷體" panose="03000509000000000000" pitchFamily="65" charset="-120"/>
            </a:rPr>
            <a:t>新藥或醫材研發公司申請上市公開說明書揭露重點參考」</a:t>
          </a:r>
          <a:endParaRPr lang="zh-TW" altLang="en-US" sz="1200" b="1" dirty="0">
            <a:solidFill>
              <a:srgbClr val="FF0000"/>
            </a:solidFill>
            <a:latin typeface="標楷體" panose="03000509000000000000" pitchFamily="65" charset="-120"/>
            <a:ea typeface="標楷體" panose="03000509000000000000" pitchFamily="65" charset="-120"/>
          </a:endParaRPr>
        </a:p>
      </dgm:t>
    </dgm:pt>
    <dgm:pt modelId="{5C1FD1BC-3284-4642-872B-08CBDD6EEC5E}" type="parTrans" cxnId="{E2CA1017-3457-4F80-88A3-931006E6CB7D}">
      <dgm:prSet/>
      <dgm:spPr/>
      <dgm:t>
        <a:bodyPr/>
        <a:lstStyle/>
        <a:p>
          <a:endParaRPr lang="zh-TW" altLang="en-US"/>
        </a:p>
      </dgm:t>
    </dgm:pt>
    <dgm:pt modelId="{BFAD4919-1C4E-43CA-A35D-6E06913C3B5F}" type="sibTrans" cxnId="{E2CA1017-3457-4F80-88A3-931006E6CB7D}">
      <dgm:prSet/>
      <dgm:spPr/>
      <dgm:t>
        <a:bodyPr/>
        <a:lstStyle/>
        <a:p>
          <a:endParaRPr lang="zh-TW" altLang="en-US"/>
        </a:p>
      </dgm:t>
    </dgm:pt>
    <dgm:pt modelId="{542F3950-A0F5-41B9-99FC-158F4BDFC1FF}">
      <dgm:prSet phldrT="[文字]"/>
      <dgm:spPr/>
      <dgm:t>
        <a:bodyPr/>
        <a:lstStyle/>
        <a:p>
          <a:r>
            <a:rPr lang="zh-TW" altLang="en-US" dirty="0" smtClean="0">
              <a:solidFill>
                <a:srgbClr val="000099"/>
              </a:solidFill>
              <a:latin typeface="標楷體" panose="03000509000000000000" pitchFamily="65" charset="-120"/>
              <a:ea typeface="標楷體" panose="03000509000000000000" pitchFamily="65" charset="-120"/>
            </a:rPr>
            <a:t>教育宣導</a:t>
          </a:r>
          <a:endParaRPr lang="zh-TW" altLang="en-US" dirty="0">
            <a:solidFill>
              <a:srgbClr val="000099"/>
            </a:solidFill>
            <a:latin typeface="標楷體" panose="03000509000000000000" pitchFamily="65" charset="-120"/>
            <a:ea typeface="標楷體" panose="03000509000000000000" pitchFamily="65" charset="-120"/>
          </a:endParaRPr>
        </a:p>
      </dgm:t>
    </dgm:pt>
    <dgm:pt modelId="{DAAED77E-61FE-4183-95DD-434C88FDD15B}" type="parTrans" cxnId="{09CDE320-C24A-4A46-8645-4A6FDE9A3DD4}">
      <dgm:prSet/>
      <dgm:spPr/>
      <dgm:t>
        <a:bodyPr/>
        <a:lstStyle/>
        <a:p>
          <a:endParaRPr lang="zh-TW" altLang="en-US"/>
        </a:p>
      </dgm:t>
    </dgm:pt>
    <dgm:pt modelId="{725D94C9-ED71-4C29-A061-16204DAFF88A}" type="sibTrans" cxnId="{09CDE320-C24A-4A46-8645-4A6FDE9A3DD4}">
      <dgm:prSet/>
      <dgm:spPr/>
      <dgm:t>
        <a:bodyPr/>
        <a:lstStyle/>
        <a:p>
          <a:endParaRPr lang="zh-TW" altLang="en-US"/>
        </a:p>
      </dgm:t>
    </dgm:pt>
    <dgm:pt modelId="{50E857AE-A11B-4E2C-9AD6-D2C4ED5CE83F}">
      <dgm:prSet phldrT="[文字]"/>
      <dgm:spPr>
        <a:solidFill>
          <a:schemeClr val="accent4">
            <a:lumMod val="60000"/>
            <a:lumOff val="40000"/>
            <a:alpha val="90000"/>
          </a:schemeClr>
        </a:solidFill>
      </dgm:spPr>
      <dgm:t>
        <a:bodyPr/>
        <a:lstStyle/>
        <a:p>
          <a:r>
            <a:rPr lang="zh-TW" altLang="en-US" dirty="0" smtClean="0">
              <a:latin typeface="標楷體" panose="03000509000000000000" pitchFamily="65" charset="-120"/>
              <a:ea typeface="標楷體" panose="03000509000000000000" pitchFamily="65" charset="-120"/>
            </a:rPr>
            <a:t>投資人生技講座</a:t>
          </a:r>
          <a:endParaRPr lang="zh-TW" altLang="en-US" dirty="0">
            <a:latin typeface="標楷體" panose="03000509000000000000" pitchFamily="65" charset="-120"/>
            <a:ea typeface="標楷體" panose="03000509000000000000" pitchFamily="65" charset="-120"/>
          </a:endParaRPr>
        </a:p>
      </dgm:t>
    </dgm:pt>
    <dgm:pt modelId="{688B2AE3-9EA0-420E-804E-7F8AB4FAB077}" type="parTrans" cxnId="{D11FA251-6A64-426E-8E36-F32FC33A0B3A}">
      <dgm:prSet/>
      <dgm:spPr/>
      <dgm:t>
        <a:bodyPr/>
        <a:lstStyle/>
        <a:p>
          <a:endParaRPr lang="zh-TW" altLang="en-US"/>
        </a:p>
      </dgm:t>
    </dgm:pt>
    <dgm:pt modelId="{37B21E49-C26D-4320-B096-EF8110A069C3}" type="sibTrans" cxnId="{D11FA251-6A64-426E-8E36-F32FC33A0B3A}">
      <dgm:prSet/>
      <dgm:spPr/>
      <dgm:t>
        <a:bodyPr/>
        <a:lstStyle/>
        <a:p>
          <a:endParaRPr lang="zh-TW" altLang="en-US"/>
        </a:p>
      </dgm:t>
    </dgm:pt>
    <dgm:pt modelId="{52066775-46BB-4F88-8D5D-7E30542F0AB3}">
      <dgm:prSet phldrT="[文字]"/>
      <dgm:spPr>
        <a:solidFill>
          <a:schemeClr val="accent4">
            <a:lumMod val="60000"/>
            <a:lumOff val="40000"/>
            <a:alpha val="90000"/>
          </a:schemeClr>
        </a:solidFill>
      </dgm:spPr>
      <dgm:t>
        <a:bodyPr/>
        <a:lstStyle/>
        <a:p>
          <a:r>
            <a:rPr lang="zh-TW" altLang="en-US" dirty="0" smtClean="0">
              <a:latin typeface="標楷體" panose="03000509000000000000" pitchFamily="65" charset="-120"/>
              <a:ea typeface="標楷體" panose="03000509000000000000" pitchFamily="65" charset="-120"/>
            </a:rPr>
            <a:t>上市公司重大訊息</a:t>
          </a:r>
          <a:endParaRPr lang="zh-TW" altLang="en-US" dirty="0">
            <a:latin typeface="標楷體" panose="03000509000000000000" pitchFamily="65" charset="-120"/>
            <a:ea typeface="標楷體" panose="03000509000000000000" pitchFamily="65" charset="-120"/>
          </a:endParaRPr>
        </a:p>
      </dgm:t>
    </dgm:pt>
    <dgm:pt modelId="{0953815B-59F3-4FC9-8B1E-0DCC54A62D42}" type="parTrans" cxnId="{DE11A7DE-5D0B-4D05-A771-51167C77A7BE}">
      <dgm:prSet/>
      <dgm:spPr/>
      <dgm:t>
        <a:bodyPr/>
        <a:lstStyle/>
        <a:p>
          <a:endParaRPr lang="zh-TW" altLang="en-US"/>
        </a:p>
      </dgm:t>
    </dgm:pt>
    <dgm:pt modelId="{60D7BE57-0ECB-4E95-A427-6634EC897DB1}" type="sibTrans" cxnId="{DE11A7DE-5D0B-4D05-A771-51167C77A7BE}">
      <dgm:prSet/>
      <dgm:spPr/>
      <dgm:t>
        <a:bodyPr/>
        <a:lstStyle/>
        <a:p>
          <a:endParaRPr lang="zh-TW" altLang="en-US"/>
        </a:p>
      </dgm:t>
    </dgm:pt>
    <dgm:pt modelId="{CA503BFC-18C7-4619-92C5-46C2EDF7235A}">
      <dgm:prSet custT="1"/>
      <dgm:spPr>
        <a:solidFill>
          <a:schemeClr val="accent2">
            <a:lumMod val="60000"/>
            <a:lumOff val="40000"/>
            <a:alpha val="90000"/>
          </a:schemeClr>
        </a:solidFill>
      </dgm:spPr>
      <dgm:t>
        <a:bodyPr/>
        <a:lstStyle/>
        <a:p>
          <a:r>
            <a:rPr lang="zh-TW" altLang="en-US" sz="2200" baseline="0" dirty="0" smtClean="0">
              <a:latin typeface="標楷體" panose="03000509000000000000" pitchFamily="65" charset="-120"/>
              <a:ea typeface="標楷體" panose="03000509000000000000" pitchFamily="65" charset="-120"/>
            </a:rPr>
            <a:t>新藥研發重大訊息管理</a:t>
          </a:r>
          <a:endParaRPr lang="en-US" altLang="zh-TW" sz="2200" baseline="0" dirty="0" smtClean="0">
            <a:latin typeface="標楷體" panose="03000509000000000000" pitchFamily="65" charset="-120"/>
            <a:ea typeface="標楷體" panose="03000509000000000000" pitchFamily="65" charset="-120"/>
          </a:endParaRPr>
        </a:p>
        <a:p>
          <a:r>
            <a:rPr lang="zh-TW" altLang="zh-TW" sz="1200" b="1" dirty="0" smtClean="0">
              <a:solidFill>
                <a:srgbClr val="FF0000"/>
              </a:solidFill>
              <a:latin typeface="標楷體" panose="03000509000000000000" pitchFamily="65" charset="-120"/>
              <a:ea typeface="標楷體" panose="03000509000000000000" pitchFamily="65" charset="-120"/>
            </a:rPr>
            <a:t>增訂重大訊息格式</a:t>
          </a:r>
          <a:endParaRPr lang="zh-TW" altLang="en-US" sz="1200" b="1" dirty="0" smtClean="0">
            <a:solidFill>
              <a:srgbClr val="FF0000"/>
            </a:solidFill>
            <a:latin typeface="標楷體" panose="03000509000000000000" pitchFamily="65" charset="-120"/>
            <a:ea typeface="標楷體" panose="03000509000000000000" pitchFamily="65" charset="-120"/>
          </a:endParaRPr>
        </a:p>
      </dgm:t>
    </dgm:pt>
    <dgm:pt modelId="{A044C5DD-0DAA-46FB-A40E-D4DA9684BCB7}" type="parTrans" cxnId="{41A3B44F-55F0-429F-86C0-68B61E997939}">
      <dgm:prSet/>
      <dgm:spPr/>
      <dgm:t>
        <a:bodyPr/>
        <a:lstStyle/>
        <a:p>
          <a:endParaRPr lang="zh-TW" altLang="en-US"/>
        </a:p>
      </dgm:t>
    </dgm:pt>
    <dgm:pt modelId="{B2AAAE85-193C-4ED8-A9DF-EE25EC6F72BF}" type="sibTrans" cxnId="{41A3B44F-55F0-429F-86C0-68B61E997939}">
      <dgm:prSet/>
      <dgm:spPr/>
      <dgm:t>
        <a:bodyPr/>
        <a:lstStyle/>
        <a:p>
          <a:endParaRPr lang="zh-TW" altLang="en-US"/>
        </a:p>
      </dgm:t>
    </dgm:pt>
    <dgm:pt modelId="{5C430658-A85E-4766-9BCF-977C157F05FE}">
      <dgm:prSet custT="1"/>
      <dgm:spPr>
        <a:solidFill>
          <a:schemeClr val="accent2">
            <a:lumMod val="40000"/>
            <a:lumOff val="60000"/>
            <a:alpha val="90000"/>
          </a:schemeClr>
        </a:solidFill>
      </dgm:spPr>
      <dgm:t>
        <a:bodyPr/>
        <a:lstStyle/>
        <a:p>
          <a:pPr>
            <a:lnSpc>
              <a:spcPct val="90000"/>
            </a:lnSpc>
            <a:spcAft>
              <a:spcPts val="924"/>
            </a:spcAft>
          </a:pPr>
          <a:r>
            <a:rPr lang="zh-TW" altLang="en-US" sz="2200" baseline="0" dirty="0" smtClean="0">
              <a:latin typeface="標楷體" panose="03000509000000000000" pitchFamily="65" charset="-120"/>
              <a:ea typeface="標楷體" panose="03000509000000000000" pitchFamily="65" charset="-120"/>
            </a:rPr>
            <a:t>增加法說會辦理頻率</a:t>
          </a:r>
          <a:endParaRPr lang="en-US" altLang="zh-TW" sz="2200" baseline="0" dirty="0" smtClean="0">
            <a:latin typeface="標楷體" panose="03000509000000000000" pitchFamily="65" charset="-120"/>
            <a:ea typeface="標楷體" panose="03000509000000000000" pitchFamily="65" charset="-120"/>
          </a:endParaRPr>
        </a:p>
        <a:p>
          <a:pPr>
            <a:lnSpc>
              <a:spcPts val="1800"/>
            </a:lnSpc>
            <a:spcAft>
              <a:spcPts val="600"/>
            </a:spcAft>
          </a:pPr>
          <a:r>
            <a:rPr lang="zh-TW" altLang="zh-TW" sz="1200" b="1" dirty="0" smtClean="0">
              <a:solidFill>
                <a:srgbClr val="FF0000"/>
              </a:solidFill>
              <a:latin typeface="標楷體" panose="03000509000000000000" pitchFamily="65" charset="-120"/>
              <a:ea typeface="標楷體" panose="03000509000000000000" pitchFamily="65" charset="-120"/>
            </a:rPr>
            <a:t>法說會問答集增訂新藥公司說明事項</a:t>
          </a:r>
          <a:endParaRPr lang="zh-TW" altLang="en-US" sz="1200" b="1" dirty="0" smtClean="0">
            <a:solidFill>
              <a:srgbClr val="FF0000"/>
            </a:solidFill>
            <a:latin typeface="標楷體" panose="03000509000000000000" pitchFamily="65" charset="-120"/>
            <a:ea typeface="標楷體" panose="03000509000000000000" pitchFamily="65" charset="-120"/>
          </a:endParaRPr>
        </a:p>
      </dgm:t>
    </dgm:pt>
    <dgm:pt modelId="{F658D760-C494-469E-8048-FBD9DA204933}" type="parTrans" cxnId="{2297DFF3-C4F6-4F68-A067-954F6A251962}">
      <dgm:prSet/>
      <dgm:spPr/>
      <dgm:t>
        <a:bodyPr/>
        <a:lstStyle/>
        <a:p>
          <a:endParaRPr lang="zh-TW" altLang="en-US"/>
        </a:p>
      </dgm:t>
    </dgm:pt>
    <dgm:pt modelId="{17DA1AA1-FF64-4DAA-91E0-47922A5DE2FF}" type="sibTrans" cxnId="{2297DFF3-C4F6-4F68-A067-954F6A251962}">
      <dgm:prSet/>
      <dgm:spPr/>
      <dgm:t>
        <a:bodyPr/>
        <a:lstStyle/>
        <a:p>
          <a:endParaRPr lang="zh-TW" altLang="en-US"/>
        </a:p>
      </dgm:t>
    </dgm:pt>
    <dgm:pt modelId="{56D23C12-F73D-4249-BF6D-B3A08C44F286}" type="pres">
      <dgm:prSet presAssocID="{C99321FC-623E-42A0-8679-4B6877B268F1}" presName="diagram" presStyleCnt="0">
        <dgm:presLayoutVars>
          <dgm:chPref val="1"/>
          <dgm:dir/>
          <dgm:animOne val="branch"/>
          <dgm:animLvl val="lvl"/>
          <dgm:resizeHandles/>
        </dgm:presLayoutVars>
      </dgm:prSet>
      <dgm:spPr/>
      <dgm:t>
        <a:bodyPr/>
        <a:lstStyle/>
        <a:p>
          <a:endParaRPr lang="zh-TW" altLang="en-US"/>
        </a:p>
      </dgm:t>
    </dgm:pt>
    <dgm:pt modelId="{A0EF8D13-DBB0-4F02-B4D5-6802E98E2F1B}" type="pres">
      <dgm:prSet presAssocID="{0E6A6A7D-3FDB-4577-833A-9A101A06DA3F}" presName="root" presStyleCnt="0"/>
      <dgm:spPr/>
    </dgm:pt>
    <dgm:pt modelId="{66EBB5BA-117A-46BD-B950-49C864133A8B}" type="pres">
      <dgm:prSet presAssocID="{0E6A6A7D-3FDB-4577-833A-9A101A06DA3F}" presName="rootComposite" presStyleCnt="0"/>
      <dgm:spPr/>
    </dgm:pt>
    <dgm:pt modelId="{A7B716B1-8B72-4476-9394-D4B8929924A6}" type="pres">
      <dgm:prSet presAssocID="{0E6A6A7D-3FDB-4577-833A-9A101A06DA3F}" presName="rootText" presStyleLbl="node1" presStyleIdx="0" presStyleCnt="2" custScaleX="189176"/>
      <dgm:spPr/>
      <dgm:t>
        <a:bodyPr/>
        <a:lstStyle/>
        <a:p>
          <a:endParaRPr lang="zh-TW" altLang="en-US"/>
        </a:p>
      </dgm:t>
    </dgm:pt>
    <dgm:pt modelId="{0CCD6614-0C39-4D1D-B2AF-B822A9B93CE7}" type="pres">
      <dgm:prSet presAssocID="{0E6A6A7D-3FDB-4577-833A-9A101A06DA3F}" presName="rootConnector" presStyleLbl="node1" presStyleIdx="0" presStyleCnt="2"/>
      <dgm:spPr/>
      <dgm:t>
        <a:bodyPr/>
        <a:lstStyle/>
        <a:p>
          <a:endParaRPr lang="zh-TW" altLang="en-US"/>
        </a:p>
      </dgm:t>
    </dgm:pt>
    <dgm:pt modelId="{E62A753D-4E21-4E71-A2BE-2DAFB20DD3AA}" type="pres">
      <dgm:prSet presAssocID="{0E6A6A7D-3FDB-4577-833A-9A101A06DA3F}" presName="childShape" presStyleCnt="0"/>
      <dgm:spPr/>
    </dgm:pt>
    <dgm:pt modelId="{559F236A-5021-424B-8A7E-661B5C85AD23}" type="pres">
      <dgm:prSet presAssocID="{5C1FD1BC-3284-4642-872B-08CBDD6EEC5E}" presName="Name13" presStyleLbl="parChTrans1D2" presStyleIdx="0" presStyleCnt="5"/>
      <dgm:spPr/>
      <dgm:t>
        <a:bodyPr/>
        <a:lstStyle/>
        <a:p>
          <a:endParaRPr lang="zh-TW" altLang="en-US"/>
        </a:p>
      </dgm:t>
    </dgm:pt>
    <dgm:pt modelId="{F47C4CE5-38A5-47DE-AFF9-6924B5E28E27}" type="pres">
      <dgm:prSet presAssocID="{2B397589-5041-453D-9B98-5EBB35F3A54C}" presName="childText" presStyleLbl="bgAcc1" presStyleIdx="0" presStyleCnt="5" custScaleY="138906">
        <dgm:presLayoutVars>
          <dgm:bulletEnabled val="1"/>
        </dgm:presLayoutVars>
      </dgm:prSet>
      <dgm:spPr/>
      <dgm:t>
        <a:bodyPr/>
        <a:lstStyle/>
        <a:p>
          <a:endParaRPr lang="zh-TW" altLang="en-US"/>
        </a:p>
      </dgm:t>
    </dgm:pt>
    <dgm:pt modelId="{A828B935-EC1C-4ABD-9730-5F066A3C42C2}" type="pres">
      <dgm:prSet presAssocID="{A044C5DD-0DAA-46FB-A40E-D4DA9684BCB7}" presName="Name13" presStyleLbl="parChTrans1D2" presStyleIdx="1" presStyleCnt="5"/>
      <dgm:spPr/>
      <dgm:t>
        <a:bodyPr/>
        <a:lstStyle/>
        <a:p>
          <a:endParaRPr lang="zh-TW" altLang="en-US"/>
        </a:p>
      </dgm:t>
    </dgm:pt>
    <dgm:pt modelId="{B9BEAA42-16A1-4AAB-8CD6-0BCB449FCCC8}" type="pres">
      <dgm:prSet presAssocID="{CA503BFC-18C7-4619-92C5-46C2EDF7235A}" presName="childText" presStyleLbl="bgAcc1" presStyleIdx="1" presStyleCnt="5">
        <dgm:presLayoutVars>
          <dgm:bulletEnabled val="1"/>
        </dgm:presLayoutVars>
      </dgm:prSet>
      <dgm:spPr/>
      <dgm:t>
        <a:bodyPr/>
        <a:lstStyle/>
        <a:p>
          <a:endParaRPr lang="zh-TW" altLang="en-US"/>
        </a:p>
      </dgm:t>
    </dgm:pt>
    <dgm:pt modelId="{9B2B68A5-1A4B-4488-A7D1-98D8380B9DCB}" type="pres">
      <dgm:prSet presAssocID="{F658D760-C494-469E-8048-FBD9DA204933}" presName="Name13" presStyleLbl="parChTrans1D2" presStyleIdx="2" presStyleCnt="5"/>
      <dgm:spPr/>
      <dgm:t>
        <a:bodyPr/>
        <a:lstStyle/>
        <a:p>
          <a:endParaRPr lang="zh-TW" altLang="en-US"/>
        </a:p>
      </dgm:t>
    </dgm:pt>
    <dgm:pt modelId="{D7C6D55C-816A-489B-B412-029008CCEE1F}" type="pres">
      <dgm:prSet presAssocID="{5C430658-A85E-4766-9BCF-977C157F05FE}" presName="childText" presStyleLbl="bgAcc1" presStyleIdx="2" presStyleCnt="5" custScaleY="116557">
        <dgm:presLayoutVars>
          <dgm:bulletEnabled val="1"/>
        </dgm:presLayoutVars>
      </dgm:prSet>
      <dgm:spPr/>
      <dgm:t>
        <a:bodyPr/>
        <a:lstStyle/>
        <a:p>
          <a:endParaRPr lang="zh-TW" altLang="en-US"/>
        </a:p>
      </dgm:t>
    </dgm:pt>
    <dgm:pt modelId="{E79D885D-D9F5-4E55-B6C4-F4E79971A7BA}" type="pres">
      <dgm:prSet presAssocID="{542F3950-A0F5-41B9-99FC-158F4BDFC1FF}" presName="root" presStyleCnt="0"/>
      <dgm:spPr/>
    </dgm:pt>
    <dgm:pt modelId="{CF559861-A2B8-43C0-A872-A8CB0A65984F}" type="pres">
      <dgm:prSet presAssocID="{542F3950-A0F5-41B9-99FC-158F4BDFC1FF}" presName="rootComposite" presStyleCnt="0"/>
      <dgm:spPr/>
    </dgm:pt>
    <dgm:pt modelId="{DF266860-6A7B-4D1E-A498-74FEDB6E56CE}" type="pres">
      <dgm:prSet presAssocID="{542F3950-A0F5-41B9-99FC-158F4BDFC1FF}" presName="rootText" presStyleLbl="node1" presStyleIdx="1" presStyleCnt="2"/>
      <dgm:spPr/>
      <dgm:t>
        <a:bodyPr/>
        <a:lstStyle/>
        <a:p>
          <a:endParaRPr lang="zh-TW" altLang="en-US"/>
        </a:p>
      </dgm:t>
    </dgm:pt>
    <dgm:pt modelId="{452D7F62-2710-4385-81AB-5C9CDE28EE19}" type="pres">
      <dgm:prSet presAssocID="{542F3950-A0F5-41B9-99FC-158F4BDFC1FF}" presName="rootConnector" presStyleLbl="node1" presStyleIdx="1" presStyleCnt="2"/>
      <dgm:spPr/>
      <dgm:t>
        <a:bodyPr/>
        <a:lstStyle/>
        <a:p>
          <a:endParaRPr lang="zh-TW" altLang="en-US"/>
        </a:p>
      </dgm:t>
    </dgm:pt>
    <dgm:pt modelId="{3341D587-61C4-4E4E-BEEC-BDF967587480}" type="pres">
      <dgm:prSet presAssocID="{542F3950-A0F5-41B9-99FC-158F4BDFC1FF}" presName="childShape" presStyleCnt="0"/>
      <dgm:spPr/>
    </dgm:pt>
    <dgm:pt modelId="{7A84416E-3DE7-451E-AEA9-1B22B8EA9375}" type="pres">
      <dgm:prSet presAssocID="{688B2AE3-9EA0-420E-804E-7F8AB4FAB077}" presName="Name13" presStyleLbl="parChTrans1D2" presStyleIdx="3" presStyleCnt="5"/>
      <dgm:spPr/>
      <dgm:t>
        <a:bodyPr/>
        <a:lstStyle/>
        <a:p>
          <a:endParaRPr lang="zh-TW" altLang="en-US"/>
        </a:p>
      </dgm:t>
    </dgm:pt>
    <dgm:pt modelId="{5D8499CA-B4B6-4D03-BB74-CEF86392579D}" type="pres">
      <dgm:prSet presAssocID="{50E857AE-A11B-4E2C-9AD6-D2C4ED5CE83F}" presName="childText" presStyleLbl="bgAcc1" presStyleIdx="3" presStyleCnt="5">
        <dgm:presLayoutVars>
          <dgm:bulletEnabled val="1"/>
        </dgm:presLayoutVars>
      </dgm:prSet>
      <dgm:spPr/>
      <dgm:t>
        <a:bodyPr/>
        <a:lstStyle/>
        <a:p>
          <a:endParaRPr lang="zh-TW" altLang="en-US"/>
        </a:p>
      </dgm:t>
    </dgm:pt>
    <dgm:pt modelId="{2D4CAC1F-92B9-471B-847C-A26A0F4F1ECC}" type="pres">
      <dgm:prSet presAssocID="{0953815B-59F3-4FC9-8B1E-0DCC54A62D42}" presName="Name13" presStyleLbl="parChTrans1D2" presStyleIdx="4" presStyleCnt="5"/>
      <dgm:spPr/>
      <dgm:t>
        <a:bodyPr/>
        <a:lstStyle/>
        <a:p>
          <a:endParaRPr lang="zh-TW" altLang="en-US"/>
        </a:p>
      </dgm:t>
    </dgm:pt>
    <dgm:pt modelId="{0E5917E7-8F7B-4CAB-A0D5-455D66E0A035}" type="pres">
      <dgm:prSet presAssocID="{52066775-46BB-4F88-8D5D-7E30542F0AB3}" presName="childText" presStyleLbl="bgAcc1" presStyleIdx="4" presStyleCnt="5">
        <dgm:presLayoutVars>
          <dgm:bulletEnabled val="1"/>
        </dgm:presLayoutVars>
      </dgm:prSet>
      <dgm:spPr/>
      <dgm:t>
        <a:bodyPr/>
        <a:lstStyle/>
        <a:p>
          <a:endParaRPr lang="zh-TW" altLang="en-US"/>
        </a:p>
      </dgm:t>
    </dgm:pt>
  </dgm:ptLst>
  <dgm:cxnLst>
    <dgm:cxn modelId="{2F5F6860-3352-4A10-A5A1-B50598E11BD7}" type="presOf" srcId="{0E6A6A7D-3FDB-4577-833A-9A101A06DA3F}" destId="{0CCD6614-0C39-4D1D-B2AF-B822A9B93CE7}" srcOrd="1" destOrd="0" presId="urn:microsoft.com/office/officeart/2005/8/layout/hierarchy3"/>
    <dgm:cxn modelId="{2260B635-F8CA-48AB-9A91-0290EBA3CA96}" type="presOf" srcId="{C99321FC-623E-42A0-8679-4B6877B268F1}" destId="{56D23C12-F73D-4249-BF6D-B3A08C44F286}" srcOrd="0" destOrd="0" presId="urn:microsoft.com/office/officeart/2005/8/layout/hierarchy3"/>
    <dgm:cxn modelId="{12196E31-39AB-482F-B312-2079D15E6B37}" type="presOf" srcId="{542F3950-A0F5-41B9-99FC-158F4BDFC1FF}" destId="{452D7F62-2710-4385-81AB-5C9CDE28EE19}" srcOrd="1" destOrd="0" presId="urn:microsoft.com/office/officeart/2005/8/layout/hierarchy3"/>
    <dgm:cxn modelId="{E2CA1017-3457-4F80-88A3-931006E6CB7D}" srcId="{0E6A6A7D-3FDB-4577-833A-9A101A06DA3F}" destId="{2B397589-5041-453D-9B98-5EBB35F3A54C}" srcOrd="0" destOrd="0" parTransId="{5C1FD1BC-3284-4642-872B-08CBDD6EEC5E}" sibTransId="{BFAD4919-1C4E-43CA-A35D-6E06913C3B5F}"/>
    <dgm:cxn modelId="{09CDE320-C24A-4A46-8645-4A6FDE9A3DD4}" srcId="{C99321FC-623E-42A0-8679-4B6877B268F1}" destId="{542F3950-A0F5-41B9-99FC-158F4BDFC1FF}" srcOrd="1" destOrd="0" parTransId="{DAAED77E-61FE-4183-95DD-434C88FDD15B}" sibTransId="{725D94C9-ED71-4C29-A061-16204DAFF88A}"/>
    <dgm:cxn modelId="{DE11A7DE-5D0B-4D05-A771-51167C77A7BE}" srcId="{542F3950-A0F5-41B9-99FC-158F4BDFC1FF}" destId="{52066775-46BB-4F88-8D5D-7E30542F0AB3}" srcOrd="1" destOrd="0" parTransId="{0953815B-59F3-4FC9-8B1E-0DCC54A62D42}" sibTransId="{60D7BE57-0ECB-4E95-A427-6634EC897DB1}"/>
    <dgm:cxn modelId="{0CDD28ED-ACBC-4274-A013-004C80FA8FF2}" type="presOf" srcId="{F658D760-C494-469E-8048-FBD9DA204933}" destId="{9B2B68A5-1A4B-4488-A7D1-98D8380B9DCB}" srcOrd="0" destOrd="0" presId="urn:microsoft.com/office/officeart/2005/8/layout/hierarchy3"/>
    <dgm:cxn modelId="{C989BFEF-0214-42C1-B002-36A64C84B32A}" type="presOf" srcId="{50E857AE-A11B-4E2C-9AD6-D2C4ED5CE83F}" destId="{5D8499CA-B4B6-4D03-BB74-CEF86392579D}" srcOrd="0" destOrd="0" presId="urn:microsoft.com/office/officeart/2005/8/layout/hierarchy3"/>
    <dgm:cxn modelId="{8DBF8708-F689-49E6-A214-7CF20C5DE6E9}" srcId="{C99321FC-623E-42A0-8679-4B6877B268F1}" destId="{0E6A6A7D-3FDB-4577-833A-9A101A06DA3F}" srcOrd="0" destOrd="0" parTransId="{50430F34-DC45-49B1-B0D2-7347A8A77807}" sibTransId="{CCDC96F9-3816-411B-91D2-7CD7C36B6039}"/>
    <dgm:cxn modelId="{B95A36E7-7227-4DBB-8F18-CAB8850A5430}" type="presOf" srcId="{A044C5DD-0DAA-46FB-A40E-D4DA9684BCB7}" destId="{A828B935-EC1C-4ABD-9730-5F066A3C42C2}" srcOrd="0" destOrd="0" presId="urn:microsoft.com/office/officeart/2005/8/layout/hierarchy3"/>
    <dgm:cxn modelId="{651E3F5B-560E-4EA3-80C2-370A71849FB9}" type="presOf" srcId="{0E6A6A7D-3FDB-4577-833A-9A101A06DA3F}" destId="{A7B716B1-8B72-4476-9394-D4B8929924A6}" srcOrd="0" destOrd="0" presId="urn:microsoft.com/office/officeart/2005/8/layout/hierarchy3"/>
    <dgm:cxn modelId="{E9604129-808E-4ADC-AE47-AA3AC03DC79B}" type="presOf" srcId="{688B2AE3-9EA0-420E-804E-7F8AB4FAB077}" destId="{7A84416E-3DE7-451E-AEA9-1B22B8EA9375}" srcOrd="0" destOrd="0" presId="urn:microsoft.com/office/officeart/2005/8/layout/hierarchy3"/>
    <dgm:cxn modelId="{C2B540C3-C3F0-43DC-BB50-166D3CF53C49}" type="presOf" srcId="{542F3950-A0F5-41B9-99FC-158F4BDFC1FF}" destId="{DF266860-6A7B-4D1E-A498-74FEDB6E56CE}" srcOrd="0" destOrd="0" presId="urn:microsoft.com/office/officeart/2005/8/layout/hierarchy3"/>
    <dgm:cxn modelId="{D11FA251-6A64-426E-8E36-F32FC33A0B3A}" srcId="{542F3950-A0F5-41B9-99FC-158F4BDFC1FF}" destId="{50E857AE-A11B-4E2C-9AD6-D2C4ED5CE83F}" srcOrd="0" destOrd="0" parTransId="{688B2AE3-9EA0-420E-804E-7F8AB4FAB077}" sibTransId="{37B21E49-C26D-4320-B096-EF8110A069C3}"/>
    <dgm:cxn modelId="{41A3B44F-55F0-429F-86C0-68B61E997939}" srcId="{0E6A6A7D-3FDB-4577-833A-9A101A06DA3F}" destId="{CA503BFC-18C7-4619-92C5-46C2EDF7235A}" srcOrd="1" destOrd="0" parTransId="{A044C5DD-0DAA-46FB-A40E-D4DA9684BCB7}" sibTransId="{B2AAAE85-193C-4ED8-A9DF-EE25EC6F72BF}"/>
    <dgm:cxn modelId="{7D6205DD-423E-48F3-BEAB-DA3CB8B1A9D9}" type="presOf" srcId="{5C430658-A85E-4766-9BCF-977C157F05FE}" destId="{D7C6D55C-816A-489B-B412-029008CCEE1F}" srcOrd="0" destOrd="0" presId="urn:microsoft.com/office/officeart/2005/8/layout/hierarchy3"/>
    <dgm:cxn modelId="{FFA1CA2E-6FAA-4F80-9D2E-B1CBC470D0ED}" type="presOf" srcId="{2B397589-5041-453D-9B98-5EBB35F3A54C}" destId="{F47C4CE5-38A5-47DE-AFF9-6924B5E28E27}" srcOrd="0" destOrd="0" presId="urn:microsoft.com/office/officeart/2005/8/layout/hierarchy3"/>
    <dgm:cxn modelId="{B69B9ED1-1D7B-44F1-B789-E99DBCFE1EA7}" type="presOf" srcId="{0953815B-59F3-4FC9-8B1E-0DCC54A62D42}" destId="{2D4CAC1F-92B9-471B-847C-A26A0F4F1ECC}" srcOrd="0" destOrd="0" presId="urn:microsoft.com/office/officeart/2005/8/layout/hierarchy3"/>
    <dgm:cxn modelId="{2297DFF3-C4F6-4F68-A067-954F6A251962}" srcId="{0E6A6A7D-3FDB-4577-833A-9A101A06DA3F}" destId="{5C430658-A85E-4766-9BCF-977C157F05FE}" srcOrd="2" destOrd="0" parTransId="{F658D760-C494-469E-8048-FBD9DA204933}" sibTransId="{17DA1AA1-FF64-4DAA-91E0-47922A5DE2FF}"/>
    <dgm:cxn modelId="{C49FE4EF-2D91-4341-8A6E-66A65C7FC844}" type="presOf" srcId="{CA503BFC-18C7-4619-92C5-46C2EDF7235A}" destId="{B9BEAA42-16A1-4AAB-8CD6-0BCB449FCCC8}" srcOrd="0" destOrd="0" presId="urn:microsoft.com/office/officeart/2005/8/layout/hierarchy3"/>
    <dgm:cxn modelId="{980BA631-DCF2-493B-9ABA-DD90515AEC6D}" type="presOf" srcId="{52066775-46BB-4F88-8D5D-7E30542F0AB3}" destId="{0E5917E7-8F7B-4CAB-A0D5-455D66E0A035}" srcOrd="0" destOrd="0" presId="urn:microsoft.com/office/officeart/2005/8/layout/hierarchy3"/>
    <dgm:cxn modelId="{1BAAA427-7FC6-4062-9F27-9DFDDC6A4C7B}" type="presOf" srcId="{5C1FD1BC-3284-4642-872B-08CBDD6EEC5E}" destId="{559F236A-5021-424B-8A7E-661B5C85AD23}" srcOrd="0" destOrd="0" presId="urn:microsoft.com/office/officeart/2005/8/layout/hierarchy3"/>
    <dgm:cxn modelId="{AF72B395-FF07-4E2F-9A85-31168A048B90}" type="presParOf" srcId="{56D23C12-F73D-4249-BF6D-B3A08C44F286}" destId="{A0EF8D13-DBB0-4F02-B4D5-6802E98E2F1B}" srcOrd="0" destOrd="0" presId="urn:microsoft.com/office/officeart/2005/8/layout/hierarchy3"/>
    <dgm:cxn modelId="{DBED8FC3-45F4-4112-BD10-ABD1731F2E03}" type="presParOf" srcId="{A0EF8D13-DBB0-4F02-B4D5-6802E98E2F1B}" destId="{66EBB5BA-117A-46BD-B950-49C864133A8B}" srcOrd="0" destOrd="0" presId="urn:microsoft.com/office/officeart/2005/8/layout/hierarchy3"/>
    <dgm:cxn modelId="{95CCC8D3-765E-425E-926F-EB45CA8EFEAB}" type="presParOf" srcId="{66EBB5BA-117A-46BD-B950-49C864133A8B}" destId="{A7B716B1-8B72-4476-9394-D4B8929924A6}" srcOrd="0" destOrd="0" presId="urn:microsoft.com/office/officeart/2005/8/layout/hierarchy3"/>
    <dgm:cxn modelId="{2DFBC89F-4867-4747-B78C-219D30043794}" type="presParOf" srcId="{66EBB5BA-117A-46BD-B950-49C864133A8B}" destId="{0CCD6614-0C39-4D1D-B2AF-B822A9B93CE7}" srcOrd="1" destOrd="0" presId="urn:microsoft.com/office/officeart/2005/8/layout/hierarchy3"/>
    <dgm:cxn modelId="{5C500AB3-0D04-4049-893A-45A3559F7EE9}" type="presParOf" srcId="{A0EF8D13-DBB0-4F02-B4D5-6802E98E2F1B}" destId="{E62A753D-4E21-4E71-A2BE-2DAFB20DD3AA}" srcOrd="1" destOrd="0" presId="urn:microsoft.com/office/officeart/2005/8/layout/hierarchy3"/>
    <dgm:cxn modelId="{91059E7F-4C06-44A7-8A1C-DC9721061A40}" type="presParOf" srcId="{E62A753D-4E21-4E71-A2BE-2DAFB20DD3AA}" destId="{559F236A-5021-424B-8A7E-661B5C85AD23}" srcOrd="0" destOrd="0" presId="urn:microsoft.com/office/officeart/2005/8/layout/hierarchy3"/>
    <dgm:cxn modelId="{300ED136-F86D-492F-885A-ACB32486D034}" type="presParOf" srcId="{E62A753D-4E21-4E71-A2BE-2DAFB20DD3AA}" destId="{F47C4CE5-38A5-47DE-AFF9-6924B5E28E27}" srcOrd="1" destOrd="0" presId="urn:microsoft.com/office/officeart/2005/8/layout/hierarchy3"/>
    <dgm:cxn modelId="{E8BF6451-31BB-4942-8C00-A1CBE6DB1F28}" type="presParOf" srcId="{E62A753D-4E21-4E71-A2BE-2DAFB20DD3AA}" destId="{A828B935-EC1C-4ABD-9730-5F066A3C42C2}" srcOrd="2" destOrd="0" presId="urn:microsoft.com/office/officeart/2005/8/layout/hierarchy3"/>
    <dgm:cxn modelId="{0C7F74D6-A8AE-430D-A101-F3DD392DCBBC}" type="presParOf" srcId="{E62A753D-4E21-4E71-A2BE-2DAFB20DD3AA}" destId="{B9BEAA42-16A1-4AAB-8CD6-0BCB449FCCC8}" srcOrd="3" destOrd="0" presId="urn:microsoft.com/office/officeart/2005/8/layout/hierarchy3"/>
    <dgm:cxn modelId="{A73FF6A4-A25A-4F86-8EEC-15CDD34FF84C}" type="presParOf" srcId="{E62A753D-4E21-4E71-A2BE-2DAFB20DD3AA}" destId="{9B2B68A5-1A4B-4488-A7D1-98D8380B9DCB}" srcOrd="4" destOrd="0" presId="urn:microsoft.com/office/officeart/2005/8/layout/hierarchy3"/>
    <dgm:cxn modelId="{A64C4406-79BD-472E-B2B1-C45DC6BFB0DD}" type="presParOf" srcId="{E62A753D-4E21-4E71-A2BE-2DAFB20DD3AA}" destId="{D7C6D55C-816A-489B-B412-029008CCEE1F}" srcOrd="5" destOrd="0" presId="urn:microsoft.com/office/officeart/2005/8/layout/hierarchy3"/>
    <dgm:cxn modelId="{7B07AA53-9937-48F0-9CDD-35FA27283699}" type="presParOf" srcId="{56D23C12-F73D-4249-BF6D-B3A08C44F286}" destId="{E79D885D-D9F5-4E55-B6C4-F4E79971A7BA}" srcOrd="1" destOrd="0" presId="urn:microsoft.com/office/officeart/2005/8/layout/hierarchy3"/>
    <dgm:cxn modelId="{193A022F-72C2-4198-BA84-35337874615C}" type="presParOf" srcId="{E79D885D-D9F5-4E55-B6C4-F4E79971A7BA}" destId="{CF559861-A2B8-43C0-A872-A8CB0A65984F}" srcOrd="0" destOrd="0" presId="urn:microsoft.com/office/officeart/2005/8/layout/hierarchy3"/>
    <dgm:cxn modelId="{F200CD51-2A55-4185-925E-6C4B894B0C6A}" type="presParOf" srcId="{CF559861-A2B8-43C0-A872-A8CB0A65984F}" destId="{DF266860-6A7B-4D1E-A498-74FEDB6E56CE}" srcOrd="0" destOrd="0" presId="urn:microsoft.com/office/officeart/2005/8/layout/hierarchy3"/>
    <dgm:cxn modelId="{BA8DE9EA-AD5B-4988-9DF7-E702D10E7075}" type="presParOf" srcId="{CF559861-A2B8-43C0-A872-A8CB0A65984F}" destId="{452D7F62-2710-4385-81AB-5C9CDE28EE19}" srcOrd="1" destOrd="0" presId="urn:microsoft.com/office/officeart/2005/8/layout/hierarchy3"/>
    <dgm:cxn modelId="{FBC13C98-6E6C-4803-8A83-3CB3D21C3E1B}" type="presParOf" srcId="{E79D885D-D9F5-4E55-B6C4-F4E79971A7BA}" destId="{3341D587-61C4-4E4E-BEEC-BDF967587480}" srcOrd="1" destOrd="0" presId="urn:microsoft.com/office/officeart/2005/8/layout/hierarchy3"/>
    <dgm:cxn modelId="{F0E9956A-2E33-445E-84E2-FBDEA085C9E9}" type="presParOf" srcId="{3341D587-61C4-4E4E-BEEC-BDF967587480}" destId="{7A84416E-3DE7-451E-AEA9-1B22B8EA9375}" srcOrd="0" destOrd="0" presId="urn:microsoft.com/office/officeart/2005/8/layout/hierarchy3"/>
    <dgm:cxn modelId="{CD4C60E8-4B98-414A-9A68-D8061AE17E1D}" type="presParOf" srcId="{3341D587-61C4-4E4E-BEEC-BDF967587480}" destId="{5D8499CA-B4B6-4D03-BB74-CEF86392579D}" srcOrd="1" destOrd="0" presId="urn:microsoft.com/office/officeart/2005/8/layout/hierarchy3"/>
    <dgm:cxn modelId="{C595444A-E68B-441C-8F3E-1589F5E88F25}" type="presParOf" srcId="{3341D587-61C4-4E4E-BEEC-BDF967587480}" destId="{2D4CAC1F-92B9-471B-847C-A26A0F4F1ECC}" srcOrd="2" destOrd="0" presId="urn:microsoft.com/office/officeart/2005/8/layout/hierarchy3"/>
    <dgm:cxn modelId="{1B5DE933-D9FA-4DF5-B5CA-36E830351E6E}" type="presParOf" srcId="{3341D587-61C4-4E4E-BEEC-BDF967587480}" destId="{0E5917E7-8F7B-4CAB-A0D5-455D66E0A03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4F5D23B-294E-4619-981D-A4EBCAA9832B}"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zh-TW" altLang="en-US"/>
        </a:p>
      </dgm:t>
    </dgm:pt>
    <dgm:pt modelId="{C44D67B5-32E4-4FAE-86E4-50CD094B8A14}">
      <dgm:prSet phldrT="[文字]" custT="1"/>
      <dgm:spPr/>
      <dgm:t>
        <a:bodyPr/>
        <a:lstStyle/>
        <a:p>
          <a:r>
            <a:rPr lang="zh-TW" altLang="en-US" sz="2000" dirty="0" smtClean="0">
              <a:effectLst>
                <a:outerShdw blurRad="38100" dist="38100" dir="2700000" algn="tl">
                  <a:srgbClr val="000000">
                    <a:alpha val="43137"/>
                  </a:srgbClr>
                </a:outerShdw>
              </a:effectLst>
            </a:rPr>
            <a:t>封面風險警示</a:t>
          </a:r>
          <a:endParaRPr lang="zh-TW" altLang="en-US" sz="2000" dirty="0">
            <a:effectLst>
              <a:outerShdw blurRad="38100" dist="38100" dir="2700000" algn="tl">
                <a:srgbClr val="000000">
                  <a:alpha val="43137"/>
                </a:srgbClr>
              </a:outerShdw>
            </a:effectLst>
          </a:endParaRPr>
        </a:p>
      </dgm:t>
    </dgm:pt>
    <dgm:pt modelId="{8F4B3D26-6AA7-4721-80DB-B1E335F0DD20}" type="parTrans" cxnId="{EF8C5DC3-439B-43B9-81EC-66BB48BB30C2}">
      <dgm:prSet/>
      <dgm:spPr/>
      <dgm:t>
        <a:bodyPr/>
        <a:lstStyle/>
        <a:p>
          <a:endParaRPr lang="zh-TW" altLang="en-US"/>
        </a:p>
      </dgm:t>
    </dgm:pt>
    <dgm:pt modelId="{50F8B48B-2940-47FD-B328-71AF1E9B1C6C}" type="sibTrans" cxnId="{EF8C5DC3-439B-43B9-81EC-66BB48BB30C2}">
      <dgm:prSet/>
      <dgm:spPr/>
      <dgm:t>
        <a:bodyPr/>
        <a:lstStyle/>
        <a:p>
          <a:endParaRPr lang="zh-TW" altLang="en-US"/>
        </a:p>
      </dgm:t>
    </dgm:pt>
    <dgm:pt modelId="{24515252-5F72-4C71-90D1-30260BFAC82E}">
      <dgm:prSet phldrT="[文字]" custT="1"/>
      <dgm:spPr/>
      <dgm:t>
        <a:bodyPr/>
        <a:lstStyle/>
        <a:p>
          <a:pPr>
            <a:lnSpc>
              <a:spcPts val="1800"/>
            </a:lnSpc>
          </a:pPr>
          <a:r>
            <a:rPr lang="zh-TW" altLang="en-US" sz="1400" dirty="0" smtClean="0"/>
            <a:t>研發進度、營運資金</a:t>
          </a:r>
          <a:endParaRPr lang="zh-TW" altLang="en-US" sz="1400" dirty="0"/>
        </a:p>
      </dgm:t>
    </dgm:pt>
    <dgm:pt modelId="{48708256-D5E5-4A97-93B4-FD85A71CCB34}" type="parTrans" cxnId="{1DC9B9AB-3CF6-41E4-BC76-AC242EF94EC9}">
      <dgm:prSet/>
      <dgm:spPr/>
      <dgm:t>
        <a:bodyPr/>
        <a:lstStyle/>
        <a:p>
          <a:endParaRPr lang="zh-TW" altLang="en-US"/>
        </a:p>
      </dgm:t>
    </dgm:pt>
    <dgm:pt modelId="{9C988360-54B5-49B1-BE14-061E15850359}" type="sibTrans" cxnId="{1DC9B9AB-3CF6-41E4-BC76-AC242EF94EC9}">
      <dgm:prSet/>
      <dgm:spPr/>
      <dgm:t>
        <a:bodyPr/>
        <a:lstStyle/>
        <a:p>
          <a:endParaRPr lang="zh-TW" altLang="en-US"/>
        </a:p>
      </dgm:t>
    </dgm:pt>
    <dgm:pt modelId="{CB881D9C-81E5-451C-9D82-6B9D8D146827}">
      <dgm:prSet phldrT="[文字]" custT="1"/>
      <dgm:spPr/>
      <dgm:t>
        <a:bodyPr/>
        <a:lstStyle/>
        <a:p>
          <a:pPr>
            <a:lnSpc>
              <a:spcPts val="1800"/>
            </a:lnSpc>
          </a:pPr>
          <a:r>
            <a:rPr lang="zh-TW" altLang="en-US" sz="1800" dirty="0" smtClean="0">
              <a:effectLst>
                <a:outerShdw blurRad="38100" dist="38100" dir="2700000" algn="tl">
                  <a:srgbClr val="000000">
                    <a:alpha val="43137"/>
                  </a:srgbClr>
                </a:outerShdw>
              </a:effectLst>
            </a:rPr>
            <a:t>產品資訊</a:t>
          </a:r>
          <a:endParaRPr lang="zh-TW" altLang="en-US" sz="1800" dirty="0">
            <a:effectLst>
              <a:outerShdw blurRad="38100" dist="38100" dir="2700000" algn="tl">
                <a:srgbClr val="000000">
                  <a:alpha val="43137"/>
                </a:srgbClr>
              </a:outerShdw>
            </a:effectLst>
          </a:endParaRPr>
        </a:p>
      </dgm:t>
    </dgm:pt>
    <dgm:pt modelId="{C89A5797-192B-4AE8-B7EE-43675B094ACD}" type="parTrans" cxnId="{66EA6037-3D6C-483F-8EAF-F13C14F51AD3}">
      <dgm:prSet/>
      <dgm:spPr/>
      <dgm:t>
        <a:bodyPr/>
        <a:lstStyle/>
        <a:p>
          <a:endParaRPr lang="zh-TW" altLang="en-US"/>
        </a:p>
      </dgm:t>
    </dgm:pt>
    <dgm:pt modelId="{EC426D58-2869-49B1-8E3E-92C59888158D}" type="sibTrans" cxnId="{66EA6037-3D6C-483F-8EAF-F13C14F51AD3}">
      <dgm:prSet/>
      <dgm:spPr/>
      <dgm:t>
        <a:bodyPr/>
        <a:lstStyle/>
        <a:p>
          <a:endParaRPr lang="zh-TW" altLang="en-US"/>
        </a:p>
      </dgm:t>
    </dgm:pt>
    <dgm:pt modelId="{785ABCFB-AC5E-4FEB-ADD4-72EEABF4334C}">
      <dgm:prSet phldrT="[文字]" custT="1"/>
      <dgm:spPr/>
      <dgm:t>
        <a:bodyPr/>
        <a:lstStyle/>
        <a:p>
          <a:pPr>
            <a:lnSpc>
              <a:spcPts val="1800"/>
            </a:lnSpc>
          </a:pPr>
          <a:r>
            <a:rPr lang="zh-TW" altLang="en-US" sz="1400" dirty="0" smtClean="0"/>
            <a:t>劑型、適應症、市場</a:t>
          </a:r>
          <a:endParaRPr lang="zh-TW" altLang="en-US" sz="1400" dirty="0"/>
        </a:p>
      </dgm:t>
    </dgm:pt>
    <dgm:pt modelId="{02D63EDF-FA0E-43AE-88EC-947BC1BB27E9}" type="parTrans" cxnId="{D32FDE1C-B1D1-4177-829A-AC2E14A414B3}">
      <dgm:prSet/>
      <dgm:spPr/>
      <dgm:t>
        <a:bodyPr/>
        <a:lstStyle/>
        <a:p>
          <a:endParaRPr lang="zh-TW" altLang="en-US"/>
        </a:p>
      </dgm:t>
    </dgm:pt>
    <dgm:pt modelId="{C00C5846-AFD3-4DAC-8518-CD5EE50F78F5}" type="sibTrans" cxnId="{D32FDE1C-B1D1-4177-829A-AC2E14A414B3}">
      <dgm:prSet/>
      <dgm:spPr/>
      <dgm:t>
        <a:bodyPr/>
        <a:lstStyle/>
        <a:p>
          <a:endParaRPr lang="zh-TW" altLang="en-US"/>
        </a:p>
      </dgm:t>
    </dgm:pt>
    <dgm:pt modelId="{D3F38411-D356-4FED-A51D-3A31E371C2FD}">
      <dgm:prSet phldrT="[文字]" custT="1"/>
      <dgm:spPr/>
      <dgm:t>
        <a:bodyPr/>
        <a:lstStyle/>
        <a:p>
          <a:pPr>
            <a:lnSpc>
              <a:spcPts val="1800"/>
            </a:lnSpc>
          </a:pPr>
          <a:r>
            <a:rPr lang="zh-TW" altLang="en-US" sz="1800" dirty="0" smtClean="0">
              <a:effectLst>
                <a:outerShdw blurRad="38100" dist="38100" dir="2700000" algn="tl">
                  <a:srgbClr val="000000">
                    <a:alpha val="43137"/>
                  </a:srgbClr>
                </a:outerShdw>
              </a:effectLst>
            </a:rPr>
            <a:t>技術及研發能力</a:t>
          </a:r>
          <a:endParaRPr lang="zh-TW" altLang="en-US" sz="1800" dirty="0">
            <a:effectLst>
              <a:outerShdw blurRad="38100" dist="38100" dir="2700000" algn="tl">
                <a:srgbClr val="000000">
                  <a:alpha val="43137"/>
                </a:srgbClr>
              </a:outerShdw>
            </a:effectLst>
          </a:endParaRPr>
        </a:p>
      </dgm:t>
    </dgm:pt>
    <dgm:pt modelId="{E4010C02-7327-44A6-9212-F98E2FD9CF46}" type="parTrans" cxnId="{400A1C5E-864A-4746-B451-2A60B3C89DB8}">
      <dgm:prSet/>
      <dgm:spPr/>
      <dgm:t>
        <a:bodyPr/>
        <a:lstStyle/>
        <a:p>
          <a:endParaRPr lang="zh-TW" altLang="en-US"/>
        </a:p>
      </dgm:t>
    </dgm:pt>
    <dgm:pt modelId="{35C75162-E73D-47D4-9211-CDD468BA3754}" type="sibTrans" cxnId="{400A1C5E-864A-4746-B451-2A60B3C89DB8}">
      <dgm:prSet/>
      <dgm:spPr/>
      <dgm:t>
        <a:bodyPr/>
        <a:lstStyle/>
        <a:p>
          <a:endParaRPr lang="zh-TW" altLang="en-US"/>
        </a:p>
      </dgm:t>
    </dgm:pt>
    <dgm:pt modelId="{AB896419-3532-4C3C-963D-03469A037489}">
      <dgm:prSet phldrT="[文字]" custT="1"/>
      <dgm:spPr/>
      <dgm:t>
        <a:bodyPr/>
        <a:lstStyle/>
        <a:p>
          <a:pPr>
            <a:lnSpc>
              <a:spcPts val="1800"/>
            </a:lnSpc>
          </a:pPr>
          <a:r>
            <a:rPr lang="zh-TW" altLang="en-US" sz="1400" dirty="0" smtClean="0"/>
            <a:t>自行研發或授權</a:t>
          </a:r>
          <a:endParaRPr lang="zh-TW" altLang="en-US" sz="1400" dirty="0"/>
        </a:p>
      </dgm:t>
    </dgm:pt>
    <dgm:pt modelId="{85320DD6-B117-4344-A2D5-7B7657293FB1}" type="parTrans" cxnId="{9274C95C-63D5-4FA0-BB92-DC6D3030A88A}">
      <dgm:prSet/>
      <dgm:spPr/>
      <dgm:t>
        <a:bodyPr/>
        <a:lstStyle/>
        <a:p>
          <a:endParaRPr lang="zh-TW" altLang="en-US"/>
        </a:p>
      </dgm:t>
    </dgm:pt>
    <dgm:pt modelId="{A58E50AD-97EB-45BF-BC60-7344193B4694}" type="sibTrans" cxnId="{9274C95C-63D5-4FA0-BB92-DC6D3030A88A}">
      <dgm:prSet/>
      <dgm:spPr/>
      <dgm:t>
        <a:bodyPr/>
        <a:lstStyle/>
        <a:p>
          <a:endParaRPr lang="zh-TW" altLang="en-US"/>
        </a:p>
      </dgm:t>
    </dgm:pt>
    <dgm:pt modelId="{71D1B887-4208-4FC6-A053-6A8C307CD158}">
      <dgm:prSet custT="1"/>
      <dgm:spPr/>
      <dgm:t>
        <a:bodyPr/>
        <a:lstStyle/>
        <a:p>
          <a:pPr>
            <a:lnSpc>
              <a:spcPts val="1800"/>
            </a:lnSpc>
          </a:pPr>
          <a:r>
            <a:rPr lang="zh-TW" altLang="en-US" sz="1800" b="0" dirty="0" smtClean="0">
              <a:effectLst>
                <a:outerShdw blurRad="38100" dist="38100" dir="2700000" algn="tl">
                  <a:srgbClr val="000000">
                    <a:alpha val="43137"/>
                  </a:srgbClr>
                </a:outerShdw>
              </a:effectLst>
            </a:rPr>
            <a:t>風險事項</a:t>
          </a:r>
          <a:endParaRPr lang="zh-TW" altLang="en-US" sz="1800" b="0" dirty="0">
            <a:effectLst>
              <a:outerShdw blurRad="38100" dist="38100" dir="2700000" algn="tl">
                <a:srgbClr val="000000">
                  <a:alpha val="43137"/>
                </a:srgbClr>
              </a:outerShdw>
            </a:effectLst>
          </a:endParaRPr>
        </a:p>
      </dgm:t>
    </dgm:pt>
    <dgm:pt modelId="{FB7522EA-DAA8-4D35-988F-244DCBE742EF}" type="parTrans" cxnId="{1E29F7E3-CDF4-4BD3-BBFE-9BDE284F169D}">
      <dgm:prSet/>
      <dgm:spPr/>
      <dgm:t>
        <a:bodyPr/>
        <a:lstStyle/>
        <a:p>
          <a:endParaRPr lang="zh-TW" altLang="en-US"/>
        </a:p>
      </dgm:t>
    </dgm:pt>
    <dgm:pt modelId="{2C8B18EA-5EA9-4464-A4FA-9B8B2B454A0A}" type="sibTrans" cxnId="{1E29F7E3-CDF4-4BD3-BBFE-9BDE284F169D}">
      <dgm:prSet/>
      <dgm:spPr/>
      <dgm:t>
        <a:bodyPr/>
        <a:lstStyle/>
        <a:p>
          <a:endParaRPr lang="zh-TW" altLang="en-US"/>
        </a:p>
      </dgm:t>
    </dgm:pt>
    <dgm:pt modelId="{D37075AE-DB74-4439-964D-47C47A575722}">
      <dgm:prSet custT="1"/>
      <dgm:spPr/>
      <dgm:t>
        <a:bodyPr/>
        <a:lstStyle/>
        <a:p>
          <a:pPr>
            <a:lnSpc>
              <a:spcPts val="1800"/>
            </a:lnSpc>
          </a:pPr>
          <a:r>
            <a:rPr lang="zh-TW" altLang="en-US" sz="1400" dirty="0" smtClean="0"/>
            <a:t>訴訟風險揭露</a:t>
          </a:r>
          <a:endParaRPr lang="zh-TW" altLang="en-US" sz="1400" dirty="0"/>
        </a:p>
      </dgm:t>
    </dgm:pt>
    <dgm:pt modelId="{3357E23E-425D-40BC-A106-1EAE1C322AB5}" type="parTrans" cxnId="{A22C029D-FA73-41CE-AFEE-6FCE15C29BF6}">
      <dgm:prSet/>
      <dgm:spPr/>
      <dgm:t>
        <a:bodyPr/>
        <a:lstStyle/>
        <a:p>
          <a:endParaRPr lang="zh-TW" altLang="en-US"/>
        </a:p>
      </dgm:t>
    </dgm:pt>
    <dgm:pt modelId="{7A5B3F82-63B0-4F15-B17B-349EA249A6D1}" type="sibTrans" cxnId="{A22C029D-FA73-41CE-AFEE-6FCE15C29BF6}">
      <dgm:prSet/>
      <dgm:spPr/>
      <dgm:t>
        <a:bodyPr/>
        <a:lstStyle/>
        <a:p>
          <a:endParaRPr lang="zh-TW" altLang="en-US"/>
        </a:p>
      </dgm:t>
    </dgm:pt>
    <dgm:pt modelId="{9D7EADF8-272F-42EC-A086-B5CB5ADF04F0}">
      <dgm:prSet custT="1"/>
      <dgm:spPr/>
      <dgm:t>
        <a:bodyPr/>
        <a:lstStyle/>
        <a:p>
          <a:pPr>
            <a:lnSpc>
              <a:spcPts val="1800"/>
            </a:lnSpc>
          </a:pPr>
          <a:r>
            <a:rPr lang="zh-TW" altLang="en-US" sz="1400" dirty="0" smtClean="0"/>
            <a:t>競爭能力、同業比較</a:t>
          </a:r>
          <a:endParaRPr lang="zh-TW" altLang="en-US" sz="1400" dirty="0"/>
        </a:p>
      </dgm:t>
    </dgm:pt>
    <dgm:pt modelId="{72B40D76-91A1-472E-A566-E9E714989F9E}" type="parTrans" cxnId="{53CEAB1E-BE52-4383-9521-BFFAFC386AC5}">
      <dgm:prSet/>
      <dgm:spPr/>
      <dgm:t>
        <a:bodyPr/>
        <a:lstStyle/>
        <a:p>
          <a:endParaRPr lang="zh-TW" altLang="en-US"/>
        </a:p>
      </dgm:t>
    </dgm:pt>
    <dgm:pt modelId="{6D677EA0-7502-41EC-8CC5-2725CB558CEB}" type="sibTrans" cxnId="{53CEAB1E-BE52-4383-9521-BFFAFC386AC5}">
      <dgm:prSet/>
      <dgm:spPr/>
      <dgm:t>
        <a:bodyPr/>
        <a:lstStyle/>
        <a:p>
          <a:endParaRPr lang="zh-TW" altLang="en-US"/>
        </a:p>
      </dgm:t>
    </dgm:pt>
    <dgm:pt modelId="{F7BE08D9-2DA4-446E-B7E8-1D81E8278FDF}">
      <dgm:prSet custT="1"/>
      <dgm:spPr/>
      <dgm:t>
        <a:bodyPr/>
        <a:lstStyle/>
        <a:p>
          <a:pPr>
            <a:lnSpc>
              <a:spcPts val="1800"/>
            </a:lnSpc>
          </a:pPr>
          <a:r>
            <a:rPr lang="zh-TW" altLang="en-US" sz="1400" dirty="0" smtClean="0"/>
            <a:t>研發時程、研發團隊</a:t>
          </a:r>
          <a:endParaRPr lang="zh-TW" altLang="en-US" sz="1400" dirty="0"/>
        </a:p>
      </dgm:t>
    </dgm:pt>
    <dgm:pt modelId="{6870A7A5-B2A9-4051-AE2C-F815233C7AF6}" type="parTrans" cxnId="{547B9BF4-E6F8-4533-A9D6-5D34476DDC87}">
      <dgm:prSet/>
      <dgm:spPr/>
      <dgm:t>
        <a:bodyPr/>
        <a:lstStyle/>
        <a:p>
          <a:endParaRPr lang="zh-TW" altLang="en-US"/>
        </a:p>
      </dgm:t>
    </dgm:pt>
    <dgm:pt modelId="{44955E61-8F9F-40DF-A368-26C8FFFBF66D}" type="sibTrans" cxnId="{547B9BF4-E6F8-4533-A9D6-5D34476DDC87}">
      <dgm:prSet/>
      <dgm:spPr/>
      <dgm:t>
        <a:bodyPr/>
        <a:lstStyle/>
        <a:p>
          <a:endParaRPr lang="zh-TW" altLang="en-US"/>
        </a:p>
      </dgm:t>
    </dgm:pt>
    <dgm:pt modelId="{67304E9B-8AD6-46C0-BB61-664DE9C21CBC}" type="pres">
      <dgm:prSet presAssocID="{74F5D23B-294E-4619-981D-A4EBCAA9832B}" presName="rootnode" presStyleCnt="0">
        <dgm:presLayoutVars>
          <dgm:chMax/>
          <dgm:chPref/>
          <dgm:dir/>
          <dgm:animLvl val="lvl"/>
        </dgm:presLayoutVars>
      </dgm:prSet>
      <dgm:spPr/>
      <dgm:t>
        <a:bodyPr/>
        <a:lstStyle/>
        <a:p>
          <a:endParaRPr lang="zh-TW" altLang="en-US"/>
        </a:p>
      </dgm:t>
    </dgm:pt>
    <dgm:pt modelId="{B537DEB9-4AF7-48E0-987D-22308323FB62}" type="pres">
      <dgm:prSet presAssocID="{C44D67B5-32E4-4FAE-86E4-50CD094B8A14}" presName="composite" presStyleCnt="0"/>
      <dgm:spPr/>
    </dgm:pt>
    <dgm:pt modelId="{253111FA-10E6-49F7-ABDF-845679398835}" type="pres">
      <dgm:prSet presAssocID="{C44D67B5-32E4-4FAE-86E4-50CD094B8A14}" presName="LShape" presStyleLbl="alignNode1" presStyleIdx="0" presStyleCnt="7"/>
      <dgm:spPr/>
    </dgm:pt>
    <dgm:pt modelId="{AB953EF5-F24E-45A7-BC14-FA2CDCB014BA}" type="pres">
      <dgm:prSet presAssocID="{C44D67B5-32E4-4FAE-86E4-50CD094B8A14}" presName="ParentText" presStyleLbl="revTx" presStyleIdx="0" presStyleCnt="4">
        <dgm:presLayoutVars>
          <dgm:chMax val="0"/>
          <dgm:chPref val="0"/>
          <dgm:bulletEnabled val="1"/>
        </dgm:presLayoutVars>
      </dgm:prSet>
      <dgm:spPr/>
      <dgm:t>
        <a:bodyPr/>
        <a:lstStyle/>
        <a:p>
          <a:endParaRPr lang="zh-TW" altLang="en-US"/>
        </a:p>
      </dgm:t>
    </dgm:pt>
    <dgm:pt modelId="{354E6ECB-0996-4323-869F-19178601CF52}" type="pres">
      <dgm:prSet presAssocID="{C44D67B5-32E4-4FAE-86E4-50CD094B8A14}" presName="Triangle" presStyleLbl="alignNode1" presStyleIdx="1" presStyleCnt="7"/>
      <dgm:spPr/>
    </dgm:pt>
    <dgm:pt modelId="{06550E8F-C531-42B6-A046-9C050EF0FF10}" type="pres">
      <dgm:prSet presAssocID="{50F8B48B-2940-47FD-B328-71AF1E9B1C6C}" presName="sibTrans" presStyleCnt="0"/>
      <dgm:spPr/>
    </dgm:pt>
    <dgm:pt modelId="{5D676F3B-D8B7-437B-8D02-D3539425A06F}" type="pres">
      <dgm:prSet presAssocID="{50F8B48B-2940-47FD-B328-71AF1E9B1C6C}" presName="space" presStyleCnt="0"/>
      <dgm:spPr/>
    </dgm:pt>
    <dgm:pt modelId="{6A6421B7-3B19-4D68-8492-A793C7523B2C}" type="pres">
      <dgm:prSet presAssocID="{71D1B887-4208-4FC6-A053-6A8C307CD158}" presName="composite" presStyleCnt="0"/>
      <dgm:spPr/>
    </dgm:pt>
    <dgm:pt modelId="{768E50A8-6543-413F-A7A7-782081B66EDF}" type="pres">
      <dgm:prSet presAssocID="{71D1B887-4208-4FC6-A053-6A8C307CD158}" presName="LShape" presStyleLbl="alignNode1" presStyleIdx="2" presStyleCnt="7"/>
      <dgm:spPr/>
    </dgm:pt>
    <dgm:pt modelId="{429F2FDD-76C7-480C-A358-A5B938B4DCA4}" type="pres">
      <dgm:prSet presAssocID="{71D1B887-4208-4FC6-A053-6A8C307CD158}" presName="ParentText" presStyleLbl="revTx" presStyleIdx="1" presStyleCnt="4">
        <dgm:presLayoutVars>
          <dgm:chMax val="0"/>
          <dgm:chPref val="0"/>
          <dgm:bulletEnabled val="1"/>
        </dgm:presLayoutVars>
      </dgm:prSet>
      <dgm:spPr/>
      <dgm:t>
        <a:bodyPr/>
        <a:lstStyle/>
        <a:p>
          <a:endParaRPr lang="zh-TW" altLang="en-US"/>
        </a:p>
      </dgm:t>
    </dgm:pt>
    <dgm:pt modelId="{BB5B3A12-CED4-4BD9-B327-C5FF9EA1F68D}" type="pres">
      <dgm:prSet presAssocID="{71D1B887-4208-4FC6-A053-6A8C307CD158}" presName="Triangle" presStyleLbl="alignNode1" presStyleIdx="3" presStyleCnt="7"/>
      <dgm:spPr/>
    </dgm:pt>
    <dgm:pt modelId="{BC1BF597-4227-420A-AD5F-11FC4E408701}" type="pres">
      <dgm:prSet presAssocID="{2C8B18EA-5EA9-4464-A4FA-9B8B2B454A0A}" presName="sibTrans" presStyleCnt="0"/>
      <dgm:spPr/>
    </dgm:pt>
    <dgm:pt modelId="{7A31BF2C-813A-4C5D-9BE5-1E827DB41726}" type="pres">
      <dgm:prSet presAssocID="{2C8B18EA-5EA9-4464-A4FA-9B8B2B454A0A}" presName="space" presStyleCnt="0"/>
      <dgm:spPr/>
    </dgm:pt>
    <dgm:pt modelId="{1FBE8949-E719-4DD5-A264-8557F51D371C}" type="pres">
      <dgm:prSet presAssocID="{CB881D9C-81E5-451C-9D82-6B9D8D146827}" presName="composite" presStyleCnt="0"/>
      <dgm:spPr/>
    </dgm:pt>
    <dgm:pt modelId="{1539FD75-02D5-4C95-B086-4B60AB042F1B}" type="pres">
      <dgm:prSet presAssocID="{CB881D9C-81E5-451C-9D82-6B9D8D146827}" presName="LShape" presStyleLbl="alignNode1" presStyleIdx="4" presStyleCnt="7"/>
      <dgm:spPr/>
    </dgm:pt>
    <dgm:pt modelId="{245797C9-8454-4289-9EF3-C61C6292830E}" type="pres">
      <dgm:prSet presAssocID="{CB881D9C-81E5-451C-9D82-6B9D8D146827}" presName="ParentText" presStyleLbl="revTx" presStyleIdx="2" presStyleCnt="4">
        <dgm:presLayoutVars>
          <dgm:chMax val="0"/>
          <dgm:chPref val="0"/>
          <dgm:bulletEnabled val="1"/>
        </dgm:presLayoutVars>
      </dgm:prSet>
      <dgm:spPr/>
      <dgm:t>
        <a:bodyPr/>
        <a:lstStyle/>
        <a:p>
          <a:endParaRPr lang="zh-TW" altLang="en-US"/>
        </a:p>
      </dgm:t>
    </dgm:pt>
    <dgm:pt modelId="{F09A386A-D46E-414B-BB7A-F7422680C960}" type="pres">
      <dgm:prSet presAssocID="{CB881D9C-81E5-451C-9D82-6B9D8D146827}" presName="Triangle" presStyleLbl="alignNode1" presStyleIdx="5" presStyleCnt="7"/>
      <dgm:spPr/>
    </dgm:pt>
    <dgm:pt modelId="{BAA35D71-60B8-4B61-B2B1-C5E29EE8928A}" type="pres">
      <dgm:prSet presAssocID="{EC426D58-2869-49B1-8E3E-92C59888158D}" presName="sibTrans" presStyleCnt="0"/>
      <dgm:spPr/>
    </dgm:pt>
    <dgm:pt modelId="{DEBEEBD4-544C-4A0C-9314-61DA40FF8993}" type="pres">
      <dgm:prSet presAssocID="{EC426D58-2869-49B1-8E3E-92C59888158D}" presName="space" presStyleCnt="0"/>
      <dgm:spPr/>
    </dgm:pt>
    <dgm:pt modelId="{1D51AD29-C41D-4D69-B804-76F704087FDC}" type="pres">
      <dgm:prSet presAssocID="{D3F38411-D356-4FED-A51D-3A31E371C2FD}" presName="composite" presStyleCnt="0"/>
      <dgm:spPr/>
    </dgm:pt>
    <dgm:pt modelId="{92CE4625-214E-461D-9511-2E5B64DBD238}" type="pres">
      <dgm:prSet presAssocID="{D3F38411-D356-4FED-A51D-3A31E371C2FD}" presName="LShape" presStyleLbl="alignNode1" presStyleIdx="6" presStyleCnt="7"/>
      <dgm:spPr/>
    </dgm:pt>
    <dgm:pt modelId="{844C5544-ECAC-4095-9065-6C2B1A471286}" type="pres">
      <dgm:prSet presAssocID="{D3F38411-D356-4FED-A51D-3A31E371C2FD}" presName="ParentText" presStyleLbl="revTx" presStyleIdx="3" presStyleCnt="4">
        <dgm:presLayoutVars>
          <dgm:chMax val="0"/>
          <dgm:chPref val="0"/>
          <dgm:bulletEnabled val="1"/>
        </dgm:presLayoutVars>
      </dgm:prSet>
      <dgm:spPr/>
      <dgm:t>
        <a:bodyPr/>
        <a:lstStyle/>
        <a:p>
          <a:endParaRPr lang="zh-TW" altLang="en-US"/>
        </a:p>
      </dgm:t>
    </dgm:pt>
  </dgm:ptLst>
  <dgm:cxnLst>
    <dgm:cxn modelId="{7E181CC2-408C-4B5D-96EE-9C56B02C508D}" type="presOf" srcId="{71D1B887-4208-4FC6-A053-6A8C307CD158}" destId="{429F2FDD-76C7-480C-A358-A5B938B4DCA4}" srcOrd="0" destOrd="0" presId="urn:microsoft.com/office/officeart/2009/3/layout/StepUpProcess"/>
    <dgm:cxn modelId="{1E29F7E3-CDF4-4BD3-BBFE-9BDE284F169D}" srcId="{74F5D23B-294E-4619-981D-A4EBCAA9832B}" destId="{71D1B887-4208-4FC6-A053-6A8C307CD158}" srcOrd="1" destOrd="0" parTransId="{FB7522EA-DAA8-4D35-988F-244DCBE742EF}" sibTransId="{2C8B18EA-5EA9-4464-A4FA-9B8B2B454A0A}"/>
    <dgm:cxn modelId="{21A1E2CA-F2E3-40AE-8CDD-4B864B4DE1A7}" type="presOf" srcId="{D37075AE-DB74-4439-964D-47C47A575722}" destId="{429F2FDD-76C7-480C-A358-A5B938B4DCA4}" srcOrd="0" destOrd="2" presId="urn:microsoft.com/office/officeart/2009/3/layout/StepUpProcess"/>
    <dgm:cxn modelId="{116B58EE-FAD4-4E83-AD68-7F4459253A1F}" type="presOf" srcId="{D3F38411-D356-4FED-A51D-3A31E371C2FD}" destId="{844C5544-ECAC-4095-9065-6C2B1A471286}" srcOrd="0" destOrd="0" presId="urn:microsoft.com/office/officeart/2009/3/layout/StepUpProcess"/>
    <dgm:cxn modelId="{43E9A5F5-EAE6-408C-8392-6404DE5A12F8}" type="presOf" srcId="{C44D67B5-32E4-4FAE-86E4-50CD094B8A14}" destId="{AB953EF5-F24E-45A7-BC14-FA2CDCB014BA}" srcOrd="0" destOrd="0" presId="urn:microsoft.com/office/officeart/2009/3/layout/StepUpProcess"/>
    <dgm:cxn modelId="{59BAD364-6B4B-42F6-B942-DF9778BF33DB}" type="presOf" srcId="{9D7EADF8-272F-42EC-A086-B5CB5ADF04F0}" destId="{245797C9-8454-4289-9EF3-C61C6292830E}" srcOrd="0" destOrd="2" presId="urn:microsoft.com/office/officeart/2009/3/layout/StepUpProcess"/>
    <dgm:cxn modelId="{547B9BF4-E6F8-4533-A9D6-5D34476DDC87}" srcId="{D3F38411-D356-4FED-A51D-3A31E371C2FD}" destId="{F7BE08D9-2DA4-446E-B7E8-1D81E8278FDF}" srcOrd="1" destOrd="0" parTransId="{6870A7A5-B2A9-4051-AE2C-F815233C7AF6}" sibTransId="{44955E61-8F9F-40DF-A368-26C8FFFBF66D}"/>
    <dgm:cxn modelId="{21A7F1DC-F02A-4FFC-9E8A-43332C4E0FD2}" type="presOf" srcId="{74F5D23B-294E-4619-981D-A4EBCAA9832B}" destId="{67304E9B-8AD6-46C0-BB61-664DE9C21CBC}" srcOrd="0" destOrd="0" presId="urn:microsoft.com/office/officeart/2009/3/layout/StepUpProcess"/>
    <dgm:cxn modelId="{9274C95C-63D5-4FA0-BB92-DC6D3030A88A}" srcId="{D3F38411-D356-4FED-A51D-3A31E371C2FD}" destId="{AB896419-3532-4C3C-963D-03469A037489}" srcOrd="0" destOrd="0" parTransId="{85320DD6-B117-4344-A2D5-7B7657293FB1}" sibTransId="{A58E50AD-97EB-45BF-BC60-7344193B4694}"/>
    <dgm:cxn modelId="{BC7BCF19-4287-48A0-B5DA-953C39830A78}" type="presOf" srcId="{CB881D9C-81E5-451C-9D82-6B9D8D146827}" destId="{245797C9-8454-4289-9EF3-C61C6292830E}" srcOrd="0" destOrd="0" presId="urn:microsoft.com/office/officeart/2009/3/layout/StepUpProcess"/>
    <dgm:cxn modelId="{D32FDE1C-B1D1-4177-829A-AC2E14A414B3}" srcId="{CB881D9C-81E5-451C-9D82-6B9D8D146827}" destId="{785ABCFB-AC5E-4FEB-ADD4-72EEABF4334C}" srcOrd="0" destOrd="0" parTransId="{02D63EDF-FA0E-43AE-88EC-947BC1BB27E9}" sibTransId="{C00C5846-AFD3-4DAC-8518-CD5EE50F78F5}"/>
    <dgm:cxn modelId="{53CEAB1E-BE52-4383-9521-BFFAFC386AC5}" srcId="{CB881D9C-81E5-451C-9D82-6B9D8D146827}" destId="{9D7EADF8-272F-42EC-A086-B5CB5ADF04F0}" srcOrd="1" destOrd="0" parTransId="{72B40D76-91A1-472E-A566-E9E714989F9E}" sibTransId="{6D677EA0-7502-41EC-8CC5-2725CB558CEB}"/>
    <dgm:cxn modelId="{A22C029D-FA73-41CE-AFEE-6FCE15C29BF6}" srcId="{71D1B887-4208-4FC6-A053-6A8C307CD158}" destId="{D37075AE-DB74-4439-964D-47C47A575722}" srcOrd="1" destOrd="0" parTransId="{3357E23E-425D-40BC-A106-1EAE1C322AB5}" sibTransId="{7A5B3F82-63B0-4F15-B17B-349EA249A6D1}"/>
    <dgm:cxn modelId="{66EA6037-3D6C-483F-8EAF-F13C14F51AD3}" srcId="{74F5D23B-294E-4619-981D-A4EBCAA9832B}" destId="{CB881D9C-81E5-451C-9D82-6B9D8D146827}" srcOrd="2" destOrd="0" parTransId="{C89A5797-192B-4AE8-B7EE-43675B094ACD}" sibTransId="{EC426D58-2869-49B1-8E3E-92C59888158D}"/>
    <dgm:cxn modelId="{130A8F7C-8AB7-4898-9910-8FDF3A913D9A}" type="presOf" srcId="{F7BE08D9-2DA4-446E-B7E8-1D81E8278FDF}" destId="{844C5544-ECAC-4095-9065-6C2B1A471286}" srcOrd="0" destOrd="2" presId="urn:microsoft.com/office/officeart/2009/3/layout/StepUpProcess"/>
    <dgm:cxn modelId="{1DC9B9AB-3CF6-41E4-BC76-AC242EF94EC9}" srcId="{71D1B887-4208-4FC6-A053-6A8C307CD158}" destId="{24515252-5F72-4C71-90D1-30260BFAC82E}" srcOrd="0" destOrd="0" parTransId="{48708256-D5E5-4A97-93B4-FD85A71CCB34}" sibTransId="{9C988360-54B5-49B1-BE14-061E15850359}"/>
    <dgm:cxn modelId="{EF8C5DC3-439B-43B9-81EC-66BB48BB30C2}" srcId="{74F5D23B-294E-4619-981D-A4EBCAA9832B}" destId="{C44D67B5-32E4-4FAE-86E4-50CD094B8A14}" srcOrd="0" destOrd="0" parTransId="{8F4B3D26-6AA7-4721-80DB-B1E335F0DD20}" sibTransId="{50F8B48B-2940-47FD-B328-71AF1E9B1C6C}"/>
    <dgm:cxn modelId="{400A1C5E-864A-4746-B451-2A60B3C89DB8}" srcId="{74F5D23B-294E-4619-981D-A4EBCAA9832B}" destId="{D3F38411-D356-4FED-A51D-3A31E371C2FD}" srcOrd="3" destOrd="0" parTransId="{E4010C02-7327-44A6-9212-F98E2FD9CF46}" sibTransId="{35C75162-E73D-47D4-9211-CDD468BA3754}"/>
    <dgm:cxn modelId="{99E46B06-7590-417C-9E3F-093C522CE37C}" type="presOf" srcId="{785ABCFB-AC5E-4FEB-ADD4-72EEABF4334C}" destId="{245797C9-8454-4289-9EF3-C61C6292830E}" srcOrd="0" destOrd="1" presId="urn:microsoft.com/office/officeart/2009/3/layout/StepUpProcess"/>
    <dgm:cxn modelId="{E1AADEB9-ABDA-4BF1-AF13-FF071E608C61}" type="presOf" srcId="{AB896419-3532-4C3C-963D-03469A037489}" destId="{844C5544-ECAC-4095-9065-6C2B1A471286}" srcOrd="0" destOrd="1" presId="urn:microsoft.com/office/officeart/2009/3/layout/StepUpProcess"/>
    <dgm:cxn modelId="{0608A786-330A-4D81-AC6D-0E3371500B19}" type="presOf" srcId="{24515252-5F72-4C71-90D1-30260BFAC82E}" destId="{429F2FDD-76C7-480C-A358-A5B938B4DCA4}" srcOrd="0" destOrd="1" presId="urn:microsoft.com/office/officeart/2009/3/layout/StepUpProcess"/>
    <dgm:cxn modelId="{4A58F8FE-0F8E-4DF0-81CB-295292462BB7}" type="presParOf" srcId="{67304E9B-8AD6-46C0-BB61-664DE9C21CBC}" destId="{B537DEB9-4AF7-48E0-987D-22308323FB62}" srcOrd="0" destOrd="0" presId="urn:microsoft.com/office/officeart/2009/3/layout/StepUpProcess"/>
    <dgm:cxn modelId="{C40628CF-4072-488C-B4EE-DC2E0AF60623}" type="presParOf" srcId="{B537DEB9-4AF7-48E0-987D-22308323FB62}" destId="{253111FA-10E6-49F7-ABDF-845679398835}" srcOrd="0" destOrd="0" presId="urn:microsoft.com/office/officeart/2009/3/layout/StepUpProcess"/>
    <dgm:cxn modelId="{D8353D3F-FFE2-4073-8D74-D71E000EA580}" type="presParOf" srcId="{B537DEB9-4AF7-48E0-987D-22308323FB62}" destId="{AB953EF5-F24E-45A7-BC14-FA2CDCB014BA}" srcOrd="1" destOrd="0" presId="urn:microsoft.com/office/officeart/2009/3/layout/StepUpProcess"/>
    <dgm:cxn modelId="{B03F0DF2-3458-4EBA-AA6A-3D0C0ACE17D6}" type="presParOf" srcId="{B537DEB9-4AF7-48E0-987D-22308323FB62}" destId="{354E6ECB-0996-4323-869F-19178601CF52}" srcOrd="2" destOrd="0" presId="urn:microsoft.com/office/officeart/2009/3/layout/StepUpProcess"/>
    <dgm:cxn modelId="{86B67A4F-81C0-47A0-9531-DAA11D266F08}" type="presParOf" srcId="{67304E9B-8AD6-46C0-BB61-664DE9C21CBC}" destId="{06550E8F-C531-42B6-A046-9C050EF0FF10}" srcOrd="1" destOrd="0" presId="urn:microsoft.com/office/officeart/2009/3/layout/StepUpProcess"/>
    <dgm:cxn modelId="{687B94B4-EE83-4810-96BB-0A891684C651}" type="presParOf" srcId="{06550E8F-C531-42B6-A046-9C050EF0FF10}" destId="{5D676F3B-D8B7-437B-8D02-D3539425A06F}" srcOrd="0" destOrd="0" presId="urn:microsoft.com/office/officeart/2009/3/layout/StepUpProcess"/>
    <dgm:cxn modelId="{510FD8AB-E4F0-463A-8CBF-0F4450ED1D97}" type="presParOf" srcId="{67304E9B-8AD6-46C0-BB61-664DE9C21CBC}" destId="{6A6421B7-3B19-4D68-8492-A793C7523B2C}" srcOrd="2" destOrd="0" presId="urn:microsoft.com/office/officeart/2009/3/layout/StepUpProcess"/>
    <dgm:cxn modelId="{25213E92-D679-445F-85DF-9EC0DAAA0463}" type="presParOf" srcId="{6A6421B7-3B19-4D68-8492-A793C7523B2C}" destId="{768E50A8-6543-413F-A7A7-782081B66EDF}" srcOrd="0" destOrd="0" presId="urn:microsoft.com/office/officeart/2009/3/layout/StepUpProcess"/>
    <dgm:cxn modelId="{D6F110FD-BF04-4061-9CB5-8C4E0AF94814}" type="presParOf" srcId="{6A6421B7-3B19-4D68-8492-A793C7523B2C}" destId="{429F2FDD-76C7-480C-A358-A5B938B4DCA4}" srcOrd="1" destOrd="0" presId="urn:microsoft.com/office/officeart/2009/3/layout/StepUpProcess"/>
    <dgm:cxn modelId="{BB5FC352-1A4A-46DC-87B3-33988FD82522}" type="presParOf" srcId="{6A6421B7-3B19-4D68-8492-A793C7523B2C}" destId="{BB5B3A12-CED4-4BD9-B327-C5FF9EA1F68D}" srcOrd="2" destOrd="0" presId="urn:microsoft.com/office/officeart/2009/3/layout/StepUpProcess"/>
    <dgm:cxn modelId="{B5416050-5C85-47E4-90B2-9E765B49581F}" type="presParOf" srcId="{67304E9B-8AD6-46C0-BB61-664DE9C21CBC}" destId="{BC1BF597-4227-420A-AD5F-11FC4E408701}" srcOrd="3" destOrd="0" presId="urn:microsoft.com/office/officeart/2009/3/layout/StepUpProcess"/>
    <dgm:cxn modelId="{5963EB77-BD22-42F1-9724-D3DE1F2FF410}" type="presParOf" srcId="{BC1BF597-4227-420A-AD5F-11FC4E408701}" destId="{7A31BF2C-813A-4C5D-9BE5-1E827DB41726}" srcOrd="0" destOrd="0" presId="urn:microsoft.com/office/officeart/2009/3/layout/StepUpProcess"/>
    <dgm:cxn modelId="{FE2C8415-24F8-4322-B75B-0F12A69BEB89}" type="presParOf" srcId="{67304E9B-8AD6-46C0-BB61-664DE9C21CBC}" destId="{1FBE8949-E719-4DD5-A264-8557F51D371C}" srcOrd="4" destOrd="0" presId="urn:microsoft.com/office/officeart/2009/3/layout/StepUpProcess"/>
    <dgm:cxn modelId="{E478825E-6AF4-47B4-832B-AC37B1D7D609}" type="presParOf" srcId="{1FBE8949-E719-4DD5-A264-8557F51D371C}" destId="{1539FD75-02D5-4C95-B086-4B60AB042F1B}" srcOrd="0" destOrd="0" presId="urn:microsoft.com/office/officeart/2009/3/layout/StepUpProcess"/>
    <dgm:cxn modelId="{29C77038-36E8-44AB-8980-73C95ABD02E4}" type="presParOf" srcId="{1FBE8949-E719-4DD5-A264-8557F51D371C}" destId="{245797C9-8454-4289-9EF3-C61C6292830E}" srcOrd="1" destOrd="0" presId="urn:microsoft.com/office/officeart/2009/3/layout/StepUpProcess"/>
    <dgm:cxn modelId="{9059825E-34F6-4F7A-9359-D5AFBCC5E04A}" type="presParOf" srcId="{1FBE8949-E719-4DD5-A264-8557F51D371C}" destId="{F09A386A-D46E-414B-BB7A-F7422680C960}" srcOrd="2" destOrd="0" presId="urn:microsoft.com/office/officeart/2009/3/layout/StepUpProcess"/>
    <dgm:cxn modelId="{C33C6217-8D41-453D-980C-ADCB1AB0D24E}" type="presParOf" srcId="{67304E9B-8AD6-46C0-BB61-664DE9C21CBC}" destId="{BAA35D71-60B8-4B61-B2B1-C5E29EE8928A}" srcOrd="5" destOrd="0" presId="urn:microsoft.com/office/officeart/2009/3/layout/StepUpProcess"/>
    <dgm:cxn modelId="{723F9FCD-F66F-4DD3-A945-2F1003041C45}" type="presParOf" srcId="{BAA35D71-60B8-4B61-B2B1-C5E29EE8928A}" destId="{DEBEEBD4-544C-4A0C-9314-61DA40FF8993}" srcOrd="0" destOrd="0" presId="urn:microsoft.com/office/officeart/2009/3/layout/StepUpProcess"/>
    <dgm:cxn modelId="{88D1096D-4C32-4AA7-9426-12CF679D37BD}" type="presParOf" srcId="{67304E9B-8AD6-46C0-BB61-664DE9C21CBC}" destId="{1D51AD29-C41D-4D69-B804-76F704087FDC}" srcOrd="6" destOrd="0" presId="urn:microsoft.com/office/officeart/2009/3/layout/StepUpProcess"/>
    <dgm:cxn modelId="{6BE20380-4E1F-40C9-9F7E-72EB78F2C267}" type="presParOf" srcId="{1D51AD29-C41D-4D69-B804-76F704087FDC}" destId="{92CE4625-214E-461D-9511-2E5B64DBD238}" srcOrd="0" destOrd="0" presId="urn:microsoft.com/office/officeart/2009/3/layout/StepUpProcess"/>
    <dgm:cxn modelId="{466C6EA1-3519-43F0-BC2A-82CD1CDD406E}" type="presParOf" srcId="{1D51AD29-C41D-4D69-B804-76F704087FDC}" destId="{844C5544-ECAC-4095-9065-6C2B1A47128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2B71D-8B06-4284-8F80-C89BD4F12D8E}">
      <dsp:nvSpPr>
        <dsp:cNvPr id="0" name=""/>
        <dsp:cNvSpPr/>
      </dsp:nvSpPr>
      <dsp:spPr>
        <a:xfrm>
          <a:off x="0" y="817098"/>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0"/>
              <a:satOff val="0"/>
              <a:lumOff val="0"/>
              <a:alphaOff val="0"/>
            </a:srgbClr>
          </a:solidFill>
          <a:prstDash val="solid"/>
          <a:miter lim="800000"/>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sp>
    <dsp:sp modelId="{FB596664-FA9D-45A0-B531-B1755DF2BB59}">
      <dsp:nvSpPr>
        <dsp:cNvPr id="0" name=""/>
        <dsp:cNvSpPr/>
      </dsp:nvSpPr>
      <dsp:spPr>
        <a:xfrm>
          <a:off x="398921" y="157836"/>
          <a:ext cx="7040889" cy="836381"/>
        </a:xfrm>
        <a:prstGeom prst="roundRect">
          <a:avLst/>
        </a:prstGeom>
        <a:gradFill rotWithShape="0">
          <a:gsLst>
            <a:gs pos="0">
              <a:srgbClr val="2DA2BF">
                <a:shade val="50000"/>
                <a:hueOff val="0"/>
                <a:satOff val="0"/>
                <a:lumOff val="0"/>
                <a:alphaOff val="0"/>
                <a:shade val="51000"/>
                <a:satMod val="130000"/>
              </a:srgbClr>
            </a:gs>
            <a:gs pos="80000">
              <a:srgbClr val="2DA2BF">
                <a:shade val="50000"/>
                <a:hueOff val="0"/>
                <a:satOff val="0"/>
                <a:lumOff val="0"/>
                <a:alphaOff val="0"/>
                <a:shade val="93000"/>
                <a:satMod val="130000"/>
              </a:srgbClr>
            </a:gs>
            <a:gs pos="100000">
              <a:srgbClr val="2DA2BF">
                <a:shade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1302" tIns="0" rIns="21130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2400" b="0" kern="1200" dirty="0" smtClean="0">
              <a:solidFill>
                <a:sysClr val="window" lastClr="FFFFFF"/>
              </a:solidFill>
              <a:latin typeface="Book Antiqua" panose="02040602050305030304" pitchFamily="18" charset="0"/>
              <a:ea typeface="標楷體" pitchFamily="65" charset="-120"/>
              <a:cs typeface="+mn-cs"/>
            </a:rPr>
            <a:t>     </a:t>
          </a:r>
          <a:r>
            <a:rPr lang="zh-TW" altLang="en-US" sz="3600" b="0" kern="1200" dirty="0" smtClean="0">
              <a:solidFill>
                <a:sysClr val="window" lastClr="FFFFFF"/>
              </a:solidFill>
              <a:latin typeface="Book Antiqua" panose="02040602050305030304" pitchFamily="18" charset="0"/>
              <a:ea typeface="標楷體" pitchFamily="65" charset="-120"/>
              <a:cs typeface="+mn-cs"/>
            </a:rPr>
            <a:t>壹、</a:t>
          </a:r>
          <a:r>
            <a:rPr lang="zh-TW" altLang="en-US" sz="3600" b="0" kern="1200" dirty="0" smtClean="0">
              <a:solidFill>
                <a:sysClr val="window" lastClr="FFFFFF"/>
              </a:solidFill>
              <a:latin typeface="Constantia" pitchFamily="18" charset="0"/>
              <a:ea typeface="標楷體" pitchFamily="65" charset="-120"/>
              <a:cs typeface="+mn-cs"/>
            </a:rPr>
            <a:t>上市標準規章</a:t>
          </a:r>
          <a:endParaRPr lang="zh-TW" altLang="en-US" sz="3600" b="0" kern="1200" dirty="0">
            <a:solidFill>
              <a:sysClr val="window" lastClr="FFFFFF"/>
            </a:solidFill>
            <a:latin typeface="Book Antiqua" panose="02040602050305030304" pitchFamily="18" charset="0"/>
            <a:ea typeface="標楷體" pitchFamily="65" charset="-120"/>
            <a:cs typeface="+mn-cs"/>
          </a:endParaRPr>
        </a:p>
      </dsp:txBody>
      <dsp:txXfrm>
        <a:off x="439750" y="198665"/>
        <a:ext cx="6959231" cy="754723"/>
      </dsp:txXfrm>
    </dsp:sp>
    <dsp:sp modelId="{0C241B70-34E4-4D53-89BD-7A7F45651D7F}">
      <dsp:nvSpPr>
        <dsp:cNvPr id="0" name=""/>
        <dsp:cNvSpPr/>
      </dsp:nvSpPr>
      <dsp:spPr>
        <a:xfrm>
          <a:off x="0" y="1843560"/>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173080"/>
              <a:satOff val="-12641"/>
              <a:lumOff val="22987"/>
              <a:alphaOff val="0"/>
            </a:srgbClr>
          </a:solidFill>
          <a:prstDash val="solid"/>
          <a:miter lim="800000"/>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sp>
    <dsp:sp modelId="{797AFB1A-0928-4DB2-9859-098CF2CE3887}">
      <dsp:nvSpPr>
        <dsp:cNvPr id="0" name=""/>
        <dsp:cNvSpPr/>
      </dsp:nvSpPr>
      <dsp:spPr>
        <a:xfrm>
          <a:off x="398921" y="1184298"/>
          <a:ext cx="7040889" cy="836381"/>
        </a:xfrm>
        <a:prstGeom prst="roundRect">
          <a:avLst/>
        </a:prstGeom>
        <a:gradFill rotWithShape="0">
          <a:gsLst>
            <a:gs pos="0">
              <a:srgbClr val="2DA2BF">
                <a:shade val="50000"/>
                <a:hueOff val="173080"/>
                <a:satOff val="-12641"/>
                <a:lumOff val="22987"/>
                <a:alphaOff val="0"/>
                <a:shade val="51000"/>
                <a:satMod val="130000"/>
              </a:srgbClr>
            </a:gs>
            <a:gs pos="80000">
              <a:srgbClr val="2DA2BF">
                <a:shade val="50000"/>
                <a:hueOff val="173080"/>
                <a:satOff val="-12641"/>
                <a:lumOff val="22987"/>
                <a:alphaOff val="0"/>
                <a:shade val="93000"/>
                <a:satMod val="130000"/>
              </a:srgbClr>
            </a:gs>
            <a:gs pos="100000">
              <a:srgbClr val="2DA2BF">
                <a:shade val="50000"/>
                <a:hueOff val="173080"/>
                <a:satOff val="-12641"/>
                <a:lumOff val="2298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1302" tIns="0" rIns="21130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3600" b="0" kern="1200" dirty="0" smtClean="0">
              <a:solidFill>
                <a:sysClr val="window" lastClr="FFFFFF"/>
              </a:solidFill>
              <a:latin typeface="Constantia" pitchFamily="18" charset="0"/>
              <a:ea typeface="標楷體" pitchFamily="65" charset="-120"/>
              <a:cs typeface="+mn-cs"/>
            </a:rPr>
            <a:t>    貳、上市審查程序規章</a:t>
          </a:r>
          <a:endParaRPr lang="zh-TW" altLang="en-US" sz="3600" b="0" kern="1200" dirty="0">
            <a:solidFill>
              <a:sysClr val="window" lastClr="FFFFFF"/>
            </a:solidFill>
            <a:latin typeface="Constantia" pitchFamily="18" charset="0"/>
            <a:ea typeface="標楷體" pitchFamily="65" charset="-120"/>
            <a:cs typeface="+mn-cs"/>
          </a:endParaRPr>
        </a:p>
      </dsp:txBody>
      <dsp:txXfrm>
        <a:off x="439750" y="1225127"/>
        <a:ext cx="6959231" cy="754723"/>
      </dsp:txXfrm>
    </dsp:sp>
    <dsp:sp modelId="{2D1D4876-90F3-4BF0-A569-5A5B76538506}">
      <dsp:nvSpPr>
        <dsp:cNvPr id="0" name=""/>
        <dsp:cNvSpPr/>
      </dsp:nvSpPr>
      <dsp:spPr>
        <a:xfrm>
          <a:off x="0" y="2870021"/>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346160"/>
              <a:satOff val="-25283"/>
              <a:lumOff val="45974"/>
              <a:alphaOff val="0"/>
            </a:srgbClr>
          </a:solidFill>
          <a:prstDash val="solid"/>
          <a:miter lim="800000"/>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sp>
    <dsp:sp modelId="{226C2A30-9652-4039-9D26-E1E16FC79BF1}">
      <dsp:nvSpPr>
        <dsp:cNvPr id="0" name=""/>
        <dsp:cNvSpPr/>
      </dsp:nvSpPr>
      <dsp:spPr>
        <a:xfrm>
          <a:off x="398921" y="2210760"/>
          <a:ext cx="7040889" cy="836381"/>
        </a:xfrm>
        <a:prstGeom prst="roundRect">
          <a:avLst/>
        </a:prstGeom>
        <a:gradFill rotWithShape="0">
          <a:gsLst>
            <a:gs pos="0">
              <a:srgbClr val="2DA2BF">
                <a:shade val="50000"/>
                <a:hueOff val="346160"/>
                <a:satOff val="-25283"/>
                <a:lumOff val="45974"/>
                <a:alphaOff val="0"/>
                <a:shade val="51000"/>
                <a:satMod val="130000"/>
              </a:srgbClr>
            </a:gs>
            <a:gs pos="80000">
              <a:srgbClr val="2DA2BF">
                <a:shade val="50000"/>
                <a:hueOff val="346160"/>
                <a:satOff val="-25283"/>
                <a:lumOff val="45974"/>
                <a:alphaOff val="0"/>
                <a:shade val="93000"/>
                <a:satMod val="130000"/>
              </a:srgbClr>
            </a:gs>
            <a:gs pos="100000">
              <a:srgbClr val="2DA2BF">
                <a:shade val="50000"/>
                <a:hueOff val="346160"/>
                <a:satOff val="-25283"/>
                <a:lumOff val="4597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1302" tIns="0" rIns="21130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2400" b="0" kern="1200" dirty="0" smtClean="0">
              <a:solidFill>
                <a:sysClr val="window" lastClr="FFFFFF"/>
              </a:solidFill>
              <a:latin typeface="Constantia" pitchFamily="18" charset="0"/>
              <a:ea typeface="標楷體" pitchFamily="65" charset="-120"/>
              <a:cs typeface="+mn-cs"/>
            </a:rPr>
            <a:t>     </a:t>
          </a:r>
          <a:r>
            <a:rPr lang="zh-TW" altLang="en-US" sz="3600" b="0" kern="1200" dirty="0" smtClean="0">
              <a:solidFill>
                <a:sysClr val="window" lastClr="FFFFFF"/>
              </a:solidFill>
              <a:latin typeface="Constantia" pitchFamily="18" charset="0"/>
              <a:ea typeface="標楷體" pitchFamily="65" charset="-120"/>
              <a:cs typeface="+mn-cs"/>
            </a:rPr>
            <a:t>參、上市後管理規章</a:t>
          </a:r>
          <a:endParaRPr lang="zh-TW" altLang="en-US" sz="3600" b="0" kern="1200" dirty="0">
            <a:solidFill>
              <a:sysClr val="window" lastClr="FFFFFF"/>
            </a:solidFill>
            <a:latin typeface="Constantia" pitchFamily="18" charset="0"/>
            <a:ea typeface="標楷體" pitchFamily="65" charset="-120"/>
            <a:cs typeface="+mn-cs"/>
          </a:endParaRPr>
        </a:p>
      </dsp:txBody>
      <dsp:txXfrm>
        <a:off x="439750" y="2251589"/>
        <a:ext cx="6959231" cy="754723"/>
      </dsp:txXfrm>
    </dsp:sp>
    <dsp:sp modelId="{069CF896-FB1F-4F71-B35B-522BDC1DA0F4}">
      <dsp:nvSpPr>
        <dsp:cNvPr id="0" name=""/>
        <dsp:cNvSpPr/>
      </dsp:nvSpPr>
      <dsp:spPr>
        <a:xfrm>
          <a:off x="0" y="3896483"/>
          <a:ext cx="7986234" cy="302400"/>
        </a:xfrm>
        <a:prstGeom prst="rect">
          <a:avLst/>
        </a:prstGeom>
        <a:solidFill>
          <a:sysClr val="window" lastClr="FFFFFF">
            <a:alpha val="90000"/>
            <a:hueOff val="0"/>
            <a:satOff val="0"/>
            <a:lumOff val="0"/>
            <a:alphaOff val="0"/>
          </a:sysClr>
        </a:solidFill>
        <a:ln w="9525" cap="flat" cmpd="sng" algn="ctr">
          <a:solidFill>
            <a:srgbClr val="2DA2BF">
              <a:shade val="50000"/>
              <a:hueOff val="173080"/>
              <a:satOff val="-12641"/>
              <a:lumOff val="22987"/>
              <a:alphaOff val="0"/>
            </a:srgbClr>
          </a:solidFill>
          <a:prstDash val="solid"/>
          <a:miter lim="800000"/>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sp>
    <dsp:sp modelId="{81456312-06F7-495A-96D3-D87CA02653CC}">
      <dsp:nvSpPr>
        <dsp:cNvPr id="0" name=""/>
        <dsp:cNvSpPr/>
      </dsp:nvSpPr>
      <dsp:spPr>
        <a:xfrm>
          <a:off x="398921" y="3237221"/>
          <a:ext cx="7040889" cy="836381"/>
        </a:xfrm>
        <a:prstGeom prst="roundRect">
          <a:avLst/>
        </a:prstGeom>
        <a:gradFill rotWithShape="0">
          <a:gsLst>
            <a:gs pos="0">
              <a:srgbClr val="2DA2BF">
                <a:shade val="50000"/>
                <a:hueOff val="173080"/>
                <a:satOff val="-12641"/>
                <a:lumOff val="22987"/>
                <a:alphaOff val="0"/>
                <a:shade val="51000"/>
                <a:satMod val="130000"/>
              </a:srgbClr>
            </a:gs>
            <a:gs pos="80000">
              <a:srgbClr val="2DA2BF">
                <a:shade val="50000"/>
                <a:hueOff val="173080"/>
                <a:satOff val="-12641"/>
                <a:lumOff val="22987"/>
                <a:alphaOff val="0"/>
                <a:shade val="93000"/>
                <a:satMod val="130000"/>
              </a:srgbClr>
            </a:gs>
            <a:gs pos="100000">
              <a:srgbClr val="2DA2BF">
                <a:shade val="50000"/>
                <a:hueOff val="173080"/>
                <a:satOff val="-12641"/>
                <a:lumOff val="2298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1302" tIns="0" rIns="21130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2400" b="0" kern="1200" dirty="0" smtClean="0">
              <a:solidFill>
                <a:sysClr val="window" lastClr="FFFFFF"/>
              </a:solidFill>
              <a:latin typeface="Constantia" pitchFamily="18" charset="0"/>
              <a:ea typeface="標楷體" pitchFamily="65" charset="-120"/>
              <a:cs typeface="+mn-cs"/>
            </a:rPr>
            <a:t>     </a:t>
          </a:r>
          <a:r>
            <a:rPr lang="zh-TW" altLang="en-US" sz="3600" b="0" kern="1200" dirty="0" smtClean="0">
              <a:solidFill>
                <a:sysClr val="window" lastClr="FFFFFF"/>
              </a:solidFill>
              <a:latin typeface="Constantia" pitchFamily="18" charset="0"/>
              <a:ea typeface="標楷體" pitchFamily="65" charset="-120"/>
              <a:cs typeface="+mn-cs"/>
            </a:rPr>
            <a:t>肆、臺灣創新板</a:t>
          </a:r>
          <a:r>
            <a:rPr lang="en-US" altLang="en-US" sz="3600" b="0" kern="1200" dirty="0" smtClean="0">
              <a:solidFill>
                <a:sysClr val="window" lastClr="FFFFFF"/>
              </a:solidFill>
              <a:latin typeface="Constantia" pitchFamily="18" charset="0"/>
              <a:ea typeface="標楷體" pitchFamily="65" charset="-120"/>
              <a:cs typeface="+mn-cs"/>
            </a:rPr>
            <a:t>(TIB)</a:t>
          </a:r>
          <a:r>
            <a:rPr lang="zh-TW" altLang="en-US" sz="3600" b="0" kern="1200" dirty="0" smtClean="0">
              <a:solidFill>
                <a:sysClr val="window" lastClr="FFFFFF"/>
              </a:solidFill>
              <a:latin typeface="Constantia" pitchFamily="18" charset="0"/>
              <a:ea typeface="標楷體" pitchFamily="65" charset="-120"/>
              <a:cs typeface="+mn-cs"/>
            </a:rPr>
            <a:t>重點說明</a:t>
          </a:r>
          <a:endParaRPr lang="zh-TW" altLang="en-US" sz="3600" b="0" kern="1200" dirty="0">
            <a:solidFill>
              <a:sysClr val="window" lastClr="FFFFFF"/>
            </a:solidFill>
            <a:latin typeface="Constantia" pitchFamily="18" charset="0"/>
            <a:ea typeface="標楷體" pitchFamily="65" charset="-120"/>
            <a:cs typeface="+mn-cs"/>
          </a:endParaRPr>
        </a:p>
      </dsp:txBody>
      <dsp:txXfrm>
        <a:off x="439750" y="3278050"/>
        <a:ext cx="6959231" cy="7547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2F6FE-BA83-400C-B5F7-173552051EB7}">
      <dsp:nvSpPr>
        <dsp:cNvPr id="0" name=""/>
        <dsp:cNvSpPr/>
      </dsp:nvSpPr>
      <dsp:spPr>
        <a:xfrm rot="5400000">
          <a:off x="335800" y="1639572"/>
          <a:ext cx="1005261" cy="1672732"/>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1DD637-603C-4B12-8F5F-53678EA165DD}">
      <dsp:nvSpPr>
        <dsp:cNvPr id="0" name=""/>
        <dsp:cNvSpPr/>
      </dsp:nvSpPr>
      <dsp:spPr>
        <a:xfrm>
          <a:off x="167997" y="2139358"/>
          <a:ext cx="1510152" cy="1323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effectLst>
                <a:outerShdw blurRad="38100" dist="38100" dir="2700000" algn="tl">
                  <a:srgbClr val="000000">
                    <a:alpha val="43137"/>
                  </a:srgbClr>
                </a:outerShdw>
              </a:effectLst>
            </a:rPr>
            <a:t>產品面</a:t>
          </a:r>
          <a:endParaRPr lang="zh-TW" altLang="en-US" sz="200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劑型、適應症</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目標市場、競爭情形</a:t>
          </a:r>
          <a:endParaRPr lang="zh-TW" altLang="en-US" sz="1400" kern="1200" dirty="0"/>
        </a:p>
      </dsp:txBody>
      <dsp:txXfrm>
        <a:off x="167997" y="2139358"/>
        <a:ext cx="1510152" cy="1323736"/>
      </dsp:txXfrm>
    </dsp:sp>
    <dsp:sp modelId="{872FA9EB-4ED4-42A6-995F-9C877A12859C}">
      <dsp:nvSpPr>
        <dsp:cNvPr id="0" name=""/>
        <dsp:cNvSpPr/>
      </dsp:nvSpPr>
      <dsp:spPr>
        <a:xfrm>
          <a:off x="1393215" y="1516423"/>
          <a:ext cx="284934" cy="284934"/>
        </a:xfrm>
        <a:prstGeom prst="triangle">
          <a:avLst>
            <a:gd name="adj" fmla="val 100000"/>
          </a:avLst>
        </a:prstGeom>
        <a:solidFill>
          <a:schemeClr val="accent2">
            <a:hueOff val="3349069"/>
            <a:satOff val="-42"/>
            <a:lumOff val="1046"/>
            <a:alphaOff val="0"/>
          </a:schemeClr>
        </a:solidFill>
        <a:ln w="12700" cap="flat" cmpd="sng" algn="ctr">
          <a:solidFill>
            <a:schemeClr val="accent2">
              <a:hueOff val="3349069"/>
              <a:satOff val="-42"/>
              <a:lumOff val="10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AA50DB-0204-4510-9398-2A8CDAB6BD88}">
      <dsp:nvSpPr>
        <dsp:cNvPr id="0" name=""/>
        <dsp:cNvSpPr/>
      </dsp:nvSpPr>
      <dsp:spPr>
        <a:xfrm rot="5400000">
          <a:off x="2184521" y="1182104"/>
          <a:ext cx="1005261" cy="1672732"/>
        </a:xfrm>
        <a:prstGeom prst="corner">
          <a:avLst>
            <a:gd name="adj1" fmla="val 16120"/>
            <a:gd name="adj2" fmla="val 16110"/>
          </a:avLst>
        </a:prstGeom>
        <a:solidFill>
          <a:schemeClr val="accent2">
            <a:hueOff val="6698138"/>
            <a:satOff val="-84"/>
            <a:lumOff val="2092"/>
            <a:alphaOff val="0"/>
          </a:schemeClr>
        </a:solidFill>
        <a:ln w="12700" cap="flat" cmpd="sng" algn="ctr">
          <a:solidFill>
            <a:schemeClr val="accent2">
              <a:hueOff val="6698138"/>
              <a:satOff val="-84"/>
              <a:lumOff val="20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038B2-FEB3-40DD-996D-690B48AC396C}">
      <dsp:nvSpPr>
        <dsp:cNvPr id="0" name=""/>
        <dsp:cNvSpPr/>
      </dsp:nvSpPr>
      <dsp:spPr>
        <a:xfrm>
          <a:off x="2016718" y="1681891"/>
          <a:ext cx="1510152" cy="1323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effectLst>
                <a:outerShdw blurRad="38100" dist="38100" dir="2700000" algn="tl">
                  <a:srgbClr val="000000">
                    <a:alpha val="43137"/>
                  </a:srgbClr>
                </a:outerShdw>
              </a:effectLst>
            </a:rPr>
            <a:t>研發能力</a:t>
          </a:r>
          <a:endParaRPr lang="zh-TW" altLang="en-US" sz="200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臨床進度、研發時程規劃</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重大不利因素</a:t>
          </a:r>
          <a:endParaRPr lang="zh-TW" altLang="en-US" sz="1400" kern="1200" dirty="0"/>
        </a:p>
      </dsp:txBody>
      <dsp:txXfrm>
        <a:off x="2016718" y="1681891"/>
        <a:ext cx="1510152" cy="1323736"/>
      </dsp:txXfrm>
    </dsp:sp>
    <dsp:sp modelId="{B7E21603-8EC0-4EDB-8D9A-55A994D0EA98}">
      <dsp:nvSpPr>
        <dsp:cNvPr id="0" name=""/>
        <dsp:cNvSpPr/>
      </dsp:nvSpPr>
      <dsp:spPr>
        <a:xfrm>
          <a:off x="3241936" y="1058956"/>
          <a:ext cx="284934" cy="284934"/>
        </a:xfrm>
        <a:prstGeom prst="triangle">
          <a:avLst>
            <a:gd name="adj" fmla="val 100000"/>
          </a:avLst>
        </a:prstGeom>
        <a:solidFill>
          <a:schemeClr val="accent2">
            <a:hueOff val="10047207"/>
            <a:satOff val="-126"/>
            <a:lumOff val="3137"/>
            <a:alphaOff val="0"/>
          </a:schemeClr>
        </a:solidFill>
        <a:ln w="12700" cap="flat" cmpd="sng" algn="ctr">
          <a:solidFill>
            <a:schemeClr val="accent2">
              <a:hueOff val="10047207"/>
              <a:satOff val="-126"/>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8F979E-3802-4AED-AA62-1DACF544CC6B}">
      <dsp:nvSpPr>
        <dsp:cNvPr id="0" name=""/>
        <dsp:cNvSpPr/>
      </dsp:nvSpPr>
      <dsp:spPr>
        <a:xfrm rot="5400000">
          <a:off x="4033242" y="724636"/>
          <a:ext cx="1005261" cy="1672732"/>
        </a:xfrm>
        <a:prstGeom prst="corner">
          <a:avLst>
            <a:gd name="adj1" fmla="val 16120"/>
            <a:gd name="adj2" fmla="val 16110"/>
          </a:avLst>
        </a:prstGeom>
        <a:solidFill>
          <a:schemeClr val="accent2">
            <a:hueOff val="13396276"/>
            <a:satOff val="-168"/>
            <a:lumOff val="4183"/>
            <a:alphaOff val="0"/>
          </a:schemeClr>
        </a:solidFill>
        <a:ln w="12700" cap="flat" cmpd="sng" algn="ctr">
          <a:solidFill>
            <a:schemeClr val="accent2">
              <a:hueOff val="13396276"/>
              <a:satOff val="-168"/>
              <a:lumOff val="41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36BAF6-1C06-4BA2-BF26-F1778FDFA787}">
      <dsp:nvSpPr>
        <dsp:cNvPr id="0" name=""/>
        <dsp:cNvSpPr/>
      </dsp:nvSpPr>
      <dsp:spPr>
        <a:xfrm>
          <a:off x="3865439" y="1224423"/>
          <a:ext cx="1510152" cy="1323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effectLst>
                <a:outerShdw blurRad="38100" dist="38100" dir="2700000" algn="tl">
                  <a:srgbClr val="000000">
                    <a:alpha val="43137"/>
                  </a:srgbClr>
                </a:outerShdw>
              </a:effectLst>
            </a:rPr>
            <a:t>財務業務</a:t>
          </a:r>
          <a:endParaRPr lang="zh-TW" altLang="en-US" sz="200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研發費用、商業化模式</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營運資金、增資規劃</a:t>
          </a:r>
          <a:endParaRPr lang="zh-TW" altLang="en-US" sz="1400" kern="1200" dirty="0"/>
        </a:p>
      </dsp:txBody>
      <dsp:txXfrm>
        <a:off x="3865439" y="1224423"/>
        <a:ext cx="1510152" cy="1323736"/>
      </dsp:txXfrm>
    </dsp:sp>
    <dsp:sp modelId="{140476AE-ED8A-4B8B-8D02-72114F5D9D72}">
      <dsp:nvSpPr>
        <dsp:cNvPr id="0" name=""/>
        <dsp:cNvSpPr/>
      </dsp:nvSpPr>
      <dsp:spPr>
        <a:xfrm>
          <a:off x="5090657" y="601488"/>
          <a:ext cx="284934" cy="284934"/>
        </a:xfrm>
        <a:prstGeom prst="triangle">
          <a:avLst>
            <a:gd name="adj" fmla="val 100000"/>
          </a:avLst>
        </a:prstGeom>
        <a:solidFill>
          <a:schemeClr val="accent2">
            <a:hueOff val="16745345"/>
            <a:satOff val="-210"/>
            <a:lumOff val="5229"/>
            <a:alphaOff val="0"/>
          </a:schemeClr>
        </a:solidFill>
        <a:ln w="12700" cap="flat" cmpd="sng" algn="ctr">
          <a:solidFill>
            <a:schemeClr val="accent2">
              <a:hueOff val="16745345"/>
              <a:satOff val="-210"/>
              <a:lumOff val="52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ABEC22-F981-451D-992C-9A2DD27125E5}">
      <dsp:nvSpPr>
        <dsp:cNvPr id="0" name=""/>
        <dsp:cNvSpPr/>
      </dsp:nvSpPr>
      <dsp:spPr>
        <a:xfrm rot="5400000">
          <a:off x="5881964" y="267168"/>
          <a:ext cx="1005261" cy="1672732"/>
        </a:xfrm>
        <a:prstGeom prst="corner">
          <a:avLst>
            <a:gd name="adj1" fmla="val 16120"/>
            <a:gd name="adj2" fmla="val 16110"/>
          </a:avLst>
        </a:prstGeom>
        <a:solidFill>
          <a:schemeClr val="accent2">
            <a:hueOff val="20094413"/>
            <a:satOff val="-252"/>
            <a:lumOff val="6275"/>
            <a:alphaOff val="0"/>
          </a:schemeClr>
        </a:solidFill>
        <a:ln w="12700" cap="flat" cmpd="sng" algn="ctr">
          <a:solidFill>
            <a:schemeClr val="accent2">
              <a:hueOff val="20094413"/>
              <a:satOff val="-252"/>
              <a:lumOff val="6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60828-50BC-4D05-86B9-10C784188CC5}">
      <dsp:nvSpPr>
        <dsp:cNvPr id="0" name=""/>
        <dsp:cNvSpPr/>
      </dsp:nvSpPr>
      <dsp:spPr>
        <a:xfrm>
          <a:off x="5714160" y="766955"/>
          <a:ext cx="1510152" cy="1323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effectLst>
                <a:outerShdw blurRad="38100" dist="38100" dir="2700000" algn="tl">
                  <a:srgbClr val="000000">
                    <a:alpha val="43137"/>
                  </a:srgbClr>
                </a:outerShdw>
              </a:effectLst>
            </a:rPr>
            <a:t>其他</a:t>
          </a:r>
          <a:endParaRPr lang="zh-TW" altLang="en-US" sz="200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向各所轄主管機關溝通內容 </a:t>
          </a:r>
          <a:r>
            <a:rPr lang="en-US" altLang="en-US" sz="1400" kern="1200" dirty="0" smtClean="0"/>
            <a:t>(</a:t>
          </a:r>
          <a:r>
            <a:rPr lang="zh-TW" altLang="en-US" sz="1400" kern="1200" dirty="0" smtClean="0"/>
            <a:t>含重大不利事件 </a:t>
          </a:r>
          <a:r>
            <a:rPr lang="en-US" altLang="en-US" sz="1400" kern="1200" dirty="0" smtClean="0"/>
            <a:t>)</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訴訟風險</a:t>
          </a:r>
          <a:endParaRPr lang="zh-TW" altLang="en-US" sz="1400" kern="1200" dirty="0"/>
        </a:p>
      </dsp:txBody>
      <dsp:txXfrm>
        <a:off x="5714160" y="766955"/>
        <a:ext cx="1510152" cy="132373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001F0-CE0E-4F88-84FF-42FF578E4380}">
      <dsp:nvSpPr>
        <dsp:cNvPr id="0" name=""/>
        <dsp:cNvSpPr/>
      </dsp:nvSpPr>
      <dsp:spPr>
        <a:xfrm rot="21327463">
          <a:off x="25274" y="1724300"/>
          <a:ext cx="7824738" cy="1086189"/>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E62705-885F-4EDA-8A0F-5E353517308E}">
      <dsp:nvSpPr>
        <dsp:cNvPr id="0" name=""/>
        <dsp:cNvSpPr/>
      </dsp:nvSpPr>
      <dsp:spPr>
        <a:xfrm>
          <a:off x="914400" y="59648"/>
          <a:ext cx="2522109" cy="2135493"/>
        </a:xfrm>
        <a:prstGeom prst="downArrow">
          <a:avLst/>
        </a:prstGeom>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460D81-50C6-4E18-9DC0-D5DF88697EED}">
      <dsp:nvSpPr>
        <dsp:cNvPr id="0" name=""/>
        <dsp:cNvSpPr/>
      </dsp:nvSpPr>
      <dsp:spPr>
        <a:xfrm>
          <a:off x="4133888" y="0"/>
          <a:ext cx="3028911" cy="2042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ts val="16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應不同意其股票上市</a:t>
          </a:r>
          <a:r>
            <a:rPr lang="en-US" altLang="zh-TW" sz="1600" kern="1200" dirty="0" smtClean="0">
              <a:latin typeface="標楷體" panose="03000509000000000000" pitchFamily="65" charset="-120"/>
              <a:ea typeface="標楷體" panose="03000509000000000000" pitchFamily="65" charset="-120"/>
            </a:rPr>
            <a:t>…</a:t>
          </a:r>
          <a:r>
            <a:rPr lang="zh-TW" altLang="zh-TW" sz="1600" kern="1200" dirty="0" smtClean="0">
              <a:latin typeface="標楷體" panose="03000509000000000000" pitchFamily="65" charset="-120"/>
              <a:ea typeface="標楷體" panose="03000509000000000000" pitchFamily="65" charset="-120"/>
            </a:rPr>
            <a:t>母公司及其所有子公司，以及前開公司之董事</a:t>
          </a:r>
          <a:r>
            <a:rPr lang="en-US" altLang="zh-TW" sz="1600" kern="1200" dirty="0" smtClean="0">
              <a:latin typeface="標楷體" panose="03000509000000000000" pitchFamily="65" charset="-120"/>
              <a:ea typeface="標楷體" panose="03000509000000000000" pitchFamily="65" charset="-120"/>
            </a:rPr>
            <a:t>..</a:t>
          </a:r>
          <a:r>
            <a:rPr lang="zh-TW" altLang="zh-TW" sz="1600" kern="1200" dirty="0" smtClean="0">
              <a:latin typeface="標楷體" panose="03000509000000000000" pitchFamily="65" charset="-120"/>
              <a:ea typeface="標楷體" panose="03000509000000000000" pitchFamily="65" charset="-120"/>
            </a:rPr>
            <a:t>，與其關係人總計持有申請公 司之股份不得超過股份總額</a:t>
          </a:r>
          <a:r>
            <a:rPr lang="en-US" altLang="zh-TW" sz="1600" kern="12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70%/80%</a:t>
          </a:r>
          <a:r>
            <a:rPr lang="zh-TW" altLang="zh-TW" sz="1600" kern="1200" dirty="0" smtClean="0">
              <a:latin typeface="標楷體" panose="03000509000000000000" pitchFamily="65" charset="-120"/>
              <a:ea typeface="標楷體" panose="03000509000000000000" pitchFamily="65" charset="-120"/>
            </a:rPr>
            <a:t>，</a:t>
          </a:r>
          <a:r>
            <a:rPr lang="en-US" altLang="zh-TW" sz="1600" kern="1200" dirty="0" smtClean="0">
              <a:latin typeface="標楷體" panose="03000509000000000000" pitchFamily="65" charset="-120"/>
              <a:ea typeface="標楷體" panose="03000509000000000000" pitchFamily="65" charset="-120"/>
            </a:rPr>
            <a:t>…</a:t>
          </a:r>
          <a:r>
            <a:rPr lang="zh-TW" altLang="zh-TW" sz="1600" kern="1200" dirty="0" smtClean="0">
              <a:latin typeface="標楷體" panose="03000509000000000000" pitchFamily="65" charset="-120"/>
              <a:ea typeface="標楷體" panose="03000509000000000000" pitchFamily="65" charset="-120"/>
            </a:rPr>
            <a:t>。</a:t>
          </a:r>
          <a:r>
            <a:rPr lang="zh-TW" altLang="zh-TW" sz="1600" kern="1200" dirty="0" smtClean="0">
              <a:solidFill>
                <a:srgbClr val="FF0000"/>
              </a:solidFill>
              <a:latin typeface="標楷體" panose="03000509000000000000" pitchFamily="65" charset="-120"/>
              <a:ea typeface="標楷體" panose="03000509000000000000" pitchFamily="65" charset="-120"/>
            </a:rPr>
            <a:t>但本款所訂持有股份總額 限制對象以外之人持有股數達三億</a:t>
          </a:r>
          <a:r>
            <a:rPr lang="en-US" altLang="zh-TW" sz="1600" kern="1200" dirty="0" smtClean="0">
              <a:solidFill>
                <a:srgbClr val="FF0000"/>
              </a:solidFill>
              <a:latin typeface="標楷體" panose="03000509000000000000" pitchFamily="65" charset="-120"/>
              <a:ea typeface="標楷體" panose="03000509000000000000" pitchFamily="65" charset="-120"/>
            </a:rPr>
            <a:t>/</a:t>
          </a:r>
          <a:r>
            <a:rPr lang="zh-TW" altLang="zh-TW" sz="1600" kern="1200" dirty="0" smtClean="0">
              <a:solidFill>
                <a:srgbClr val="FF0000"/>
              </a:solidFill>
              <a:latin typeface="標楷體" panose="03000509000000000000" pitchFamily="65" charset="-120"/>
              <a:ea typeface="標楷體" panose="03000509000000000000" pitchFamily="65" charset="-120"/>
            </a:rPr>
            <a:t>五千萬</a:t>
          </a:r>
          <a:r>
            <a:rPr lang="zh-TW" altLang="en-US" sz="1600" kern="1200" dirty="0" smtClean="0">
              <a:solidFill>
                <a:srgbClr val="FF0000"/>
              </a:solidFill>
              <a:latin typeface="標楷體" panose="03000509000000000000" pitchFamily="65" charset="-120"/>
              <a:ea typeface="標楷體" panose="03000509000000000000" pitchFamily="65" charset="-120"/>
            </a:rPr>
            <a:t>股</a:t>
          </a:r>
          <a:r>
            <a:rPr lang="zh-TW" altLang="zh-TW" sz="1600" kern="1200" dirty="0" smtClean="0">
              <a:solidFill>
                <a:srgbClr val="FF0000"/>
              </a:solidFill>
              <a:latin typeface="標楷體" panose="03000509000000000000" pitchFamily="65" charset="-120"/>
              <a:ea typeface="標楷體" panose="03000509000000000000" pitchFamily="65" charset="-120"/>
            </a:rPr>
            <a:t>以上者</a:t>
          </a:r>
          <a:r>
            <a:rPr lang="zh-TW" altLang="en-US" sz="1600" kern="1200" dirty="0" smtClean="0">
              <a:solidFill>
                <a:srgbClr val="FF0000"/>
              </a:solidFill>
              <a:latin typeface="標楷體" panose="03000509000000000000" pitchFamily="65" charset="-120"/>
              <a:ea typeface="標楷體" panose="03000509000000000000" pitchFamily="65" charset="-120"/>
            </a:rPr>
            <a:t>，不在此限</a:t>
          </a:r>
          <a:endParaRPr lang="zh-TW" altLang="en-US" sz="1600" kern="1200" dirty="0">
            <a:solidFill>
              <a:srgbClr val="FF0000"/>
            </a:solidFill>
            <a:latin typeface="標楷體" panose="03000509000000000000" pitchFamily="65" charset="-120"/>
            <a:ea typeface="標楷體" panose="03000509000000000000" pitchFamily="65" charset="-120"/>
          </a:endParaRPr>
        </a:p>
      </dsp:txBody>
      <dsp:txXfrm>
        <a:off x="4133888" y="0"/>
        <a:ext cx="3028911" cy="2042101"/>
      </dsp:txXfrm>
    </dsp:sp>
    <dsp:sp modelId="{24B1EF81-BB2A-4F1A-B23C-188CDF4E106E}">
      <dsp:nvSpPr>
        <dsp:cNvPr id="0" name=""/>
        <dsp:cNvSpPr/>
      </dsp:nvSpPr>
      <dsp:spPr>
        <a:xfrm>
          <a:off x="4586636" y="2423750"/>
          <a:ext cx="2576169" cy="2215174"/>
        </a:xfrm>
        <a:prstGeom prst="upArrow">
          <a:avLst/>
        </a:prstGeom>
        <a:gradFill flip="none" rotWithShape="0">
          <a:gsLst>
            <a:gs pos="0">
              <a:srgbClr val="FFCC99">
                <a:shade val="30000"/>
                <a:satMod val="115000"/>
              </a:srgbClr>
            </a:gs>
            <a:gs pos="50000">
              <a:srgbClr val="FFCC99">
                <a:shade val="67500"/>
                <a:satMod val="115000"/>
              </a:srgbClr>
            </a:gs>
            <a:gs pos="100000">
              <a:srgbClr val="FFCC99">
                <a:shade val="100000"/>
                <a:satMod val="115000"/>
              </a:srgbClr>
            </a:gs>
          </a:gsLst>
          <a:path path="circle">
            <a:fillToRect l="100000" t="100000"/>
          </a:path>
          <a:tileRect r="-100000" b="-10000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5CBF6F-7348-48EB-ADFB-A85C787D2350}">
      <dsp:nvSpPr>
        <dsp:cNvPr id="0" name=""/>
        <dsp:cNvSpPr/>
      </dsp:nvSpPr>
      <dsp:spPr>
        <a:xfrm>
          <a:off x="590434" y="2729518"/>
          <a:ext cx="3550131" cy="2082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just" defTabSz="711200">
            <a:lnSpc>
              <a:spcPts val="1550"/>
            </a:lnSpc>
            <a:spcBef>
              <a:spcPct val="0"/>
            </a:spcBef>
            <a:spcAft>
              <a:spcPct val="35000"/>
            </a:spcAft>
          </a:pPr>
          <a:r>
            <a:rPr lang="zh-TW" altLang="en-US" sz="1600" kern="1200" baseline="0" dirty="0" smtClean="0">
              <a:latin typeface="標楷體" panose="03000509000000000000" pitchFamily="65" charset="-120"/>
              <a:ea typeface="標楷體" panose="03000509000000000000" pitchFamily="65" charset="-120"/>
            </a:rPr>
            <a:t>第一上市公司</a:t>
          </a:r>
          <a:r>
            <a:rPr lang="en-US" altLang="zh-TW" sz="1600" kern="1200" baseline="0" dirty="0" smtClean="0">
              <a:latin typeface="標楷體" panose="03000509000000000000" pitchFamily="65" charset="-120"/>
              <a:ea typeface="標楷體" panose="03000509000000000000" pitchFamily="65" charset="-120"/>
            </a:rPr>
            <a:t>/</a:t>
          </a:r>
          <a:r>
            <a:rPr lang="zh-TW" altLang="zh-TW" sz="1600" kern="1200" baseline="0" dirty="0" smtClean="0">
              <a:latin typeface="標楷體" panose="03000509000000000000" pitchFamily="65" charset="-120"/>
              <a:ea typeface="標楷體" panose="03000509000000000000" pitchFamily="65" charset="-120"/>
            </a:rPr>
            <a:t>創新板上市公司、創新板第一上市公司</a:t>
          </a:r>
          <a:r>
            <a:rPr lang="zh-TW" altLang="en-US" sz="1600" kern="1200" baseline="0" dirty="0" smtClean="0">
              <a:latin typeface="標楷體" panose="03000509000000000000" pitchFamily="65" charset="-120"/>
              <a:ea typeface="標楷體" panose="03000509000000000000" pitchFamily="65" charset="-120"/>
            </a:rPr>
            <a:t>有下列情事之一者，本公司對其上市之有價證券，</a:t>
          </a:r>
          <a:r>
            <a:rPr lang="en-US" altLang="zh-TW" sz="1600" kern="1200" baseline="0" dirty="0" smtClean="0">
              <a:latin typeface="標楷體" panose="03000509000000000000" pitchFamily="65" charset="-120"/>
              <a:ea typeface="標楷體" panose="03000509000000000000" pitchFamily="65" charset="-120"/>
            </a:rPr>
            <a:t>…</a:t>
          </a:r>
          <a:r>
            <a:rPr lang="zh-TW" altLang="en-US" sz="1600" kern="1200" baseline="0" dirty="0" smtClean="0">
              <a:latin typeface="標楷體" panose="03000509000000000000" pitchFamily="65" charset="-120"/>
              <a:ea typeface="標楷體" panose="03000509000000000000" pitchFamily="65" charset="-120"/>
            </a:rPr>
            <a:t>終止其上市，並報請主管機關備查：為另一已上市（櫃）之公司持有股份逾其已發行股份總數或實收資本額</a:t>
          </a:r>
          <a:r>
            <a:rPr lang="en-US" altLang="zh-TW" sz="1600" kern="1200" baseline="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70%/80%</a:t>
          </a:r>
          <a:r>
            <a:rPr lang="zh-TW" altLang="en-US" sz="1600" kern="1200" baseline="0" dirty="0" smtClean="0">
              <a:latin typeface="標楷體" panose="03000509000000000000" pitchFamily="65" charset="-120"/>
              <a:ea typeface="標楷體" panose="03000509000000000000" pitchFamily="65" charset="-120"/>
            </a:rPr>
            <a:t>以上者。但有下列情事之一者，不在此限：</a:t>
          </a:r>
          <a:r>
            <a:rPr lang="en-US" altLang="zh-TW" sz="1600" kern="1200" baseline="0" dirty="0" smtClean="0">
              <a:latin typeface="標楷體" panose="03000509000000000000" pitchFamily="65" charset="-120"/>
              <a:ea typeface="標楷體" panose="03000509000000000000" pitchFamily="65" charset="-120"/>
            </a:rPr>
            <a:t>…</a:t>
          </a:r>
          <a:r>
            <a:rPr lang="zh-TW" altLang="en-US" sz="1600" kern="1200" baseline="0" dirty="0" smtClean="0">
              <a:solidFill>
                <a:srgbClr val="FF0000"/>
              </a:solidFill>
              <a:latin typeface="標楷體" panose="03000509000000000000" pitchFamily="65" charset="-120"/>
              <a:ea typeface="標楷體" panose="03000509000000000000" pitchFamily="65" charset="-120"/>
            </a:rPr>
            <a:t>（二） 申請上市時，符合本公司有價證券上市審查準則第</a:t>
          </a:r>
          <a:r>
            <a:rPr lang="en-US" altLang="zh-TW" sz="1600" kern="1200" baseline="0" dirty="0" smtClean="0">
              <a:solidFill>
                <a:srgbClr val="FF0000"/>
              </a:solidFill>
              <a:latin typeface="標楷體" panose="03000509000000000000" pitchFamily="65" charset="-120"/>
              <a:ea typeface="標楷體" panose="03000509000000000000" pitchFamily="65" charset="-120"/>
            </a:rPr>
            <a:t>28</a:t>
          </a:r>
          <a:r>
            <a:rPr lang="zh-TW" altLang="en-US" sz="1600" kern="1200" baseline="0" dirty="0" smtClean="0">
              <a:solidFill>
                <a:srgbClr val="FF0000"/>
              </a:solidFill>
              <a:latin typeface="標楷體" panose="03000509000000000000" pitchFamily="65" charset="-120"/>
              <a:ea typeface="標楷體" panose="03000509000000000000" pitchFamily="65" charset="-120"/>
            </a:rPr>
            <a:t>條之</a:t>
          </a:r>
          <a:r>
            <a:rPr lang="en-US" altLang="zh-TW" sz="1600" kern="1200" baseline="0" dirty="0" smtClean="0">
              <a:solidFill>
                <a:srgbClr val="FF0000"/>
              </a:solidFill>
              <a:latin typeface="標楷體" panose="03000509000000000000" pitchFamily="65" charset="-120"/>
              <a:ea typeface="標楷體" panose="03000509000000000000" pitchFamily="65" charset="-120"/>
            </a:rPr>
            <a:t>1</a:t>
          </a:r>
          <a:r>
            <a:rPr lang="zh-TW" altLang="en-US" sz="1600" kern="1200" baseline="0" dirty="0" smtClean="0">
              <a:solidFill>
                <a:srgbClr val="FF0000"/>
              </a:solidFill>
              <a:latin typeface="標楷體" panose="03000509000000000000" pitchFamily="65" charset="-120"/>
              <a:ea typeface="標楷體" panose="03000509000000000000" pitchFamily="65" charset="-120"/>
            </a:rPr>
            <a:t>第</a:t>
          </a:r>
          <a:r>
            <a:rPr lang="en-US" altLang="zh-TW" sz="1600" kern="1200" baseline="0" dirty="0" smtClean="0">
              <a:solidFill>
                <a:srgbClr val="FF0000"/>
              </a:solidFill>
              <a:latin typeface="標楷體" panose="03000509000000000000" pitchFamily="65" charset="-120"/>
              <a:ea typeface="標楷體" panose="03000509000000000000" pitchFamily="65" charset="-120"/>
            </a:rPr>
            <a:t>1</a:t>
          </a:r>
          <a:r>
            <a:rPr lang="zh-TW" altLang="en-US" sz="1600" kern="1200" baseline="0" dirty="0" smtClean="0">
              <a:solidFill>
                <a:srgbClr val="FF0000"/>
              </a:solidFill>
              <a:latin typeface="標楷體" panose="03000509000000000000" pitchFamily="65" charset="-120"/>
              <a:ea typeface="標楷體" panose="03000509000000000000" pitchFamily="65" charset="-120"/>
            </a:rPr>
            <a:t>項第</a:t>
          </a:r>
          <a:r>
            <a:rPr lang="en-US" altLang="zh-TW" sz="1600" kern="1200" baseline="0" dirty="0" smtClean="0">
              <a:solidFill>
                <a:srgbClr val="FF0000"/>
              </a:solidFill>
              <a:latin typeface="標楷體" panose="03000509000000000000" pitchFamily="65" charset="-120"/>
              <a:ea typeface="標楷體" panose="03000509000000000000" pitchFamily="65" charset="-120"/>
            </a:rPr>
            <a:t>3</a:t>
          </a:r>
          <a:r>
            <a:rPr lang="zh-TW" altLang="en-US" sz="1600" kern="1200" baseline="0" dirty="0" smtClean="0">
              <a:solidFill>
                <a:srgbClr val="FF0000"/>
              </a:solidFill>
              <a:latin typeface="標楷體" panose="03000509000000000000" pitchFamily="65" charset="-120"/>
              <a:ea typeface="標楷體" panose="03000509000000000000" pitchFamily="65" charset="-120"/>
            </a:rPr>
            <a:t>款但書</a:t>
          </a:r>
          <a:r>
            <a:rPr lang="en-US" altLang="zh-TW" sz="1600" kern="1200" baseline="0" dirty="0" smtClean="0">
              <a:solidFill>
                <a:srgbClr val="FF0000"/>
              </a:solidFill>
              <a:latin typeface="標楷體" panose="03000509000000000000" pitchFamily="65" charset="-120"/>
              <a:ea typeface="標楷體" panose="03000509000000000000" pitchFamily="65" charset="-120"/>
            </a:rPr>
            <a:t>/</a:t>
          </a:r>
          <a:r>
            <a:rPr lang="zh-TW" altLang="en-US" sz="1600" kern="1200" baseline="0" dirty="0" smtClean="0">
              <a:solidFill>
                <a:srgbClr val="FF0000"/>
              </a:solidFill>
              <a:latin typeface="標楷體" panose="03000509000000000000" pitchFamily="65" charset="-120"/>
              <a:ea typeface="標楷體" panose="03000509000000000000" pitchFamily="65" charset="-120"/>
            </a:rPr>
            <a:t> 第</a:t>
          </a:r>
          <a:r>
            <a:rPr lang="en-US" altLang="zh-TW" sz="1600" kern="1200" baseline="0" dirty="0" smtClean="0">
              <a:solidFill>
                <a:srgbClr val="FF0000"/>
              </a:solidFill>
              <a:latin typeface="標楷體" panose="03000509000000000000" pitchFamily="65" charset="-120"/>
              <a:ea typeface="標楷體" panose="03000509000000000000" pitchFamily="65" charset="-120"/>
            </a:rPr>
            <a:t>33</a:t>
          </a:r>
          <a:r>
            <a:rPr lang="zh-TW" altLang="en-US" sz="1600" kern="1200" baseline="0" dirty="0" smtClean="0">
              <a:solidFill>
                <a:srgbClr val="FF0000"/>
              </a:solidFill>
              <a:latin typeface="標楷體" panose="03000509000000000000" pitchFamily="65" charset="-120"/>
              <a:ea typeface="標楷體" panose="03000509000000000000" pitchFamily="65" charset="-120"/>
            </a:rPr>
            <a:t>條第</a:t>
          </a:r>
          <a:r>
            <a:rPr lang="en-US" altLang="zh-TW" sz="1600" kern="1200" baseline="0" dirty="0" smtClean="0">
              <a:solidFill>
                <a:srgbClr val="FF0000"/>
              </a:solidFill>
              <a:latin typeface="標楷體" panose="03000509000000000000" pitchFamily="65" charset="-120"/>
              <a:ea typeface="標楷體" panose="03000509000000000000" pitchFamily="65" charset="-120"/>
            </a:rPr>
            <a:t>1</a:t>
          </a:r>
          <a:r>
            <a:rPr lang="zh-TW" altLang="en-US" sz="1600" kern="1200" baseline="0" dirty="0" smtClean="0">
              <a:solidFill>
                <a:srgbClr val="FF0000"/>
              </a:solidFill>
              <a:latin typeface="標楷體" panose="03000509000000000000" pitchFamily="65" charset="-120"/>
              <a:ea typeface="標楷體" panose="03000509000000000000" pitchFamily="65" charset="-120"/>
            </a:rPr>
            <a:t>項第</a:t>
          </a:r>
          <a:r>
            <a:rPr lang="en-US" altLang="zh-TW" sz="1600" kern="1200" baseline="0" dirty="0" smtClean="0">
              <a:solidFill>
                <a:srgbClr val="FF0000"/>
              </a:solidFill>
              <a:latin typeface="標楷體" panose="03000509000000000000" pitchFamily="65" charset="-120"/>
              <a:ea typeface="標楷體" panose="03000509000000000000" pitchFamily="65" charset="-120"/>
            </a:rPr>
            <a:t>1</a:t>
          </a:r>
          <a:r>
            <a:rPr lang="zh-TW" altLang="en-US" sz="1600" kern="1200" baseline="0" dirty="0" smtClean="0">
              <a:solidFill>
                <a:srgbClr val="FF0000"/>
              </a:solidFill>
              <a:latin typeface="標楷體" panose="03000509000000000000" pitchFamily="65" charset="-120"/>
              <a:ea typeface="標楷體" panose="03000509000000000000" pitchFamily="65" charset="-120"/>
            </a:rPr>
            <a:t>款但書規定</a:t>
          </a:r>
          <a:endParaRPr lang="zh-TW" altLang="en-US" sz="1600" kern="1200" baseline="0" dirty="0">
            <a:solidFill>
              <a:srgbClr val="FF0000"/>
            </a:solidFill>
            <a:latin typeface="標楷體" panose="03000509000000000000" pitchFamily="65" charset="-120"/>
            <a:ea typeface="標楷體" panose="03000509000000000000" pitchFamily="65" charset="-120"/>
          </a:endParaRPr>
        </a:p>
      </dsp:txBody>
      <dsp:txXfrm>
        <a:off x="590434" y="2729518"/>
        <a:ext cx="3550131" cy="208286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48B38-E25B-478C-9A8A-D7D7F71A7093}">
      <dsp:nvSpPr>
        <dsp:cNvPr id="0" name=""/>
        <dsp:cNvSpPr/>
      </dsp:nvSpPr>
      <dsp:spPr>
        <a:xfrm>
          <a:off x="0" y="19988"/>
          <a:ext cx="8312995" cy="795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kern="1200" dirty="0" smtClean="0">
              <a:solidFill>
                <a:srgbClr val="0000FF"/>
              </a:solidFill>
              <a:latin typeface="標楷體" panose="03000509000000000000" pitchFamily="65" charset="-120"/>
              <a:ea typeface="標楷體" panose="03000509000000000000" pitchFamily="65" charset="-120"/>
            </a:rPr>
            <a:t>上市有價證券</a:t>
          </a:r>
          <a:r>
            <a:rPr lang="zh-TW" altLang="en-US" sz="3200" kern="1200" dirty="0" smtClean="0">
              <a:solidFill>
                <a:srgbClr val="0000FF"/>
              </a:solidFill>
              <a:latin typeface="標楷體" panose="03000509000000000000" pitchFamily="65" charset="-120"/>
              <a:ea typeface="標楷體" panose="03000509000000000000" pitchFamily="65" charset="-120"/>
            </a:rPr>
            <a:t>發行人</a:t>
          </a:r>
          <a:r>
            <a:rPr lang="en-US" altLang="zh-TW" sz="2000" kern="1200" dirty="0" smtClean="0">
              <a:solidFill>
                <a:srgbClr val="0000CC"/>
              </a:solidFill>
              <a:latin typeface="標楷體" panose="03000509000000000000" pitchFamily="65" charset="-120"/>
              <a:ea typeface="標楷體" panose="03000509000000000000" pitchFamily="65" charset="-120"/>
            </a:rPr>
            <a:t>-</a:t>
          </a:r>
          <a:r>
            <a:rPr lang="zh-TW" altLang="zh-TW" sz="2000" kern="1200" dirty="0" smtClean="0">
              <a:solidFill>
                <a:srgbClr val="0000FF"/>
              </a:solidFill>
              <a:latin typeface="標楷體" panose="03000509000000000000" pitchFamily="65" charset="-120"/>
              <a:ea typeface="標楷體" panose="03000509000000000000" pitchFamily="65" charset="-120"/>
            </a:rPr>
            <a:t>處理上市有價證券發行人申復案件作業程序</a:t>
          </a:r>
          <a:endParaRPr lang="zh-TW" altLang="en-US" sz="2000" kern="1200" dirty="0">
            <a:solidFill>
              <a:srgbClr val="0000FF"/>
            </a:solidFill>
            <a:latin typeface="標楷體" panose="03000509000000000000" pitchFamily="65" charset="-120"/>
            <a:ea typeface="標楷體" panose="03000509000000000000" pitchFamily="65" charset="-120"/>
          </a:endParaRPr>
        </a:p>
      </dsp:txBody>
      <dsp:txXfrm>
        <a:off x="38819" y="58807"/>
        <a:ext cx="8235357" cy="717567"/>
      </dsp:txXfrm>
    </dsp:sp>
    <dsp:sp modelId="{15618E47-BDDA-411D-9759-67E9724B7F0C}">
      <dsp:nvSpPr>
        <dsp:cNvPr id="0" name=""/>
        <dsp:cNvSpPr/>
      </dsp:nvSpPr>
      <dsp:spPr>
        <a:xfrm>
          <a:off x="0" y="815194"/>
          <a:ext cx="8312995" cy="108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938"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zh-TW" altLang="en-US" sz="2000" kern="1200" dirty="0" smtClean="0">
              <a:latin typeface="標楷體" panose="03000509000000000000" pitchFamily="65" charset="-120"/>
              <a:ea typeface="標楷體" panose="03000509000000000000" pitchFamily="65" charset="-120"/>
            </a:rPr>
            <a:t>終止上市之處置</a:t>
          </a:r>
          <a:endParaRPr lang="zh-TW" altLang="en-US" sz="2000" kern="1200" dirty="0">
            <a:latin typeface="標楷體" panose="03000509000000000000" pitchFamily="65" charset="-120"/>
            <a:ea typeface="標楷體" panose="03000509000000000000" pitchFamily="65" charset="-120"/>
          </a:endParaRPr>
        </a:p>
        <a:p>
          <a:pPr marL="228600" lvl="1" indent="-228600" algn="l" defTabSz="889000">
            <a:lnSpc>
              <a:spcPct val="90000"/>
            </a:lnSpc>
            <a:spcBef>
              <a:spcPct val="0"/>
            </a:spcBef>
            <a:spcAft>
              <a:spcPct val="20000"/>
            </a:spcAft>
            <a:buChar char="••"/>
          </a:pPr>
          <a:r>
            <a:rPr lang="zh-TW" altLang="en-US" sz="2000" kern="1200" dirty="0" smtClean="0">
              <a:latin typeface="標楷體" panose="03000509000000000000" pitchFamily="65" charset="-120"/>
              <a:ea typeface="標楷體" panose="03000509000000000000" pitchFamily="65" charset="-120"/>
            </a:rPr>
            <a:t>否准上市公司併購或私募有價證券補辦公開發行同意函之處置</a:t>
          </a:r>
          <a:endParaRPr lang="zh-TW" altLang="en-US" sz="2000" kern="1200" dirty="0">
            <a:latin typeface="標楷體" panose="03000509000000000000" pitchFamily="65" charset="-120"/>
            <a:ea typeface="標楷體" panose="03000509000000000000" pitchFamily="65" charset="-120"/>
          </a:endParaRPr>
        </a:p>
        <a:p>
          <a:pPr marL="228600" lvl="1" indent="-228600" algn="l" defTabSz="889000">
            <a:lnSpc>
              <a:spcPct val="90000"/>
            </a:lnSpc>
            <a:spcBef>
              <a:spcPct val="0"/>
            </a:spcBef>
            <a:spcAft>
              <a:spcPct val="20000"/>
            </a:spcAft>
            <a:buChar char="••"/>
          </a:pPr>
          <a:r>
            <a:rPr lang="zh-TW" altLang="en-US" sz="2000" kern="1200" dirty="0" smtClean="0">
              <a:latin typeface="標楷體" panose="03000509000000000000" pitchFamily="65" charset="-120"/>
              <a:ea typeface="標楷體" panose="03000509000000000000" pitchFamily="65" charset="-120"/>
            </a:rPr>
            <a:t>違約金之處置</a:t>
          </a:r>
          <a:r>
            <a:rPr lang="en-US" altLang="en-US" sz="2000" kern="1200" dirty="0" smtClean="0">
              <a:latin typeface="標楷體" panose="03000509000000000000" pitchFamily="65" charset="-120"/>
              <a:ea typeface="標楷體" panose="03000509000000000000" pitchFamily="65" charset="-120"/>
            </a:rPr>
            <a:t>(</a:t>
          </a:r>
          <a:r>
            <a:rPr lang="zh-TW" altLang="en-US" sz="2000" kern="1200" dirty="0" smtClean="0">
              <a:latin typeface="標楷體" panose="03000509000000000000" pitchFamily="65" charset="-120"/>
              <a:ea typeface="標楷體" panose="03000509000000000000" pitchFamily="65" charset="-120"/>
            </a:rPr>
            <a:t>詳作業程序第</a:t>
          </a:r>
          <a:r>
            <a:rPr lang="en-US" altLang="en-US" sz="2000" kern="1200" dirty="0" smtClean="0">
              <a:latin typeface="標楷體" panose="03000509000000000000" pitchFamily="65" charset="-120"/>
              <a:ea typeface="標楷體" panose="03000509000000000000" pitchFamily="65" charset="-120"/>
            </a:rPr>
            <a:t>16</a:t>
          </a:r>
          <a:r>
            <a:rPr lang="zh-TW" altLang="en-US" sz="2000" kern="1200" dirty="0" smtClean="0">
              <a:latin typeface="標楷體" panose="03000509000000000000" pitchFamily="65" charset="-120"/>
              <a:ea typeface="標楷體" panose="03000509000000000000" pitchFamily="65" charset="-120"/>
            </a:rPr>
            <a:t>條</a:t>
          </a:r>
          <a:r>
            <a:rPr lang="en-US" altLang="en-US" sz="2000" kern="1200" dirty="0" smtClean="0">
              <a:latin typeface="標楷體" panose="03000509000000000000" pitchFamily="65" charset="-120"/>
              <a:ea typeface="標楷體" panose="03000509000000000000" pitchFamily="65" charset="-120"/>
            </a:rPr>
            <a:t>)</a:t>
          </a:r>
          <a:r>
            <a:rPr lang="zh-TW" altLang="en-US" sz="2000" kern="1200" dirty="0" smtClean="0">
              <a:latin typeface="標楷體" panose="03000509000000000000" pitchFamily="65" charset="-120"/>
              <a:ea typeface="標楷體" panose="03000509000000000000" pitchFamily="65" charset="-120"/>
            </a:rPr>
            <a:t>。</a:t>
          </a:r>
          <a:endParaRPr lang="zh-TW" altLang="en-US" sz="2000" kern="1200" dirty="0">
            <a:latin typeface="標楷體" panose="03000509000000000000" pitchFamily="65" charset="-120"/>
            <a:ea typeface="標楷體" panose="03000509000000000000" pitchFamily="65" charset="-120"/>
          </a:endParaRPr>
        </a:p>
      </dsp:txBody>
      <dsp:txXfrm>
        <a:off x="0" y="815194"/>
        <a:ext cx="8312995" cy="1086750"/>
      </dsp:txXfrm>
    </dsp:sp>
    <dsp:sp modelId="{37CC83FC-7CE2-4FEE-BDBA-51DB6D406A9C}">
      <dsp:nvSpPr>
        <dsp:cNvPr id="0" name=""/>
        <dsp:cNvSpPr/>
      </dsp:nvSpPr>
      <dsp:spPr>
        <a:xfrm>
          <a:off x="0" y="1901944"/>
          <a:ext cx="8312995" cy="1140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kern="1200" dirty="0" smtClean="0">
              <a:solidFill>
                <a:srgbClr val="0000FF"/>
              </a:solidFill>
              <a:latin typeface="標楷體" panose="03000509000000000000" pitchFamily="65" charset="-120"/>
              <a:ea typeface="標楷體" panose="03000509000000000000" pitchFamily="65" charset="-120"/>
            </a:rPr>
            <a:t>證券承銷商</a:t>
          </a:r>
          <a:r>
            <a:rPr lang="en-US" altLang="zh-TW" sz="2000" kern="1200" dirty="0" smtClean="0">
              <a:solidFill>
                <a:srgbClr val="0000FF"/>
              </a:solidFill>
              <a:latin typeface="標楷體" panose="03000509000000000000" pitchFamily="65" charset="-120"/>
              <a:ea typeface="標楷體" panose="03000509000000000000" pitchFamily="65" charset="-120"/>
            </a:rPr>
            <a:t>-</a:t>
          </a:r>
          <a:r>
            <a:rPr lang="zh-TW" altLang="zh-TW" sz="2000" kern="1200" dirty="0" smtClean="0">
              <a:solidFill>
                <a:srgbClr val="0000FF"/>
              </a:solidFill>
              <a:latin typeface="標楷體" panose="03000509000000000000" pitchFamily="65" charset="-120"/>
              <a:ea typeface="標楷體" panose="03000509000000000000" pitchFamily="65" charset="-120"/>
            </a:rPr>
            <a:t>就證券承銷商所提出評估報告或其他相關資料缺失處理辦法第</a:t>
          </a:r>
          <a:r>
            <a:rPr lang="en-US" altLang="zh-TW" sz="2000" kern="1200" dirty="0" smtClean="0">
              <a:solidFill>
                <a:srgbClr val="0000FF"/>
              </a:solidFill>
              <a:latin typeface="標楷體" panose="03000509000000000000" pitchFamily="65" charset="-120"/>
              <a:ea typeface="標楷體" panose="03000509000000000000" pitchFamily="65" charset="-120"/>
            </a:rPr>
            <a:t>10</a:t>
          </a:r>
          <a:r>
            <a:rPr lang="zh-TW" altLang="zh-TW" sz="2000" kern="1200" dirty="0" smtClean="0">
              <a:solidFill>
                <a:srgbClr val="0000FF"/>
              </a:solidFill>
              <a:latin typeface="標楷體" panose="03000509000000000000" pitchFamily="65" charset="-120"/>
              <a:ea typeface="標楷體" panose="03000509000000000000" pitchFamily="65" charset="-120"/>
            </a:rPr>
            <a:t>條之</a:t>
          </a:r>
          <a:r>
            <a:rPr lang="en-US" altLang="zh-TW" sz="2000" kern="1200" dirty="0" smtClean="0">
              <a:solidFill>
                <a:srgbClr val="0000FF"/>
              </a:solidFill>
              <a:latin typeface="標楷體" panose="03000509000000000000" pitchFamily="65" charset="-120"/>
              <a:ea typeface="標楷體" panose="03000509000000000000" pitchFamily="65" charset="-120"/>
            </a:rPr>
            <a:t>1</a:t>
          </a:r>
          <a:endParaRPr lang="zh-TW" altLang="en-US" sz="2000" kern="1200" dirty="0">
            <a:solidFill>
              <a:srgbClr val="0000FF"/>
            </a:solidFill>
            <a:latin typeface="標楷體" panose="03000509000000000000" pitchFamily="65" charset="-120"/>
            <a:ea typeface="標楷體" panose="03000509000000000000" pitchFamily="65" charset="-120"/>
          </a:endParaRPr>
        </a:p>
      </dsp:txBody>
      <dsp:txXfrm>
        <a:off x="55687" y="1957631"/>
        <a:ext cx="8201621" cy="1029376"/>
      </dsp:txXfrm>
    </dsp:sp>
    <dsp:sp modelId="{05C99D90-F804-44FF-95F6-69DEF71366E2}">
      <dsp:nvSpPr>
        <dsp:cNvPr id="0" name=""/>
        <dsp:cNvSpPr/>
      </dsp:nvSpPr>
      <dsp:spPr>
        <a:xfrm>
          <a:off x="0" y="3042694"/>
          <a:ext cx="8312995"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938"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zh-TW" altLang="en-US" sz="2000" kern="1200" dirty="0" smtClean="0">
              <a:latin typeface="標楷體" panose="03000509000000000000" pitchFamily="65" charset="-120"/>
              <a:ea typeface="標楷體" panose="03000509000000000000" pitchFamily="65" charset="-120"/>
            </a:rPr>
            <a:t>處記缺點</a:t>
          </a:r>
          <a:endParaRPr lang="zh-TW" altLang="en-US" sz="2000" kern="1200" dirty="0">
            <a:latin typeface="標楷體" panose="03000509000000000000" pitchFamily="65" charset="-120"/>
            <a:ea typeface="標楷體" panose="03000509000000000000" pitchFamily="65" charset="-120"/>
          </a:endParaRPr>
        </a:p>
      </dsp:txBody>
      <dsp:txXfrm>
        <a:off x="0" y="3042694"/>
        <a:ext cx="8312995" cy="414000"/>
      </dsp:txXfrm>
    </dsp:sp>
    <dsp:sp modelId="{BA4CF620-5AEF-4A05-97B9-028A1C3D897C}">
      <dsp:nvSpPr>
        <dsp:cNvPr id="0" name=""/>
        <dsp:cNvSpPr/>
      </dsp:nvSpPr>
      <dsp:spPr>
        <a:xfrm>
          <a:off x="0" y="3456694"/>
          <a:ext cx="8312995" cy="88913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kern="1200" dirty="0" smtClean="0">
              <a:solidFill>
                <a:srgbClr val="0000FF"/>
              </a:solidFill>
              <a:latin typeface="標楷體" panose="03000509000000000000" pitchFamily="65" charset="-120"/>
              <a:ea typeface="標楷體" panose="03000509000000000000" pitchFamily="65" charset="-120"/>
            </a:rPr>
            <a:t>簽證會計師</a:t>
          </a:r>
          <a:r>
            <a:rPr lang="en-US" altLang="zh-TW" sz="2000" kern="1200" dirty="0" smtClean="0">
              <a:solidFill>
                <a:srgbClr val="0000FF"/>
              </a:solidFill>
              <a:latin typeface="標楷體" panose="03000509000000000000" pitchFamily="65" charset="-120"/>
              <a:ea typeface="標楷體" panose="03000509000000000000" pitchFamily="65" charset="-120"/>
            </a:rPr>
            <a:t>-</a:t>
          </a:r>
          <a:r>
            <a:rPr lang="zh-TW" altLang="zh-TW" sz="2000" kern="1200" dirty="0" smtClean="0">
              <a:solidFill>
                <a:srgbClr val="0000FF"/>
              </a:solidFill>
              <a:latin typeface="標楷體" panose="03000509000000000000" pitchFamily="65" charset="-120"/>
              <a:ea typeface="標楷體" panose="03000509000000000000" pitchFamily="65" charset="-120"/>
            </a:rPr>
            <a:t>對初次申請股票上市案簽證會計師查核缺失處理辦法第</a:t>
          </a:r>
          <a:r>
            <a:rPr lang="en-US" altLang="zh-TW" sz="2000" kern="1200" dirty="0" smtClean="0">
              <a:solidFill>
                <a:srgbClr val="0000FF"/>
              </a:solidFill>
              <a:latin typeface="標楷體" panose="03000509000000000000" pitchFamily="65" charset="-120"/>
              <a:ea typeface="標楷體" panose="03000509000000000000" pitchFamily="65" charset="-120"/>
            </a:rPr>
            <a:t>3</a:t>
          </a:r>
          <a:r>
            <a:rPr lang="zh-TW" altLang="zh-TW" sz="2000" kern="1200" dirty="0" smtClean="0">
              <a:solidFill>
                <a:srgbClr val="0000FF"/>
              </a:solidFill>
              <a:latin typeface="標楷體" panose="03000509000000000000" pitchFamily="65" charset="-120"/>
              <a:ea typeface="標楷體" panose="03000509000000000000" pitchFamily="65" charset="-120"/>
            </a:rPr>
            <a:t>條之</a:t>
          </a:r>
          <a:r>
            <a:rPr lang="en-US" altLang="zh-TW" sz="2000" kern="1200" dirty="0" smtClean="0">
              <a:solidFill>
                <a:srgbClr val="0000FF"/>
              </a:solidFill>
              <a:latin typeface="標楷體" panose="03000509000000000000" pitchFamily="65" charset="-120"/>
              <a:ea typeface="標楷體" panose="03000509000000000000" pitchFamily="65" charset="-120"/>
            </a:rPr>
            <a:t>1</a:t>
          </a:r>
          <a:r>
            <a:rPr lang="zh-TW" altLang="en-US" sz="2000" kern="1200" dirty="0" smtClean="0">
              <a:solidFill>
                <a:srgbClr val="0000FF"/>
              </a:solidFill>
              <a:latin typeface="標楷體" panose="03000509000000000000" pitchFamily="65" charset="-120"/>
              <a:ea typeface="標楷體" panose="03000509000000000000" pitchFamily="65" charset="-120"/>
            </a:rPr>
            <a:t>、有價證券上市審議委員會簡則</a:t>
          </a:r>
          <a:endParaRPr lang="zh-TW" altLang="en-US" sz="2000" kern="1200" dirty="0">
            <a:solidFill>
              <a:srgbClr val="0000FF"/>
            </a:solidFill>
            <a:latin typeface="標楷體" panose="03000509000000000000" pitchFamily="65" charset="-120"/>
            <a:ea typeface="標楷體" panose="03000509000000000000" pitchFamily="65" charset="-120"/>
          </a:endParaRPr>
        </a:p>
      </dsp:txBody>
      <dsp:txXfrm>
        <a:off x="43404" y="3500098"/>
        <a:ext cx="8226187" cy="802326"/>
      </dsp:txXfrm>
    </dsp:sp>
    <dsp:sp modelId="{A1487DBC-950C-4E79-B762-0D903B4C2B2F}">
      <dsp:nvSpPr>
        <dsp:cNvPr id="0" name=""/>
        <dsp:cNvSpPr/>
      </dsp:nvSpPr>
      <dsp:spPr>
        <a:xfrm>
          <a:off x="0" y="4345828"/>
          <a:ext cx="8312995" cy="711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938"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zh-TW" altLang="en-US" sz="2000" kern="1200" dirty="0" smtClean="0">
              <a:latin typeface="標楷體" panose="03000509000000000000" pitchFamily="65" charset="-120"/>
              <a:ea typeface="標楷體" panose="03000509000000000000" pitchFamily="65" charset="-120"/>
            </a:rPr>
            <a:t>公告缺失</a:t>
          </a:r>
          <a:endParaRPr lang="zh-TW" altLang="en-US" sz="2000" kern="1200" dirty="0">
            <a:latin typeface="標楷體" panose="03000509000000000000" pitchFamily="65" charset="-120"/>
            <a:ea typeface="標楷體" panose="03000509000000000000" pitchFamily="65" charset="-120"/>
          </a:endParaRPr>
        </a:p>
        <a:p>
          <a:pPr marL="228600" lvl="1" indent="-228600" algn="l" defTabSz="889000">
            <a:lnSpc>
              <a:spcPct val="90000"/>
            </a:lnSpc>
            <a:spcBef>
              <a:spcPct val="0"/>
            </a:spcBef>
            <a:spcAft>
              <a:spcPct val="20000"/>
            </a:spcAft>
            <a:buChar char="••"/>
          </a:pPr>
          <a:r>
            <a:rPr lang="zh-TW" altLang="en-US" sz="2000" kern="1200" dirty="0" smtClean="0">
              <a:latin typeface="標楷體" panose="03000509000000000000" pitchFamily="65" charset="-120"/>
              <a:ea typeface="標楷體" panose="03000509000000000000" pitchFamily="65" charset="-120"/>
            </a:rPr>
            <a:t>拒絕簽證</a:t>
          </a:r>
          <a:endParaRPr lang="zh-TW" altLang="en-US" sz="2000" kern="1200" dirty="0">
            <a:latin typeface="標楷體" panose="03000509000000000000" pitchFamily="65" charset="-120"/>
            <a:ea typeface="標楷體" panose="03000509000000000000" pitchFamily="65" charset="-120"/>
          </a:endParaRPr>
        </a:p>
      </dsp:txBody>
      <dsp:txXfrm>
        <a:off x="0" y="4345828"/>
        <a:ext cx="8312995" cy="7115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8D213-725E-43FC-BFF8-85A41A73E912}">
      <dsp:nvSpPr>
        <dsp:cNvPr id="0" name=""/>
        <dsp:cNvSpPr/>
      </dsp:nvSpPr>
      <dsp:spPr>
        <a:xfrm>
          <a:off x="378312" y="0"/>
          <a:ext cx="778847" cy="77884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A41097-EBD2-4F62-B1AB-6882047D3B9D}">
      <dsp:nvSpPr>
        <dsp:cNvPr id="0" name=""/>
        <dsp:cNvSpPr/>
      </dsp:nvSpPr>
      <dsp:spPr>
        <a:xfrm>
          <a:off x="456196" y="77884"/>
          <a:ext cx="623077" cy="623077"/>
        </a:xfrm>
        <a:prstGeom prst="chord">
          <a:avLst>
            <a:gd name="adj1" fmla="val 0"/>
            <a:gd name="adj2" fmla="val 108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FB8B56-EC86-4883-907E-55DBB1CFA3C2}">
      <dsp:nvSpPr>
        <dsp:cNvPr id="0" name=""/>
        <dsp:cNvSpPr/>
      </dsp:nvSpPr>
      <dsp:spPr>
        <a:xfrm>
          <a:off x="828025" y="778847"/>
          <a:ext cx="3286876" cy="3277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l"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發函之次日起</a:t>
          </a:r>
          <a:r>
            <a:rPr lang="en-US" altLang="zh-TW" sz="28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7</a:t>
          </a:r>
          <a:r>
            <a:rPr lang="zh-TW" altLang="en-US" sz="2800" kern="1200" dirty="0" smtClean="0">
              <a:latin typeface="標楷體" panose="03000509000000000000" pitchFamily="65" charset="-120"/>
              <a:ea typeface="標楷體" panose="03000509000000000000" pitchFamily="65" charset="-120"/>
            </a:rPr>
            <a:t>日內</a:t>
          </a:r>
          <a:endParaRPr lang="zh-TW" altLang="en-US" sz="2800" kern="1200" dirty="0">
            <a:latin typeface="標楷體" panose="03000509000000000000" pitchFamily="65" charset="-120"/>
            <a:ea typeface="標楷體" panose="03000509000000000000" pitchFamily="65" charset="-120"/>
          </a:endParaRPr>
        </a:p>
      </dsp:txBody>
      <dsp:txXfrm>
        <a:off x="828025" y="778847"/>
        <a:ext cx="3286876" cy="3277648"/>
      </dsp:txXfrm>
    </dsp:sp>
    <dsp:sp modelId="{55780F9F-165C-4B37-98AD-F76F4C261EFF}">
      <dsp:nvSpPr>
        <dsp:cNvPr id="0" name=""/>
        <dsp:cNvSpPr/>
      </dsp:nvSpPr>
      <dsp:spPr>
        <a:xfrm>
          <a:off x="1319419" y="0"/>
          <a:ext cx="2304089" cy="778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600200">
            <a:lnSpc>
              <a:spcPct val="90000"/>
            </a:lnSpc>
            <a:spcBef>
              <a:spcPct val="0"/>
            </a:spcBef>
            <a:spcAft>
              <a:spcPct val="35000"/>
            </a:spcAft>
          </a:pPr>
          <a:r>
            <a:rPr lang="zh-TW" altLang="en-US" sz="3600" kern="1200" dirty="0" smtClean="0">
              <a:latin typeface="標楷體" panose="03000509000000000000" pitchFamily="65" charset="-120"/>
              <a:ea typeface="標楷體" panose="03000509000000000000" pitchFamily="65" charset="-120"/>
            </a:rPr>
            <a:t>終止上市</a:t>
          </a:r>
          <a:endParaRPr lang="zh-TW" altLang="en-US" sz="3600" kern="1200" dirty="0">
            <a:latin typeface="標楷體" panose="03000509000000000000" pitchFamily="65" charset="-120"/>
            <a:ea typeface="標楷體" panose="03000509000000000000" pitchFamily="65" charset="-120"/>
          </a:endParaRPr>
        </a:p>
      </dsp:txBody>
      <dsp:txXfrm>
        <a:off x="1319419" y="0"/>
        <a:ext cx="2304089" cy="778847"/>
      </dsp:txXfrm>
    </dsp:sp>
    <dsp:sp modelId="{583D4C81-CB17-43C1-9102-69023C379E22}">
      <dsp:nvSpPr>
        <dsp:cNvPr id="0" name=""/>
        <dsp:cNvSpPr/>
      </dsp:nvSpPr>
      <dsp:spPr>
        <a:xfrm>
          <a:off x="4277161" y="0"/>
          <a:ext cx="778847" cy="77884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EDE402-1CC2-415F-A1CE-F1A385EC9F57}">
      <dsp:nvSpPr>
        <dsp:cNvPr id="0" name=""/>
        <dsp:cNvSpPr/>
      </dsp:nvSpPr>
      <dsp:spPr>
        <a:xfrm>
          <a:off x="4355046" y="77884"/>
          <a:ext cx="623077" cy="623077"/>
        </a:xfrm>
        <a:prstGeom prst="chord">
          <a:avLst>
            <a:gd name="adj1" fmla="val 1620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A0F4D-50D0-43B4-A90D-F38FE88748EF}">
      <dsp:nvSpPr>
        <dsp:cNvPr id="0" name=""/>
        <dsp:cNvSpPr/>
      </dsp:nvSpPr>
      <dsp:spPr>
        <a:xfrm>
          <a:off x="4800595" y="778847"/>
          <a:ext cx="3890202" cy="3277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l"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處置函發函之次日起</a:t>
          </a:r>
          <a:r>
            <a:rPr lang="en-US" altLang="en-US" sz="28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20</a:t>
          </a:r>
          <a:r>
            <a:rPr lang="zh-TW" altLang="en-US" sz="2800" kern="1200" dirty="0" smtClean="0">
              <a:latin typeface="標楷體" panose="03000509000000000000" pitchFamily="65" charset="-120"/>
              <a:ea typeface="標楷體" panose="03000509000000000000" pitchFamily="65" charset="-120"/>
            </a:rPr>
            <a:t>日內</a:t>
          </a:r>
          <a:endParaRPr lang="zh-TW" altLang="en-US" sz="2800" kern="1200" dirty="0">
            <a:latin typeface="標楷體" panose="03000509000000000000" pitchFamily="65" charset="-120"/>
            <a:ea typeface="標楷體" panose="03000509000000000000" pitchFamily="65" charset="-120"/>
          </a:endParaRPr>
        </a:p>
      </dsp:txBody>
      <dsp:txXfrm>
        <a:off x="4800595" y="778847"/>
        <a:ext cx="3890202" cy="3277648"/>
      </dsp:txXfrm>
    </dsp:sp>
    <dsp:sp modelId="{C252099E-86F6-400F-82B3-4BFE6BC78737}">
      <dsp:nvSpPr>
        <dsp:cNvPr id="0" name=""/>
        <dsp:cNvSpPr/>
      </dsp:nvSpPr>
      <dsp:spPr>
        <a:xfrm>
          <a:off x="5218269" y="0"/>
          <a:ext cx="2304089" cy="778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600200">
            <a:lnSpc>
              <a:spcPct val="90000"/>
            </a:lnSpc>
            <a:spcBef>
              <a:spcPct val="0"/>
            </a:spcBef>
            <a:spcAft>
              <a:spcPct val="35000"/>
            </a:spcAft>
          </a:pPr>
          <a:r>
            <a:rPr lang="zh-TW" altLang="en-US" sz="3600" kern="1200" dirty="0" smtClean="0">
              <a:latin typeface="標楷體" panose="03000509000000000000" pitchFamily="65" charset="-120"/>
              <a:ea typeface="標楷體" panose="03000509000000000000" pitchFamily="65" charset="-120"/>
            </a:rPr>
            <a:t>其餘處置</a:t>
          </a:r>
          <a:endParaRPr lang="zh-TW" altLang="en-US" sz="3600" kern="1200" dirty="0">
            <a:latin typeface="標楷體" panose="03000509000000000000" pitchFamily="65" charset="-120"/>
            <a:ea typeface="標楷體" panose="03000509000000000000" pitchFamily="65" charset="-120"/>
          </a:endParaRPr>
        </a:p>
      </dsp:txBody>
      <dsp:txXfrm>
        <a:off x="5218269" y="0"/>
        <a:ext cx="2304089" cy="77884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F7BF7-7EC0-44C2-9084-712501416894}">
      <dsp:nvSpPr>
        <dsp:cNvPr id="0" name=""/>
        <dsp:cNvSpPr/>
      </dsp:nvSpPr>
      <dsp:spPr>
        <a:xfrm rot="5400000">
          <a:off x="5090876" y="-1918829"/>
          <a:ext cx="1217766"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zh-TW" altLang="en-US" sz="2200" kern="1200" dirty="0" smtClean="0">
              <a:solidFill>
                <a:sysClr val="windowText" lastClr="000000">
                  <a:hueOff val="0"/>
                  <a:satOff val="0"/>
                  <a:lumOff val="0"/>
                  <a:alphaOff val="0"/>
                </a:sysClr>
              </a:solidFill>
              <a:latin typeface="Calibri"/>
              <a:ea typeface="標楷體"/>
              <a:cs typeface="+mn-cs"/>
            </a:rPr>
            <a:t>董事會決議股東常會或股東臨時會召開日期</a:t>
          </a:r>
          <a:r>
            <a:rPr lang="zh-TW" altLang="en-US" sz="2200" u="sng" kern="1200" dirty="0" smtClean="0">
              <a:solidFill>
                <a:srgbClr val="FF0000"/>
              </a:solidFill>
              <a:latin typeface="Calibri"/>
              <a:ea typeface="標楷體"/>
              <a:cs typeface="+mn-cs"/>
            </a:rPr>
            <a:t>、召開方式</a:t>
          </a:r>
          <a:r>
            <a:rPr lang="zh-TW" altLang="en-US" sz="2200" kern="1200" dirty="0" smtClean="0">
              <a:solidFill>
                <a:sysClr val="windowText" lastClr="000000">
                  <a:hueOff val="0"/>
                  <a:satOff val="0"/>
                  <a:lumOff val="0"/>
                  <a:alphaOff val="0"/>
                </a:sysClr>
              </a:solidFill>
              <a:latin typeface="Calibri"/>
              <a:ea typeface="標楷體"/>
              <a:cs typeface="+mn-cs"/>
            </a:rPr>
            <a:t>、召集事由及停止變更股東名簿記載之日期。</a:t>
          </a:r>
          <a:endParaRPr lang="zh-TW" altLang="en-US" sz="2200" kern="1200" dirty="0">
            <a:solidFill>
              <a:sysClr val="windowText" lastClr="000000">
                <a:hueOff val="0"/>
                <a:satOff val="0"/>
                <a:lumOff val="0"/>
                <a:alphaOff val="0"/>
              </a:sysClr>
            </a:solidFill>
            <a:latin typeface="Calibri"/>
            <a:ea typeface="標楷體"/>
            <a:cs typeface="+mn-cs"/>
          </a:endParaRPr>
        </a:p>
      </dsp:txBody>
      <dsp:txXfrm rot="-5400000">
        <a:off x="3017519" y="213974"/>
        <a:ext cx="5305034" cy="1098874"/>
      </dsp:txXfrm>
    </dsp:sp>
    <dsp:sp modelId="{45479F86-78E9-420C-BD8D-0C35E44ECB82}">
      <dsp:nvSpPr>
        <dsp:cNvPr id="0" name=""/>
        <dsp:cNvSpPr/>
      </dsp:nvSpPr>
      <dsp:spPr>
        <a:xfrm>
          <a:off x="0" y="2306"/>
          <a:ext cx="3017520" cy="1522208"/>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TW" altLang="en-US" sz="2800" kern="1200" dirty="0" smtClean="0">
              <a:solidFill>
                <a:sysClr val="window" lastClr="FFFFFF"/>
              </a:solidFill>
              <a:latin typeface="Calibri"/>
              <a:ea typeface="標楷體"/>
              <a:cs typeface="+mn-cs"/>
            </a:rPr>
            <a:t>重大訊息</a:t>
          </a:r>
          <a:endParaRPr lang="zh-TW" altLang="en-US" sz="2800" kern="1200" dirty="0">
            <a:solidFill>
              <a:sysClr val="window" lastClr="FFFFFF"/>
            </a:solidFill>
            <a:latin typeface="Calibri"/>
            <a:ea typeface="標楷體"/>
            <a:cs typeface="+mn-cs"/>
          </a:endParaRPr>
        </a:p>
      </dsp:txBody>
      <dsp:txXfrm>
        <a:off x="74308" y="76614"/>
        <a:ext cx="2868904" cy="1373592"/>
      </dsp:txXfrm>
    </dsp:sp>
    <dsp:sp modelId="{31078080-115C-42AB-A74E-ABD00C119F64}">
      <dsp:nvSpPr>
        <dsp:cNvPr id="0" name=""/>
        <dsp:cNvSpPr/>
      </dsp:nvSpPr>
      <dsp:spPr>
        <a:xfrm rot="5400000">
          <a:off x="5090876" y="-320511"/>
          <a:ext cx="1217766"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zh-TW" altLang="en-US" sz="2200" kern="1200" dirty="0" smtClean="0">
              <a:solidFill>
                <a:sysClr val="windowText" lastClr="000000">
                  <a:hueOff val="0"/>
                  <a:satOff val="0"/>
                  <a:lumOff val="0"/>
                  <a:alphaOff val="0"/>
                </a:sysClr>
              </a:solidFill>
              <a:latin typeface="Calibri"/>
              <a:ea typeface="標楷體"/>
              <a:cs typeface="+mn-cs"/>
            </a:rPr>
            <a:t>股東常會</a:t>
          </a:r>
          <a:r>
            <a:rPr lang="zh-TW" altLang="en-US" sz="2200" u="sng" kern="1200" dirty="0" smtClean="0">
              <a:solidFill>
                <a:srgbClr val="FF0000"/>
              </a:solidFill>
              <a:latin typeface="Calibri"/>
              <a:ea typeface="標楷體"/>
              <a:cs typeface="+mn-cs"/>
            </a:rPr>
            <a:t>已完成決議之議案</a:t>
          </a:r>
          <a:r>
            <a:rPr lang="zh-TW" altLang="en-US" sz="2200" kern="1200" dirty="0" smtClean="0">
              <a:solidFill>
                <a:sysClr val="windowText" lastClr="000000">
                  <a:hueOff val="0"/>
                  <a:satOff val="0"/>
                  <a:lumOff val="0"/>
                  <a:alphaOff val="0"/>
                </a:sysClr>
              </a:solidFill>
              <a:latin typeface="Calibri"/>
              <a:ea typeface="標楷體"/>
              <a:cs typeface="+mn-cs"/>
            </a:rPr>
            <a:t>，應於當日公告決議情形</a:t>
          </a:r>
          <a:endParaRPr lang="zh-TW" altLang="en-US" sz="2200" kern="1200" dirty="0">
            <a:solidFill>
              <a:sysClr val="windowText" lastClr="000000">
                <a:hueOff val="0"/>
                <a:satOff val="0"/>
                <a:lumOff val="0"/>
                <a:alphaOff val="0"/>
              </a:sysClr>
            </a:solidFill>
            <a:latin typeface="Calibri"/>
            <a:ea typeface="標楷體"/>
            <a:cs typeface="+mn-cs"/>
          </a:endParaRPr>
        </a:p>
      </dsp:txBody>
      <dsp:txXfrm rot="-5400000">
        <a:off x="3017519" y="1812292"/>
        <a:ext cx="5305034" cy="1098874"/>
      </dsp:txXfrm>
    </dsp:sp>
    <dsp:sp modelId="{DA34394A-26F4-4F51-A233-F819C651A441}">
      <dsp:nvSpPr>
        <dsp:cNvPr id="0" name=""/>
        <dsp:cNvSpPr/>
      </dsp:nvSpPr>
      <dsp:spPr>
        <a:xfrm>
          <a:off x="0" y="1600624"/>
          <a:ext cx="3017520" cy="1522208"/>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TW" altLang="en-US" sz="2800" kern="1200" dirty="0" smtClean="0">
              <a:solidFill>
                <a:sysClr val="window" lastClr="FFFFFF"/>
              </a:solidFill>
              <a:latin typeface="Calibri"/>
              <a:ea typeface="標楷體"/>
              <a:cs typeface="+mn-cs"/>
            </a:rPr>
            <a:t>召開股東常會受理股東提案之相關作業資訊申報</a:t>
          </a:r>
          <a:endParaRPr lang="zh-TW" altLang="en-US" sz="2800" kern="1200" dirty="0">
            <a:solidFill>
              <a:sysClr val="window" lastClr="FFFFFF"/>
            </a:solidFill>
            <a:latin typeface="Calibri"/>
            <a:ea typeface="標楷體"/>
            <a:cs typeface="+mn-cs"/>
          </a:endParaRPr>
        </a:p>
      </dsp:txBody>
      <dsp:txXfrm>
        <a:off x="74308" y="1674932"/>
        <a:ext cx="2868904" cy="1373592"/>
      </dsp:txXfrm>
    </dsp:sp>
    <dsp:sp modelId="{97F3AE73-7D9F-4EF8-BFC7-A8442C379FCB}">
      <dsp:nvSpPr>
        <dsp:cNvPr id="0" name=""/>
        <dsp:cNvSpPr/>
      </dsp:nvSpPr>
      <dsp:spPr>
        <a:xfrm rot="5400000">
          <a:off x="5090876" y="1277807"/>
          <a:ext cx="1217766"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zh-TW" altLang="en-US" sz="2200" u="sng" kern="1200" dirty="0" smtClean="0">
              <a:solidFill>
                <a:srgbClr val="FF0000"/>
              </a:solidFill>
              <a:latin typeface="Calibri"/>
              <a:ea typeface="標楷體"/>
              <a:cs typeface="+mn-cs"/>
            </a:rPr>
            <a:t>已完成決議之議案</a:t>
          </a:r>
          <a:r>
            <a:rPr lang="zh-TW" altLang="en-US" sz="2200" kern="1200" dirty="0" smtClean="0">
              <a:solidFill>
                <a:sysClr val="windowText" lastClr="000000">
                  <a:hueOff val="0"/>
                  <a:satOff val="0"/>
                  <a:lumOff val="0"/>
                  <a:alphaOff val="0"/>
                </a:sysClr>
              </a:solidFill>
              <a:latin typeface="Calibri"/>
              <a:ea typeface="標楷體"/>
              <a:cs typeface="+mn-cs"/>
            </a:rPr>
            <a:t>應於當日申報</a:t>
          </a:r>
          <a:endParaRPr lang="zh-TW" altLang="en-US" sz="2200" kern="1200" dirty="0">
            <a:solidFill>
              <a:sysClr val="windowText" lastClr="000000">
                <a:hueOff val="0"/>
                <a:satOff val="0"/>
                <a:lumOff val="0"/>
                <a:alphaOff val="0"/>
              </a:sysClr>
            </a:solidFill>
            <a:latin typeface="Calibri"/>
            <a:ea typeface="標楷體"/>
            <a:cs typeface="+mn-cs"/>
          </a:endParaRPr>
        </a:p>
      </dsp:txBody>
      <dsp:txXfrm rot="-5400000">
        <a:off x="3017519" y="3410610"/>
        <a:ext cx="5305034" cy="1098874"/>
      </dsp:txXfrm>
    </dsp:sp>
    <dsp:sp modelId="{C88CADD2-E49D-40E2-A231-8DB02997580A}">
      <dsp:nvSpPr>
        <dsp:cNvPr id="0" name=""/>
        <dsp:cNvSpPr/>
      </dsp:nvSpPr>
      <dsp:spPr>
        <a:xfrm>
          <a:off x="0" y="3198943"/>
          <a:ext cx="3017520" cy="1522208"/>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TW" altLang="en-US" sz="2800" kern="1200" dirty="0" smtClean="0">
              <a:solidFill>
                <a:sysClr val="window" lastClr="FFFFFF"/>
              </a:solidFill>
              <a:latin typeface="Calibri"/>
              <a:ea typeface="標楷體"/>
              <a:cs typeface="+mn-cs"/>
            </a:rPr>
            <a:t>股東會議案決議情形之申報</a:t>
          </a:r>
          <a:endParaRPr lang="zh-TW" altLang="en-US" sz="2800" kern="1200" dirty="0">
            <a:solidFill>
              <a:sysClr val="window" lastClr="FFFFFF"/>
            </a:solidFill>
            <a:latin typeface="Calibri"/>
            <a:ea typeface="標楷體"/>
            <a:cs typeface="+mn-cs"/>
          </a:endParaRPr>
        </a:p>
      </dsp:txBody>
      <dsp:txXfrm>
        <a:off x="74308" y="3273251"/>
        <a:ext cx="2868904" cy="13735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F7BF7-7EC0-44C2-9084-712501416894}">
      <dsp:nvSpPr>
        <dsp:cNvPr id="0" name=""/>
        <dsp:cNvSpPr/>
      </dsp:nvSpPr>
      <dsp:spPr>
        <a:xfrm rot="5400000">
          <a:off x="4778132" y="-1530147"/>
          <a:ext cx="1843255"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應以章程載明，並經董事會決議，且視訊股東會應經董事會以董事</a:t>
          </a:r>
          <a:r>
            <a:rPr lang="en-US" altLang="zh-TW" sz="2500" kern="1200" dirty="0" smtClean="0">
              <a:solidFill>
                <a:sysClr val="windowText" lastClr="000000">
                  <a:hueOff val="0"/>
                  <a:satOff val="0"/>
                  <a:lumOff val="0"/>
                  <a:alphaOff val="0"/>
                </a:sysClr>
              </a:solidFill>
              <a:latin typeface="Calibri"/>
              <a:ea typeface="標楷體"/>
              <a:cs typeface="+mn-cs"/>
            </a:rPr>
            <a:t>2/3</a:t>
          </a:r>
          <a:r>
            <a:rPr lang="zh-TW" altLang="en-US" sz="2500" kern="1200" dirty="0" smtClean="0">
              <a:solidFill>
                <a:sysClr val="windowText" lastClr="000000">
                  <a:hueOff val="0"/>
                  <a:satOff val="0"/>
                  <a:lumOff val="0"/>
                  <a:alphaOff val="0"/>
                </a:sysClr>
              </a:solidFill>
              <a:latin typeface="Calibri"/>
              <a:ea typeface="標楷體"/>
              <a:cs typeface="+mn-cs"/>
            </a:rPr>
            <a:t>以上之出席及出席董事過半數同意之決議行之</a:t>
          </a:r>
          <a:endParaRPr lang="zh-TW" altLang="en-US" sz="2500" kern="1200" dirty="0">
            <a:solidFill>
              <a:sysClr val="windowText" lastClr="000000">
                <a:hueOff val="0"/>
                <a:satOff val="0"/>
                <a:lumOff val="0"/>
                <a:alphaOff val="0"/>
              </a:sysClr>
            </a:solidFill>
            <a:latin typeface="Calibri"/>
            <a:ea typeface="標楷體"/>
            <a:cs typeface="+mn-cs"/>
          </a:endParaRPr>
        </a:p>
      </dsp:txBody>
      <dsp:txXfrm rot="-5400000">
        <a:off x="3017520" y="320445"/>
        <a:ext cx="5274500" cy="1663295"/>
      </dsp:txXfrm>
    </dsp:sp>
    <dsp:sp modelId="{45479F86-78E9-420C-BD8D-0C35E44ECB82}">
      <dsp:nvSpPr>
        <dsp:cNvPr id="0" name=""/>
        <dsp:cNvSpPr/>
      </dsp:nvSpPr>
      <dsp:spPr>
        <a:xfrm>
          <a:off x="0" y="57"/>
          <a:ext cx="3017520" cy="2304069"/>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baseline="0" dirty="0" smtClean="0">
              <a:solidFill>
                <a:sysClr val="window" lastClr="FFFFFF"/>
              </a:solidFill>
              <a:latin typeface="Calibri"/>
              <a:ea typeface="標楷體"/>
              <a:cs typeface="+mn-cs"/>
            </a:rPr>
            <a:t>提高董事會決議門檻</a:t>
          </a:r>
          <a:endParaRPr lang="zh-TW" altLang="en-US" sz="3600" kern="1200" baseline="0" dirty="0">
            <a:solidFill>
              <a:sysClr val="window" lastClr="FFFFFF"/>
            </a:solidFill>
            <a:latin typeface="Calibri"/>
            <a:ea typeface="標楷體"/>
            <a:cs typeface="+mn-cs"/>
          </a:endParaRPr>
        </a:p>
      </dsp:txBody>
      <dsp:txXfrm>
        <a:off x="112475" y="112532"/>
        <a:ext cx="2792570" cy="2079119"/>
      </dsp:txXfrm>
    </dsp:sp>
    <dsp:sp modelId="{31078080-115C-42AB-A74E-ABD00C119F64}">
      <dsp:nvSpPr>
        <dsp:cNvPr id="0" name=""/>
        <dsp:cNvSpPr/>
      </dsp:nvSpPr>
      <dsp:spPr>
        <a:xfrm rot="5400000">
          <a:off x="4778132" y="889125"/>
          <a:ext cx="1843255" cy="5364480"/>
        </a:xfrm>
        <a:prstGeom prst="round2SameRect">
          <a:avLst/>
        </a:prstGeom>
        <a:solidFill>
          <a:srgbClr val="2DA2BF">
            <a:alpha val="90000"/>
            <a:tint val="40000"/>
            <a:hueOff val="0"/>
            <a:satOff val="0"/>
            <a:lumOff val="0"/>
            <a:alphaOff val="0"/>
          </a:srgbClr>
        </a:solidFill>
        <a:ln w="25400" cap="flat" cmpd="sng" algn="ctr">
          <a:solidFill>
            <a:srgbClr val="2DA2BF">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應至少提供股東連線設備及必要協助</a:t>
          </a:r>
          <a:endParaRPr lang="zh-TW" altLang="en-US" sz="2500" kern="1200" dirty="0">
            <a:solidFill>
              <a:sysClr val="windowText" lastClr="000000">
                <a:hueOff val="0"/>
                <a:satOff val="0"/>
                <a:lumOff val="0"/>
                <a:alphaOff val="0"/>
              </a:sysClr>
            </a:solidFill>
            <a:latin typeface="Calibri"/>
            <a:ea typeface="標楷體"/>
            <a:cs typeface="+mn-cs"/>
          </a:endParaRPr>
        </a:p>
        <a:p>
          <a:pPr marL="228600" lvl="1" indent="-228600" algn="l" defTabSz="1111250">
            <a:lnSpc>
              <a:spcPct val="90000"/>
            </a:lnSpc>
            <a:spcBef>
              <a:spcPct val="0"/>
            </a:spcBef>
            <a:spcAft>
              <a:spcPct val="15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載明股東得向公司申請之期間及其他相關應注意事項。</a:t>
          </a:r>
          <a:endParaRPr lang="zh-TW" altLang="en-US" sz="2500" kern="1200" dirty="0">
            <a:solidFill>
              <a:sysClr val="windowText" lastClr="000000">
                <a:hueOff val="0"/>
                <a:satOff val="0"/>
                <a:lumOff val="0"/>
                <a:alphaOff val="0"/>
              </a:sysClr>
            </a:solidFill>
            <a:latin typeface="Calibri"/>
            <a:ea typeface="標楷體"/>
            <a:cs typeface="+mn-cs"/>
          </a:endParaRPr>
        </a:p>
      </dsp:txBody>
      <dsp:txXfrm rot="-5400000">
        <a:off x="3017520" y="2739717"/>
        <a:ext cx="5274500" cy="1663295"/>
      </dsp:txXfrm>
    </dsp:sp>
    <dsp:sp modelId="{DA34394A-26F4-4F51-A233-F819C651A441}">
      <dsp:nvSpPr>
        <dsp:cNvPr id="0" name=""/>
        <dsp:cNvSpPr/>
      </dsp:nvSpPr>
      <dsp:spPr>
        <a:xfrm>
          <a:off x="0" y="2419330"/>
          <a:ext cx="3017520" cy="2304069"/>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smtClean="0">
              <a:solidFill>
                <a:sysClr val="window" lastClr="FFFFFF"/>
              </a:solidFill>
              <a:latin typeface="Calibri"/>
              <a:ea typeface="標楷體"/>
              <a:cs typeface="+mn-cs"/>
            </a:rPr>
            <a:t>提供設備協助參與股東會</a:t>
          </a:r>
          <a:endParaRPr lang="zh-TW" altLang="en-US" sz="3600" kern="1200" dirty="0">
            <a:solidFill>
              <a:sysClr val="window" lastClr="FFFFFF"/>
            </a:solidFill>
            <a:latin typeface="Calibri"/>
            <a:ea typeface="標楷體"/>
            <a:cs typeface="+mn-cs"/>
          </a:endParaRPr>
        </a:p>
      </dsp:txBody>
      <dsp:txXfrm>
        <a:off x="112475" y="2531805"/>
        <a:ext cx="2792570" cy="207911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3513A-83F2-4238-81D0-BBBC45DCC7F2}">
      <dsp:nvSpPr>
        <dsp:cNvPr id="0" name=""/>
        <dsp:cNvSpPr/>
      </dsp:nvSpPr>
      <dsp:spPr>
        <a:xfrm>
          <a:off x="3592325" y="287"/>
          <a:ext cx="3348025" cy="1514258"/>
        </a:xfrm>
        <a:prstGeom prst="rect">
          <a:avLst/>
        </a:prstGeom>
        <a:gradFill rotWithShape="1">
          <a:gsLst>
            <a:gs pos="0">
              <a:srgbClr val="2DA2BF">
                <a:shade val="51000"/>
                <a:satMod val="130000"/>
              </a:srgbClr>
            </a:gs>
            <a:gs pos="80000">
              <a:srgbClr val="2DA2BF">
                <a:shade val="93000"/>
                <a:satMod val="130000"/>
              </a:srgbClr>
            </a:gs>
            <a:gs pos="100000">
              <a:srgbClr val="2DA2BF">
                <a:shade val="94000"/>
                <a:satMod val="135000"/>
              </a:srgbClr>
            </a:gs>
          </a:gsLst>
          <a:lin ang="16200000" scaled="0"/>
        </a:gradFill>
        <a:ln w="9525" cap="flat" cmpd="sng" algn="ctr">
          <a:solidFill>
            <a:srgbClr val="2DA2BF">
              <a:shade val="95000"/>
              <a:satMod val="105000"/>
            </a:srgbClr>
          </a:solidFill>
          <a:prstDash val="solid"/>
          <a:miter lim="800000"/>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kern="1200" dirty="0" smtClean="0">
              <a:solidFill>
                <a:sysClr val="window" lastClr="FFFFFF"/>
              </a:solidFill>
              <a:latin typeface="Calibri"/>
              <a:ea typeface="標楷體"/>
              <a:cs typeface="+mn-cs"/>
            </a:rPr>
            <a:t>視訊股東會</a:t>
          </a:r>
          <a:endParaRPr lang="zh-TW" altLang="en-US" sz="3000" kern="1200" dirty="0">
            <a:solidFill>
              <a:sysClr val="window" lastClr="FFFFFF"/>
            </a:solidFill>
            <a:latin typeface="Calibri"/>
            <a:ea typeface="標楷體"/>
            <a:cs typeface="+mn-cs"/>
          </a:endParaRPr>
        </a:p>
      </dsp:txBody>
      <dsp:txXfrm>
        <a:off x="3592325" y="287"/>
        <a:ext cx="3348025" cy="1514258"/>
      </dsp:txXfrm>
    </dsp:sp>
    <dsp:sp modelId="{EFA1AE0E-C6DA-47E7-9093-D5FB855CDDC9}">
      <dsp:nvSpPr>
        <dsp:cNvPr id="0" name=""/>
        <dsp:cNvSpPr/>
      </dsp:nvSpPr>
      <dsp:spPr>
        <a:xfrm>
          <a:off x="1943298" y="287"/>
          <a:ext cx="1499115" cy="1514258"/>
        </a:xfrm>
        <a:prstGeom prst="rect">
          <a:avLst/>
        </a:prstGeom>
        <a:solidFill>
          <a:srgbClr val="2DA2BF">
            <a:shade val="5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64F6DE-F707-42A3-ABA2-47E7E9BB6945}">
      <dsp:nvSpPr>
        <dsp:cNvPr id="0" name=""/>
        <dsp:cNvSpPr/>
      </dsp:nvSpPr>
      <dsp:spPr>
        <a:xfrm>
          <a:off x="1943298" y="1764398"/>
          <a:ext cx="3348025" cy="1514258"/>
        </a:xfrm>
        <a:prstGeom prst="rect">
          <a:avLst/>
        </a:prstGeom>
        <a:gradFill rotWithShape="1">
          <a:gsLst>
            <a:gs pos="0">
              <a:srgbClr val="2DA2BF">
                <a:shade val="51000"/>
                <a:satMod val="130000"/>
              </a:srgbClr>
            </a:gs>
            <a:gs pos="80000">
              <a:srgbClr val="2DA2BF">
                <a:shade val="93000"/>
                <a:satMod val="130000"/>
              </a:srgbClr>
            </a:gs>
            <a:gs pos="100000">
              <a:srgbClr val="2DA2B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kern="1200" dirty="0" smtClean="0">
              <a:solidFill>
                <a:sysClr val="window" lastClr="FFFFFF"/>
              </a:solidFill>
              <a:latin typeface="Calibri"/>
              <a:ea typeface="標楷體"/>
              <a:cs typeface="+mn-cs"/>
            </a:rPr>
            <a:t>上傳股東會議事手冊等會議相關資料</a:t>
          </a:r>
          <a:endParaRPr lang="zh-TW" altLang="en-US" sz="3000" kern="1200" dirty="0">
            <a:solidFill>
              <a:sysClr val="window" lastClr="FFFFFF"/>
            </a:solidFill>
            <a:latin typeface="Calibri"/>
            <a:ea typeface="標楷體"/>
            <a:cs typeface="+mn-cs"/>
          </a:endParaRPr>
        </a:p>
      </dsp:txBody>
      <dsp:txXfrm>
        <a:off x="1943298" y="1764398"/>
        <a:ext cx="3348025" cy="1514258"/>
      </dsp:txXfrm>
    </dsp:sp>
    <dsp:sp modelId="{C7A3179D-A8A4-4CBD-B212-9C0C2D897DD5}">
      <dsp:nvSpPr>
        <dsp:cNvPr id="0" name=""/>
        <dsp:cNvSpPr/>
      </dsp:nvSpPr>
      <dsp:spPr>
        <a:xfrm>
          <a:off x="5441235" y="1764398"/>
          <a:ext cx="1499115" cy="1514258"/>
        </a:xfrm>
        <a:prstGeom prst="rect">
          <a:avLst/>
        </a:prstGeom>
        <a:solidFill>
          <a:srgbClr val="2DA2BF">
            <a:shade val="50000"/>
            <a:hueOff val="230773"/>
            <a:satOff val="-16855"/>
            <a:lumOff val="30649"/>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F0B2A-004A-4930-97DC-85135EFC29B3}">
      <dsp:nvSpPr>
        <dsp:cNvPr id="0" name=""/>
        <dsp:cNvSpPr/>
      </dsp:nvSpPr>
      <dsp:spPr>
        <a:xfrm>
          <a:off x="3592325" y="3528509"/>
          <a:ext cx="3348025" cy="1514258"/>
        </a:xfrm>
        <a:prstGeom prst="rect">
          <a:avLst/>
        </a:prstGeom>
        <a:solidFill>
          <a:srgbClr val="2DA2BF">
            <a:shade val="50000"/>
            <a:hueOff val="230773"/>
            <a:satOff val="-16855"/>
            <a:lumOff val="30649"/>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kern="1200" dirty="0" smtClean="0">
              <a:solidFill>
                <a:sysClr val="window" lastClr="FFFFFF"/>
              </a:solidFill>
              <a:latin typeface="Calibri"/>
              <a:ea typeface="標楷體"/>
              <a:cs typeface="+mn-cs"/>
            </a:rPr>
            <a:t>企併股東權益事項</a:t>
          </a:r>
        </a:p>
      </dsp:txBody>
      <dsp:txXfrm>
        <a:off x="3592325" y="3528509"/>
        <a:ext cx="3348025" cy="1514258"/>
      </dsp:txXfrm>
    </dsp:sp>
    <dsp:sp modelId="{008D3FE6-5275-4B09-BFC9-E0F4C4B219ED}">
      <dsp:nvSpPr>
        <dsp:cNvPr id="0" name=""/>
        <dsp:cNvSpPr/>
      </dsp:nvSpPr>
      <dsp:spPr>
        <a:xfrm>
          <a:off x="1943298" y="3528509"/>
          <a:ext cx="1499115" cy="1514258"/>
        </a:xfrm>
        <a:prstGeom prst="rect">
          <a:avLst/>
        </a:prstGeom>
        <a:solidFill>
          <a:srgbClr val="2DA2BF">
            <a:shade val="50000"/>
            <a:hueOff val="230773"/>
            <a:satOff val="-16855"/>
            <a:lumOff val="30649"/>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B678A-D6E9-4110-9581-83CCC4916F58}">
      <dsp:nvSpPr>
        <dsp:cNvPr id="0" name=""/>
        <dsp:cNvSpPr/>
      </dsp:nvSpPr>
      <dsp:spPr>
        <a:xfrm>
          <a:off x="0" y="80405"/>
          <a:ext cx="8153400" cy="830115"/>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kern="1200" dirty="0" smtClean="0">
              <a:solidFill>
                <a:sysClr val="window" lastClr="FFFFFF"/>
              </a:solidFill>
              <a:latin typeface="Calibri"/>
              <a:ea typeface="標楷體"/>
              <a:cs typeface="+mn-cs"/>
            </a:rPr>
            <a:t>程序要件</a:t>
          </a:r>
          <a:endParaRPr lang="zh-TW" altLang="en-US" sz="3200" kern="1200" dirty="0">
            <a:solidFill>
              <a:sysClr val="window" lastClr="FFFFFF"/>
            </a:solidFill>
            <a:latin typeface="Calibri"/>
            <a:ea typeface="標楷體"/>
            <a:cs typeface="+mn-cs"/>
          </a:endParaRPr>
        </a:p>
      </dsp:txBody>
      <dsp:txXfrm>
        <a:off x="40523" y="120928"/>
        <a:ext cx="8072354" cy="749069"/>
      </dsp:txXfrm>
    </dsp:sp>
    <dsp:sp modelId="{25F6C2FF-724A-4BFC-8279-43AEB3764354}">
      <dsp:nvSpPr>
        <dsp:cNvPr id="0" name=""/>
        <dsp:cNvSpPr/>
      </dsp:nvSpPr>
      <dsp:spPr>
        <a:xfrm>
          <a:off x="0" y="910520"/>
          <a:ext cx="8153400" cy="2119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公開發行公司股務處理準則第</a:t>
          </a:r>
          <a:r>
            <a:rPr lang="en-US" altLang="zh-TW" sz="2500" kern="1200" dirty="0" smtClean="0">
              <a:solidFill>
                <a:sysClr val="windowText" lastClr="000000">
                  <a:hueOff val="0"/>
                  <a:satOff val="0"/>
                  <a:lumOff val="0"/>
                  <a:alphaOff val="0"/>
                </a:sysClr>
              </a:solidFill>
              <a:latin typeface="Calibri"/>
              <a:ea typeface="標楷體"/>
              <a:cs typeface="+mn-cs"/>
            </a:rPr>
            <a:t>44</a:t>
          </a:r>
          <a:r>
            <a:rPr lang="zh-TW" altLang="en-US" sz="2500" kern="1200" dirty="0" smtClean="0">
              <a:solidFill>
                <a:sysClr val="windowText" lastClr="000000">
                  <a:hueOff val="0"/>
                  <a:satOff val="0"/>
                  <a:lumOff val="0"/>
                  <a:alphaOff val="0"/>
                </a:sysClr>
              </a:solidFill>
              <a:latin typeface="Calibri"/>
              <a:ea typeface="標楷體"/>
              <a:cs typeface="+mn-cs"/>
            </a:rPr>
            <a:t>條之</a:t>
          </a:r>
          <a:r>
            <a:rPr lang="en-US" altLang="zh-TW" sz="2500" kern="1200" dirty="0" smtClean="0">
              <a:solidFill>
                <a:sysClr val="windowText" lastClr="000000">
                  <a:hueOff val="0"/>
                  <a:satOff val="0"/>
                  <a:lumOff val="0"/>
                  <a:alphaOff val="0"/>
                </a:sysClr>
              </a:solidFill>
              <a:latin typeface="Calibri"/>
              <a:ea typeface="標楷體"/>
              <a:cs typeface="+mn-cs"/>
            </a:rPr>
            <a:t>9</a:t>
          </a:r>
          <a:endParaRPr lang="zh-TW" altLang="en-US" sz="2500" kern="1200" dirty="0">
            <a:solidFill>
              <a:sysClr val="windowText" lastClr="000000">
                <a:hueOff val="0"/>
                <a:satOff val="0"/>
                <a:lumOff val="0"/>
                <a:alphaOff val="0"/>
              </a:sysClr>
            </a:solidFill>
            <a:latin typeface="Calibri"/>
            <a:ea typeface="標楷體"/>
            <a:cs typeface="+mn-cs"/>
          </a:endParaRPr>
        </a:p>
        <a:p>
          <a:pPr marL="228600" lvl="1" indent="-228600" algn="l" defTabSz="1111250">
            <a:lnSpc>
              <a:spcPct val="90000"/>
            </a:lnSpc>
            <a:spcBef>
              <a:spcPct val="0"/>
            </a:spcBef>
            <a:spcAft>
              <a:spcPct val="20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本準則修正施行日</a:t>
          </a:r>
          <a:r>
            <a:rPr lang="en-US" altLang="zh-TW" sz="2500" kern="1200" dirty="0" smtClean="0">
              <a:solidFill>
                <a:sysClr val="windowText" lastClr="000000">
                  <a:hueOff val="0"/>
                  <a:satOff val="0"/>
                  <a:lumOff val="0"/>
                  <a:alphaOff val="0"/>
                </a:sysClr>
              </a:solidFill>
              <a:latin typeface="Calibri"/>
              <a:ea typeface="標楷體"/>
              <a:cs typeface="+mn-cs"/>
            </a:rPr>
            <a:t>(111.3.4)</a:t>
          </a:r>
          <a:r>
            <a:rPr lang="zh-TW" altLang="en-US" sz="2500" kern="1200" dirty="0" smtClean="0">
              <a:solidFill>
                <a:sysClr val="windowText" lastClr="000000">
                  <a:hueOff val="0"/>
                  <a:satOff val="0"/>
                  <a:lumOff val="0"/>
                  <a:alphaOff val="0"/>
                </a:sysClr>
              </a:solidFill>
              <a:latin typeface="Calibri"/>
              <a:ea typeface="標楷體"/>
              <a:cs typeface="+mn-cs"/>
            </a:rPr>
            <a:t>起一年內未經章程載明得召開視訊者，應經董事</a:t>
          </a:r>
          <a:r>
            <a:rPr lang="en-US" altLang="zh-TW" sz="2500" kern="1200" dirty="0" smtClean="0">
              <a:solidFill>
                <a:sysClr val="windowText" lastClr="000000">
                  <a:hueOff val="0"/>
                  <a:satOff val="0"/>
                  <a:lumOff val="0"/>
                  <a:alphaOff val="0"/>
                </a:sysClr>
              </a:solidFill>
              <a:latin typeface="Calibri"/>
              <a:ea typeface="標楷體"/>
              <a:cs typeface="+mn-cs"/>
            </a:rPr>
            <a:t>2/3</a:t>
          </a:r>
          <a:r>
            <a:rPr lang="zh-TW" altLang="en-US" sz="2500" kern="1200" dirty="0" smtClean="0">
              <a:solidFill>
                <a:sysClr val="windowText" lastClr="000000">
                  <a:hueOff val="0"/>
                  <a:satOff val="0"/>
                  <a:lumOff val="0"/>
                  <a:alphaOff val="0"/>
                </a:sysClr>
              </a:solidFill>
              <a:latin typeface="Calibri"/>
              <a:ea typeface="標楷體"/>
              <a:cs typeface="+mn-cs"/>
            </a:rPr>
            <a:t>出席及過半同意召開視訊輔助股東會</a:t>
          </a:r>
          <a:endParaRPr lang="zh-TW" altLang="en-US" sz="2500" kern="1200" dirty="0">
            <a:solidFill>
              <a:sysClr val="windowText" lastClr="000000">
                <a:hueOff val="0"/>
                <a:satOff val="0"/>
                <a:lumOff val="0"/>
                <a:alphaOff val="0"/>
              </a:sysClr>
            </a:solidFill>
            <a:latin typeface="Calibri"/>
            <a:ea typeface="標楷體"/>
            <a:cs typeface="+mn-cs"/>
          </a:endParaRPr>
        </a:p>
        <a:p>
          <a:pPr marL="228600" lvl="1" indent="-228600" algn="l" defTabSz="1111250">
            <a:lnSpc>
              <a:spcPct val="90000"/>
            </a:lnSpc>
            <a:spcBef>
              <a:spcPct val="0"/>
            </a:spcBef>
            <a:spcAft>
              <a:spcPct val="20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章程明定後經董事會決議通過→提高董事會決議門檻</a:t>
          </a:r>
          <a:endParaRPr lang="zh-TW" altLang="en-US" sz="2500" kern="1200" dirty="0">
            <a:solidFill>
              <a:sysClr val="windowText" lastClr="000000">
                <a:hueOff val="0"/>
                <a:satOff val="0"/>
                <a:lumOff val="0"/>
                <a:alphaOff val="0"/>
              </a:sysClr>
            </a:solidFill>
            <a:latin typeface="Calibri"/>
            <a:ea typeface="標楷體"/>
            <a:cs typeface="+mn-cs"/>
          </a:endParaRPr>
        </a:p>
      </dsp:txBody>
      <dsp:txXfrm>
        <a:off x="0" y="910520"/>
        <a:ext cx="8153400" cy="2119680"/>
      </dsp:txXfrm>
    </dsp:sp>
    <dsp:sp modelId="{AACA2F56-96FD-496F-AA21-CC5DC68DF72F}">
      <dsp:nvSpPr>
        <dsp:cNvPr id="0" name=""/>
        <dsp:cNvSpPr/>
      </dsp:nvSpPr>
      <dsp:spPr>
        <a:xfrm>
          <a:off x="0" y="3030200"/>
          <a:ext cx="8153400" cy="830115"/>
        </a:xfrm>
        <a:prstGeom prst="roundRect">
          <a:avLst/>
        </a:prstGeom>
        <a:solidFill>
          <a:srgbClr val="2DA2BF">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kern="1200" dirty="0" smtClean="0">
              <a:solidFill>
                <a:sysClr val="window" lastClr="FFFFFF"/>
              </a:solidFill>
              <a:latin typeface="Calibri"/>
              <a:ea typeface="標楷體"/>
              <a:cs typeface="+mn-cs"/>
            </a:rPr>
            <a:t>會務地點</a:t>
          </a:r>
          <a:endParaRPr lang="zh-TW" altLang="en-US" sz="3200" kern="1200" dirty="0">
            <a:solidFill>
              <a:sysClr val="window" lastClr="FFFFFF"/>
            </a:solidFill>
            <a:latin typeface="Calibri"/>
            <a:ea typeface="標楷體"/>
            <a:cs typeface="+mn-cs"/>
          </a:endParaRPr>
        </a:p>
      </dsp:txBody>
      <dsp:txXfrm>
        <a:off x="40523" y="3070723"/>
        <a:ext cx="8072354" cy="749069"/>
      </dsp:txXfrm>
    </dsp:sp>
    <dsp:sp modelId="{39D56274-AD33-4951-8AFB-9994BDDACD5F}">
      <dsp:nvSpPr>
        <dsp:cNvPr id="0" name=""/>
        <dsp:cNvSpPr/>
      </dsp:nvSpPr>
      <dsp:spPr>
        <a:xfrm>
          <a:off x="0" y="3860315"/>
          <a:ext cx="8153400"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公開發行公司股務處理準則第</a:t>
          </a:r>
          <a:r>
            <a:rPr lang="en-US" altLang="en-US" sz="2500" kern="1200" dirty="0" smtClean="0">
              <a:solidFill>
                <a:sysClr val="windowText" lastClr="000000">
                  <a:hueOff val="0"/>
                  <a:satOff val="0"/>
                  <a:lumOff val="0"/>
                  <a:alphaOff val="0"/>
                </a:sysClr>
              </a:solidFill>
              <a:latin typeface="Calibri"/>
              <a:ea typeface="標楷體"/>
              <a:cs typeface="+mn-cs"/>
            </a:rPr>
            <a:t>44</a:t>
          </a:r>
          <a:r>
            <a:rPr lang="zh-TW" altLang="en-US" sz="2500" kern="1200" dirty="0" smtClean="0">
              <a:solidFill>
                <a:sysClr val="windowText" lastClr="000000">
                  <a:hueOff val="0"/>
                  <a:satOff val="0"/>
                  <a:lumOff val="0"/>
                  <a:alphaOff val="0"/>
                </a:sysClr>
              </a:solidFill>
              <a:latin typeface="Calibri"/>
              <a:ea typeface="標楷體"/>
              <a:cs typeface="+mn-cs"/>
            </a:rPr>
            <a:t>條之</a:t>
          </a:r>
          <a:r>
            <a:rPr lang="en-US" altLang="zh-TW" sz="2500" kern="1200" dirty="0" smtClean="0">
              <a:solidFill>
                <a:sysClr val="windowText" lastClr="000000">
                  <a:hueOff val="0"/>
                  <a:satOff val="0"/>
                  <a:lumOff val="0"/>
                  <a:alphaOff val="0"/>
                </a:sysClr>
              </a:solidFill>
              <a:latin typeface="Calibri"/>
              <a:ea typeface="標楷體"/>
              <a:cs typeface="+mn-cs"/>
            </a:rPr>
            <a:t>17</a:t>
          </a:r>
          <a:r>
            <a:rPr lang="zh-TW" altLang="en-US" sz="2500" kern="1200" dirty="0" smtClean="0">
              <a:solidFill>
                <a:sysClr val="windowText" lastClr="000000">
                  <a:hueOff val="0"/>
                  <a:satOff val="0"/>
                  <a:lumOff val="0"/>
                  <a:alphaOff val="0"/>
                </a:sysClr>
              </a:solidFill>
              <a:latin typeface="Calibri"/>
              <a:ea typeface="標楷體"/>
              <a:cs typeface="+mn-cs"/>
            </a:rPr>
            <a:t>第</a:t>
          </a:r>
          <a:r>
            <a:rPr lang="en-US" altLang="zh-TW" sz="2500" kern="1200" dirty="0" smtClean="0">
              <a:solidFill>
                <a:sysClr val="windowText" lastClr="000000">
                  <a:hueOff val="0"/>
                  <a:satOff val="0"/>
                  <a:lumOff val="0"/>
                  <a:alphaOff val="0"/>
                </a:sysClr>
              </a:solidFill>
              <a:latin typeface="Calibri"/>
              <a:ea typeface="標楷體"/>
              <a:cs typeface="+mn-cs"/>
            </a:rPr>
            <a:t>3</a:t>
          </a:r>
          <a:r>
            <a:rPr lang="zh-TW" altLang="en-US" sz="2500" kern="1200" dirty="0" smtClean="0">
              <a:solidFill>
                <a:sysClr val="windowText" lastClr="000000">
                  <a:hueOff val="0"/>
                  <a:satOff val="0"/>
                  <a:lumOff val="0"/>
                  <a:alphaOff val="0"/>
                </a:sysClr>
              </a:solidFill>
              <a:latin typeface="Calibri"/>
              <a:ea typeface="標楷體"/>
              <a:cs typeface="+mn-cs"/>
            </a:rPr>
            <a:t>項：</a:t>
          </a:r>
          <a:r>
            <a:rPr lang="zh-TW" altLang="en-US" sz="2500" b="1" i="1" kern="1200" dirty="0" smtClean="0">
              <a:solidFill>
                <a:sysClr val="windowText" lastClr="000000">
                  <a:hueOff val="0"/>
                  <a:satOff val="0"/>
                  <a:lumOff val="0"/>
                  <a:alphaOff val="0"/>
                </a:sysClr>
              </a:solidFill>
              <a:latin typeface="Calibri"/>
              <a:ea typeface="標楷體"/>
              <a:cs typeface="+mn-cs"/>
            </a:rPr>
            <a:t>視訊股東會</a:t>
          </a:r>
          <a:r>
            <a:rPr lang="zh-TW" altLang="en-US" sz="2500" kern="1200" dirty="0" smtClean="0">
              <a:solidFill>
                <a:sysClr val="windowText" lastClr="000000">
                  <a:hueOff val="0"/>
                  <a:satOff val="0"/>
                  <a:lumOff val="0"/>
                  <a:alphaOff val="0"/>
                </a:sysClr>
              </a:solidFill>
              <a:latin typeface="Calibri"/>
              <a:ea typeface="標楷體"/>
              <a:cs typeface="+mn-cs"/>
            </a:rPr>
            <a:t>主席及記錄人員應在國內之同一地點</a:t>
          </a:r>
          <a:endParaRPr lang="zh-TW" altLang="en-US" sz="2500" kern="1200" dirty="0">
            <a:solidFill>
              <a:sysClr val="windowText" lastClr="000000">
                <a:hueOff val="0"/>
                <a:satOff val="0"/>
                <a:lumOff val="0"/>
                <a:alphaOff val="0"/>
              </a:sysClr>
            </a:solidFill>
            <a:latin typeface="Calibri"/>
            <a:ea typeface="標楷體"/>
            <a:cs typeface="+mn-cs"/>
          </a:endParaRPr>
        </a:p>
        <a:p>
          <a:pPr marL="228600" lvl="1" indent="-228600" algn="l" defTabSz="1111250">
            <a:lnSpc>
              <a:spcPct val="90000"/>
            </a:lnSpc>
            <a:spcBef>
              <a:spcPct val="0"/>
            </a:spcBef>
            <a:spcAft>
              <a:spcPct val="20000"/>
            </a:spcAft>
            <a:buChar char="••"/>
          </a:pPr>
          <a:r>
            <a:rPr lang="zh-TW" altLang="en-US" sz="2500" kern="1200" dirty="0" smtClean="0">
              <a:solidFill>
                <a:sysClr val="windowText" lastClr="000000">
                  <a:hueOff val="0"/>
                  <a:satOff val="0"/>
                  <a:lumOff val="0"/>
                  <a:alphaOff val="0"/>
                </a:sysClr>
              </a:solidFill>
              <a:latin typeface="Calibri"/>
              <a:ea typeface="標楷體"/>
              <a:cs typeface="+mn-cs"/>
            </a:rPr>
            <a:t>公司召開</a:t>
          </a:r>
          <a:r>
            <a:rPr lang="zh-TW" altLang="en-US" sz="2500" b="1" i="1" kern="1200" dirty="0" smtClean="0">
              <a:solidFill>
                <a:sysClr val="windowText" lastClr="000000">
                  <a:hueOff val="0"/>
                  <a:satOff val="0"/>
                  <a:lumOff val="0"/>
                  <a:alphaOff val="0"/>
                </a:sysClr>
              </a:solidFill>
              <a:latin typeface="Calibri"/>
              <a:ea typeface="標楷體"/>
              <a:cs typeface="+mn-cs"/>
            </a:rPr>
            <a:t>實體</a:t>
          </a:r>
          <a:r>
            <a:rPr lang="zh-TW" altLang="en-US" sz="2500" i="1" kern="1200" dirty="0" smtClean="0">
              <a:solidFill>
                <a:sysClr val="windowText" lastClr="000000">
                  <a:hueOff val="0"/>
                  <a:satOff val="0"/>
                  <a:lumOff val="0"/>
                  <a:alphaOff val="0"/>
                </a:sysClr>
              </a:solidFill>
              <a:latin typeface="Calibri"/>
              <a:ea typeface="標楷體"/>
              <a:cs typeface="+mn-cs"/>
            </a:rPr>
            <a:t>股東會</a:t>
          </a:r>
          <a:r>
            <a:rPr lang="zh-TW" altLang="en-US" sz="2500" kern="1200" dirty="0" smtClean="0">
              <a:solidFill>
                <a:sysClr val="windowText" lastClr="000000">
                  <a:hueOff val="0"/>
                  <a:satOff val="0"/>
                  <a:lumOff val="0"/>
                  <a:alphaOff val="0"/>
                </a:sysClr>
              </a:solidFill>
              <a:latin typeface="Calibri"/>
              <a:ea typeface="標楷體"/>
              <a:cs typeface="+mn-cs"/>
            </a:rPr>
            <a:t>應於中華民國境內召開為之</a:t>
          </a:r>
          <a:endParaRPr lang="zh-TW" altLang="en-US" sz="2500" kern="1200" dirty="0">
            <a:solidFill>
              <a:sysClr val="windowText" lastClr="000000">
                <a:hueOff val="0"/>
                <a:satOff val="0"/>
                <a:lumOff val="0"/>
                <a:alphaOff val="0"/>
              </a:sysClr>
            </a:solidFill>
            <a:latin typeface="Calibri"/>
            <a:ea typeface="標楷體"/>
            <a:cs typeface="+mn-cs"/>
          </a:endParaRPr>
        </a:p>
      </dsp:txBody>
      <dsp:txXfrm>
        <a:off x="0" y="3860315"/>
        <a:ext cx="8153400" cy="129168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CD07A-0BE5-4E22-B170-1B88F2618C14}">
      <dsp:nvSpPr>
        <dsp:cNvPr id="0" name=""/>
        <dsp:cNvSpPr/>
      </dsp:nvSpPr>
      <dsp:spPr>
        <a:xfrm>
          <a:off x="0" y="60907"/>
          <a:ext cx="8450040" cy="1124900"/>
        </a:xfrm>
        <a:prstGeom prst="roundRect">
          <a:avLst/>
        </a:prstGeom>
        <a:gradFill rotWithShape="0">
          <a:gsLst>
            <a:gs pos="0">
              <a:srgbClr val="DA1F28">
                <a:shade val="50000"/>
                <a:hueOff val="0"/>
                <a:satOff val="0"/>
                <a:lumOff val="0"/>
                <a:alphaOff val="0"/>
                <a:tint val="50000"/>
                <a:satMod val="300000"/>
              </a:srgbClr>
            </a:gs>
            <a:gs pos="35000">
              <a:srgbClr val="DA1F28">
                <a:shade val="50000"/>
                <a:hueOff val="0"/>
                <a:satOff val="0"/>
                <a:lumOff val="0"/>
                <a:alphaOff val="0"/>
                <a:tint val="37000"/>
                <a:satMod val="300000"/>
              </a:srgbClr>
            </a:gs>
            <a:gs pos="100000">
              <a:srgbClr val="DA1F28">
                <a:shade val="5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zh-TW" altLang="en-US" sz="2700" kern="1200" dirty="0" smtClean="0">
              <a:solidFill>
                <a:sysClr val="windowText" lastClr="000000"/>
              </a:solidFill>
              <a:latin typeface="Calibri"/>
              <a:ea typeface="標楷體"/>
              <a:cs typeface="+mn-cs"/>
            </a:rPr>
            <a:t>外國發行人募集與發行有價證券處理準則第</a:t>
          </a:r>
          <a:r>
            <a:rPr lang="en-US" altLang="zh-TW" sz="2700" kern="1200" dirty="0" smtClean="0">
              <a:solidFill>
                <a:sysClr val="windowText" lastClr="000000"/>
              </a:solidFill>
              <a:latin typeface="Calibri"/>
              <a:ea typeface="標楷體"/>
              <a:cs typeface="+mn-cs"/>
            </a:rPr>
            <a:t>59</a:t>
          </a:r>
          <a:r>
            <a:rPr lang="zh-TW" altLang="en-US" sz="2700" kern="1200" dirty="0" smtClean="0">
              <a:solidFill>
                <a:sysClr val="windowText" lastClr="000000"/>
              </a:solidFill>
              <a:latin typeface="Calibri"/>
              <a:ea typeface="標楷體"/>
              <a:cs typeface="+mn-cs"/>
            </a:rPr>
            <a:t>條之</a:t>
          </a:r>
          <a:r>
            <a:rPr lang="en-US" altLang="zh-TW" sz="2700" kern="1200" dirty="0" smtClean="0">
              <a:solidFill>
                <a:sysClr val="windowText" lastClr="000000"/>
              </a:solidFill>
              <a:latin typeface="Calibri"/>
              <a:ea typeface="標楷體"/>
              <a:cs typeface="+mn-cs"/>
            </a:rPr>
            <a:t>2</a:t>
          </a:r>
          <a:endParaRPr lang="zh-TW" altLang="en-US" sz="2700" kern="1200" dirty="0">
            <a:solidFill>
              <a:sysClr val="windowText" lastClr="000000"/>
            </a:solidFill>
            <a:latin typeface="Calibri"/>
            <a:ea typeface="標楷體"/>
            <a:cs typeface="+mn-cs"/>
          </a:endParaRPr>
        </a:p>
      </dsp:txBody>
      <dsp:txXfrm>
        <a:off x="54913" y="115820"/>
        <a:ext cx="8340214" cy="1015074"/>
      </dsp:txXfrm>
    </dsp:sp>
    <dsp:sp modelId="{4D37CBBC-3DFD-4D6D-8A79-C5DFFC456405}">
      <dsp:nvSpPr>
        <dsp:cNvPr id="0" name=""/>
        <dsp:cNvSpPr/>
      </dsp:nvSpPr>
      <dsp:spPr>
        <a:xfrm>
          <a:off x="0" y="1185808"/>
          <a:ext cx="8450040"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28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zh-TW" altLang="en-US" sz="2100" kern="1200" dirty="0" smtClean="0">
              <a:solidFill>
                <a:sysClr val="windowText" lastClr="000000">
                  <a:hueOff val="0"/>
                  <a:satOff val="0"/>
                  <a:lumOff val="0"/>
                  <a:alphaOff val="0"/>
                </a:sysClr>
              </a:solidFill>
              <a:latin typeface="Calibri"/>
              <a:ea typeface="標楷體"/>
              <a:cs typeface="+mn-cs"/>
            </a:rPr>
            <a:t>有下列情事者，本會得委託證券交易所及證券櫃檯買賣中心辦理停止外國發行人股票公開發行相關事宜：</a:t>
          </a:r>
          <a:endParaRPr lang="zh-TW" altLang="en-US" sz="2100" kern="1200" dirty="0">
            <a:solidFill>
              <a:sysClr val="windowText" lastClr="000000">
                <a:hueOff val="0"/>
                <a:satOff val="0"/>
                <a:lumOff val="0"/>
                <a:alphaOff val="0"/>
              </a:sysClr>
            </a:solidFill>
            <a:latin typeface="Calibri"/>
            <a:ea typeface="標楷體"/>
            <a:cs typeface="+mn-cs"/>
          </a:endParaRPr>
        </a:p>
        <a:p>
          <a:pPr marL="228600" lvl="1" indent="-228600" algn="l" defTabSz="933450">
            <a:lnSpc>
              <a:spcPct val="90000"/>
            </a:lnSpc>
            <a:spcBef>
              <a:spcPct val="0"/>
            </a:spcBef>
            <a:spcAft>
              <a:spcPct val="20000"/>
            </a:spcAft>
            <a:buChar char="••"/>
          </a:pPr>
          <a:r>
            <a:rPr lang="zh-TW" altLang="en-US" sz="2100" kern="1200" dirty="0" smtClean="0">
              <a:solidFill>
                <a:sysClr val="windowText" lastClr="000000">
                  <a:hueOff val="0"/>
                  <a:satOff val="0"/>
                  <a:lumOff val="0"/>
                  <a:alphaOff val="0"/>
                </a:sysClr>
              </a:solidFill>
              <a:latin typeface="Calibri"/>
              <a:ea typeface="標楷體"/>
              <a:cs typeface="+mn-cs"/>
            </a:rPr>
            <a:t>一、</a:t>
          </a:r>
          <a:r>
            <a:rPr lang="zh-TW" altLang="en-US" sz="2100" kern="1200" dirty="0" smtClean="0">
              <a:solidFill>
                <a:srgbClr val="FF0000"/>
              </a:solidFill>
              <a:latin typeface="Calibri"/>
              <a:ea typeface="標楷體"/>
              <a:cs typeface="+mn-cs"/>
            </a:rPr>
            <a:t>第一上市公司經證券交易所終止其股票上市。</a:t>
          </a:r>
          <a:r>
            <a:rPr lang="en-US" altLang="zh-TW" sz="2100" kern="1200" dirty="0" smtClean="0">
              <a:solidFill>
                <a:sysClr val="windowText" lastClr="000000">
                  <a:hueOff val="0"/>
                  <a:satOff val="0"/>
                  <a:lumOff val="0"/>
                  <a:alphaOff val="0"/>
                </a:sysClr>
              </a:solidFill>
              <a:latin typeface="Calibri"/>
              <a:ea typeface="標楷體"/>
              <a:cs typeface="+mn-cs"/>
            </a:rPr>
            <a:t>…</a:t>
          </a:r>
          <a:endParaRPr lang="zh-TW" altLang="en-US" sz="2100" kern="1200" dirty="0">
            <a:solidFill>
              <a:sysClr val="windowText" lastClr="000000">
                <a:hueOff val="0"/>
                <a:satOff val="0"/>
                <a:lumOff val="0"/>
                <a:alphaOff val="0"/>
              </a:sysClr>
            </a:solidFill>
            <a:latin typeface="Calibri"/>
            <a:ea typeface="標楷體"/>
            <a:cs typeface="+mn-cs"/>
          </a:endParaRPr>
        </a:p>
      </dsp:txBody>
      <dsp:txXfrm>
        <a:off x="0" y="1185808"/>
        <a:ext cx="8450040" cy="1089854"/>
      </dsp:txXfrm>
    </dsp:sp>
    <dsp:sp modelId="{EF40BC37-E3FA-49FF-9CA9-CFDCB53FFBE8}">
      <dsp:nvSpPr>
        <dsp:cNvPr id="0" name=""/>
        <dsp:cNvSpPr/>
      </dsp:nvSpPr>
      <dsp:spPr>
        <a:xfrm>
          <a:off x="0" y="2275663"/>
          <a:ext cx="8450040" cy="1124900"/>
        </a:xfrm>
        <a:prstGeom prst="roundRect">
          <a:avLst/>
        </a:prstGeom>
        <a:gradFill rotWithShape="0">
          <a:gsLst>
            <a:gs pos="0">
              <a:srgbClr val="DA1F28">
                <a:shade val="50000"/>
                <a:hueOff val="128357"/>
                <a:satOff val="-20487"/>
                <a:lumOff val="50283"/>
                <a:alphaOff val="0"/>
                <a:tint val="50000"/>
                <a:satMod val="300000"/>
              </a:srgbClr>
            </a:gs>
            <a:gs pos="35000">
              <a:srgbClr val="DA1F28">
                <a:shade val="50000"/>
                <a:hueOff val="128357"/>
                <a:satOff val="-20487"/>
                <a:lumOff val="50283"/>
                <a:alphaOff val="0"/>
                <a:tint val="37000"/>
                <a:satMod val="300000"/>
              </a:srgbClr>
            </a:gs>
            <a:gs pos="100000">
              <a:srgbClr val="DA1F28">
                <a:shade val="50000"/>
                <a:hueOff val="128357"/>
                <a:satOff val="-20487"/>
                <a:lumOff val="5028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zh-TW" altLang="en-US" sz="2700" kern="1200" dirty="0" smtClean="0">
              <a:solidFill>
                <a:sysClr val="windowText" lastClr="000000"/>
              </a:solidFill>
              <a:latin typeface="Calibri"/>
              <a:ea typeface="標楷體"/>
              <a:cs typeface="+mn-cs"/>
            </a:rPr>
            <a:t>受託辦理本國及外國發行人募集與發行有價證券案件作業程序</a:t>
          </a:r>
          <a:r>
            <a:rPr lang="zh-TW" altLang="zh-TW" sz="2700" kern="1200" dirty="0" smtClean="0">
              <a:solidFill>
                <a:sysClr val="windowText" lastClr="000000"/>
              </a:solidFill>
              <a:latin typeface="Calibri"/>
              <a:ea typeface="標楷體"/>
              <a:cs typeface="+mn-cs"/>
            </a:rPr>
            <a:t>第</a:t>
          </a:r>
          <a:r>
            <a:rPr lang="en-US" altLang="zh-TW" sz="2700" kern="1200" dirty="0" smtClean="0">
              <a:solidFill>
                <a:sysClr val="windowText" lastClr="000000"/>
              </a:solidFill>
              <a:latin typeface="Calibri"/>
              <a:ea typeface="標楷體"/>
              <a:cs typeface="+mn-cs"/>
            </a:rPr>
            <a:t>6</a:t>
          </a:r>
          <a:r>
            <a:rPr lang="zh-TW" altLang="zh-TW" sz="2700" kern="1200" dirty="0" smtClean="0">
              <a:solidFill>
                <a:sysClr val="windowText" lastClr="000000"/>
              </a:solidFill>
              <a:latin typeface="Calibri"/>
              <a:ea typeface="標楷體"/>
              <a:cs typeface="+mn-cs"/>
            </a:rPr>
            <a:t>條</a:t>
          </a:r>
          <a:endParaRPr lang="zh-TW" altLang="en-US" sz="2700" kern="1200" dirty="0">
            <a:solidFill>
              <a:sysClr val="windowText" lastClr="000000"/>
            </a:solidFill>
            <a:latin typeface="Calibri"/>
            <a:ea typeface="標楷體"/>
            <a:cs typeface="+mn-cs"/>
          </a:endParaRPr>
        </a:p>
      </dsp:txBody>
      <dsp:txXfrm>
        <a:off x="54913" y="2330576"/>
        <a:ext cx="8340214" cy="1015074"/>
      </dsp:txXfrm>
    </dsp:sp>
    <dsp:sp modelId="{827FC25A-B6B5-4AED-92E2-7BDF3306AE91}">
      <dsp:nvSpPr>
        <dsp:cNvPr id="0" name=""/>
        <dsp:cNvSpPr/>
      </dsp:nvSpPr>
      <dsp:spPr>
        <a:xfrm>
          <a:off x="0" y="3400563"/>
          <a:ext cx="8450040"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28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zh-TW" altLang="en-US" sz="2100" kern="1200" dirty="0" smtClean="0">
              <a:solidFill>
                <a:srgbClr val="FF0000"/>
              </a:solidFill>
              <a:latin typeface="Calibri"/>
              <a:ea typeface="標楷體"/>
              <a:cs typeface="+mn-cs"/>
            </a:rPr>
            <a:t>第一上市公司經本公司公告終止其股票上市，於通知第一上市公司終止其股票上市契約時，應併通知依外募發準則第五十九條之二停止其股票公開發行。</a:t>
          </a:r>
          <a:endParaRPr lang="zh-TW" altLang="en-US" sz="2100" kern="1200" dirty="0">
            <a:solidFill>
              <a:srgbClr val="FF0000"/>
            </a:solidFill>
            <a:latin typeface="Calibri"/>
            <a:ea typeface="標楷體"/>
            <a:cs typeface="+mn-cs"/>
          </a:endParaRPr>
        </a:p>
        <a:p>
          <a:pPr marL="228600" lvl="1" indent="-228600" algn="l" defTabSz="933450">
            <a:lnSpc>
              <a:spcPct val="90000"/>
            </a:lnSpc>
            <a:spcBef>
              <a:spcPct val="0"/>
            </a:spcBef>
            <a:spcAft>
              <a:spcPct val="20000"/>
            </a:spcAft>
            <a:buChar char="••"/>
          </a:pPr>
          <a:endParaRPr lang="zh-TW" altLang="en-US" sz="2100" kern="1200" dirty="0">
            <a:solidFill>
              <a:sysClr val="windowText" lastClr="000000">
                <a:hueOff val="0"/>
                <a:satOff val="0"/>
                <a:lumOff val="0"/>
                <a:alphaOff val="0"/>
              </a:sysClr>
            </a:solidFill>
            <a:latin typeface="Calibri"/>
            <a:ea typeface="標楷體"/>
            <a:cs typeface="+mn-cs"/>
          </a:endParaRPr>
        </a:p>
      </dsp:txBody>
      <dsp:txXfrm>
        <a:off x="0" y="3400563"/>
        <a:ext cx="8450040" cy="136930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A0EB4-90B1-426C-82D3-7EFEEB0FD5EF}">
      <dsp:nvSpPr>
        <dsp:cNvPr id="0" name=""/>
        <dsp:cNvSpPr/>
      </dsp:nvSpPr>
      <dsp:spPr>
        <a:xfrm rot="5400000">
          <a:off x="307739" y="2880544"/>
          <a:ext cx="1615675" cy="183938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5E7246-6249-4F1D-9233-79A1E42E8BDB}">
      <dsp:nvSpPr>
        <dsp:cNvPr id="0" name=""/>
        <dsp:cNvSpPr/>
      </dsp:nvSpPr>
      <dsp:spPr>
        <a:xfrm>
          <a:off x="0" y="838533"/>
          <a:ext cx="2328895" cy="1436572"/>
        </a:xfrm>
        <a:prstGeom prst="roundRect">
          <a:avLst>
            <a:gd name="adj" fmla="val 16670"/>
          </a:avLst>
        </a:prstGeom>
        <a:solidFill>
          <a:srgbClr val="FFCC99"/>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sz="2400" kern="1200" dirty="0" smtClean="0">
              <a:latin typeface="標楷體" panose="03000509000000000000" pitchFamily="65" charset="-120"/>
              <a:ea typeface="標楷體" panose="03000509000000000000" pitchFamily="65" charset="-120"/>
            </a:rPr>
            <a:t>申請上市時及補辦公開發行</a:t>
          </a:r>
          <a:r>
            <a:rPr lang="en-US" altLang="zh-TW" sz="2400" kern="1200" dirty="0" smtClean="0">
              <a:latin typeface="標楷體" panose="03000509000000000000" pitchFamily="65" charset="-120"/>
              <a:ea typeface="標楷體" panose="03000509000000000000" pitchFamily="65" charset="-120"/>
            </a:rPr>
            <a:t>  </a:t>
          </a:r>
          <a:r>
            <a:rPr lang="en-US" sz="2400" kern="1200" dirty="0" smtClean="0">
              <a:latin typeface="標楷體" panose="03000509000000000000" pitchFamily="65" charset="-120"/>
              <a:ea typeface="標楷體" panose="03000509000000000000" pitchFamily="65" charset="-120"/>
            </a:rPr>
            <a:t>(</a:t>
          </a:r>
          <a:r>
            <a:rPr lang="zh-TW" sz="2400" kern="1200" dirty="0" smtClean="0">
              <a:latin typeface="標楷體" panose="03000509000000000000" pitchFamily="65" charset="-120"/>
              <a:ea typeface="標楷體" panose="03000509000000000000" pitchFamily="65" charset="-120"/>
            </a:rPr>
            <a:t>簡易公發</a:t>
          </a:r>
          <a:r>
            <a:rPr lang="en-US" sz="2400" kern="1200" dirty="0" smtClean="0">
              <a:latin typeface="標楷體" panose="03000509000000000000" pitchFamily="65" charset="-120"/>
              <a:ea typeface="標楷體" panose="03000509000000000000" pitchFamily="65" charset="-120"/>
            </a:rPr>
            <a:t>)</a:t>
          </a:r>
          <a:endParaRPr lang="zh-TW" altLang="en-US" sz="2400" kern="1200" dirty="0">
            <a:latin typeface="標楷體" panose="03000509000000000000" pitchFamily="65" charset="-120"/>
            <a:ea typeface="標楷體" panose="03000509000000000000" pitchFamily="65" charset="-120"/>
          </a:endParaRPr>
        </a:p>
      </dsp:txBody>
      <dsp:txXfrm>
        <a:off x="70140" y="908673"/>
        <a:ext cx="2188615" cy="1296292"/>
      </dsp:txXfrm>
    </dsp:sp>
    <dsp:sp modelId="{A367D611-8BE3-4587-A69D-7BAE760E38C6}">
      <dsp:nvSpPr>
        <dsp:cNvPr id="0" name=""/>
        <dsp:cNvSpPr/>
      </dsp:nvSpPr>
      <dsp:spPr>
        <a:xfrm>
          <a:off x="2508470" y="176398"/>
          <a:ext cx="6191472" cy="871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zh-TW" sz="1800" kern="1200" dirty="0" smtClean="0">
              <a:latin typeface="標楷體" panose="03000509000000000000" pitchFamily="65" charset="-120"/>
              <a:ea typeface="標楷體" panose="03000509000000000000" pitchFamily="65" charset="-120"/>
            </a:rPr>
            <a:t>應分別檢送其委託聯合會計師事務所之執業會計師二人以上共同審查出具之最近兩季內部控制專案審查報告</a:t>
          </a:r>
          <a:r>
            <a:rPr lang="en-US" altLang="zh-TW" sz="1800" kern="1200" dirty="0" smtClean="0">
              <a:latin typeface="標楷體" panose="03000509000000000000" pitchFamily="65" charset="-120"/>
              <a:ea typeface="標楷體" panose="03000509000000000000" pitchFamily="65" charset="-120"/>
            </a:rPr>
            <a:t>(</a:t>
          </a:r>
          <a:r>
            <a:rPr lang="zh-TW" sz="1800" kern="1200" dirty="0" smtClean="0">
              <a:latin typeface="標楷體" panose="03000509000000000000" pitchFamily="65" charset="-120"/>
              <a:ea typeface="標楷體" panose="03000509000000000000" pitchFamily="65" charset="-120"/>
            </a:rPr>
            <a:t>審查有價證券上市作業程序第</a:t>
          </a:r>
          <a:r>
            <a:rPr lang="en-US" sz="1800" kern="1200" dirty="0" smtClean="0">
              <a:latin typeface="標楷體" panose="03000509000000000000" pitchFamily="65" charset="-120"/>
              <a:ea typeface="標楷體" panose="03000509000000000000" pitchFamily="65" charset="-120"/>
            </a:rPr>
            <a:t>6</a:t>
          </a:r>
          <a:r>
            <a:rPr lang="zh-TW" sz="1800" kern="1200" dirty="0" smtClean="0">
              <a:latin typeface="標楷體" panose="03000509000000000000" pitchFamily="65" charset="-120"/>
              <a:ea typeface="標楷體" panose="03000509000000000000" pitchFamily="65" charset="-120"/>
            </a:rPr>
            <a:t>條及審查外國有價證券上市作業程序第</a:t>
          </a:r>
          <a:r>
            <a:rPr lang="en-US" sz="1800" kern="1200" dirty="0" smtClean="0">
              <a:latin typeface="標楷體" panose="03000509000000000000" pitchFamily="65" charset="-120"/>
              <a:ea typeface="標楷體" panose="03000509000000000000" pitchFamily="65" charset="-120"/>
            </a:rPr>
            <a:t>4</a:t>
          </a:r>
          <a:r>
            <a:rPr lang="zh-TW" sz="1800" kern="1200" dirty="0" smtClean="0">
              <a:latin typeface="標楷體" panose="03000509000000000000" pitchFamily="65" charset="-120"/>
              <a:ea typeface="標楷體" panose="03000509000000000000" pitchFamily="65" charset="-120"/>
            </a:rPr>
            <a:t>條之</a:t>
          </a:r>
          <a:r>
            <a:rPr lang="en-US" sz="1800" kern="1200" dirty="0" smtClean="0">
              <a:latin typeface="標楷體" panose="03000509000000000000" pitchFamily="65" charset="-120"/>
              <a:ea typeface="標楷體" panose="03000509000000000000" pitchFamily="65" charset="-120"/>
            </a:rPr>
            <a:t>1</a:t>
          </a:r>
          <a:r>
            <a:rPr lang="en-US" altLang="zh-TW" sz="1800" kern="1200" dirty="0" smtClean="0">
              <a:latin typeface="標楷體" panose="03000509000000000000" pitchFamily="65" charset="-120"/>
              <a:ea typeface="標楷體" panose="03000509000000000000" pitchFamily="65" charset="-120"/>
            </a:rPr>
            <a:t>)</a:t>
          </a:r>
          <a:endParaRPr lang="zh-TW" altLang="en-US" sz="1800" kern="1200" dirty="0">
            <a:latin typeface="標楷體" panose="03000509000000000000" pitchFamily="65" charset="-120"/>
            <a:ea typeface="標楷體" panose="03000509000000000000" pitchFamily="65" charset="-120"/>
          </a:endParaRPr>
        </a:p>
      </dsp:txBody>
      <dsp:txXfrm>
        <a:off x="2508470" y="176398"/>
        <a:ext cx="6191472" cy="871710"/>
      </dsp:txXfrm>
    </dsp:sp>
    <dsp:sp modelId="{F0F81A15-C0E0-4FE0-995A-FDD1638A3460}">
      <dsp:nvSpPr>
        <dsp:cNvPr id="0" name=""/>
        <dsp:cNvSpPr/>
      </dsp:nvSpPr>
      <dsp:spPr>
        <a:xfrm>
          <a:off x="2293049" y="4014521"/>
          <a:ext cx="2456700" cy="1458751"/>
        </a:xfrm>
        <a:prstGeom prst="roundRect">
          <a:avLst>
            <a:gd name="adj" fmla="val 16670"/>
          </a:avLst>
        </a:prstGeom>
        <a:gradFill flip="none" rotWithShape="0">
          <a:gsLst>
            <a:gs pos="0">
              <a:srgbClr val="FF0000">
                <a:shade val="30000"/>
                <a:satMod val="115000"/>
              </a:srgbClr>
            </a:gs>
            <a:gs pos="50000">
              <a:srgbClr val="FF0000">
                <a:shade val="67500"/>
                <a:satMod val="115000"/>
              </a:srgbClr>
            </a:gs>
            <a:gs pos="100000">
              <a:srgbClr val="FF0000">
                <a:shade val="100000"/>
                <a:satMod val="115000"/>
              </a:srgbClr>
            </a:gs>
          </a:gsLst>
          <a:lin ang="18900000" scaled="1"/>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sz="3200" kern="1200" dirty="0" smtClean="0">
              <a:latin typeface="標楷體" panose="03000509000000000000" pitchFamily="65" charset="-120"/>
              <a:ea typeface="標楷體" panose="03000509000000000000" pitchFamily="65" charset="-120"/>
            </a:rPr>
            <a:t>掛牌上市後</a:t>
          </a:r>
          <a:endParaRPr lang="en-US" altLang="zh-TW" sz="3200" kern="1200" dirty="0" smtClean="0">
            <a:latin typeface="標楷體" panose="03000509000000000000" pitchFamily="65" charset="-120"/>
            <a:ea typeface="標楷體" panose="03000509000000000000" pitchFamily="65" charset="-120"/>
          </a:endParaRPr>
        </a:p>
        <a:p>
          <a:pPr lvl="0" algn="ctr" defTabSz="1422400">
            <a:lnSpc>
              <a:spcPct val="90000"/>
            </a:lnSpc>
            <a:spcBef>
              <a:spcPct val="0"/>
            </a:spcBef>
            <a:spcAft>
              <a:spcPct val="35000"/>
            </a:spcAft>
          </a:pPr>
          <a:endParaRPr lang="en-US" altLang="zh-TW" sz="2400" kern="1200" dirty="0" smtClean="0">
            <a:latin typeface="標楷體" panose="03000509000000000000" pitchFamily="65" charset="-120"/>
            <a:ea typeface="標楷體" panose="03000509000000000000" pitchFamily="65" charset="-120"/>
          </a:endParaRPr>
        </a:p>
      </dsp:txBody>
      <dsp:txXfrm>
        <a:off x="2364272" y="4085744"/>
        <a:ext cx="2314254" cy="1316305"/>
      </dsp:txXfrm>
    </dsp:sp>
    <dsp:sp modelId="{3ABB9927-34AA-4436-A95F-6E8AE3387F11}">
      <dsp:nvSpPr>
        <dsp:cNvPr id="0" name=""/>
        <dsp:cNvSpPr/>
      </dsp:nvSpPr>
      <dsp:spPr>
        <a:xfrm>
          <a:off x="4601516" y="4053657"/>
          <a:ext cx="4251355" cy="163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44000" algn="just" defTabSz="800100">
            <a:lnSpc>
              <a:spcPct val="90000"/>
            </a:lnSpc>
            <a:spcBef>
              <a:spcPct val="0"/>
            </a:spcBef>
            <a:spcAft>
              <a:spcPct val="15000"/>
            </a:spcAft>
            <a:buChar char="••"/>
          </a:pPr>
          <a:r>
            <a:rPr lang="zh-TW" altLang="en-US" sz="1800" u="sng" kern="1200" dirty="0" smtClean="0">
              <a:latin typeface="標楷體" panose="03000509000000000000" pitchFamily="65" charset="-120"/>
              <a:ea typeface="標楷體" panose="03000509000000000000" pitchFamily="65" charset="-120"/>
            </a:rPr>
            <a:t>創新板上市掛牌公司</a:t>
          </a:r>
          <a:r>
            <a:rPr lang="zh-TW" altLang="en-US" sz="1800" kern="1200" dirty="0" smtClean="0">
              <a:latin typeface="標楷體" panose="03000509000000000000" pitchFamily="65" charset="-120"/>
              <a:ea typeface="標楷體" panose="03000509000000000000" pitchFamily="65" charset="-120"/>
            </a:rPr>
            <a:t>應於上市次一年度起之</a:t>
          </a:r>
          <a:r>
            <a:rPr lang="zh-TW" altLang="en-US" sz="18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三個會計年度</a:t>
          </a:r>
          <a:r>
            <a:rPr lang="zh-TW" altLang="en-US" sz="1800" kern="1200" dirty="0" smtClean="0">
              <a:latin typeface="標楷體" panose="03000509000000000000" pitchFamily="65" charset="-120"/>
              <a:ea typeface="標楷體" panose="03000509000000000000" pitchFamily="65" charset="-120"/>
            </a:rPr>
            <a:t>內，於檢送書面年報時，一併於本公司指定之網際網路資訊申報系統</a:t>
          </a:r>
          <a:r>
            <a:rPr lang="zh-TW" altLang="en-US" sz="1800" strike="sngStrike"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公開及以書面</a:t>
          </a:r>
          <a:r>
            <a:rPr lang="zh-TW" altLang="en-US" sz="1800" kern="1200" dirty="0" smtClean="0">
              <a:latin typeface="標楷體" panose="03000509000000000000" pitchFamily="65" charset="-120"/>
              <a:ea typeface="標楷體" panose="03000509000000000000" pitchFamily="65" charset="-120"/>
            </a:rPr>
            <a:t>申報前一年度會計師專案審查報告</a:t>
          </a:r>
          <a:r>
            <a:rPr lang="en-US" altLang="zh-TW" sz="1800" kern="1200" dirty="0" smtClean="0">
              <a:latin typeface="標楷體" panose="03000509000000000000" pitchFamily="65" charset="-120"/>
              <a:ea typeface="標楷體" panose="03000509000000000000" pitchFamily="65" charset="-120"/>
            </a:rPr>
            <a:t>(</a:t>
          </a:r>
          <a:r>
            <a:rPr lang="zh-TW" altLang="zh-TW" sz="1800" kern="1200" dirty="0" smtClean="0">
              <a:latin typeface="標楷體" panose="03000509000000000000" pitchFamily="65" charset="-120"/>
              <a:ea typeface="標楷體" panose="03000509000000000000" pitchFamily="65" charset="-120"/>
            </a:rPr>
            <a:t>上市後管理作業辦法</a:t>
          </a:r>
          <a:r>
            <a:rPr lang="zh-TW" altLang="en-US" sz="1800" kern="1200" dirty="0" smtClean="0">
              <a:latin typeface="標楷體" panose="03000509000000000000" pitchFamily="65" charset="-120"/>
              <a:ea typeface="標楷體" panose="03000509000000000000" pitchFamily="65" charset="-120"/>
            </a:rPr>
            <a:t>第</a:t>
          </a:r>
          <a:r>
            <a:rPr lang="en-US" altLang="zh-TW" sz="1800" kern="1200" dirty="0" smtClean="0">
              <a:latin typeface="標楷體" panose="03000509000000000000" pitchFamily="65" charset="-120"/>
              <a:ea typeface="標楷體" panose="03000509000000000000" pitchFamily="65" charset="-120"/>
            </a:rPr>
            <a:t>4</a:t>
          </a:r>
          <a:r>
            <a:rPr lang="zh-TW" altLang="en-US" sz="1800" kern="1200" dirty="0" smtClean="0">
              <a:latin typeface="標楷體" panose="03000509000000000000" pitchFamily="65" charset="-120"/>
              <a:ea typeface="標楷體" panose="03000509000000000000" pitchFamily="65" charset="-120"/>
            </a:rPr>
            <a:t>條、上市審查準則第</a:t>
          </a:r>
          <a:r>
            <a:rPr lang="en-US" altLang="zh-TW" sz="1800" kern="1200" dirty="0" smtClean="0">
              <a:latin typeface="標楷體" panose="03000509000000000000" pitchFamily="65" charset="-120"/>
              <a:ea typeface="標楷體" panose="03000509000000000000" pitchFamily="65" charset="-120"/>
            </a:rPr>
            <a:t>34</a:t>
          </a:r>
          <a:r>
            <a:rPr lang="zh-TW" altLang="en-US" sz="1800" kern="1200" dirty="0" smtClean="0">
              <a:latin typeface="標楷體" panose="03000509000000000000" pitchFamily="65" charset="-120"/>
              <a:ea typeface="標楷體" panose="03000509000000000000" pitchFamily="65" charset="-120"/>
            </a:rPr>
            <a:t>條</a:t>
          </a:r>
          <a:r>
            <a:rPr lang="en-US" altLang="zh-TW" sz="1800" kern="1200" dirty="0" smtClean="0">
              <a:latin typeface="標楷體" panose="03000509000000000000" pitchFamily="65" charset="-120"/>
              <a:ea typeface="標楷體" panose="03000509000000000000" pitchFamily="65" charset="-120"/>
            </a:rPr>
            <a:t>)</a:t>
          </a:r>
          <a:r>
            <a:rPr lang="en-US" altLang="zh-TW" sz="1800" kern="1200" dirty="0" smtClean="0">
              <a:solidFill>
                <a:srgbClr val="7030A0"/>
              </a:solidFill>
              <a:latin typeface="標楷體" panose="03000509000000000000" pitchFamily="65" charset="-120"/>
              <a:ea typeface="標楷體" panose="03000509000000000000" pitchFamily="65" charset="-120"/>
            </a:rPr>
            <a:t>【</a:t>
          </a:r>
          <a:r>
            <a:rPr lang="en-US" altLang="en-US" sz="1800" u="none" kern="1200" dirty="0" smtClean="0">
              <a:solidFill>
                <a:srgbClr val="7030A0"/>
              </a:solidFill>
              <a:latin typeface="標楷體" panose="03000509000000000000" pitchFamily="65" charset="-120"/>
              <a:ea typeface="標楷體" panose="03000509000000000000" pitchFamily="65" charset="-120"/>
            </a:rPr>
            <a:t>111.9.21</a:t>
          </a:r>
          <a:r>
            <a:rPr lang="zh-TW" altLang="en-US" sz="1800" u="none" kern="1200" dirty="0" smtClean="0">
              <a:solidFill>
                <a:srgbClr val="7030A0"/>
              </a:solidFill>
              <a:latin typeface="標楷體" panose="03000509000000000000" pitchFamily="65" charset="-120"/>
              <a:ea typeface="標楷體" panose="03000509000000000000" pitchFamily="65" charset="-120"/>
            </a:rPr>
            <a:t>、</a:t>
          </a:r>
          <a:r>
            <a:rPr lang="en-US" altLang="zh-TW" sz="1800" u="none" kern="1200" dirty="0" smtClean="0">
              <a:solidFill>
                <a:srgbClr val="7030A0"/>
              </a:solidFill>
              <a:latin typeface="標楷體" panose="03000509000000000000" pitchFamily="65" charset="-120"/>
              <a:ea typeface="標楷體" panose="03000509000000000000" pitchFamily="65" charset="-120"/>
            </a:rPr>
            <a:t>112.11.13</a:t>
          </a:r>
          <a:r>
            <a:rPr lang="zh-TW" altLang="en-US" sz="1800" u="none" kern="1200" dirty="0" smtClean="0">
              <a:solidFill>
                <a:srgbClr val="7030A0"/>
              </a:solidFill>
              <a:latin typeface="標楷體" panose="03000509000000000000" pitchFamily="65" charset="-120"/>
              <a:ea typeface="標楷體" panose="03000509000000000000" pitchFamily="65" charset="-120"/>
            </a:rPr>
            <a:t>修正</a:t>
          </a:r>
          <a:r>
            <a:rPr lang="en-US" altLang="zh-TW" sz="1800" u="none" kern="1200" dirty="0" smtClean="0">
              <a:solidFill>
                <a:srgbClr val="7030A0"/>
              </a:solidFill>
              <a:latin typeface="標楷體" panose="03000509000000000000" pitchFamily="65" charset="-120"/>
              <a:ea typeface="標楷體" panose="03000509000000000000" pitchFamily="65" charset="-120"/>
            </a:rPr>
            <a:t>】</a:t>
          </a:r>
          <a:endParaRPr lang="zh-TW" altLang="en-US" sz="1800" u="none" kern="1200" dirty="0">
            <a:solidFill>
              <a:schemeClr val="tx1"/>
            </a:solidFill>
            <a:latin typeface="標楷體" panose="03000509000000000000" pitchFamily="65" charset="-120"/>
            <a:ea typeface="標楷體" panose="03000509000000000000" pitchFamily="65" charset="-120"/>
          </a:endParaRPr>
        </a:p>
      </dsp:txBody>
      <dsp:txXfrm>
        <a:off x="4601516" y="4053657"/>
        <a:ext cx="4251355" cy="1636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28BF5-7C2B-4CC0-9EA1-DFE3B0DBAD48}">
      <dsp:nvSpPr>
        <dsp:cNvPr id="0" name=""/>
        <dsp:cNvSpPr/>
      </dsp:nvSpPr>
      <dsp:spPr>
        <a:xfrm>
          <a:off x="4923" y="0"/>
          <a:ext cx="2953816" cy="2340864"/>
        </a:xfrm>
        <a:prstGeom prst="upArrow">
          <a:avLst/>
        </a:prstGeom>
        <a:gradFill flip="none" rotWithShape="0">
          <a:gsLst>
            <a:gs pos="0">
              <a:srgbClr val="0066FF">
                <a:tint val="66000"/>
                <a:satMod val="160000"/>
              </a:srgbClr>
            </a:gs>
            <a:gs pos="50000">
              <a:srgbClr val="0066FF">
                <a:tint val="44500"/>
                <a:satMod val="160000"/>
              </a:srgbClr>
            </a:gs>
            <a:gs pos="100000">
              <a:srgbClr val="0066FF">
                <a:tint val="23500"/>
                <a:satMod val="160000"/>
              </a:srgbClr>
            </a:gs>
          </a:gsLst>
          <a:path path="circle">
            <a:fillToRect t="100000" r="100000"/>
          </a:path>
          <a:tileRect l="-100000" b="-10000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A4373D64-B3AD-41BD-92D9-331900C411FB}">
      <dsp:nvSpPr>
        <dsp:cNvPr id="0" name=""/>
        <dsp:cNvSpPr/>
      </dsp:nvSpPr>
      <dsp:spPr>
        <a:xfrm>
          <a:off x="3047354" y="0"/>
          <a:ext cx="5012537" cy="2340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l" defTabSz="933450">
            <a:lnSpc>
              <a:spcPct val="90000"/>
            </a:lnSpc>
            <a:spcBef>
              <a:spcPct val="0"/>
            </a:spcBef>
            <a:spcAft>
              <a:spcPct val="35000"/>
            </a:spcAft>
          </a:pPr>
          <a:r>
            <a:rPr lang="zh-TW" altLang="en-US" sz="2100" kern="1200" dirty="0" smtClean="0">
              <a:solidFill>
                <a:sysClr val="windowText" lastClr="000000">
                  <a:hueOff val="0"/>
                  <a:satOff val="0"/>
                  <a:lumOff val="0"/>
                  <a:alphaOff val="0"/>
                </a:sysClr>
              </a:solidFill>
              <a:latin typeface="Calibri"/>
              <a:ea typeface="標楷體"/>
              <a:cs typeface="+mn-cs"/>
            </a:rPr>
            <a:t>董事會設置及行使職權應遵循事項要點第</a:t>
          </a:r>
          <a:r>
            <a:rPr lang="en-US" altLang="en-US" sz="2100" kern="1200" dirty="0" smtClean="0">
              <a:solidFill>
                <a:sysClr val="windowText" lastClr="000000">
                  <a:hueOff val="0"/>
                  <a:satOff val="0"/>
                  <a:lumOff val="0"/>
                  <a:alphaOff val="0"/>
                </a:sysClr>
              </a:solidFill>
              <a:latin typeface="Calibri"/>
              <a:ea typeface="標楷體"/>
              <a:cs typeface="+mn-cs"/>
            </a:rPr>
            <a:t>20</a:t>
          </a:r>
          <a:r>
            <a:rPr lang="zh-TW" altLang="en-US" sz="2100" kern="1200" dirty="0" smtClean="0">
              <a:solidFill>
                <a:sysClr val="windowText" lastClr="000000">
                  <a:hueOff val="0"/>
                  <a:satOff val="0"/>
                  <a:lumOff val="0"/>
                  <a:alphaOff val="0"/>
                </a:sysClr>
              </a:solidFill>
              <a:latin typeface="Calibri"/>
              <a:ea typeface="標楷體"/>
              <a:cs typeface="+mn-cs"/>
            </a:rPr>
            <a:t>條：</a:t>
          </a:r>
        </a:p>
        <a:p>
          <a:pPr lvl="0" algn="l" defTabSz="933450">
            <a:lnSpc>
              <a:spcPct val="90000"/>
            </a:lnSpc>
            <a:spcBef>
              <a:spcPct val="0"/>
            </a:spcBef>
            <a:spcAft>
              <a:spcPct val="35000"/>
            </a:spcAft>
          </a:pPr>
          <a:r>
            <a:rPr lang="zh-TW" altLang="en-US" sz="2100" u="none" kern="1200" dirty="0" smtClean="0">
              <a:solidFill>
                <a:sysClr val="windowText" lastClr="000000">
                  <a:hueOff val="0"/>
                  <a:satOff val="0"/>
                  <a:lumOff val="0"/>
                  <a:alphaOff val="0"/>
                </a:sysClr>
              </a:solidFill>
              <a:latin typeface="Calibri"/>
              <a:ea typeface="標楷體"/>
              <a:cs typeface="+mn-cs"/>
            </a:rPr>
            <a:t>上市公司應設置公司治理主管</a:t>
          </a:r>
          <a:r>
            <a:rPr lang="zh-TW" altLang="en-US" sz="2100" kern="1200" dirty="0" smtClean="0">
              <a:solidFill>
                <a:sysClr val="windowText" lastClr="000000">
                  <a:hueOff val="0"/>
                  <a:satOff val="0"/>
                  <a:lumOff val="0"/>
                  <a:alphaOff val="0"/>
                </a:sysClr>
              </a:solidFill>
              <a:latin typeface="Calibri"/>
              <a:ea typeface="標楷體"/>
              <a:cs typeface="+mn-cs"/>
            </a:rPr>
            <a:t>，但實收資本額未達</a:t>
          </a:r>
          <a:r>
            <a:rPr lang="en-US" altLang="en-US" sz="2100" kern="1200" dirty="0" smtClean="0">
              <a:solidFill>
                <a:sysClr val="windowText" lastClr="000000">
                  <a:hueOff val="0"/>
                  <a:satOff val="0"/>
                  <a:lumOff val="0"/>
                  <a:alphaOff val="0"/>
                </a:sysClr>
              </a:solidFill>
              <a:latin typeface="Calibri"/>
              <a:ea typeface="標楷體"/>
              <a:cs typeface="+mn-cs"/>
            </a:rPr>
            <a:t>20</a:t>
          </a:r>
          <a:r>
            <a:rPr lang="zh-TW" altLang="en-US" sz="2100" kern="1200" dirty="0" smtClean="0">
              <a:solidFill>
                <a:sysClr val="windowText" lastClr="000000">
                  <a:hueOff val="0"/>
                  <a:satOff val="0"/>
                  <a:lumOff val="0"/>
                  <a:alphaOff val="0"/>
                </a:sysClr>
              </a:solidFill>
              <a:latin typeface="Calibri"/>
              <a:ea typeface="標楷體"/>
              <a:cs typeface="+mn-cs"/>
            </a:rPr>
            <a:t>億元非屬金融保險業者，得於中華民國</a:t>
          </a:r>
          <a:r>
            <a:rPr lang="en-US" altLang="en-US" sz="2100" kern="1200" dirty="0" smtClean="0">
              <a:solidFill>
                <a:sysClr val="windowText" lastClr="000000">
                  <a:hueOff val="0"/>
                  <a:satOff val="0"/>
                  <a:lumOff val="0"/>
                  <a:alphaOff val="0"/>
                </a:sysClr>
              </a:solidFill>
              <a:latin typeface="Calibri"/>
              <a:ea typeface="標楷體"/>
              <a:cs typeface="+mn-cs"/>
            </a:rPr>
            <a:t>112</a:t>
          </a:r>
          <a:r>
            <a:rPr lang="zh-TW" altLang="en-US" sz="2100" kern="1200" dirty="0" smtClean="0">
              <a:solidFill>
                <a:sysClr val="windowText" lastClr="000000">
                  <a:hueOff val="0"/>
                  <a:satOff val="0"/>
                  <a:lumOff val="0"/>
                  <a:alphaOff val="0"/>
                </a:sysClr>
              </a:solidFill>
              <a:latin typeface="Calibri"/>
              <a:ea typeface="標楷體"/>
              <a:cs typeface="+mn-cs"/>
            </a:rPr>
            <a:t>年</a:t>
          </a:r>
          <a:r>
            <a:rPr lang="en-US" altLang="en-US" sz="2100" kern="1200" dirty="0" smtClean="0">
              <a:solidFill>
                <a:sysClr val="windowText" lastClr="000000">
                  <a:hueOff val="0"/>
                  <a:satOff val="0"/>
                  <a:lumOff val="0"/>
                  <a:alphaOff val="0"/>
                </a:sysClr>
              </a:solidFill>
              <a:latin typeface="Calibri"/>
              <a:ea typeface="標楷體"/>
              <a:cs typeface="+mn-cs"/>
            </a:rPr>
            <a:t>6</a:t>
          </a:r>
          <a:r>
            <a:rPr lang="zh-TW" altLang="en-US" sz="2100" kern="1200" dirty="0" smtClean="0">
              <a:solidFill>
                <a:sysClr val="windowText" lastClr="000000">
                  <a:hueOff val="0"/>
                  <a:satOff val="0"/>
                  <a:lumOff val="0"/>
                  <a:alphaOff val="0"/>
                </a:sysClr>
              </a:solidFill>
              <a:latin typeface="Calibri"/>
              <a:ea typeface="標楷體"/>
              <a:cs typeface="+mn-cs"/>
            </a:rPr>
            <a:t>月</a:t>
          </a:r>
          <a:r>
            <a:rPr lang="en-US" altLang="en-US" sz="2100" kern="1200" dirty="0" smtClean="0">
              <a:solidFill>
                <a:sysClr val="windowText" lastClr="000000">
                  <a:hueOff val="0"/>
                  <a:satOff val="0"/>
                  <a:lumOff val="0"/>
                  <a:alphaOff val="0"/>
                </a:sysClr>
              </a:solidFill>
              <a:latin typeface="Calibri"/>
              <a:ea typeface="標楷體"/>
              <a:cs typeface="+mn-cs"/>
            </a:rPr>
            <a:t>30</a:t>
          </a:r>
          <a:r>
            <a:rPr lang="zh-TW" altLang="en-US" sz="2100" kern="1200" dirty="0" smtClean="0">
              <a:solidFill>
                <a:sysClr val="windowText" lastClr="000000">
                  <a:hueOff val="0"/>
                  <a:satOff val="0"/>
                  <a:lumOff val="0"/>
                  <a:alphaOff val="0"/>
                </a:sysClr>
              </a:solidFill>
              <a:latin typeface="Calibri"/>
              <a:ea typeface="標楷體"/>
              <a:cs typeface="+mn-cs"/>
            </a:rPr>
            <a:t>日前完成設置公司治理主管。</a:t>
          </a:r>
        </a:p>
      </dsp:txBody>
      <dsp:txXfrm>
        <a:off x="3047354" y="0"/>
        <a:ext cx="5012537" cy="2340864"/>
      </dsp:txXfrm>
    </dsp:sp>
    <dsp:sp modelId="{D7EB0E0D-139C-4A04-B3C2-5FC52C191668}">
      <dsp:nvSpPr>
        <dsp:cNvPr id="0" name=""/>
        <dsp:cNvSpPr/>
      </dsp:nvSpPr>
      <dsp:spPr>
        <a:xfrm>
          <a:off x="891068" y="2535936"/>
          <a:ext cx="2953816" cy="2340864"/>
        </a:xfrm>
        <a:prstGeom prst="downArrow">
          <a:avLst/>
        </a:prstGeom>
        <a:solidFill>
          <a:srgbClr val="474B78"/>
        </a:solidFill>
        <a:ln w="38100" cap="flat" cmpd="sng" algn="ctr">
          <a:solidFill>
            <a:sysClr val="window" lastClr="FFFFFF"/>
          </a:solidFill>
          <a:prstDash val="solid"/>
          <a:miter lim="800000"/>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sp>
    <dsp:sp modelId="{BE38BCC7-28E6-414F-AE71-9188BA0EDD21}">
      <dsp:nvSpPr>
        <dsp:cNvPr id="0" name=""/>
        <dsp:cNvSpPr/>
      </dsp:nvSpPr>
      <dsp:spPr>
        <a:xfrm>
          <a:off x="3933499" y="2535936"/>
          <a:ext cx="5012537" cy="2340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l" defTabSz="933450">
            <a:lnSpc>
              <a:spcPct val="90000"/>
            </a:lnSpc>
            <a:spcBef>
              <a:spcPct val="0"/>
            </a:spcBef>
            <a:spcAft>
              <a:spcPct val="35000"/>
            </a:spcAft>
          </a:pPr>
          <a:r>
            <a:rPr lang="zh-TW" altLang="en-US" sz="2100" kern="1200" dirty="0" smtClean="0">
              <a:solidFill>
                <a:srgbClr val="FF0000"/>
              </a:solidFill>
              <a:latin typeface="Calibri"/>
              <a:ea typeface="標楷體"/>
              <a:cs typeface="+mn-cs"/>
            </a:rPr>
            <a:t>有價證券上市審查準則第</a:t>
          </a:r>
          <a:r>
            <a:rPr lang="en-US" altLang="zh-TW" sz="2100" kern="1200" dirty="0" smtClean="0">
              <a:solidFill>
                <a:srgbClr val="FF0000"/>
              </a:solidFill>
              <a:latin typeface="Calibri"/>
              <a:ea typeface="標楷體"/>
              <a:cs typeface="+mn-cs"/>
            </a:rPr>
            <a:t>2</a:t>
          </a:r>
          <a:r>
            <a:rPr lang="zh-TW" altLang="en-US" sz="2100" kern="1200" dirty="0" smtClean="0">
              <a:solidFill>
                <a:srgbClr val="FF0000"/>
              </a:solidFill>
              <a:latin typeface="Calibri"/>
              <a:ea typeface="標楷體"/>
              <a:cs typeface="+mn-cs"/>
            </a:rPr>
            <a:t>條之</a:t>
          </a:r>
          <a:r>
            <a:rPr lang="en-US" altLang="zh-TW" sz="2100" kern="1200" dirty="0" smtClean="0">
              <a:solidFill>
                <a:srgbClr val="FF0000"/>
              </a:solidFill>
              <a:latin typeface="Calibri"/>
              <a:ea typeface="標楷體"/>
              <a:cs typeface="+mn-cs"/>
            </a:rPr>
            <a:t>2</a:t>
          </a:r>
          <a:r>
            <a:rPr lang="zh-TW" altLang="en-US" sz="2100" kern="1200" dirty="0" smtClean="0">
              <a:solidFill>
                <a:sysClr val="windowText" lastClr="000000">
                  <a:hueOff val="0"/>
                  <a:satOff val="0"/>
                  <a:lumOff val="0"/>
                  <a:alphaOff val="0"/>
                </a:sysClr>
              </a:solidFill>
              <a:latin typeface="Calibri"/>
              <a:ea typeface="標楷體"/>
              <a:cs typeface="+mn-cs"/>
            </a:rPr>
            <a:t>：申請股票上市之本國發行公司及股票第一上市之外國發行人，</a:t>
          </a:r>
          <a:r>
            <a:rPr lang="zh-TW" altLang="en-US" sz="2100" u="sng" kern="1200" dirty="0" smtClean="0">
              <a:solidFill>
                <a:sysClr val="windowText" lastClr="000000">
                  <a:hueOff val="0"/>
                  <a:satOff val="0"/>
                  <a:lumOff val="0"/>
                  <a:alphaOff val="0"/>
                </a:sysClr>
              </a:solidFill>
              <a:latin typeface="Calibri"/>
              <a:ea typeface="標楷體"/>
              <a:cs typeface="+mn-cs"/>
            </a:rPr>
            <a:t>應設置符合「上市公司董事會設置及行使職權應遵循事項要點」規定之公司治理主管，本公司始受理其申請上市案</a:t>
          </a:r>
          <a:r>
            <a:rPr lang="zh-TW" altLang="en-US" sz="2100" u="none" kern="1200" dirty="0" smtClean="0">
              <a:solidFill>
                <a:srgbClr val="FF0000"/>
              </a:solidFill>
              <a:latin typeface="Calibri"/>
              <a:ea typeface="標楷體"/>
              <a:cs typeface="+mn-cs"/>
            </a:rPr>
            <a:t>（</a:t>
          </a:r>
          <a:r>
            <a:rPr lang="en-US" altLang="en-US" sz="2100" u="none" kern="1200" dirty="0" smtClean="0">
              <a:solidFill>
                <a:srgbClr val="FF0000"/>
              </a:solidFill>
              <a:latin typeface="Calibri"/>
              <a:ea typeface="標楷體"/>
              <a:cs typeface="+mn-cs"/>
            </a:rPr>
            <a:t>112.1.1</a:t>
          </a:r>
          <a:r>
            <a:rPr lang="zh-TW" altLang="en-US" sz="2100" u="none" kern="1200" dirty="0" smtClean="0">
              <a:solidFill>
                <a:srgbClr val="FF0000"/>
              </a:solidFill>
              <a:latin typeface="Calibri"/>
              <a:ea typeface="標楷體"/>
              <a:cs typeface="+mn-cs"/>
            </a:rPr>
            <a:t>實施）</a:t>
          </a:r>
          <a:r>
            <a:rPr lang="zh-TW" altLang="en-US" sz="2100" u="sng" kern="1200" dirty="0" smtClean="0">
              <a:solidFill>
                <a:srgbClr val="FF0000"/>
              </a:solidFill>
              <a:latin typeface="Calibri"/>
              <a:ea typeface="標楷體"/>
              <a:cs typeface="+mn-cs"/>
            </a:rPr>
            <a:t> </a:t>
          </a:r>
          <a:endParaRPr lang="zh-TW" altLang="en-US" sz="2100" kern="1200" dirty="0">
            <a:solidFill>
              <a:srgbClr val="FF0000"/>
            </a:solidFill>
            <a:latin typeface="Calibri"/>
            <a:ea typeface="標楷體"/>
            <a:cs typeface="+mn-cs"/>
          </a:endParaRPr>
        </a:p>
      </dsp:txBody>
      <dsp:txXfrm>
        <a:off x="3933499" y="2535936"/>
        <a:ext cx="5012537" cy="234086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68E84-8F83-4A60-8B94-75DC58024EDC}">
      <dsp:nvSpPr>
        <dsp:cNvPr id="0" name=""/>
        <dsp:cNvSpPr/>
      </dsp:nvSpPr>
      <dsp:spPr>
        <a:xfrm>
          <a:off x="609588" y="1159944"/>
          <a:ext cx="7883081" cy="4067988"/>
        </a:xfrm>
        <a:prstGeom prst="rect">
          <a:avLst/>
        </a:prstGeom>
        <a:solidFill>
          <a:schemeClr val="accent3">
            <a:lumMod val="20000"/>
            <a:lumOff val="80000"/>
          </a:schemeClr>
        </a:solidFill>
        <a:ln w="12700" cap="flat" cmpd="sng" algn="ctr">
          <a:solidFill>
            <a:srgbClr val="660033"/>
          </a:solidFill>
          <a:prstDash val="solid"/>
          <a:miter lim="800000"/>
        </a:ln>
        <a:effectLst/>
      </dsp:spPr>
      <dsp:style>
        <a:lnRef idx="2">
          <a:scrgbClr r="0" g="0" b="0"/>
        </a:lnRef>
        <a:fillRef idx="1">
          <a:scrgbClr r="0" g="0" b="0"/>
        </a:fillRef>
        <a:effectRef idx="0">
          <a:scrgbClr r="0" g="0" b="0"/>
        </a:effectRef>
        <a:fontRef idx="minor"/>
      </dsp:style>
    </dsp:sp>
    <dsp:sp modelId="{4DE96902-8B78-4684-A051-FB45C078B24E}">
      <dsp:nvSpPr>
        <dsp:cNvPr id="0" name=""/>
        <dsp:cNvSpPr/>
      </dsp:nvSpPr>
      <dsp:spPr>
        <a:xfrm>
          <a:off x="685811" y="1633732"/>
          <a:ext cx="3488558" cy="3321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977900">
            <a:lnSpc>
              <a:spcPct val="90000"/>
            </a:lnSpc>
            <a:spcBef>
              <a:spcPct val="0"/>
            </a:spcBef>
            <a:spcAft>
              <a:spcPct val="35000"/>
            </a:spcAft>
          </a:pPr>
          <a:r>
            <a:rPr lang="zh-TW" altLang="en-US" sz="2200" kern="1200" baseline="0" dirty="0" smtClean="0">
              <a:solidFill>
                <a:srgbClr val="0000CC"/>
              </a:solidFill>
              <a:latin typeface="標楷體" panose="03000509000000000000" pitchFamily="65" charset="-120"/>
              <a:ea typeface="標楷體" panose="03000509000000000000" pitchFamily="65" charset="-120"/>
            </a:rPr>
            <a:t>所有應強制辦理股票集保人員再次集保，期間重新計算</a:t>
          </a:r>
          <a:endParaRPr lang="zh-TW" altLang="en-US" sz="2200" kern="1200" baseline="0" dirty="0">
            <a:solidFill>
              <a:srgbClr val="0000CC"/>
            </a:solidFill>
            <a:latin typeface="標楷體" panose="03000509000000000000" pitchFamily="65" charset="-120"/>
            <a:ea typeface="標楷體" panose="03000509000000000000" pitchFamily="65" charset="-120"/>
          </a:endParaRPr>
        </a:p>
      </dsp:txBody>
      <dsp:txXfrm>
        <a:off x="685811" y="1633732"/>
        <a:ext cx="3488558" cy="3321353"/>
      </dsp:txXfrm>
    </dsp:sp>
    <dsp:sp modelId="{1CE74301-7F6B-4B8E-8DF1-3622409C538D}">
      <dsp:nvSpPr>
        <dsp:cNvPr id="0" name=""/>
        <dsp:cNvSpPr/>
      </dsp:nvSpPr>
      <dsp:spPr>
        <a:xfrm>
          <a:off x="4295953" y="1639378"/>
          <a:ext cx="4139558" cy="3321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977900">
            <a:lnSpc>
              <a:spcPct val="90000"/>
            </a:lnSpc>
            <a:spcBef>
              <a:spcPct val="0"/>
            </a:spcBef>
            <a:spcAft>
              <a:spcPct val="35000"/>
            </a:spcAft>
          </a:pPr>
          <a:r>
            <a:rPr lang="zh-TW" altLang="en-US" sz="2200" kern="1200" baseline="0" dirty="0" smtClean="0">
              <a:solidFill>
                <a:srgbClr val="0000CC"/>
              </a:solidFill>
              <a:latin typeface="標楷體" panose="03000509000000000000" pitchFamily="65" charset="-120"/>
              <a:ea typeface="標楷體" panose="03000509000000000000" pitchFamily="65" charset="-120"/>
            </a:rPr>
            <a:t>▲創新板</a:t>
          </a:r>
          <a:r>
            <a:rPr lang="en-US" altLang="en-US" sz="2200" kern="1200" baseline="0" dirty="0" smtClean="0">
              <a:solidFill>
                <a:srgbClr val="0000CC"/>
              </a:solidFill>
              <a:latin typeface="標楷體" panose="03000509000000000000" pitchFamily="65" charset="-120"/>
              <a:ea typeface="標楷體" panose="03000509000000000000" pitchFamily="65" charset="-120"/>
            </a:rPr>
            <a:t>IPO</a:t>
          </a:r>
          <a:r>
            <a:rPr lang="zh-TW" altLang="en-US" sz="2200" kern="1200" baseline="0" dirty="0" smtClean="0">
              <a:solidFill>
                <a:srgbClr val="0000CC"/>
              </a:solidFill>
              <a:latin typeface="標楷體" panose="03000509000000000000" pitchFamily="65" charset="-120"/>
              <a:ea typeface="標楷體" panose="03000509000000000000" pitchFamily="65" charset="-120"/>
            </a:rPr>
            <a:t>時，原已提交股票集保之人員，改列一般板時</a:t>
          </a:r>
          <a:r>
            <a:rPr lang="zh-TW" altLang="en-US" sz="2200" b="1" u="sng" kern="1200" baseline="0" dirty="0" smtClean="0">
              <a:solidFill>
                <a:srgbClr val="0000CC"/>
              </a:solidFill>
              <a:latin typeface="標楷體" panose="03000509000000000000" pitchFamily="65" charset="-120"/>
              <a:ea typeface="標楷體" panose="03000509000000000000" pitchFamily="65" charset="-120"/>
            </a:rPr>
            <a:t>採延續計算</a:t>
          </a:r>
          <a:endParaRPr lang="en-US" altLang="zh-TW" sz="2200" b="1" u="sng" kern="1200" baseline="0" dirty="0" smtClean="0">
            <a:solidFill>
              <a:srgbClr val="0000CC"/>
            </a:solidFill>
            <a:latin typeface="標楷體" panose="03000509000000000000" pitchFamily="65" charset="-120"/>
            <a:ea typeface="標楷體" panose="03000509000000000000" pitchFamily="65" charset="-120"/>
          </a:endParaRPr>
        </a:p>
        <a:p>
          <a:pPr lvl="0" algn="l" defTabSz="977900">
            <a:lnSpc>
              <a:spcPct val="90000"/>
            </a:lnSpc>
            <a:spcBef>
              <a:spcPct val="0"/>
            </a:spcBef>
            <a:spcAft>
              <a:spcPct val="35000"/>
            </a:spcAft>
          </a:pPr>
          <a:r>
            <a:rPr lang="zh-TW" altLang="en-US" sz="2200" kern="1200" baseline="0" dirty="0" smtClean="0">
              <a:solidFill>
                <a:srgbClr val="0000CC"/>
              </a:solidFill>
              <a:latin typeface="標楷體" panose="03000509000000000000" pitchFamily="65" charset="-120"/>
              <a:ea typeface="標楷體" panose="03000509000000000000" pitchFamily="65" charset="-120"/>
            </a:rPr>
            <a:t>▲新增董事、大股東及經理人且符合需強制集保者，集保期間重新計算</a:t>
          </a:r>
          <a:endParaRPr lang="en-US" altLang="zh-TW" sz="2200" kern="1200" baseline="0" dirty="0" smtClean="0">
            <a:solidFill>
              <a:srgbClr val="0000CC"/>
            </a:solidFill>
            <a:latin typeface="標楷體" panose="03000509000000000000" pitchFamily="65" charset="-120"/>
            <a:ea typeface="標楷體" panose="03000509000000000000" pitchFamily="65" charset="-120"/>
          </a:endParaRPr>
        </a:p>
        <a:p>
          <a:pPr lvl="0" algn="l" defTabSz="977900">
            <a:lnSpc>
              <a:spcPct val="90000"/>
            </a:lnSpc>
            <a:spcBef>
              <a:spcPct val="0"/>
            </a:spcBef>
            <a:spcAft>
              <a:spcPct val="35000"/>
            </a:spcAft>
          </a:pPr>
          <a:r>
            <a:rPr lang="zh-TW" altLang="en-US" sz="2200" kern="1200" baseline="0" dirty="0" smtClean="0">
              <a:solidFill>
                <a:srgbClr val="0000CC"/>
              </a:solidFill>
              <a:latin typeface="標楷體" panose="03000509000000000000" pitchFamily="65" charset="-120"/>
              <a:ea typeface="標楷體" panose="03000509000000000000" pitchFamily="65" charset="-120"/>
            </a:rPr>
            <a:t>▲</a:t>
          </a:r>
          <a:r>
            <a:rPr lang="zh-TW" altLang="zh-TW" sz="2200" kern="1200" baseline="0" dirty="0" smtClean="0">
              <a:solidFill>
                <a:srgbClr val="0000CC"/>
              </a:solidFill>
              <a:latin typeface="標楷體" panose="03000509000000000000" pitchFamily="65" charset="-120"/>
              <a:ea typeface="標楷體" panose="03000509000000000000" pitchFamily="65" charset="-120"/>
            </a:rPr>
            <a:t>本公司認有必要時，得要求相關人員依前項所定期間辦理股票集中保管</a:t>
          </a:r>
          <a:endParaRPr lang="zh-TW" altLang="en-US" sz="2200" kern="1200" baseline="0" dirty="0">
            <a:solidFill>
              <a:srgbClr val="0000CC"/>
            </a:solidFill>
            <a:latin typeface="標楷體" panose="03000509000000000000" pitchFamily="65" charset="-120"/>
            <a:ea typeface="標楷體" panose="03000509000000000000" pitchFamily="65" charset="-120"/>
          </a:endParaRPr>
        </a:p>
      </dsp:txBody>
      <dsp:txXfrm>
        <a:off x="4295953" y="1639378"/>
        <a:ext cx="4139558" cy="3321353"/>
      </dsp:txXfrm>
    </dsp:sp>
    <dsp:sp modelId="{767DE953-AA15-42E1-8837-58E2D697A57C}">
      <dsp:nvSpPr>
        <dsp:cNvPr id="0" name=""/>
        <dsp:cNvSpPr/>
      </dsp:nvSpPr>
      <dsp:spPr>
        <a:xfrm>
          <a:off x="7167083" y="215739"/>
          <a:ext cx="1467957" cy="1467957"/>
        </a:xfrm>
        <a:prstGeom prst="plus">
          <a:avLst>
            <a:gd name="adj" fmla="val 32810"/>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DA94F6-241C-439A-9902-8D9A5BB9044A}">
      <dsp:nvSpPr>
        <dsp:cNvPr id="0" name=""/>
        <dsp:cNvSpPr/>
      </dsp:nvSpPr>
      <dsp:spPr>
        <a:xfrm>
          <a:off x="107392" y="801193"/>
          <a:ext cx="1381607" cy="473464"/>
        </a:xfrm>
        <a:prstGeom prst="rect">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DCA687-8C5E-47E8-BB93-9DF27438BAAE}">
      <dsp:nvSpPr>
        <dsp:cNvPr id="0" name=""/>
        <dsp:cNvSpPr/>
      </dsp:nvSpPr>
      <dsp:spPr>
        <a:xfrm>
          <a:off x="4271639" y="1633734"/>
          <a:ext cx="863" cy="3172212"/>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07E7E-4F1C-4136-BDFC-B94DC98734C4}">
      <dsp:nvSpPr>
        <dsp:cNvPr id="0" name=""/>
        <dsp:cNvSpPr/>
      </dsp:nvSpPr>
      <dsp:spPr>
        <a:xfrm>
          <a:off x="3037" y="474"/>
          <a:ext cx="8222670" cy="2594148"/>
        </a:xfrm>
        <a:prstGeom prst="roundRect">
          <a:avLst>
            <a:gd name="adj" fmla="val 10000"/>
          </a:avLst>
        </a:prstGeom>
        <a:solidFill>
          <a:srgbClr val="39639D">
            <a:alpha val="8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altLang="en-US" sz="2000" kern="1200" dirty="0" smtClean="0">
              <a:solidFill>
                <a:sysClr val="window" lastClr="FFFFFF"/>
              </a:solidFill>
              <a:latin typeface="Calibri"/>
              <a:ea typeface="標楷體"/>
              <a:cs typeface="+mn-cs"/>
            </a:rPr>
            <a:t>外國發行人申請時屬於母子公司關係之子公司申請其股票上市，</a:t>
          </a:r>
          <a:r>
            <a:rPr lang="en-US" altLang="en-US" sz="2000" kern="1200" dirty="0" smtClean="0">
              <a:solidFill>
                <a:sysClr val="window" lastClr="FFFFFF"/>
              </a:solidFill>
              <a:latin typeface="Calibri"/>
              <a:ea typeface="標楷體"/>
              <a:cs typeface="+mn-cs"/>
            </a:rPr>
            <a:t>…</a:t>
          </a:r>
          <a:r>
            <a:rPr lang="zh-TW" altLang="en-US" sz="2000" kern="1200" dirty="0" smtClean="0">
              <a:solidFill>
                <a:sysClr val="window" lastClr="FFFFFF"/>
              </a:solidFill>
              <a:latin typeface="Calibri"/>
              <a:ea typeface="標楷體"/>
              <a:cs typeface="+mn-cs"/>
            </a:rPr>
            <a:t>，但不能符合下列各款情事者，應不同意其股票上市：</a:t>
          </a:r>
          <a:r>
            <a:rPr lang="en-US" altLang="zh-TW" sz="2000" kern="1200" dirty="0" smtClean="0">
              <a:solidFill>
                <a:sysClr val="window" lastClr="FFFFFF"/>
              </a:solidFill>
              <a:latin typeface="Calibri"/>
              <a:ea typeface="標楷體"/>
              <a:cs typeface="+mn-cs"/>
            </a:rPr>
            <a:t>…</a:t>
          </a:r>
        </a:p>
        <a:p>
          <a:pPr lvl="0" algn="l" defTabSz="889000">
            <a:lnSpc>
              <a:spcPct val="90000"/>
            </a:lnSpc>
            <a:spcBef>
              <a:spcPct val="0"/>
            </a:spcBef>
            <a:spcAft>
              <a:spcPct val="35000"/>
            </a:spcAft>
          </a:pPr>
          <a:r>
            <a:rPr lang="zh-TW" altLang="en-US" sz="2000" kern="1200" dirty="0" smtClean="0">
              <a:solidFill>
                <a:sysClr val="window" lastClr="FFFFFF"/>
              </a:solidFill>
              <a:latin typeface="Calibri"/>
              <a:ea typeface="標楷體"/>
              <a:cs typeface="+mn-cs"/>
            </a:rPr>
            <a:t>六、母公司股票已在我國證券集中交易市場上市（櫃）買賣者，申請上市時最近四季未包括申請公司財務數據且經會計師核閱之擬制性合併財務報表所示之擬制性營業收入或營業利益，</a:t>
          </a:r>
          <a:r>
            <a:rPr lang="zh-TW" altLang="en-US" sz="2000" b="1" u="sng" kern="1200" dirty="0" smtClean="0">
              <a:solidFill>
                <a:sysClr val="window" lastClr="FFFFFF"/>
              </a:solidFill>
              <a:latin typeface="Calibri"/>
              <a:ea typeface="標楷體"/>
              <a:cs typeface="+mn-cs"/>
            </a:rPr>
            <a:t>未較其同期合併財務報表衰退達百分之五十以上</a:t>
          </a:r>
          <a:r>
            <a:rPr lang="zh-TW" altLang="en-US" sz="2000" kern="1200" dirty="0" smtClean="0">
              <a:solidFill>
                <a:sysClr val="window" lastClr="FFFFFF"/>
              </a:solidFill>
              <a:latin typeface="Calibri"/>
              <a:ea typeface="標楷體"/>
              <a:cs typeface="+mn-cs"/>
            </a:rPr>
            <a:t>，且母公司最近二個會計年度未有重大客戶業務移轉之情事。</a:t>
          </a:r>
          <a:endParaRPr lang="zh-TW" altLang="en-US" sz="2000" kern="1200" dirty="0">
            <a:solidFill>
              <a:sysClr val="window" lastClr="FFFFFF"/>
            </a:solidFill>
            <a:latin typeface="Calibri"/>
            <a:ea typeface="標楷體"/>
            <a:cs typeface="+mn-cs"/>
          </a:endParaRPr>
        </a:p>
      </dsp:txBody>
      <dsp:txXfrm>
        <a:off x="79017" y="76454"/>
        <a:ext cx="8070710" cy="2442188"/>
      </dsp:txXfrm>
    </dsp:sp>
    <dsp:sp modelId="{EAC9C803-EB7D-46B1-9A03-D11ADDF259EE}">
      <dsp:nvSpPr>
        <dsp:cNvPr id="0" name=""/>
        <dsp:cNvSpPr/>
      </dsp:nvSpPr>
      <dsp:spPr>
        <a:xfrm>
          <a:off x="36851" y="2717285"/>
          <a:ext cx="3945619" cy="2594148"/>
        </a:xfrm>
        <a:prstGeom prst="roundRect">
          <a:avLst>
            <a:gd name="adj" fmla="val 10000"/>
          </a:avLst>
        </a:prstGeom>
        <a:solidFill>
          <a:srgbClr val="39639D">
            <a:alpha val="7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kern="1200" dirty="0" smtClean="0">
              <a:solidFill>
                <a:sysClr val="window" lastClr="FFFFFF"/>
              </a:solidFill>
              <a:latin typeface="Calibri"/>
              <a:ea typeface="標楷體"/>
              <a:cs typeface="+mn-cs"/>
            </a:rPr>
            <a:t>但母子公司間因業務型態、產業類別或產品別不同且無相互競爭，或其他合理原因造成者，得不適用之</a:t>
          </a:r>
          <a:endParaRPr lang="zh-TW" altLang="en-US" sz="2400" kern="1200" dirty="0">
            <a:solidFill>
              <a:sysClr val="window" lastClr="FFFFFF"/>
            </a:solidFill>
            <a:latin typeface="Calibri"/>
            <a:ea typeface="標楷體"/>
            <a:cs typeface="+mn-cs"/>
          </a:endParaRPr>
        </a:p>
      </dsp:txBody>
      <dsp:txXfrm>
        <a:off x="112831" y="2793265"/>
        <a:ext cx="3793659" cy="2442188"/>
      </dsp:txXfrm>
    </dsp:sp>
    <dsp:sp modelId="{190E1B2C-3076-4D9E-9CAA-0672ED9C28EF}">
      <dsp:nvSpPr>
        <dsp:cNvPr id="0" name=""/>
        <dsp:cNvSpPr/>
      </dsp:nvSpPr>
      <dsp:spPr>
        <a:xfrm>
          <a:off x="4281785" y="2778558"/>
          <a:ext cx="3945619" cy="2594148"/>
        </a:xfrm>
        <a:prstGeom prst="roundRect">
          <a:avLst>
            <a:gd name="adj" fmla="val 10000"/>
          </a:avLst>
        </a:prstGeom>
        <a:solidFill>
          <a:srgbClr val="39639D">
            <a:alpha val="7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u="none" kern="1200" dirty="0" smtClean="0">
              <a:solidFill>
                <a:srgbClr val="FFFF00"/>
              </a:solidFill>
              <a:latin typeface="Calibri"/>
              <a:ea typeface="標楷體"/>
              <a:cs typeface="+mn-cs"/>
            </a:rPr>
            <a:t>第一項第六款但書於申請公司之母公司係上市（櫃）投資控股公司者，不適用之</a:t>
          </a:r>
          <a:endParaRPr lang="zh-TW" altLang="en-US" sz="2800" u="none" kern="1200" dirty="0">
            <a:solidFill>
              <a:srgbClr val="FFFF00"/>
            </a:solidFill>
            <a:latin typeface="Calibri"/>
            <a:ea typeface="標楷體"/>
            <a:cs typeface="+mn-cs"/>
          </a:endParaRPr>
        </a:p>
      </dsp:txBody>
      <dsp:txXfrm>
        <a:off x="4357765" y="2854538"/>
        <a:ext cx="3793659" cy="2442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3C441-0AC5-4A23-BB9C-1D9C5206F8BA}">
      <dsp:nvSpPr>
        <dsp:cNvPr id="0" name=""/>
        <dsp:cNvSpPr/>
      </dsp:nvSpPr>
      <dsp:spPr>
        <a:xfrm>
          <a:off x="-115374" y="6043"/>
          <a:ext cx="4800600" cy="4800600"/>
        </a:xfrm>
        <a:prstGeom prst="pie">
          <a:avLst>
            <a:gd name="adj1" fmla="val 5400000"/>
            <a:gd name="adj2" fmla="val 162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2D2F802-0858-43FA-A66D-69B990BFB234}">
      <dsp:nvSpPr>
        <dsp:cNvPr id="0" name=""/>
        <dsp:cNvSpPr/>
      </dsp:nvSpPr>
      <dsp:spPr>
        <a:xfrm>
          <a:off x="2284925" y="-14766"/>
          <a:ext cx="5600699" cy="4842221"/>
        </a:xfrm>
        <a:prstGeom prst="rect">
          <a:avLst/>
        </a:prstGeom>
        <a:solidFill>
          <a:schemeClr val="accent6">
            <a:lumMod val="40000"/>
            <a:lumOff val="6000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kern="1200" dirty="0" smtClean="0">
              <a:latin typeface="標楷體" panose="03000509000000000000" pitchFamily="65" charset="-120"/>
              <a:ea typeface="標楷體" panose="03000509000000000000" pitchFamily="65" charset="-120"/>
            </a:rPr>
            <a:t>適用法規</a:t>
          </a:r>
          <a:endParaRPr lang="zh-TW" altLang="en-US" sz="3600" kern="1200" dirty="0">
            <a:latin typeface="標楷體" panose="03000509000000000000" pitchFamily="65" charset="-120"/>
            <a:ea typeface="標楷體" panose="03000509000000000000" pitchFamily="65" charset="-120"/>
          </a:endParaRPr>
        </a:p>
      </dsp:txBody>
      <dsp:txXfrm>
        <a:off x="2284925" y="-14766"/>
        <a:ext cx="2800349" cy="1452669"/>
      </dsp:txXfrm>
    </dsp:sp>
    <dsp:sp modelId="{E569BD1D-D8A4-472A-85EA-1609588CDD78}">
      <dsp:nvSpPr>
        <dsp:cNvPr id="0" name=""/>
        <dsp:cNvSpPr/>
      </dsp:nvSpPr>
      <dsp:spPr>
        <a:xfrm>
          <a:off x="724732" y="1446227"/>
          <a:ext cx="3120386" cy="3120386"/>
        </a:xfrm>
        <a:prstGeom prst="pie">
          <a:avLst>
            <a:gd name="adj1" fmla="val 5400000"/>
            <a:gd name="adj2" fmla="val 16200000"/>
          </a:avLst>
        </a:prstGeom>
        <a:gradFill rotWithShape="0">
          <a:gsLst>
            <a:gs pos="0">
              <a:schemeClr val="accent2">
                <a:hueOff val="10047207"/>
                <a:satOff val="-126"/>
                <a:lumOff val="3137"/>
                <a:alphaOff val="0"/>
                <a:satMod val="103000"/>
                <a:lumMod val="102000"/>
                <a:tint val="94000"/>
              </a:schemeClr>
            </a:gs>
            <a:gs pos="50000">
              <a:schemeClr val="accent2">
                <a:hueOff val="10047207"/>
                <a:satOff val="-126"/>
                <a:lumOff val="3137"/>
                <a:alphaOff val="0"/>
                <a:satMod val="110000"/>
                <a:lumMod val="100000"/>
                <a:shade val="100000"/>
              </a:schemeClr>
            </a:gs>
            <a:gs pos="100000">
              <a:schemeClr val="accent2">
                <a:hueOff val="10047207"/>
                <a:satOff val="-126"/>
                <a:lumOff val="313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CC7B511-CBBF-486C-A266-726E8209B8E2}">
      <dsp:nvSpPr>
        <dsp:cNvPr id="0" name=""/>
        <dsp:cNvSpPr/>
      </dsp:nvSpPr>
      <dsp:spPr>
        <a:xfrm>
          <a:off x="2284925" y="1446227"/>
          <a:ext cx="5600699" cy="3120386"/>
        </a:xfrm>
        <a:prstGeom prst="rect">
          <a:avLst/>
        </a:prstGeom>
        <a:solidFill>
          <a:schemeClr val="accent4">
            <a:lumMod val="40000"/>
            <a:lumOff val="60000"/>
          </a:schemeClr>
        </a:solidFill>
        <a:ln w="6350" cap="flat" cmpd="sng" algn="ctr">
          <a:solidFill>
            <a:schemeClr val="accent2">
              <a:hueOff val="10047207"/>
              <a:satOff val="-126"/>
              <a:lumOff val="3137"/>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kern="1200" dirty="0" smtClean="0">
              <a:latin typeface="標楷體" panose="03000509000000000000" pitchFamily="65" charset="-120"/>
              <a:ea typeface="標楷體" panose="03000509000000000000" pitchFamily="65" charset="-120"/>
            </a:rPr>
            <a:t>開始實施日期</a:t>
          </a:r>
          <a:endParaRPr lang="zh-TW" altLang="en-US" sz="3200" kern="1200" dirty="0">
            <a:latin typeface="標楷體" panose="03000509000000000000" pitchFamily="65" charset="-120"/>
            <a:ea typeface="標楷體" panose="03000509000000000000" pitchFamily="65" charset="-120"/>
          </a:endParaRPr>
        </a:p>
      </dsp:txBody>
      <dsp:txXfrm>
        <a:off x="2284925" y="1446227"/>
        <a:ext cx="2800349" cy="1440178"/>
      </dsp:txXfrm>
    </dsp:sp>
    <dsp:sp modelId="{985B44FD-8950-4486-B2B4-B32B7213CDBC}">
      <dsp:nvSpPr>
        <dsp:cNvPr id="0" name=""/>
        <dsp:cNvSpPr/>
      </dsp:nvSpPr>
      <dsp:spPr>
        <a:xfrm>
          <a:off x="1564836" y="2886405"/>
          <a:ext cx="1440178" cy="1440178"/>
        </a:xfrm>
        <a:prstGeom prst="pie">
          <a:avLst>
            <a:gd name="adj1" fmla="val 5400000"/>
            <a:gd name="adj2" fmla="val 16200000"/>
          </a:avLst>
        </a:prstGeom>
        <a:gradFill rotWithShape="0">
          <a:gsLst>
            <a:gs pos="0">
              <a:schemeClr val="accent2">
                <a:hueOff val="20094413"/>
                <a:satOff val="-252"/>
                <a:lumOff val="6275"/>
                <a:alphaOff val="0"/>
                <a:satMod val="103000"/>
                <a:lumMod val="102000"/>
                <a:tint val="94000"/>
              </a:schemeClr>
            </a:gs>
            <a:gs pos="50000">
              <a:schemeClr val="accent2">
                <a:hueOff val="20094413"/>
                <a:satOff val="-252"/>
                <a:lumOff val="6275"/>
                <a:alphaOff val="0"/>
                <a:satMod val="110000"/>
                <a:lumMod val="100000"/>
                <a:shade val="100000"/>
              </a:schemeClr>
            </a:gs>
            <a:gs pos="100000">
              <a:schemeClr val="accent2">
                <a:hueOff val="20094413"/>
                <a:satOff val="-252"/>
                <a:lumOff val="627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524366B-3634-4DE8-B1CB-AFEC5FCDE11A}">
      <dsp:nvSpPr>
        <dsp:cNvPr id="0" name=""/>
        <dsp:cNvSpPr/>
      </dsp:nvSpPr>
      <dsp:spPr>
        <a:xfrm>
          <a:off x="2284925" y="2699153"/>
          <a:ext cx="5600699" cy="1814682"/>
        </a:xfrm>
        <a:prstGeom prst="rect">
          <a:avLst/>
        </a:prstGeom>
        <a:solidFill>
          <a:schemeClr val="accent1">
            <a:lumMod val="60000"/>
            <a:lumOff val="40000"/>
            <a:alpha val="90000"/>
          </a:schemeClr>
        </a:solidFill>
        <a:ln w="6350" cap="flat" cmpd="sng" algn="ctr">
          <a:solidFill>
            <a:schemeClr val="accent2">
              <a:hueOff val="20094413"/>
              <a:satOff val="-252"/>
              <a:lumOff val="6275"/>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kern="1200" dirty="0" smtClean="0">
              <a:latin typeface="標楷體" panose="03000509000000000000" pitchFamily="65" charset="-120"/>
              <a:ea typeface="標楷體" panose="03000509000000000000" pitchFamily="65" charset="-120"/>
            </a:rPr>
            <a:t>修正重點</a:t>
          </a:r>
          <a:endParaRPr lang="zh-TW" altLang="en-US" sz="3600" kern="1200" dirty="0">
            <a:latin typeface="標楷體" panose="03000509000000000000" pitchFamily="65" charset="-120"/>
            <a:ea typeface="標楷體" panose="03000509000000000000" pitchFamily="65" charset="-120"/>
          </a:endParaRPr>
        </a:p>
      </dsp:txBody>
      <dsp:txXfrm>
        <a:off x="2284925" y="2699153"/>
        <a:ext cx="2800349" cy="1814682"/>
      </dsp:txXfrm>
    </dsp:sp>
    <dsp:sp modelId="{6032F9A3-EA1B-4AF5-BD1B-64D714EBC83C}">
      <dsp:nvSpPr>
        <dsp:cNvPr id="0" name=""/>
        <dsp:cNvSpPr/>
      </dsp:nvSpPr>
      <dsp:spPr>
        <a:xfrm>
          <a:off x="4873331" y="-926"/>
          <a:ext cx="3224238" cy="1454124"/>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171450" lvl="1" indent="-171450" algn="l" defTabSz="844550">
            <a:lnSpc>
              <a:spcPct val="90000"/>
            </a:lnSpc>
            <a:spcBef>
              <a:spcPct val="0"/>
            </a:spcBef>
            <a:spcAft>
              <a:spcPct val="15000"/>
            </a:spcAft>
            <a:buChar char="••"/>
          </a:pPr>
          <a:r>
            <a:rPr lang="zh-TW" altLang="en-US" sz="1900" b="1" kern="1200" dirty="0" smtClean="0">
              <a:latin typeface="+mn-lt"/>
              <a:ea typeface="標楷體" pitchFamily="65" charset="-120"/>
            </a:rPr>
            <a:t>上市審查準則第</a:t>
          </a:r>
          <a:r>
            <a:rPr lang="en-US" altLang="zh-TW" sz="1900" b="1" kern="1200" dirty="0" smtClean="0">
              <a:latin typeface="+mn-lt"/>
              <a:ea typeface="標楷體" pitchFamily="65" charset="-120"/>
            </a:rPr>
            <a:t>28</a:t>
          </a:r>
          <a:r>
            <a:rPr lang="zh-TW" altLang="en-US" sz="1900" b="1" kern="1200" dirty="0" smtClean="0">
              <a:latin typeface="+mn-lt"/>
              <a:ea typeface="標楷體" pitchFamily="65" charset="-120"/>
            </a:rPr>
            <a:t>條之</a:t>
          </a:r>
          <a:r>
            <a:rPr lang="en-US" altLang="zh-TW" sz="1900" b="1" kern="1200" dirty="0" smtClean="0">
              <a:latin typeface="+mn-lt"/>
              <a:ea typeface="標楷體" pitchFamily="65" charset="-120"/>
            </a:rPr>
            <a:t>8</a:t>
          </a:r>
          <a:r>
            <a:rPr lang="zh-TW" altLang="en-US" sz="1900" b="1" kern="1200" dirty="0" smtClean="0">
              <a:latin typeface="+mn-lt"/>
              <a:ea typeface="標楷體" pitchFamily="65" charset="-120"/>
            </a:rPr>
            <a:t>第</a:t>
          </a:r>
          <a:r>
            <a:rPr lang="en-US" altLang="zh-TW" sz="1900" b="1" kern="1200" dirty="0" smtClean="0">
              <a:latin typeface="+mn-lt"/>
              <a:ea typeface="標楷體" pitchFamily="65" charset="-120"/>
            </a:rPr>
            <a:t>1</a:t>
          </a:r>
          <a:r>
            <a:rPr lang="zh-TW" altLang="en-US" sz="1900" b="1" kern="1200" dirty="0" smtClean="0">
              <a:latin typeface="+mn-lt"/>
              <a:ea typeface="標楷體" pitchFamily="65" charset="-120"/>
            </a:rPr>
            <a:t>項第</a:t>
          </a:r>
          <a:r>
            <a:rPr lang="en-US" altLang="zh-TW" sz="1900" b="1" kern="1200" dirty="0" smtClean="0">
              <a:latin typeface="+mn-lt"/>
              <a:ea typeface="標楷體" pitchFamily="65" charset="-120"/>
            </a:rPr>
            <a:t>3</a:t>
          </a:r>
          <a:r>
            <a:rPr lang="zh-TW" altLang="en-US" sz="1900" b="1" kern="1200" dirty="0" smtClean="0">
              <a:latin typeface="+mn-lt"/>
              <a:ea typeface="標楷體" pitchFamily="65" charset="-120"/>
            </a:rPr>
            <a:t>款</a:t>
          </a:r>
          <a:r>
            <a:rPr lang="en-US" altLang="zh-TW" sz="1900" b="1" kern="1200" dirty="0" smtClean="0">
              <a:latin typeface="+mn-lt"/>
              <a:ea typeface="標楷體" pitchFamily="65" charset="-120"/>
            </a:rPr>
            <a:t>-</a:t>
          </a:r>
          <a:r>
            <a:rPr lang="zh-TW" altLang="en-US" sz="1900" b="1" kern="1200" dirty="0" smtClean="0">
              <a:latin typeface="+mn-lt"/>
              <a:ea typeface="標楷體" pitchFamily="65" charset="-120"/>
            </a:rPr>
            <a:t>不宜上市條款</a:t>
          </a:r>
          <a:endParaRPr lang="zh-TW" altLang="en-US" sz="1900" b="1" kern="1200" dirty="0">
            <a:latin typeface="+mn-lt"/>
            <a:ea typeface="標楷體" pitchFamily="65" charset="-120"/>
          </a:endParaRPr>
        </a:p>
        <a:p>
          <a:pPr marL="171450" lvl="1" indent="-171450" algn="l" defTabSz="844550">
            <a:lnSpc>
              <a:spcPct val="90000"/>
            </a:lnSpc>
            <a:spcBef>
              <a:spcPct val="0"/>
            </a:spcBef>
            <a:spcAft>
              <a:spcPct val="15000"/>
            </a:spcAft>
            <a:buChar char="••"/>
          </a:pPr>
          <a:r>
            <a:rPr lang="zh-TW" altLang="en-US" sz="1900" b="1" kern="1200" dirty="0" smtClean="0">
              <a:latin typeface="+mn-lt"/>
              <a:ea typeface="標楷體" pitchFamily="65" charset="-120"/>
            </a:rPr>
            <a:t>上市審查準則補充規定第</a:t>
          </a:r>
          <a:r>
            <a:rPr lang="en-US" altLang="zh-TW" sz="1900" b="1" kern="1200" dirty="0" smtClean="0">
              <a:latin typeface="+mn-lt"/>
              <a:ea typeface="標楷體" pitchFamily="65" charset="-120"/>
            </a:rPr>
            <a:t>26</a:t>
          </a:r>
          <a:r>
            <a:rPr lang="zh-TW" altLang="en-US" sz="1900" b="1" kern="1200" dirty="0" smtClean="0">
              <a:latin typeface="+mn-lt"/>
              <a:ea typeface="標楷體" pitchFamily="65" charset="-120"/>
            </a:rPr>
            <a:t>條</a:t>
          </a:r>
          <a:endParaRPr lang="zh-TW" altLang="en-US" sz="1900" b="1" kern="1200" dirty="0">
            <a:latin typeface="+mn-lt"/>
            <a:ea typeface="標楷體" pitchFamily="65" charset="-120"/>
          </a:endParaRPr>
        </a:p>
      </dsp:txBody>
      <dsp:txXfrm>
        <a:off x="4873331" y="-926"/>
        <a:ext cx="3224238" cy="1454124"/>
      </dsp:txXfrm>
    </dsp:sp>
    <dsp:sp modelId="{B2CDBF05-C5E4-464A-AAF8-EC90B2ADA7A4}">
      <dsp:nvSpPr>
        <dsp:cNvPr id="0" name=""/>
        <dsp:cNvSpPr/>
      </dsp:nvSpPr>
      <dsp:spPr>
        <a:xfrm>
          <a:off x="4854526" y="1446227"/>
          <a:ext cx="3261847" cy="1440178"/>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altLang="zh-TW" sz="2000" b="1" kern="1200" dirty="0" smtClean="0">
              <a:solidFill>
                <a:srgbClr val="FF0000"/>
              </a:solidFill>
              <a:latin typeface="標楷體" panose="03000509000000000000" pitchFamily="65" charset="-120"/>
              <a:ea typeface="標楷體" panose="03000509000000000000" pitchFamily="65" charset="-120"/>
            </a:rPr>
            <a:t>113</a:t>
          </a:r>
          <a:r>
            <a:rPr lang="zh-TW" altLang="en-US" sz="2000" b="1" kern="1200" dirty="0" smtClean="0">
              <a:solidFill>
                <a:srgbClr val="FF0000"/>
              </a:solidFill>
              <a:latin typeface="標楷體" panose="03000509000000000000" pitchFamily="65" charset="-120"/>
              <a:ea typeface="標楷體" panose="03000509000000000000" pitchFamily="65" charset="-120"/>
            </a:rPr>
            <a:t>年</a:t>
          </a:r>
          <a:r>
            <a:rPr lang="en-US" altLang="zh-TW" sz="2000" b="1" kern="1200" dirty="0" smtClean="0">
              <a:solidFill>
                <a:srgbClr val="FF0000"/>
              </a:solidFill>
              <a:latin typeface="標楷體" panose="03000509000000000000" pitchFamily="65" charset="-120"/>
              <a:ea typeface="標楷體" panose="03000509000000000000" pitchFamily="65" charset="-120"/>
            </a:rPr>
            <a:t>1</a:t>
          </a:r>
          <a:r>
            <a:rPr lang="zh-TW" altLang="en-US" sz="2000" b="1" kern="1200" dirty="0" smtClean="0">
              <a:solidFill>
                <a:srgbClr val="FF0000"/>
              </a:solidFill>
              <a:latin typeface="標楷體" panose="03000509000000000000" pitchFamily="65" charset="-120"/>
              <a:ea typeface="標楷體" panose="03000509000000000000" pitchFamily="65" charset="-120"/>
            </a:rPr>
            <a:t>月</a:t>
          </a:r>
          <a:r>
            <a:rPr lang="en-US" altLang="zh-TW" sz="2000" b="1" kern="1200" dirty="0" smtClean="0">
              <a:solidFill>
                <a:srgbClr val="FF0000"/>
              </a:solidFill>
              <a:latin typeface="標楷體" panose="03000509000000000000" pitchFamily="65" charset="-120"/>
              <a:ea typeface="標楷體" panose="03000509000000000000" pitchFamily="65" charset="-120"/>
            </a:rPr>
            <a:t>1</a:t>
          </a:r>
          <a:r>
            <a:rPr lang="zh-TW" altLang="en-US" sz="2000" b="1" kern="1200" dirty="0" smtClean="0">
              <a:solidFill>
                <a:srgbClr val="FF0000"/>
              </a:solidFill>
              <a:latin typeface="標楷體" panose="03000509000000000000" pitchFamily="65" charset="-120"/>
              <a:ea typeface="標楷體" panose="03000509000000000000" pitchFamily="65" charset="-120"/>
            </a:rPr>
            <a:t>日起發生之關係人交易始有適用</a:t>
          </a:r>
          <a:endParaRPr lang="zh-TW" altLang="en-US" sz="2000" b="1" kern="1200" dirty="0">
            <a:solidFill>
              <a:srgbClr val="FF0000"/>
            </a:solidFill>
            <a:latin typeface="標楷體" panose="03000509000000000000" pitchFamily="65" charset="-120"/>
            <a:ea typeface="標楷體" panose="03000509000000000000" pitchFamily="65" charset="-120"/>
          </a:endParaRPr>
        </a:p>
      </dsp:txBody>
      <dsp:txXfrm>
        <a:off x="4854526" y="1446227"/>
        <a:ext cx="3261847" cy="1440178"/>
      </dsp:txXfrm>
    </dsp:sp>
    <dsp:sp modelId="{72D85D6A-299D-43F1-8F8B-141568BC63CA}">
      <dsp:nvSpPr>
        <dsp:cNvPr id="0" name=""/>
        <dsp:cNvSpPr/>
      </dsp:nvSpPr>
      <dsp:spPr>
        <a:xfrm>
          <a:off x="4851054" y="2785852"/>
          <a:ext cx="3250590" cy="1699151"/>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zh-TW" altLang="en-US" sz="1600" b="1" kern="1200" dirty="0" smtClean="0">
              <a:latin typeface="+mn-lt"/>
              <a:ea typeface="標楷體" pitchFamily="65" charset="-120"/>
            </a:rPr>
            <a:t>新增與關係人財務業務往來</a:t>
          </a:r>
          <a:r>
            <a:rPr lang="en-US" altLang="zh-TW" sz="1600" b="1" kern="1200" dirty="0" smtClean="0">
              <a:latin typeface="+mn-lt"/>
              <a:ea typeface="標楷體" pitchFamily="65" charset="-120"/>
            </a:rPr>
            <a:t>(</a:t>
          </a:r>
          <a:r>
            <a:rPr lang="zh-TW" altLang="en-US" sz="1600" b="1" kern="1200" dirty="0" smtClean="0">
              <a:latin typeface="+mn-lt"/>
              <a:ea typeface="標楷體" pitchFamily="65" charset="-120"/>
            </a:rPr>
            <a:t>如佣金、勞務費等</a:t>
          </a:r>
          <a:r>
            <a:rPr lang="en-US" altLang="zh-TW" sz="1600" b="1" kern="1200" dirty="0" smtClean="0">
              <a:latin typeface="+mn-lt"/>
              <a:ea typeface="標楷體" pitchFamily="65" charset="-120"/>
            </a:rPr>
            <a:t>)</a:t>
          </a:r>
          <a:r>
            <a:rPr lang="zh-TW" altLang="en-US" sz="1600" b="1" kern="1200" dirty="0" smtClean="0">
              <a:latin typeface="+mn-lt"/>
              <a:ea typeface="標楷體" pitchFamily="65" charset="-120"/>
            </a:rPr>
            <a:t>之評估。</a:t>
          </a:r>
          <a:endParaRPr lang="zh-TW" altLang="en-US" sz="1600" b="1" kern="1200" dirty="0"/>
        </a:p>
        <a:p>
          <a:pPr marL="171450" lvl="1" indent="-171450" algn="l" defTabSz="711200">
            <a:lnSpc>
              <a:spcPct val="90000"/>
            </a:lnSpc>
            <a:spcBef>
              <a:spcPct val="0"/>
            </a:spcBef>
            <a:spcAft>
              <a:spcPct val="15000"/>
            </a:spcAft>
            <a:buChar char="••"/>
          </a:pPr>
          <a:r>
            <a:rPr lang="zh-TW" altLang="en-US" sz="1600" b="1" kern="1200" dirty="0" smtClean="0">
              <a:latin typeface="+mn-lt"/>
              <a:ea typeface="標楷體" pitchFamily="65" charset="-120"/>
            </a:rPr>
            <a:t>新增「尚未改善者」，其改善之認定標準。</a:t>
          </a:r>
          <a:endParaRPr lang="zh-TW" altLang="en-US" sz="1600" b="1" kern="1200" dirty="0"/>
        </a:p>
        <a:p>
          <a:pPr marL="171450" lvl="1" indent="-171450" algn="l" defTabSz="711200">
            <a:lnSpc>
              <a:spcPct val="90000"/>
            </a:lnSpc>
            <a:spcBef>
              <a:spcPct val="0"/>
            </a:spcBef>
            <a:spcAft>
              <a:spcPct val="15000"/>
            </a:spcAft>
            <a:buChar char="••"/>
          </a:pPr>
          <a:r>
            <a:rPr lang="zh-TW" altLang="en-US" sz="1600" b="1" kern="1200" dirty="0" smtClean="0">
              <a:latin typeface="+mn-lt"/>
              <a:ea typeface="標楷體" pitchFamily="65" charset="-120"/>
            </a:rPr>
            <a:t>關係人範圍擴大。</a:t>
          </a:r>
          <a:endParaRPr lang="zh-TW" altLang="en-US" sz="1600" b="1" kern="1200" dirty="0"/>
        </a:p>
        <a:p>
          <a:pPr marL="171450" lvl="1" indent="-171450" algn="l" defTabSz="711200">
            <a:lnSpc>
              <a:spcPct val="90000"/>
            </a:lnSpc>
            <a:spcBef>
              <a:spcPct val="0"/>
            </a:spcBef>
            <a:spcAft>
              <a:spcPct val="15000"/>
            </a:spcAft>
            <a:buChar char="••"/>
          </a:pPr>
          <a:r>
            <a:rPr lang="zh-TW" altLang="en-US" sz="1600" b="1" kern="1200" dirty="0" smtClean="0">
              <a:latin typeface="+mn-lt"/>
              <a:ea typeface="標楷體" pitchFamily="65" charset="-120"/>
            </a:rPr>
            <a:t>增訂判斷獲利能力時扣除非常規交易利益之規定。</a:t>
          </a:r>
          <a:endParaRPr lang="zh-TW" altLang="en-US" sz="1600" b="1" kern="1200" dirty="0">
            <a:latin typeface="+mn-lt"/>
            <a:ea typeface="標楷體" pitchFamily="65" charset="-120"/>
          </a:endParaRPr>
        </a:p>
      </dsp:txBody>
      <dsp:txXfrm>
        <a:off x="4851054" y="2785852"/>
        <a:ext cx="3250590" cy="16991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CB0B4-DCB8-4A02-BF80-6E12933BB5CE}">
      <dsp:nvSpPr>
        <dsp:cNvPr id="0" name=""/>
        <dsp:cNvSpPr/>
      </dsp:nvSpPr>
      <dsp:spPr>
        <a:xfrm>
          <a:off x="2143" y="577340"/>
          <a:ext cx="2731763" cy="3213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FD1536-4373-4106-BDC1-D1E1BF2C7DBA}">
      <dsp:nvSpPr>
        <dsp:cNvPr id="0" name=""/>
        <dsp:cNvSpPr/>
      </dsp:nvSpPr>
      <dsp:spPr>
        <a:xfrm>
          <a:off x="2143" y="698039"/>
          <a:ext cx="200685" cy="2006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DCE4D1-D98A-462C-8ED2-ECFFC6EEB94C}">
      <dsp:nvSpPr>
        <dsp:cNvPr id="0" name=""/>
        <dsp:cNvSpPr/>
      </dsp:nvSpPr>
      <dsp:spPr>
        <a:xfrm>
          <a:off x="2143" y="0"/>
          <a:ext cx="2731763" cy="57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標楷體" panose="03000509000000000000" pitchFamily="65" charset="-120"/>
              <a:ea typeface="標楷體" panose="03000509000000000000" pitchFamily="65" charset="-120"/>
            </a:rPr>
            <a:t>非單一性別</a:t>
          </a:r>
          <a:endParaRPr lang="zh-TW" altLang="en-US" sz="3200" b="1" kern="1200" dirty="0">
            <a:latin typeface="標楷體" panose="03000509000000000000" pitchFamily="65" charset="-120"/>
            <a:ea typeface="標楷體" panose="03000509000000000000" pitchFamily="65" charset="-120"/>
          </a:endParaRPr>
        </a:p>
      </dsp:txBody>
      <dsp:txXfrm>
        <a:off x="2143" y="0"/>
        <a:ext cx="2731763" cy="577340"/>
      </dsp:txXfrm>
    </dsp:sp>
    <dsp:sp modelId="{C2C8C119-A931-4CC9-B76A-34FDE8E350E2}">
      <dsp:nvSpPr>
        <dsp:cNvPr id="0" name=""/>
        <dsp:cNvSpPr/>
      </dsp:nvSpPr>
      <dsp:spPr>
        <a:xfrm>
          <a:off x="2143" y="1165830"/>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C738E5-558F-44FA-9A54-1D6551F38391}">
      <dsp:nvSpPr>
        <dsp:cNvPr id="0" name=""/>
        <dsp:cNvSpPr/>
      </dsp:nvSpPr>
      <dsp:spPr>
        <a:xfrm>
          <a:off x="327659" y="1033161"/>
          <a:ext cx="2540539" cy="467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上市公司董事會成員應自</a:t>
          </a:r>
          <a:r>
            <a:rPr lang="en-US" altLang="zh-TW"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113</a:t>
          </a:r>
          <a:r>
            <a:rPr lang="zh-TW" altLang="en-US"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kern="1200" dirty="0" smtClean="0">
              <a:latin typeface="標楷體" panose="03000509000000000000" pitchFamily="65" charset="-120"/>
              <a:ea typeface="標楷體" panose="03000509000000000000" pitchFamily="65" charset="-120"/>
            </a:rPr>
            <a:t>起，不同性別董事不得少於</a:t>
          </a:r>
          <a:r>
            <a:rPr lang="en-US" altLang="zh-TW" sz="1600" kern="1200" dirty="0" smtClean="0">
              <a:latin typeface="標楷體" panose="03000509000000000000" pitchFamily="65" charset="-120"/>
              <a:ea typeface="標楷體" panose="03000509000000000000" pitchFamily="65" charset="-120"/>
            </a:rPr>
            <a:t>1</a:t>
          </a:r>
          <a:r>
            <a:rPr lang="zh-TW" altLang="en-US" sz="1600" kern="1200" dirty="0" smtClean="0">
              <a:latin typeface="標楷體" panose="03000509000000000000" pitchFamily="65" charset="-120"/>
              <a:ea typeface="標楷體" panose="03000509000000000000" pitchFamily="65" charset="-120"/>
            </a:rPr>
            <a:t>人</a:t>
          </a:r>
          <a:endParaRPr lang="zh-TW" altLang="en-US" sz="1600" kern="1200" dirty="0">
            <a:latin typeface="標楷體" panose="03000509000000000000" pitchFamily="65" charset="-120"/>
            <a:ea typeface="標楷體" panose="03000509000000000000" pitchFamily="65" charset="-120"/>
          </a:endParaRPr>
        </a:p>
      </dsp:txBody>
      <dsp:txXfrm>
        <a:off x="327659" y="1033161"/>
        <a:ext cx="2540539" cy="467786"/>
      </dsp:txXfrm>
    </dsp:sp>
    <dsp:sp modelId="{0DC35720-329C-4584-B07B-FC80B95A59D5}">
      <dsp:nvSpPr>
        <dsp:cNvPr id="0" name=""/>
        <dsp:cNvSpPr/>
      </dsp:nvSpPr>
      <dsp:spPr>
        <a:xfrm>
          <a:off x="2143" y="1713404"/>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04BC99-25B5-4B9B-8428-E2C4F475362B}">
      <dsp:nvSpPr>
        <dsp:cNvPr id="0" name=""/>
        <dsp:cNvSpPr/>
      </dsp:nvSpPr>
      <dsp:spPr>
        <a:xfrm>
          <a:off x="293235" y="1693806"/>
          <a:ext cx="2540539" cy="62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但董事任期於</a:t>
          </a:r>
          <a:r>
            <a:rPr lang="en-US" altLang="en-US" sz="1600" kern="1200" dirty="0" smtClean="0">
              <a:latin typeface="標楷體" panose="03000509000000000000" pitchFamily="65" charset="-120"/>
              <a:ea typeface="標楷體" panose="03000509000000000000" pitchFamily="65" charset="-120"/>
            </a:rPr>
            <a:t>113</a:t>
          </a:r>
          <a:r>
            <a:rPr lang="zh-TW" altLang="en-US" sz="1600" kern="1200" dirty="0" smtClean="0">
              <a:latin typeface="標楷體" panose="03000509000000000000" pitchFamily="65" charset="-120"/>
              <a:ea typeface="標楷體" panose="03000509000000000000" pitchFamily="65" charset="-120"/>
            </a:rPr>
            <a:t>年未屆滿者，得自其任期屆滿時始適用之</a:t>
          </a:r>
          <a:endParaRPr lang="zh-TW" altLang="en-US" sz="1600" kern="1200" dirty="0">
            <a:latin typeface="標楷體" panose="03000509000000000000" pitchFamily="65" charset="-120"/>
            <a:ea typeface="標楷體" panose="03000509000000000000" pitchFamily="65" charset="-120"/>
          </a:endParaRPr>
        </a:p>
      </dsp:txBody>
      <dsp:txXfrm>
        <a:off x="293235" y="1693806"/>
        <a:ext cx="2540539" cy="627361"/>
      </dsp:txXfrm>
    </dsp:sp>
    <dsp:sp modelId="{675D06E6-1421-40C9-8AB9-7DFF7F0BF24E}">
      <dsp:nvSpPr>
        <dsp:cNvPr id="0" name=""/>
        <dsp:cNvSpPr/>
      </dsp:nvSpPr>
      <dsp:spPr>
        <a:xfrm>
          <a:off x="2870494" y="577340"/>
          <a:ext cx="2731763" cy="3213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DFCF3-4FF1-4108-B6C3-B1F2F2BA7A53}">
      <dsp:nvSpPr>
        <dsp:cNvPr id="0" name=""/>
        <dsp:cNvSpPr/>
      </dsp:nvSpPr>
      <dsp:spPr>
        <a:xfrm>
          <a:off x="2870494" y="698039"/>
          <a:ext cx="200685" cy="2006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643172-01B4-4745-AF79-931D5E5771B4}">
      <dsp:nvSpPr>
        <dsp:cNvPr id="0" name=""/>
        <dsp:cNvSpPr/>
      </dsp:nvSpPr>
      <dsp:spPr>
        <a:xfrm>
          <a:off x="2870494" y="0"/>
          <a:ext cx="2731763" cy="57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標楷體" panose="03000509000000000000" pitchFamily="65" charset="-120"/>
              <a:ea typeface="標楷體" panose="03000509000000000000" pitchFamily="65" charset="-120"/>
            </a:rPr>
            <a:t>獨董占比</a:t>
          </a:r>
          <a:endParaRPr lang="zh-TW" altLang="en-US" sz="3200" b="1" kern="1200" dirty="0">
            <a:latin typeface="標楷體" panose="03000509000000000000" pitchFamily="65" charset="-120"/>
            <a:ea typeface="標楷體" panose="03000509000000000000" pitchFamily="65" charset="-120"/>
          </a:endParaRPr>
        </a:p>
      </dsp:txBody>
      <dsp:txXfrm>
        <a:off x="2870494" y="0"/>
        <a:ext cx="2731763" cy="577340"/>
      </dsp:txXfrm>
    </dsp:sp>
    <dsp:sp modelId="{90162266-C4B8-475F-B269-A9F4936F5D02}">
      <dsp:nvSpPr>
        <dsp:cNvPr id="0" name=""/>
        <dsp:cNvSpPr/>
      </dsp:nvSpPr>
      <dsp:spPr>
        <a:xfrm>
          <a:off x="2943967" y="1151431"/>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6D94C1-5028-43B6-9A9A-5D6292595A27}">
      <dsp:nvSpPr>
        <dsp:cNvPr id="0" name=""/>
        <dsp:cNvSpPr/>
      </dsp:nvSpPr>
      <dsp:spPr>
        <a:xfrm>
          <a:off x="3105377" y="1032277"/>
          <a:ext cx="2600166" cy="438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ts val="19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獨立董事人數應自</a:t>
          </a:r>
          <a:r>
            <a:rPr lang="en-US" altLang="zh-TW"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116</a:t>
          </a:r>
          <a:r>
            <a:rPr lang="zh-TW" altLang="en-US"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kern="1200" dirty="0" smtClean="0">
              <a:latin typeface="標楷體" panose="03000509000000000000" pitchFamily="65" charset="-120"/>
              <a:ea typeface="標楷體" panose="03000509000000000000" pitchFamily="65" charset="-120"/>
            </a:rPr>
            <a:t>起，不得少於董事席次</a:t>
          </a:r>
          <a:r>
            <a:rPr lang="en-US" altLang="zh-TW" sz="1600" kern="1200" dirty="0" smtClean="0">
              <a:latin typeface="標楷體" panose="03000509000000000000" pitchFamily="65" charset="-120"/>
              <a:ea typeface="標楷體" panose="03000509000000000000" pitchFamily="65" charset="-120"/>
            </a:rPr>
            <a:t>1/3</a:t>
          </a:r>
          <a:endParaRPr lang="zh-TW" altLang="en-US" sz="1600" kern="1200" dirty="0">
            <a:latin typeface="標楷體" panose="03000509000000000000" pitchFamily="65" charset="-120"/>
            <a:ea typeface="標楷體" panose="03000509000000000000" pitchFamily="65" charset="-120"/>
          </a:endParaRPr>
        </a:p>
      </dsp:txBody>
      <dsp:txXfrm>
        <a:off x="3105377" y="1032277"/>
        <a:ext cx="2600166" cy="438989"/>
      </dsp:txXfrm>
    </dsp:sp>
    <dsp:sp modelId="{7B1F1626-839D-4D73-9E30-DE4838BFDD6B}">
      <dsp:nvSpPr>
        <dsp:cNvPr id="0" name=""/>
        <dsp:cNvSpPr/>
      </dsp:nvSpPr>
      <dsp:spPr>
        <a:xfrm>
          <a:off x="2937238" y="1726772"/>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157012-5CA3-4954-99EA-8D8CCC26F4FF}">
      <dsp:nvSpPr>
        <dsp:cNvPr id="0" name=""/>
        <dsp:cNvSpPr/>
      </dsp:nvSpPr>
      <dsp:spPr>
        <a:xfrm>
          <a:off x="3089625" y="1726771"/>
          <a:ext cx="2747110" cy="681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實收資本額達新臺幣</a:t>
          </a:r>
          <a:r>
            <a:rPr lang="en-US" altLang="zh-TW" sz="1600" kern="1200" dirty="0" smtClean="0">
              <a:latin typeface="標楷體" panose="03000509000000000000" pitchFamily="65" charset="-120"/>
              <a:ea typeface="標楷體" panose="03000509000000000000" pitchFamily="65" charset="-120"/>
            </a:rPr>
            <a:t>100</a:t>
          </a:r>
          <a:r>
            <a:rPr lang="zh-TW" altLang="en-US" sz="1600" kern="1200" dirty="0" smtClean="0">
              <a:latin typeface="標楷體" panose="03000509000000000000" pitchFamily="65" charset="-120"/>
              <a:ea typeface="標楷體" panose="03000509000000000000" pitchFamily="65" charset="-120"/>
            </a:rPr>
            <a:t>億元以上及金融保險業之上市公司，應自</a:t>
          </a:r>
          <a:r>
            <a:rPr lang="en-US" altLang="zh-TW" sz="1600" kern="1200" dirty="0" smtClean="0">
              <a:latin typeface="標楷體" panose="03000509000000000000" pitchFamily="65" charset="-120"/>
              <a:ea typeface="標楷體" panose="03000509000000000000" pitchFamily="65" charset="-120"/>
            </a:rPr>
            <a:t>113</a:t>
          </a:r>
          <a:r>
            <a:rPr lang="zh-TW" altLang="en-US" sz="1600" kern="1200" dirty="0" smtClean="0">
              <a:latin typeface="標楷體" panose="03000509000000000000" pitchFamily="65" charset="-120"/>
              <a:ea typeface="標楷體" panose="03000509000000000000" pitchFamily="65" charset="-120"/>
            </a:rPr>
            <a:t>年起適用</a:t>
          </a:r>
          <a:endParaRPr lang="zh-TW" altLang="en-US" sz="1600" kern="1200" dirty="0">
            <a:latin typeface="標楷體" panose="03000509000000000000" pitchFamily="65" charset="-120"/>
            <a:ea typeface="標楷體" panose="03000509000000000000" pitchFamily="65" charset="-120"/>
          </a:endParaRPr>
        </a:p>
      </dsp:txBody>
      <dsp:txXfrm>
        <a:off x="3089625" y="1726771"/>
        <a:ext cx="2747110" cy="681012"/>
      </dsp:txXfrm>
    </dsp:sp>
    <dsp:sp modelId="{5FC14C02-30D6-470F-BBC7-DFC347F39089}">
      <dsp:nvSpPr>
        <dsp:cNvPr id="0" name=""/>
        <dsp:cNvSpPr/>
      </dsp:nvSpPr>
      <dsp:spPr>
        <a:xfrm>
          <a:off x="2930375" y="2687926"/>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8D2BDE-6AD0-4C65-BFFF-1B5D8909EB09}">
      <dsp:nvSpPr>
        <dsp:cNvPr id="0" name=""/>
        <dsp:cNvSpPr/>
      </dsp:nvSpPr>
      <dsp:spPr>
        <a:xfrm>
          <a:off x="3089625" y="2585982"/>
          <a:ext cx="2540539" cy="467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但董事任期未屆滿者，得自其任期屆滿時始適用之</a:t>
          </a:r>
          <a:endParaRPr lang="zh-TW" altLang="en-US" kern="1200" dirty="0"/>
        </a:p>
      </dsp:txBody>
      <dsp:txXfrm>
        <a:off x="3089625" y="2585982"/>
        <a:ext cx="2540539" cy="467786"/>
      </dsp:txXfrm>
    </dsp:sp>
    <dsp:sp modelId="{EE3FAFE9-8717-4690-ACD2-BAEC2BE6D376}">
      <dsp:nvSpPr>
        <dsp:cNvPr id="0" name=""/>
        <dsp:cNvSpPr/>
      </dsp:nvSpPr>
      <dsp:spPr>
        <a:xfrm>
          <a:off x="5842131" y="577340"/>
          <a:ext cx="2731763" cy="3213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965B12-FA7B-4105-8C60-4FC7432432D2}">
      <dsp:nvSpPr>
        <dsp:cNvPr id="0" name=""/>
        <dsp:cNvSpPr/>
      </dsp:nvSpPr>
      <dsp:spPr>
        <a:xfrm>
          <a:off x="5842131" y="698039"/>
          <a:ext cx="200685" cy="2006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C1BE19-D50F-4B81-A49D-BFB186D43115}">
      <dsp:nvSpPr>
        <dsp:cNvPr id="0" name=""/>
        <dsp:cNvSpPr/>
      </dsp:nvSpPr>
      <dsp:spPr>
        <a:xfrm>
          <a:off x="5842131" y="0"/>
          <a:ext cx="2731763" cy="57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標楷體" panose="03000509000000000000" pitchFamily="65" charset="-120"/>
              <a:ea typeface="標楷體" panose="03000509000000000000" pitchFamily="65" charset="-120"/>
            </a:rPr>
            <a:t>連續任期</a:t>
          </a:r>
          <a:endParaRPr lang="zh-TW" altLang="en-US" sz="3200" b="1" kern="1200" dirty="0">
            <a:latin typeface="標楷體" panose="03000509000000000000" pitchFamily="65" charset="-120"/>
            <a:ea typeface="標楷體" panose="03000509000000000000" pitchFamily="65" charset="-120"/>
          </a:endParaRPr>
        </a:p>
      </dsp:txBody>
      <dsp:txXfrm>
        <a:off x="5842131" y="0"/>
        <a:ext cx="2731763" cy="577340"/>
      </dsp:txXfrm>
    </dsp:sp>
    <dsp:sp modelId="{8DE009C3-F530-45D7-8E8E-AB1992E6C65F}">
      <dsp:nvSpPr>
        <dsp:cNvPr id="0" name=""/>
        <dsp:cNvSpPr/>
      </dsp:nvSpPr>
      <dsp:spPr>
        <a:xfrm>
          <a:off x="5842131" y="1165830"/>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C5BABD-6258-4EB3-AEA1-4725746EFBE8}">
      <dsp:nvSpPr>
        <dsp:cNvPr id="0" name=""/>
        <dsp:cNvSpPr/>
      </dsp:nvSpPr>
      <dsp:spPr>
        <a:xfrm>
          <a:off x="6033786" y="1040973"/>
          <a:ext cx="2540539" cy="467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ts val="18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自</a:t>
          </a:r>
          <a:r>
            <a:rPr lang="en-US" altLang="zh-TW"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113</a:t>
          </a:r>
          <a:r>
            <a:rPr lang="zh-TW" altLang="en-US"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kern="1200" dirty="0" smtClean="0">
              <a:latin typeface="標楷體" panose="03000509000000000000" pitchFamily="65" charset="-120"/>
              <a:ea typeface="標楷體" panose="03000509000000000000" pitchFamily="65" charset="-120"/>
            </a:rPr>
            <a:t>起，獨立董事</a:t>
          </a:r>
          <a:r>
            <a:rPr lang="zh-TW" altLang="en-US" sz="1600" u="sng" kern="1200" dirty="0" smtClean="0">
              <a:solidFill>
                <a:srgbClr val="000099"/>
              </a:solidFill>
              <a:latin typeface="標楷體" panose="03000509000000000000" pitchFamily="65" charset="-120"/>
              <a:ea typeface="標楷體" panose="03000509000000000000" pitchFamily="65" charset="-120"/>
            </a:rPr>
            <a:t>半數</a:t>
          </a:r>
          <a:r>
            <a:rPr lang="zh-TW" altLang="en-US" sz="1600" kern="1200" dirty="0" smtClean="0">
              <a:latin typeface="標楷體" panose="03000509000000000000" pitchFamily="65" charset="-120"/>
              <a:ea typeface="標楷體" panose="03000509000000000000" pitchFamily="65" charset="-120"/>
            </a:rPr>
            <a:t>以上連續任期不得超過</a:t>
          </a:r>
          <a:r>
            <a:rPr lang="en-US" altLang="zh-TW" sz="1600" kern="1200" dirty="0" smtClean="0">
              <a:latin typeface="標楷體" panose="03000509000000000000" pitchFamily="65" charset="-120"/>
              <a:ea typeface="標楷體" panose="03000509000000000000" pitchFamily="65" charset="-120"/>
            </a:rPr>
            <a:t>3</a:t>
          </a:r>
          <a:r>
            <a:rPr lang="zh-TW" altLang="en-US" sz="1600" kern="1200" dirty="0" smtClean="0">
              <a:latin typeface="標楷體" panose="03000509000000000000" pitchFamily="65" charset="-120"/>
              <a:ea typeface="標楷體" panose="03000509000000000000" pitchFamily="65" charset="-120"/>
            </a:rPr>
            <a:t>屆</a:t>
          </a:r>
          <a:endParaRPr lang="zh-TW" altLang="en-US" sz="1600" kern="1200" dirty="0">
            <a:latin typeface="標楷體" panose="03000509000000000000" pitchFamily="65" charset="-120"/>
            <a:ea typeface="標楷體" panose="03000509000000000000" pitchFamily="65" charset="-120"/>
          </a:endParaRPr>
        </a:p>
      </dsp:txBody>
      <dsp:txXfrm>
        <a:off x="6033786" y="1040973"/>
        <a:ext cx="2540539" cy="467786"/>
      </dsp:txXfrm>
    </dsp:sp>
    <dsp:sp modelId="{8B35B794-AA68-40D7-98F7-BEE4F28AB5FB}">
      <dsp:nvSpPr>
        <dsp:cNvPr id="0" name=""/>
        <dsp:cNvSpPr/>
      </dsp:nvSpPr>
      <dsp:spPr>
        <a:xfrm>
          <a:off x="5832837" y="1726772"/>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0FFD65-B592-4680-8090-1684CB3D2C78}">
      <dsp:nvSpPr>
        <dsp:cNvPr id="0" name=""/>
        <dsp:cNvSpPr/>
      </dsp:nvSpPr>
      <dsp:spPr>
        <a:xfrm>
          <a:off x="6033786" y="1629481"/>
          <a:ext cx="2540539" cy="467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altLang="zh-TW" sz="1600" b="1"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116</a:t>
          </a:r>
          <a:r>
            <a:rPr lang="zh-TW" altLang="en-US" sz="1600" b="1"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年</a:t>
          </a:r>
          <a:r>
            <a:rPr lang="zh-TW" altLang="en-US" sz="1600" kern="1200" dirty="0" smtClean="0">
              <a:latin typeface="標楷體" panose="03000509000000000000" pitchFamily="65" charset="-120"/>
              <a:ea typeface="標楷體" panose="03000509000000000000" pitchFamily="65" charset="-120"/>
            </a:rPr>
            <a:t>起，獨立董事</a:t>
          </a:r>
          <a:r>
            <a:rPr lang="zh-TW" altLang="en-US" sz="1600" u="sng" kern="1200" dirty="0" smtClean="0">
              <a:solidFill>
                <a:srgbClr val="000099"/>
              </a:solidFill>
              <a:latin typeface="標楷體" panose="03000509000000000000" pitchFamily="65" charset="-120"/>
              <a:ea typeface="標楷體" panose="03000509000000000000" pitchFamily="65" charset="-120"/>
            </a:rPr>
            <a:t>全體</a:t>
          </a:r>
          <a:r>
            <a:rPr lang="zh-TW" altLang="en-US" sz="1600" kern="1200" dirty="0" smtClean="0">
              <a:latin typeface="標楷體" panose="03000509000000000000" pitchFamily="65" charset="-120"/>
              <a:ea typeface="標楷體" panose="03000509000000000000" pitchFamily="65" charset="-120"/>
            </a:rPr>
            <a:t>連續任期均不得超過</a:t>
          </a:r>
          <a:r>
            <a:rPr lang="en-US" altLang="zh-TW" sz="1600" kern="1200" dirty="0" smtClean="0">
              <a:latin typeface="標楷體" panose="03000509000000000000" pitchFamily="65" charset="-120"/>
              <a:ea typeface="標楷體" panose="03000509000000000000" pitchFamily="65" charset="-120"/>
            </a:rPr>
            <a:t>3</a:t>
          </a:r>
          <a:r>
            <a:rPr lang="zh-TW" altLang="en-US" sz="1600" kern="1200" dirty="0" smtClean="0">
              <a:latin typeface="標楷體" panose="03000509000000000000" pitchFamily="65" charset="-120"/>
              <a:ea typeface="標楷體" panose="03000509000000000000" pitchFamily="65" charset="-120"/>
            </a:rPr>
            <a:t>屆</a:t>
          </a:r>
          <a:endParaRPr lang="zh-TW" altLang="en-US" sz="1600" kern="1200" dirty="0">
            <a:latin typeface="標楷體" panose="03000509000000000000" pitchFamily="65" charset="-120"/>
            <a:ea typeface="標楷體" panose="03000509000000000000" pitchFamily="65" charset="-120"/>
          </a:endParaRPr>
        </a:p>
      </dsp:txBody>
      <dsp:txXfrm>
        <a:off x="6033786" y="1629481"/>
        <a:ext cx="2540539" cy="467786"/>
      </dsp:txXfrm>
    </dsp:sp>
    <dsp:sp modelId="{D6E37467-527B-43D8-9D0C-673C3BF844A4}">
      <dsp:nvSpPr>
        <dsp:cNvPr id="0" name=""/>
        <dsp:cNvSpPr/>
      </dsp:nvSpPr>
      <dsp:spPr>
        <a:xfrm>
          <a:off x="5832837" y="2336373"/>
          <a:ext cx="200680" cy="20068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39E7F3-5CC2-4C4F-B3A3-3774FCB8AD7B}">
      <dsp:nvSpPr>
        <dsp:cNvPr id="0" name=""/>
        <dsp:cNvSpPr/>
      </dsp:nvSpPr>
      <dsp:spPr>
        <a:xfrm>
          <a:off x="6033786" y="2260173"/>
          <a:ext cx="2540539" cy="467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rPr>
            <a:t>但董事任期未屆滿者，得自其任期屆滿時始適用</a:t>
          </a:r>
          <a:endParaRPr lang="zh-TW" altLang="en-US" sz="1600" kern="1200" dirty="0">
            <a:latin typeface="標楷體" panose="03000509000000000000" pitchFamily="65" charset="-120"/>
            <a:ea typeface="標楷體" panose="03000509000000000000" pitchFamily="65" charset="-120"/>
          </a:endParaRPr>
        </a:p>
      </dsp:txBody>
      <dsp:txXfrm>
        <a:off x="6033786" y="2260173"/>
        <a:ext cx="2540539" cy="4677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289B4-DF09-4CD0-A73D-894E5C12135D}">
      <dsp:nvSpPr>
        <dsp:cNvPr id="0" name=""/>
        <dsp:cNvSpPr/>
      </dsp:nvSpPr>
      <dsp:spPr>
        <a:xfrm>
          <a:off x="-3517876" y="-544400"/>
          <a:ext cx="4222526" cy="4222526"/>
        </a:xfrm>
        <a:prstGeom prst="blockArc">
          <a:avLst>
            <a:gd name="adj1" fmla="val 18900000"/>
            <a:gd name="adj2" fmla="val 2700000"/>
            <a:gd name="adj3" fmla="val 51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DFD8DF-82A0-46DE-944A-C27E2AB4FD9E}">
      <dsp:nvSpPr>
        <dsp:cNvPr id="0" name=""/>
        <dsp:cNvSpPr/>
      </dsp:nvSpPr>
      <dsp:spPr>
        <a:xfrm>
          <a:off x="576056" y="447683"/>
          <a:ext cx="7372693" cy="895242"/>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0599" tIns="45720" rIns="45720" bIns="45720" numCol="1" spcCol="1270" anchor="ctr" anchorCtr="0">
          <a:noAutofit/>
        </a:bodyPr>
        <a:lstStyle/>
        <a:p>
          <a:pPr lvl="0" algn="l" defTabSz="800100">
            <a:lnSpc>
              <a:spcPct val="90000"/>
            </a:lnSpc>
            <a:spcBef>
              <a:spcPct val="0"/>
            </a:spcBef>
            <a:spcAft>
              <a:spcPct val="35000"/>
            </a:spcAft>
          </a:pPr>
          <a:r>
            <a:rPr lang="zh-TW" altLang="en-US" sz="1800" kern="1200" dirty="0" smtClean="0">
              <a:latin typeface="標楷體" panose="03000509000000000000" pitchFamily="65" charset="-120"/>
              <a:ea typeface="標楷體" panose="03000509000000000000" pitchFamily="65" charset="-120"/>
            </a:rPr>
            <a:t>擔任申請公司獨立董事，應取得「上市上櫃公司董事、監察人進修推行要點」第六條第一、二、 四款訂定之進修體系所出具之進修法律、財務或會計專業知識每年達三小時以上相關證明文件</a:t>
          </a:r>
          <a:endParaRPr lang="zh-TW" altLang="en-US" sz="1800" kern="1200" dirty="0">
            <a:latin typeface="標楷體" panose="03000509000000000000" pitchFamily="65" charset="-120"/>
            <a:ea typeface="標楷體" panose="03000509000000000000" pitchFamily="65" charset="-120"/>
          </a:endParaRPr>
        </a:p>
      </dsp:txBody>
      <dsp:txXfrm>
        <a:off x="576056" y="447683"/>
        <a:ext cx="7372693" cy="895242"/>
      </dsp:txXfrm>
    </dsp:sp>
    <dsp:sp modelId="{AD05B9C1-6631-4DE5-AAA2-ED7CFB39910A}">
      <dsp:nvSpPr>
        <dsp:cNvPr id="0" name=""/>
        <dsp:cNvSpPr/>
      </dsp:nvSpPr>
      <dsp:spPr>
        <a:xfrm>
          <a:off x="16530" y="335778"/>
          <a:ext cx="1119053" cy="11190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992A1C-9C35-4AC6-8790-2142CF5F80DF}">
      <dsp:nvSpPr>
        <dsp:cNvPr id="0" name=""/>
        <dsp:cNvSpPr/>
      </dsp:nvSpPr>
      <dsp:spPr>
        <a:xfrm>
          <a:off x="576056" y="1790798"/>
          <a:ext cx="7372693" cy="895242"/>
        </a:xfrm>
        <a:prstGeom prst="rect">
          <a:avLst/>
        </a:prstGeom>
        <a:solidFill>
          <a:srgbClr val="1393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0599" tIns="60960" rIns="60960" bIns="6096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FF00"/>
              </a:solidFill>
              <a:latin typeface="標楷體" panose="03000509000000000000" pitchFamily="65" charset="-120"/>
              <a:ea typeface="標楷體" panose="03000509000000000000" pitchFamily="65" charset="-120"/>
            </a:rPr>
            <a:t>計算期間：公司簽訂輔導契約當年度起</a:t>
          </a:r>
          <a:endParaRPr lang="zh-TW" altLang="en-US" sz="2400" b="1" kern="1200" dirty="0">
            <a:solidFill>
              <a:srgbClr val="FFFF00"/>
            </a:solidFill>
            <a:latin typeface="標楷體" panose="03000509000000000000" pitchFamily="65" charset="-120"/>
            <a:ea typeface="標楷體" panose="03000509000000000000" pitchFamily="65" charset="-120"/>
          </a:endParaRPr>
        </a:p>
      </dsp:txBody>
      <dsp:txXfrm>
        <a:off x="576056" y="1790798"/>
        <a:ext cx="7372693" cy="895242"/>
      </dsp:txXfrm>
    </dsp:sp>
    <dsp:sp modelId="{E29752B6-0A9B-43EF-ABB0-C23BFD6235D5}">
      <dsp:nvSpPr>
        <dsp:cNvPr id="0" name=""/>
        <dsp:cNvSpPr/>
      </dsp:nvSpPr>
      <dsp:spPr>
        <a:xfrm>
          <a:off x="16530" y="1678893"/>
          <a:ext cx="1119053" cy="11190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289B4-DF09-4CD0-A73D-894E5C12135D}">
      <dsp:nvSpPr>
        <dsp:cNvPr id="0" name=""/>
        <dsp:cNvSpPr/>
      </dsp:nvSpPr>
      <dsp:spPr>
        <a:xfrm>
          <a:off x="-3975590" y="-610342"/>
          <a:ext cx="4737791" cy="4737791"/>
        </a:xfrm>
        <a:prstGeom prst="blockArc">
          <a:avLst>
            <a:gd name="adj1" fmla="val 18900000"/>
            <a:gd name="adj2" fmla="val 2700000"/>
            <a:gd name="adj3" fmla="val 45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DFD8DF-82A0-46DE-944A-C27E2AB4FD9E}">
      <dsp:nvSpPr>
        <dsp:cNvPr id="0" name=""/>
        <dsp:cNvSpPr/>
      </dsp:nvSpPr>
      <dsp:spPr>
        <a:xfrm>
          <a:off x="490161" y="351710"/>
          <a:ext cx="7443133" cy="703421"/>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558341" tIns="50800" rIns="50800" bIns="50800" numCol="1" spcCol="1270" anchor="ctr" anchorCtr="0">
          <a:noAutofit/>
        </a:bodyPr>
        <a:lstStyle/>
        <a:p>
          <a:pPr lvl="0" algn="l" defTabSz="889000">
            <a:lnSpc>
              <a:spcPct val="90000"/>
            </a:lnSpc>
            <a:spcBef>
              <a:spcPct val="0"/>
            </a:spcBef>
            <a:spcAft>
              <a:spcPct val="35000"/>
            </a:spcAft>
          </a:pPr>
          <a:r>
            <a:rPr lang="zh-TW" altLang="en-US" sz="2000" kern="1200" dirty="0" smtClean="0">
              <a:solidFill>
                <a:schemeClr val="tx1"/>
              </a:solidFill>
              <a:latin typeface="標楷體" panose="03000509000000000000" pitchFamily="65" charset="-120"/>
              <a:ea typeface="標楷體" panose="03000509000000000000" pitchFamily="65" charset="-120"/>
            </a:rPr>
            <a:t>為配合政府政策、新增「</a:t>
          </a:r>
          <a:r>
            <a:rPr lang="zh-TW" altLang="en-US" sz="2000" kern="1200" dirty="0" smtClean="0">
              <a:solidFill>
                <a:srgbClr val="FF0000"/>
              </a:solidFill>
              <a:latin typeface="標楷體" panose="03000509000000000000" pitchFamily="65" charset="-120"/>
              <a:ea typeface="標楷體" panose="03000509000000000000" pitchFamily="65" charset="-120"/>
            </a:rPr>
            <a:t>綠能環保</a:t>
          </a:r>
          <a:r>
            <a:rPr lang="zh-TW" altLang="en-US" sz="2000" kern="1200" dirty="0" smtClean="0">
              <a:solidFill>
                <a:schemeClr val="tx1"/>
              </a:solidFill>
              <a:latin typeface="標楷體" panose="03000509000000000000" pitchFamily="65" charset="-120"/>
              <a:ea typeface="標楷體" panose="03000509000000000000" pitchFamily="65" charset="-120"/>
            </a:rPr>
            <a:t>」、「</a:t>
          </a:r>
          <a:r>
            <a:rPr lang="zh-TW" altLang="en-US" sz="2000" kern="1200" dirty="0" smtClean="0">
              <a:solidFill>
                <a:srgbClr val="FF0000"/>
              </a:solidFill>
              <a:latin typeface="標楷體" panose="03000509000000000000" pitchFamily="65" charset="-120"/>
              <a:ea typeface="標楷體" panose="03000509000000000000" pitchFamily="65" charset="-120"/>
            </a:rPr>
            <a:t>數位雲端</a:t>
          </a:r>
          <a:r>
            <a:rPr lang="zh-TW" altLang="en-US" sz="2000" kern="1200" dirty="0" smtClean="0">
              <a:solidFill>
                <a:schemeClr val="tx1"/>
              </a:solidFill>
              <a:latin typeface="標楷體" panose="03000509000000000000" pitchFamily="65" charset="-120"/>
              <a:ea typeface="標楷體" panose="03000509000000000000" pitchFamily="65" charset="-120"/>
            </a:rPr>
            <a:t>」、「</a:t>
          </a:r>
          <a:r>
            <a:rPr lang="zh-TW" altLang="en-US" sz="2000" kern="1200" dirty="0" smtClean="0">
              <a:solidFill>
                <a:srgbClr val="FF0000"/>
              </a:solidFill>
              <a:latin typeface="標楷體" panose="03000509000000000000" pitchFamily="65" charset="-120"/>
              <a:ea typeface="標楷體" panose="03000509000000000000" pitchFamily="65" charset="-120"/>
            </a:rPr>
            <a:t>運動休閒</a:t>
          </a:r>
          <a:r>
            <a:rPr lang="zh-TW" altLang="en-US" sz="2000" kern="1200" dirty="0" smtClean="0">
              <a:solidFill>
                <a:schemeClr val="tx1"/>
              </a:solidFill>
              <a:latin typeface="標楷體" panose="03000509000000000000" pitchFamily="65" charset="-120"/>
              <a:ea typeface="標楷體" panose="03000509000000000000" pitchFamily="65" charset="-120"/>
            </a:rPr>
            <a:t>」、「</a:t>
          </a:r>
          <a:r>
            <a:rPr lang="zh-TW" altLang="en-US" sz="2000" kern="1200" dirty="0" smtClean="0">
              <a:solidFill>
                <a:srgbClr val="FF0000"/>
              </a:solidFill>
              <a:latin typeface="標楷體" panose="03000509000000000000" pitchFamily="65" charset="-120"/>
              <a:ea typeface="標楷體" panose="03000509000000000000" pitchFamily="65" charset="-120"/>
            </a:rPr>
            <a:t>居家生活</a:t>
          </a:r>
          <a:r>
            <a:rPr lang="zh-TW" altLang="en-US" sz="2000" kern="1200" dirty="0" smtClean="0">
              <a:solidFill>
                <a:schemeClr val="tx1"/>
              </a:solidFill>
              <a:latin typeface="標楷體" panose="03000509000000000000" pitchFamily="65" charset="-120"/>
              <a:ea typeface="標楷體" panose="03000509000000000000" pitchFamily="65" charset="-120"/>
            </a:rPr>
            <a:t>」等四項產業掛牌類別</a:t>
          </a:r>
          <a:endParaRPr lang="zh-TW" altLang="en-US" sz="2000" kern="1200" dirty="0">
            <a:solidFill>
              <a:schemeClr val="tx1"/>
            </a:solidFill>
            <a:latin typeface="標楷體" panose="03000509000000000000" pitchFamily="65" charset="-120"/>
            <a:ea typeface="標楷體" panose="03000509000000000000" pitchFamily="65" charset="-120"/>
          </a:endParaRPr>
        </a:p>
      </dsp:txBody>
      <dsp:txXfrm>
        <a:off x="490161" y="351710"/>
        <a:ext cx="7443133" cy="703421"/>
      </dsp:txXfrm>
    </dsp:sp>
    <dsp:sp modelId="{AD05B9C1-6631-4DE5-AAA2-ED7CFB39910A}">
      <dsp:nvSpPr>
        <dsp:cNvPr id="0" name=""/>
        <dsp:cNvSpPr/>
      </dsp:nvSpPr>
      <dsp:spPr>
        <a:xfrm>
          <a:off x="50523" y="263783"/>
          <a:ext cx="879276" cy="8792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A1089E-D931-41CF-A69E-3E38E1E54405}">
      <dsp:nvSpPr>
        <dsp:cNvPr id="0" name=""/>
        <dsp:cNvSpPr/>
      </dsp:nvSpPr>
      <dsp:spPr>
        <a:xfrm>
          <a:off x="745855" y="1406842"/>
          <a:ext cx="7187439" cy="703421"/>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558341" tIns="50800" rIns="50800" bIns="50800" numCol="1" spcCol="1270" anchor="ctr" anchorCtr="0">
          <a:noAutofit/>
        </a:bodyPr>
        <a:lstStyle/>
        <a:p>
          <a:pPr lvl="0" algn="l" defTabSz="889000">
            <a:lnSpc>
              <a:spcPct val="90000"/>
            </a:lnSpc>
            <a:spcBef>
              <a:spcPct val="0"/>
            </a:spcBef>
            <a:spcAft>
              <a:spcPct val="35000"/>
            </a:spcAft>
          </a:pPr>
          <a:r>
            <a:rPr lang="zh-TW" altLang="en-US" sz="2000" kern="1200" dirty="0" smtClean="0">
              <a:solidFill>
                <a:schemeClr val="tx1"/>
              </a:solidFill>
              <a:latin typeface="標楷體" panose="03000509000000000000" pitchFamily="65" charset="-120"/>
              <a:ea typeface="標楷體" panose="03000509000000000000" pitchFamily="65" charset="-120"/>
            </a:rPr>
            <a:t>為使「</a:t>
          </a:r>
          <a:r>
            <a:rPr lang="zh-TW" altLang="en-US" sz="2000" kern="1200" dirty="0" smtClean="0">
              <a:solidFill>
                <a:srgbClr val="FFFF00"/>
              </a:solidFill>
              <a:latin typeface="標楷體" panose="03000509000000000000" pitchFamily="65" charset="-120"/>
              <a:ea typeface="標楷體" panose="03000509000000000000" pitchFamily="65" charset="-120"/>
            </a:rPr>
            <a:t>觀光事業</a:t>
          </a:r>
          <a:r>
            <a:rPr lang="zh-TW" altLang="en-US" sz="2000" kern="1200" dirty="0" smtClean="0">
              <a:solidFill>
                <a:schemeClr val="tx1"/>
              </a:solidFill>
              <a:latin typeface="標楷體" panose="03000509000000000000" pitchFamily="65" charset="-120"/>
              <a:ea typeface="標楷體" panose="03000509000000000000" pitchFamily="65" charset="-120"/>
            </a:rPr>
            <a:t>」之產業類別名稱能更貼近企業之經濟活動，調整「觀光事業」名稱為「</a:t>
          </a:r>
          <a:r>
            <a:rPr lang="zh-TW" altLang="en-US" sz="2000" kern="1200" dirty="0" smtClean="0">
              <a:solidFill>
                <a:srgbClr val="FFFF00"/>
              </a:solidFill>
              <a:latin typeface="標楷體" panose="03000509000000000000" pitchFamily="65" charset="-120"/>
              <a:ea typeface="標楷體" panose="03000509000000000000" pitchFamily="65" charset="-120"/>
            </a:rPr>
            <a:t>觀光餐旅</a:t>
          </a:r>
          <a:r>
            <a:rPr lang="zh-TW" altLang="en-US" sz="2000" kern="1200" dirty="0" smtClean="0">
              <a:solidFill>
                <a:schemeClr val="tx1"/>
              </a:solidFill>
              <a:latin typeface="標楷體" panose="03000509000000000000" pitchFamily="65" charset="-120"/>
              <a:ea typeface="標楷體" panose="03000509000000000000" pitchFamily="65" charset="-120"/>
            </a:rPr>
            <a:t>」</a:t>
          </a:r>
        </a:p>
      </dsp:txBody>
      <dsp:txXfrm>
        <a:off x="745855" y="1406842"/>
        <a:ext cx="7187439" cy="703421"/>
      </dsp:txXfrm>
    </dsp:sp>
    <dsp:sp modelId="{D97B4FB5-9418-41C3-BB46-FB3A40E735EC}">
      <dsp:nvSpPr>
        <dsp:cNvPr id="0" name=""/>
        <dsp:cNvSpPr/>
      </dsp:nvSpPr>
      <dsp:spPr>
        <a:xfrm>
          <a:off x="306216" y="1318915"/>
          <a:ext cx="879276" cy="8792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9DAEFA-70DD-4CB0-8349-1FB56B848393}">
      <dsp:nvSpPr>
        <dsp:cNvPr id="0" name=""/>
        <dsp:cNvSpPr/>
      </dsp:nvSpPr>
      <dsp:spPr>
        <a:xfrm>
          <a:off x="490161" y="2461974"/>
          <a:ext cx="7443133" cy="703421"/>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558341" tIns="50800" rIns="50800" bIns="50800" numCol="1" spcCol="1270" anchor="ctr" anchorCtr="0">
          <a:noAutofit/>
        </a:bodyPr>
        <a:lstStyle/>
        <a:p>
          <a:pPr lvl="0" algn="l" defTabSz="889000">
            <a:lnSpc>
              <a:spcPct val="90000"/>
            </a:lnSpc>
            <a:spcBef>
              <a:spcPct val="0"/>
            </a:spcBef>
            <a:spcAft>
              <a:spcPct val="35000"/>
            </a:spcAft>
          </a:pPr>
          <a:r>
            <a:rPr lang="zh-TW" altLang="en-US" sz="2000" kern="1200" dirty="0" smtClean="0">
              <a:solidFill>
                <a:schemeClr val="tx1"/>
              </a:solidFill>
              <a:latin typeface="標楷體" panose="03000509000000000000" pitchFamily="65" charset="-120"/>
              <a:ea typeface="標楷體" panose="03000509000000000000" pitchFamily="65" charset="-120"/>
            </a:rPr>
            <a:t>本公司視需要洽請申請公司檢具簽證會計師出具意見書；另特許事業應檢附其目的事業主管機關核可之文件</a:t>
          </a:r>
          <a:endParaRPr lang="zh-TW" altLang="en-US" sz="2000" kern="1200" dirty="0">
            <a:solidFill>
              <a:schemeClr val="tx1"/>
            </a:solidFill>
            <a:latin typeface="標楷體" panose="03000509000000000000" pitchFamily="65" charset="-120"/>
            <a:ea typeface="標楷體" panose="03000509000000000000" pitchFamily="65" charset="-120"/>
          </a:endParaRPr>
        </a:p>
      </dsp:txBody>
      <dsp:txXfrm>
        <a:off x="490161" y="2461974"/>
        <a:ext cx="7443133" cy="703421"/>
      </dsp:txXfrm>
    </dsp:sp>
    <dsp:sp modelId="{E29752B6-0A9B-43EF-ABB0-C23BFD6235D5}">
      <dsp:nvSpPr>
        <dsp:cNvPr id="0" name=""/>
        <dsp:cNvSpPr/>
      </dsp:nvSpPr>
      <dsp:spPr>
        <a:xfrm>
          <a:off x="50523" y="2374047"/>
          <a:ext cx="879276" cy="8792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716B1-8B72-4476-9394-D4B8929924A6}">
      <dsp:nvSpPr>
        <dsp:cNvPr id="0" name=""/>
        <dsp:cNvSpPr/>
      </dsp:nvSpPr>
      <dsp:spPr>
        <a:xfrm>
          <a:off x="2613553" y="707"/>
          <a:ext cx="3918502" cy="103567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zh-TW" altLang="en-US" sz="4000" kern="1200" dirty="0" smtClean="0">
              <a:solidFill>
                <a:srgbClr val="000099"/>
              </a:solidFill>
              <a:latin typeface="標楷體" panose="03000509000000000000" pitchFamily="65" charset="-120"/>
              <a:ea typeface="標楷體" panose="03000509000000000000" pitchFamily="65" charset="-120"/>
            </a:rPr>
            <a:t>強化資訊揭露</a:t>
          </a:r>
          <a:endParaRPr lang="zh-TW" altLang="en-US" sz="4000" kern="1200" dirty="0">
            <a:solidFill>
              <a:srgbClr val="000099"/>
            </a:solidFill>
            <a:latin typeface="標楷體" panose="03000509000000000000" pitchFamily="65" charset="-120"/>
            <a:ea typeface="標楷體" panose="03000509000000000000" pitchFamily="65" charset="-120"/>
          </a:endParaRPr>
        </a:p>
      </dsp:txBody>
      <dsp:txXfrm>
        <a:off x="2643887" y="31041"/>
        <a:ext cx="3857834" cy="975008"/>
      </dsp:txXfrm>
    </dsp:sp>
    <dsp:sp modelId="{559F236A-5021-424B-8A7E-661B5C85AD23}">
      <dsp:nvSpPr>
        <dsp:cNvPr id="0" name=""/>
        <dsp:cNvSpPr/>
      </dsp:nvSpPr>
      <dsp:spPr>
        <a:xfrm>
          <a:off x="3005403" y="1036383"/>
          <a:ext cx="391850" cy="978227"/>
        </a:xfrm>
        <a:custGeom>
          <a:avLst/>
          <a:gdLst/>
          <a:ahLst/>
          <a:cxnLst/>
          <a:rect l="0" t="0" r="0" b="0"/>
          <a:pathLst>
            <a:path>
              <a:moveTo>
                <a:pt x="0" y="0"/>
              </a:moveTo>
              <a:lnTo>
                <a:pt x="0" y="978227"/>
              </a:lnTo>
              <a:lnTo>
                <a:pt x="391850" y="97822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7C4CE5-38A5-47DE-AFF9-6924B5E28E27}">
      <dsp:nvSpPr>
        <dsp:cNvPr id="0" name=""/>
        <dsp:cNvSpPr/>
      </dsp:nvSpPr>
      <dsp:spPr>
        <a:xfrm>
          <a:off x="3397253" y="1295302"/>
          <a:ext cx="1657082" cy="1438616"/>
        </a:xfrm>
        <a:prstGeom prst="roundRect">
          <a:avLst>
            <a:gd name="adj" fmla="val 10000"/>
          </a:avLst>
        </a:prstGeom>
        <a:solidFill>
          <a:schemeClr val="accent2">
            <a:lumMod val="60000"/>
            <a:lumOff val="40000"/>
            <a:alpha val="90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ts val="924"/>
            </a:spcAft>
          </a:pPr>
          <a:r>
            <a:rPr lang="zh-TW" altLang="en-US" sz="2200" kern="1200" baseline="0" dirty="0" smtClean="0">
              <a:latin typeface="標楷體" panose="03000509000000000000" pitchFamily="65" charset="-120"/>
              <a:ea typeface="標楷體" panose="03000509000000000000" pitchFamily="65" charset="-120"/>
            </a:rPr>
            <a:t>公開說明書揭露內容</a:t>
          </a:r>
          <a:endParaRPr lang="en-US" altLang="zh-TW" sz="1200" kern="1200" dirty="0" smtClean="0">
            <a:latin typeface="標楷體" panose="03000509000000000000" pitchFamily="65" charset="-120"/>
            <a:ea typeface="標楷體" panose="03000509000000000000" pitchFamily="65" charset="-120"/>
          </a:endParaRPr>
        </a:p>
        <a:p>
          <a:pPr lvl="0" algn="ctr" defTabSz="977900">
            <a:lnSpc>
              <a:spcPts val="1700"/>
            </a:lnSpc>
            <a:spcBef>
              <a:spcPct val="0"/>
            </a:spcBef>
            <a:spcAft>
              <a:spcPts val="600"/>
            </a:spcAft>
          </a:pPr>
          <a:r>
            <a:rPr lang="zh-TW" altLang="en-US" sz="1200" b="1" kern="1200" dirty="0" smtClean="0">
              <a:solidFill>
                <a:srgbClr val="FF0000"/>
              </a:solidFill>
              <a:latin typeface="標楷體" panose="03000509000000000000" pitchFamily="65" charset="-120"/>
              <a:ea typeface="標楷體" panose="03000509000000000000" pitchFamily="65" charset="-120"/>
            </a:rPr>
            <a:t>發布</a:t>
          </a:r>
          <a:r>
            <a:rPr lang="en-US" altLang="en-US" sz="1200" b="1" kern="1200" dirty="0" smtClean="0">
              <a:solidFill>
                <a:srgbClr val="FF0000"/>
              </a:solidFill>
              <a:latin typeface="標楷體" panose="03000509000000000000" pitchFamily="65" charset="-120"/>
              <a:ea typeface="標楷體" panose="03000509000000000000" pitchFamily="65" charset="-120"/>
            </a:rPr>
            <a:t>｢</a:t>
          </a:r>
          <a:r>
            <a:rPr lang="zh-TW" altLang="en-US" sz="1200" b="1" kern="1200" dirty="0" smtClean="0">
              <a:solidFill>
                <a:srgbClr val="FF0000"/>
              </a:solidFill>
              <a:latin typeface="標楷體" panose="03000509000000000000" pitchFamily="65" charset="-120"/>
              <a:ea typeface="標楷體" panose="03000509000000000000" pitchFamily="65" charset="-120"/>
            </a:rPr>
            <a:t>新藥或醫材研發公司申請上市公開說明書揭露重點參考」</a:t>
          </a:r>
          <a:endParaRPr lang="zh-TW" altLang="en-US" sz="1200" b="1" kern="1200" dirty="0">
            <a:solidFill>
              <a:srgbClr val="FF0000"/>
            </a:solidFill>
            <a:latin typeface="標楷體" panose="03000509000000000000" pitchFamily="65" charset="-120"/>
            <a:ea typeface="標楷體" panose="03000509000000000000" pitchFamily="65" charset="-120"/>
          </a:endParaRPr>
        </a:p>
      </dsp:txBody>
      <dsp:txXfrm>
        <a:off x="3439389" y="1337438"/>
        <a:ext cx="1572810" cy="1354344"/>
      </dsp:txXfrm>
    </dsp:sp>
    <dsp:sp modelId="{A828B935-EC1C-4ABD-9730-5F066A3C42C2}">
      <dsp:nvSpPr>
        <dsp:cNvPr id="0" name=""/>
        <dsp:cNvSpPr/>
      </dsp:nvSpPr>
      <dsp:spPr>
        <a:xfrm>
          <a:off x="3005403" y="1036383"/>
          <a:ext cx="391850" cy="2474292"/>
        </a:xfrm>
        <a:custGeom>
          <a:avLst/>
          <a:gdLst/>
          <a:ahLst/>
          <a:cxnLst/>
          <a:rect l="0" t="0" r="0" b="0"/>
          <a:pathLst>
            <a:path>
              <a:moveTo>
                <a:pt x="0" y="0"/>
              </a:moveTo>
              <a:lnTo>
                <a:pt x="0" y="2474292"/>
              </a:lnTo>
              <a:lnTo>
                <a:pt x="391850" y="24742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BEAA42-16A1-4AAB-8CD6-0BCB449FCCC8}">
      <dsp:nvSpPr>
        <dsp:cNvPr id="0" name=""/>
        <dsp:cNvSpPr/>
      </dsp:nvSpPr>
      <dsp:spPr>
        <a:xfrm>
          <a:off x="3397253" y="2992838"/>
          <a:ext cx="1657082" cy="1035676"/>
        </a:xfrm>
        <a:prstGeom prst="roundRect">
          <a:avLst>
            <a:gd name="adj" fmla="val 10000"/>
          </a:avLst>
        </a:prstGeom>
        <a:solidFill>
          <a:schemeClr val="accent2">
            <a:lumMod val="60000"/>
            <a:lumOff val="40000"/>
            <a:alpha val="90000"/>
          </a:schemeClr>
        </a:solidFill>
        <a:ln w="12700" cap="flat" cmpd="sng" algn="ctr">
          <a:solidFill>
            <a:schemeClr val="accent2">
              <a:hueOff val="5023603"/>
              <a:satOff val="-63"/>
              <a:lumOff val="15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TW" altLang="en-US" sz="2200" kern="1200" baseline="0" dirty="0" smtClean="0">
              <a:latin typeface="標楷體" panose="03000509000000000000" pitchFamily="65" charset="-120"/>
              <a:ea typeface="標楷體" panose="03000509000000000000" pitchFamily="65" charset="-120"/>
            </a:rPr>
            <a:t>新藥研發重大訊息管理</a:t>
          </a:r>
          <a:endParaRPr lang="en-US" altLang="zh-TW" sz="2200" kern="1200" baseline="0" dirty="0" smtClean="0">
            <a:latin typeface="標楷體" panose="03000509000000000000" pitchFamily="65" charset="-120"/>
            <a:ea typeface="標楷體" panose="03000509000000000000" pitchFamily="65" charset="-120"/>
          </a:endParaRPr>
        </a:p>
        <a:p>
          <a:pPr lvl="0" algn="ctr" defTabSz="977900">
            <a:lnSpc>
              <a:spcPct val="90000"/>
            </a:lnSpc>
            <a:spcBef>
              <a:spcPct val="0"/>
            </a:spcBef>
            <a:spcAft>
              <a:spcPct val="35000"/>
            </a:spcAft>
          </a:pPr>
          <a:r>
            <a:rPr lang="zh-TW" altLang="zh-TW" sz="1200" b="1" kern="1200" dirty="0" smtClean="0">
              <a:solidFill>
                <a:srgbClr val="FF0000"/>
              </a:solidFill>
              <a:latin typeface="標楷體" panose="03000509000000000000" pitchFamily="65" charset="-120"/>
              <a:ea typeface="標楷體" panose="03000509000000000000" pitchFamily="65" charset="-120"/>
            </a:rPr>
            <a:t>增訂重大訊息格式</a:t>
          </a:r>
          <a:endParaRPr lang="zh-TW" altLang="en-US" sz="1200" b="1" kern="1200" dirty="0" smtClean="0">
            <a:solidFill>
              <a:srgbClr val="FF0000"/>
            </a:solidFill>
            <a:latin typeface="標楷體" panose="03000509000000000000" pitchFamily="65" charset="-120"/>
            <a:ea typeface="標楷體" panose="03000509000000000000" pitchFamily="65" charset="-120"/>
          </a:endParaRPr>
        </a:p>
      </dsp:txBody>
      <dsp:txXfrm>
        <a:off x="3427587" y="3023172"/>
        <a:ext cx="1596414" cy="975008"/>
      </dsp:txXfrm>
    </dsp:sp>
    <dsp:sp modelId="{9B2B68A5-1A4B-4488-A7D1-98D8380B9DCB}">
      <dsp:nvSpPr>
        <dsp:cNvPr id="0" name=""/>
        <dsp:cNvSpPr/>
      </dsp:nvSpPr>
      <dsp:spPr>
        <a:xfrm>
          <a:off x="3005403" y="1036383"/>
          <a:ext cx="391850" cy="3854626"/>
        </a:xfrm>
        <a:custGeom>
          <a:avLst/>
          <a:gdLst/>
          <a:ahLst/>
          <a:cxnLst/>
          <a:rect l="0" t="0" r="0" b="0"/>
          <a:pathLst>
            <a:path>
              <a:moveTo>
                <a:pt x="0" y="0"/>
              </a:moveTo>
              <a:lnTo>
                <a:pt x="0" y="3854626"/>
              </a:lnTo>
              <a:lnTo>
                <a:pt x="391850" y="38546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C6D55C-816A-489B-B412-029008CCEE1F}">
      <dsp:nvSpPr>
        <dsp:cNvPr id="0" name=""/>
        <dsp:cNvSpPr/>
      </dsp:nvSpPr>
      <dsp:spPr>
        <a:xfrm>
          <a:off x="3397253" y="4287433"/>
          <a:ext cx="1657082" cy="1207153"/>
        </a:xfrm>
        <a:prstGeom prst="roundRect">
          <a:avLst>
            <a:gd name="adj" fmla="val 10000"/>
          </a:avLst>
        </a:prstGeom>
        <a:solidFill>
          <a:schemeClr val="accent2">
            <a:lumMod val="40000"/>
            <a:lumOff val="60000"/>
            <a:alpha val="90000"/>
          </a:schemeClr>
        </a:solidFill>
        <a:ln w="12700" cap="flat" cmpd="sng" algn="ctr">
          <a:solidFill>
            <a:schemeClr val="accent2">
              <a:hueOff val="10047207"/>
              <a:satOff val="-126"/>
              <a:lumOff val="31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ts val="924"/>
            </a:spcAft>
          </a:pPr>
          <a:r>
            <a:rPr lang="zh-TW" altLang="en-US" sz="2200" kern="1200" baseline="0" dirty="0" smtClean="0">
              <a:latin typeface="標楷體" panose="03000509000000000000" pitchFamily="65" charset="-120"/>
              <a:ea typeface="標楷體" panose="03000509000000000000" pitchFamily="65" charset="-120"/>
            </a:rPr>
            <a:t>增加法說會辦理頻率</a:t>
          </a:r>
          <a:endParaRPr lang="en-US" altLang="zh-TW" sz="2200" kern="1200" baseline="0" dirty="0" smtClean="0">
            <a:latin typeface="標楷體" panose="03000509000000000000" pitchFamily="65" charset="-120"/>
            <a:ea typeface="標楷體" panose="03000509000000000000" pitchFamily="65" charset="-120"/>
          </a:endParaRPr>
        </a:p>
        <a:p>
          <a:pPr lvl="0" algn="ctr" defTabSz="977900">
            <a:lnSpc>
              <a:spcPts val="1800"/>
            </a:lnSpc>
            <a:spcBef>
              <a:spcPct val="0"/>
            </a:spcBef>
            <a:spcAft>
              <a:spcPts val="600"/>
            </a:spcAft>
          </a:pPr>
          <a:r>
            <a:rPr lang="zh-TW" altLang="zh-TW" sz="1200" b="1" kern="1200" dirty="0" smtClean="0">
              <a:solidFill>
                <a:srgbClr val="FF0000"/>
              </a:solidFill>
              <a:latin typeface="標楷體" panose="03000509000000000000" pitchFamily="65" charset="-120"/>
              <a:ea typeface="標楷體" panose="03000509000000000000" pitchFamily="65" charset="-120"/>
            </a:rPr>
            <a:t>法說會問答集增訂新藥公司說明事項</a:t>
          </a:r>
          <a:endParaRPr lang="zh-TW" altLang="en-US" sz="1200" b="1" kern="1200" dirty="0" smtClean="0">
            <a:solidFill>
              <a:srgbClr val="FF0000"/>
            </a:solidFill>
            <a:latin typeface="標楷體" panose="03000509000000000000" pitchFamily="65" charset="-120"/>
            <a:ea typeface="標楷體" panose="03000509000000000000" pitchFamily="65" charset="-120"/>
          </a:endParaRPr>
        </a:p>
      </dsp:txBody>
      <dsp:txXfrm>
        <a:off x="3432609" y="4322789"/>
        <a:ext cx="1586370" cy="1136441"/>
      </dsp:txXfrm>
    </dsp:sp>
    <dsp:sp modelId="{DF266860-6A7B-4D1E-A498-74FEDB6E56CE}">
      <dsp:nvSpPr>
        <dsp:cNvPr id="0" name=""/>
        <dsp:cNvSpPr/>
      </dsp:nvSpPr>
      <dsp:spPr>
        <a:xfrm>
          <a:off x="7049893" y="707"/>
          <a:ext cx="2071352" cy="1035676"/>
        </a:xfrm>
        <a:prstGeom prst="roundRect">
          <a:avLst>
            <a:gd name="adj" fmla="val 10000"/>
          </a:avLst>
        </a:prstGeom>
        <a:solidFill>
          <a:schemeClr val="accent2">
            <a:hueOff val="20094413"/>
            <a:satOff val="-252"/>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zh-TW" altLang="en-US" sz="3600" kern="1200" dirty="0" smtClean="0">
              <a:solidFill>
                <a:srgbClr val="000099"/>
              </a:solidFill>
              <a:latin typeface="標楷體" panose="03000509000000000000" pitchFamily="65" charset="-120"/>
              <a:ea typeface="標楷體" panose="03000509000000000000" pitchFamily="65" charset="-120"/>
            </a:rPr>
            <a:t>教育宣導</a:t>
          </a:r>
          <a:endParaRPr lang="zh-TW" altLang="en-US" sz="3600" kern="1200" dirty="0">
            <a:solidFill>
              <a:srgbClr val="000099"/>
            </a:solidFill>
            <a:latin typeface="標楷體" panose="03000509000000000000" pitchFamily="65" charset="-120"/>
            <a:ea typeface="標楷體" panose="03000509000000000000" pitchFamily="65" charset="-120"/>
          </a:endParaRPr>
        </a:p>
      </dsp:txBody>
      <dsp:txXfrm>
        <a:off x="7080227" y="31041"/>
        <a:ext cx="2010684" cy="975008"/>
      </dsp:txXfrm>
    </dsp:sp>
    <dsp:sp modelId="{7A84416E-3DE7-451E-AEA9-1B22B8EA9375}">
      <dsp:nvSpPr>
        <dsp:cNvPr id="0" name=""/>
        <dsp:cNvSpPr/>
      </dsp:nvSpPr>
      <dsp:spPr>
        <a:xfrm>
          <a:off x="7257029" y="1036383"/>
          <a:ext cx="207135" cy="776757"/>
        </a:xfrm>
        <a:custGeom>
          <a:avLst/>
          <a:gdLst/>
          <a:ahLst/>
          <a:cxnLst/>
          <a:rect l="0" t="0" r="0" b="0"/>
          <a:pathLst>
            <a:path>
              <a:moveTo>
                <a:pt x="0" y="0"/>
              </a:moveTo>
              <a:lnTo>
                <a:pt x="0" y="776757"/>
              </a:lnTo>
              <a:lnTo>
                <a:pt x="207135" y="77675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8499CA-B4B6-4D03-BB74-CEF86392579D}">
      <dsp:nvSpPr>
        <dsp:cNvPr id="0" name=""/>
        <dsp:cNvSpPr/>
      </dsp:nvSpPr>
      <dsp:spPr>
        <a:xfrm>
          <a:off x="7464164" y="1295302"/>
          <a:ext cx="1657082" cy="1035676"/>
        </a:xfrm>
        <a:prstGeom prst="roundRect">
          <a:avLst>
            <a:gd name="adj" fmla="val 10000"/>
          </a:avLst>
        </a:prstGeom>
        <a:solidFill>
          <a:schemeClr val="accent4">
            <a:lumMod val="60000"/>
            <a:lumOff val="40000"/>
            <a:alpha val="90000"/>
          </a:schemeClr>
        </a:solidFill>
        <a:ln w="12700" cap="flat" cmpd="sng" algn="ctr">
          <a:solidFill>
            <a:schemeClr val="accent2">
              <a:hueOff val="15070811"/>
              <a:satOff val="-189"/>
              <a:lumOff val="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標楷體" panose="03000509000000000000" pitchFamily="65" charset="-120"/>
              <a:ea typeface="標楷體" panose="03000509000000000000" pitchFamily="65" charset="-120"/>
            </a:rPr>
            <a:t>投資人生技講座</a:t>
          </a:r>
          <a:endParaRPr lang="zh-TW" altLang="en-US" sz="2900" kern="1200" dirty="0">
            <a:latin typeface="標楷體" panose="03000509000000000000" pitchFamily="65" charset="-120"/>
            <a:ea typeface="標楷體" panose="03000509000000000000" pitchFamily="65" charset="-120"/>
          </a:endParaRPr>
        </a:p>
      </dsp:txBody>
      <dsp:txXfrm>
        <a:off x="7494498" y="1325636"/>
        <a:ext cx="1596414" cy="975008"/>
      </dsp:txXfrm>
    </dsp:sp>
    <dsp:sp modelId="{2D4CAC1F-92B9-471B-847C-A26A0F4F1ECC}">
      <dsp:nvSpPr>
        <dsp:cNvPr id="0" name=""/>
        <dsp:cNvSpPr/>
      </dsp:nvSpPr>
      <dsp:spPr>
        <a:xfrm>
          <a:off x="7257029" y="1036383"/>
          <a:ext cx="207135" cy="2071352"/>
        </a:xfrm>
        <a:custGeom>
          <a:avLst/>
          <a:gdLst/>
          <a:ahLst/>
          <a:cxnLst/>
          <a:rect l="0" t="0" r="0" b="0"/>
          <a:pathLst>
            <a:path>
              <a:moveTo>
                <a:pt x="0" y="0"/>
              </a:moveTo>
              <a:lnTo>
                <a:pt x="0" y="2071352"/>
              </a:lnTo>
              <a:lnTo>
                <a:pt x="207135" y="207135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5917E7-8F7B-4CAB-A0D5-455D66E0A035}">
      <dsp:nvSpPr>
        <dsp:cNvPr id="0" name=""/>
        <dsp:cNvSpPr/>
      </dsp:nvSpPr>
      <dsp:spPr>
        <a:xfrm>
          <a:off x="7464164" y="2589897"/>
          <a:ext cx="1657082" cy="1035676"/>
        </a:xfrm>
        <a:prstGeom prst="roundRect">
          <a:avLst>
            <a:gd name="adj" fmla="val 10000"/>
          </a:avLst>
        </a:prstGeom>
        <a:solidFill>
          <a:schemeClr val="accent4">
            <a:lumMod val="60000"/>
            <a:lumOff val="40000"/>
            <a:alpha val="90000"/>
          </a:schemeClr>
        </a:solidFill>
        <a:ln w="12700" cap="flat" cmpd="sng" algn="ctr">
          <a:solidFill>
            <a:schemeClr val="accent2">
              <a:hueOff val="20094413"/>
              <a:satOff val="-252"/>
              <a:lumOff val="62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標楷體" panose="03000509000000000000" pitchFamily="65" charset="-120"/>
              <a:ea typeface="標楷體" panose="03000509000000000000" pitchFamily="65" charset="-120"/>
            </a:rPr>
            <a:t>上市公司重大訊息</a:t>
          </a:r>
          <a:endParaRPr lang="zh-TW" altLang="en-US" sz="2900" kern="1200" dirty="0">
            <a:latin typeface="標楷體" panose="03000509000000000000" pitchFamily="65" charset="-120"/>
            <a:ea typeface="標楷體" panose="03000509000000000000" pitchFamily="65" charset="-120"/>
          </a:endParaRPr>
        </a:p>
      </dsp:txBody>
      <dsp:txXfrm>
        <a:off x="7494498" y="2620231"/>
        <a:ext cx="1596414" cy="9750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111FA-10E6-49F7-ABDF-845679398835}">
      <dsp:nvSpPr>
        <dsp:cNvPr id="0" name=""/>
        <dsp:cNvSpPr/>
      </dsp:nvSpPr>
      <dsp:spPr>
        <a:xfrm rot="5400000">
          <a:off x="1554135" y="952248"/>
          <a:ext cx="920789" cy="1532173"/>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953EF5-F24E-45A7-BC14-FA2CDCB014BA}">
      <dsp:nvSpPr>
        <dsp:cNvPr id="0" name=""/>
        <dsp:cNvSpPr/>
      </dsp:nvSpPr>
      <dsp:spPr>
        <a:xfrm>
          <a:off x="1400432" y="1410038"/>
          <a:ext cx="1383254" cy="1212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effectLst>
                <a:outerShdw blurRad="38100" dist="38100" dir="2700000" algn="tl">
                  <a:srgbClr val="000000">
                    <a:alpha val="43137"/>
                  </a:srgbClr>
                </a:outerShdw>
              </a:effectLst>
            </a:rPr>
            <a:t>封面風險警示</a:t>
          </a:r>
          <a:endParaRPr lang="zh-TW" altLang="en-US" sz="2000" kern="1200" dirty="0">
            <a:effectLst>
              <a:outerShdw blurRad="38100" dist="38100" dir="2700000" algn="tl">
                <a:srgbClr val="000000">
                  <a:alpha val="43137"/>
                </a:srgbClr>
              </a:outerShdw>
            </a:effectLst>
          </a:endParaRPr>
        </a:p>
      </dsp:txBody>
      <dsp:txXfrm>
        <a:off x="1400432" y="1410038"/>
        <a:ext cx="1383254" cy="1212503"/>
      </dsp:txXfrm>
    </dsp:sp>
    <dsp:sp modelId="{354E6ECB-0996-4323-869F-19178601CF52}">
      <dsp:nvSpPr>
        <dsp:cNvPr id="0" name=""/>
        <dsp:cNvSpPr/>
      </dsp:nvSpPr>
      <dsp:spPr>
        <a:xfrm>
          <a:off x="2522695" y="839448"/>
          <a:ext cx="260991" cy="260991"/>
        </a:xfrm>
        <a:prstGeom prst="triangle">
          <a:avLst>
            <a:gd name="adj" fmla="val 100000"/>
          </a:avLst>
        </a:prstGeom>
        <a:solidFill>
          <a:schemeClr val="accent2">
            <a:hueOff val="3349069"/>
            <a:satOff val="-42"/>
            <a:lumOff val="1046"/>
            <a:alphaOff val="0"/>
          </a:schemeClr>
        </a:solidFill>
        <a:ln w="12700" cap="flat" cmpd="sng" algn="ctr">
          <a:solidFill>
            <a:schemeClr val="accent2">
              <a:hueOff val="3349069"/>
              <a:satOff val="-42"/>
              <a:lumOff val="10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8E50A8-6543-413F-A7A7-782081B66EDF}">
      <dsp:nvSpPr>
        <dsp:cNvPr id="0" name=""/>
        <dsp:cNvSpPr/>
      </dsp:nvSpPr>
      <dsp:spPr>
        <a:xfrm rot="5400000">
          <a:off x="3247508" y="533221"/>
          <a:ext cx="920789" cy="1532173"/>
        </a:xfrm>
        <a:prstGeom prst="corner">
          <a:avLst>
            <a:gd name="adj1" fmla="val 16120"/>
            <a:gd name="adj2" fmla="val 16110"/>
          </a:avLst>
        </a:prstGeom>
        <a:solidFill>
          <a:schemeClr val="accent2">
            <a:hueOff val="6698138"/>
            <a:satOff val="-84"/>
            <a:lumOff val="2092"/>
            <a:alphaOff val="0"/>
          </a:schemeClr>
        </a:solidFill>
        <a:ln w="12700" cap="flat" cmpd="sng" algn="ctr">
          <a:solidFill>
            <a:schemeClr val="accent2">
              <a:hueOff val="6698138"/>
              <a:satOff val="-84"/>
              <a:lumOff val="20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9F2FDD-76C7-480C-A358-A5B938B4DCA4}">
      <dsp:nvSpPr>
        <dsp:cNvPr id="0" name=""/>
        <dsp:cNvSpPr/>
      </dsp:nvSpPr>
      <dsp:spPr>
        <a:xfrm>
          <a:off x="3093806" y="991011"/>
          <a:ext cx="1383254" cy="1212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ts val="1800"/>
            </a:lnSpc>
            <a:spcBef>
              <a:spcPct val="0"/>
            </a:spcBef>
            <a:spcAft>
              <a:spcPct val="35000"/>
            </a:spcAft>
          </a:pPr>
          <a:r>
            <a:rPr lang="zh-TW" altLang="en-US" sz="1800" b="0" kern="1200" dirty="0" smtClean="0">
              <a:effectLst>
                <a:outerShdw blurRad="38100" dist="38100" dir="2700000" algn="tl">
                  <a:srgbClr val="000000">
                    <a:alpha val="43137"/>
                  </a:srgbClr>
                </a:outerShdw>
              </a:effectLst>
            </a:rPr>
            <a:t>風險事項</a:t>
          </a:r>
          <a:endParaRPr lang="zh-TW" altLang="en-US" sz="1800" b="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研發進度、營運資金</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訴訟風險揭露</a:t>
          </a:r>
          <a:endParaRPr lang="zh-TW" altLang="en-US" sz="1400" kern="1200" dirty="0"/>
        </a:p>
      </dsp:txBody>
      <dsp:txXfrm>
        <a:off x="3093806" y="991011"/>
        <a:ext cx="1383254" cy="1212503"/>
      </dsp:txXfrm>
    </dsp:sp>
    <dsp:sp modelId="{BB5B3A12-CED4-4BD9-B327-C5FF9EA1F68D}">
      <dsp:nvSpPr>
        <dsp:cNvPr id="0" name=""/>
        <dsp:cNvSpPr/>
      </dsp:nvSpPr>
      <dsp:spPr>
        <a:xfrm>
          <a:off x="4216069" y="420421"/>
          <a:ext cx="260991" cy="260991"/>
        </a:xfrm>
        <a:prstGeom prst="triangle">
          <a:avLst>
            <a:gd name="adj" fmla="val 100000"/>
          </a:avLst>
        </a:prstGeom>
        <a:solidFill>
          <a:schemeClr val="accent2">
            <a:hueOff val="10047207"/>
            <a:satOff val="-126"/>
            <a:lumOff val="3137"/>
            <a:alphaOff val="0"/>
          </a:schemeClr>
        </a:solidFill>
        <a:ln w="12700" cap="flat" cmpd="sng" algn="ctr">
          <a:solidFill>
            <a:schemeClr val="accent2">
              <a:hueOff val="10047207"/>
              <a:satOff val="-126"/>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39FD75-02D5-4C95-B086-4B60AB042F1B}">
      <dsp:nvSpPr>
        <dsp:cNvPr id="0" name=""/>
        <dsp:cNvSpPr/>
      </dsp:nvSpPr>
      <dsp:spPr>
        <a:xfrm rot="5400000">
          <a:off x="4940882" y="114194"/>
          <a:ext cx="920789" cy="1532173"/>
        </a:xfrm>
        <a:prstGeom prst="corner">
          <a:avLst>
            <a:gd name="adj1" fmla="val 16120"/>
            <a:gd name="adj2" fmla="val 16110"/>
          </a:avLst>
        </a:prstGeom>
        <a:solidFill>
          <a:schemeClr val="accent2">
            <a:hueOff val="13396276"/>
            <a:satOff val="-168"/>
            <a:lumOff val="4183"/>
            <a:alphaOff val="0"/>
          </a:schemeClr>
        </a:solidFill>
        <a:ln w="12700" cap="flat" cmpd="sng" algn="ctr">
          <a:solidFill>
            <a:schemeClr val="accent2">
              <a:hueOff val="13396276"/>
              <a:satOff val="-168"/>
              <a:lumOff val="41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797C9-8454-4289-9EF3-C61C6292830E}">
      <dsp:nvSpPr>
        <dsp:cNvPr id="0" name=""/>
        <dsp:cNvSpPr/>
      </dsp:nvSpPr>
      <dsp:spPr>
        <a:xfrm>
          <a:off x="4787179" y="571984"/>
          <a:ext cx="1383254" cy="1212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ts val="1800"/>
            </a:lnSpc>
            <a:spcBef>
              <a:spcPct val="0"/>
            </a:spcBef>
            <a:spcAft>
              <a:spcPct val="35000"/>
            </a:spcAft>
          </a:pPr>
          <a:r>
            <a:rPr lang="zh-TW" altLang="en-US" sz="1800" kern="1200" dirty="0" smtClean="0">
              <a:effectLst>
                <a:outerShdw blurRad="38100" dist="38100" dir="2700000" algn="tl">
                  <a:srgbClr val="000000">
                    <a:alpha val="43137"/>
                  </a:srgbClr>
                </a:outerShdw>
              </a:effectLst>
            </a:rPr>
            <a:t>產品資訊</a:t>
          </a:r>
          <a:endParaRPr lang="zh-TW" altLang="en-US" sz="180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劑型、適應症、市場</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競爭能力、同業比較</a:t>
          </a:r>
          <a:endParaRPr lang="zh-TW" altLang="en-US" sz="1400" kern="1200" dirty="0"/>
        </a:p>
      </dsp:txBody>
      <dsp:txXfrm>
        <a:off x="4787179" y="571984"/>
        <a:ext cx="1383254" cy="1212503"/>
      </dsp:txXfrm>
    </dsp:sp>
    <dsp:sp modelId="{F09A386A-D46E-414B-BB7A-F7422680C960}">
      <dsp:nvSpPr>
        <dsp:cNvPr id="0" name=""/>
        <dsp:cNvSpPr/>
      </dsp:nvSpPr>
      <dsp:spPr>
        <a:xfrm>
          <a:off x="5909442" y="1394"/>
          <a:ext cx="260991" cy="260991"/>
        </a:xfrm>
        <a:prstGeom prst="triangle">
          <a:avLst>
            <a:gd name="adj" fmla="val 100000"/>
          </a:avLst>
        </a:prstGeom>
        <a:solidFill>
          <a:schemeClr val="accent2">
            <a:hueOff val="16745345"/>
            <a:satOff val="-210"/>
            <a:lumOff val="5229"/>
            <a:alphaOff val="0"/>
          </a:schemeClr>
        </a:solidFill>
        <a:ln w="12700" cap="flat" cmpd="sng" algn="ctr">
          <a:solidFill>
            <a:schemeClr val="accent2">
              <a:hueOff val="16745345"/>
              <a:satOff val="-210"/>
              <a:lumOff val="52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CE4625-214E-461D-9511-2E5B64DBD238}">
      <dsp:nvSpPr>
        <dsp:cNvPr id="0" name=""/>
        <dsp:cNvSpPr/>
      </dsp:nvSpPr>
      <dsp:spPr>
        <a:xfrm rot="5400000">
          <a:off x="6634255" y="-304831"/>
          <a:ext cx="920789" cy="1532173"/>
        </a:xfrm>
        <a:prstGeom prst="corner">
          <a:avLst>
            <a:gd name="adj1" fmla="val 16120"/>
            <a:gd name="adj2" fmla="val 16110"/>
          </a:avLst>
        </a:prstGeom>
        <a:solidFill>
          <a:schemeClr val="accent2">
            <a:hueOff val="20094413"/>
            <a:satOff val="-252"/>
            <a:lumOff val="6275"/>
            <a:alphaOff val="0"/>
          </a:schemeClr>
        </a:solidFill>
        <a:ln w="12700" cap="flat" cmpd="sng" algn="ctr">
          <a:solidFill>
            <a:schemeClr val="accent2">
              <a:hueOff val="20094413"/>
              <a:satOff val="-252"/>
              <a:lumOff val="6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4C5544-ECAC-4095-9065-6C2B1A471286}">
      <dsp:nvSpPr>
        <dsp:cNvPr id="0" name=""/>
        <dsp:cNvSpPr/>
      </dsp:nvSpPr>
      <dsp:spPr>
        <a:xfrm>
          <a:off x="6480553" y="152957"/>
          <a:ext cx="1383254" cy="1212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ts val="1800"/>
            </a:lnSpc>
            <a:spcBef>
              <a:spcPct val="0"/>
            </a:spcBef>
            <a:spcAft>
              <a:spcPct val="35000"/>
            </a:spcAft>
          </a:pPr>
          <a:r>
            <a:rPr lang="zh-TW" altLang="en-US" sz="1800" kern="1200" dirty="0" smtClean="0">
              <a:effectLst>
                <a:outerShdw blurRad="38100" dist="38100" dir="2700000" algn="tl">
                  <a:srgbClr val="000000">
                    <a:alpha val="43137"/>
                  </a:srgbClr>
                </a:outerShdw>
              </a:effectLst>
            </a:rPr>
            <a:t>技術及研發能力</a:t>
          </a:r>
          <a:endParaRPr lang="zh-TW" altLang="en-US" sz="1800" kern="1200" dirty="0">
            <a:effectLst>
              <a:outerShdw blurRad="38100" dist="38100" dir="2700000" algn="tl">
                <a:srgbClr val="000000">
                  <a:alpha val="43137"/>
                </a:srgbClr>
              </a:outerShdw>
            </a:effectLst>
          </a:endParaRPr>
        </a:p>
        <a:p>
          <a:pPr marL="114300" lvl="1" indent="-114300" algn="l" defTabSz="622300">
            <a:lnSpc>
              <a:spcPts val="1800"/>
            </a:lnSpc>
            <a:spcBef>
              <a:spcPct val="0"/>
            </a:spcBef>
            <a:spcAft>
              <a:spcPct val="15000"/>
            </a:spcAft>
            <a:buChar char="••"/>
          </a:pPr>
          <a:r>
            <a:rPr lang="zh-TW" altLang="en-US" sz="1400" kern="1200" dirty="0" smtClean="0"/>
            <a:t>自行研發或授權</a:t>
          </a:r>
          <a:endParaRPr lang="zh-TW" altLang="en-US" sz="1400" kern="1200" dirty="0"/>
        </a:p>
        <a:p>
          <a:pPr marL="114300" lvl="1" indent="-114300" algn="l" defTabSz="622300">
            <a:lnSpc>
              <a:spcPts val="1800"/>
            </a:lnSpc>
            <a:spcBef>
              <a:spcPct val="0"/>
            </a:spcBef>
            <a:spcAft>
              <a:spcPct val="15000"/>
            </a:spcAft>
            <a:buChar char="••"/>
          </a:pPr>
          <a:r>
            <a:rPr lang="zh-TW" altLang="en-US" sz="1400" kern="1200" dirty="0" smtClean="0"/>
            <a:t>研發時程、研發團隊</a:t>
          </a:r>
          <a:endParaRPr lang="zh-TW" altLang="en-US" sz="1400" kern="1200" dirty="0"/>
        </a:p>
      </dsp:txBody>
      <dsp:txXfrm>
        <a:off x="6480553" y="152957"/>
        <a:ext cx="1383254" cy="12125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2950077" cy="49615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a:spcBef>
                <a:spcPct val="0"/>
              </a:spcBef>
              <a:defRPr sz="1200">
                <a:latin typeface="Arial" charset="0"/>
                <a:ea typeface="新細明體" pitchFamily="18" charset="-120"/>
              </a:defRPr>
            </a:lvl1pPr>
          </a:lstStyle>
          <a:p>
            <a:pPr>
              <a:defRPr/>
            </a:pPr>
            <a:endParaRPr lang="en-US" altLang="zh-TW"/>
          </a:p>
        </p:txBody>
      </p:sp>
      <p:sp>
        <p:nvSpPr>
          <p:cNvPr id="58371" name="Rectangle 3"/>
          <p:cNvSpPr>
            <a:spLocks noGrp="1" noChangeArrowheads="1"/>
          </p:cNvSpPr>
          <p:nvPr>
            <p:ph type="dt" sz="quarter" idx="1"/>
          </p:nvPr>
        </p:nvSpPr>
        <p:spPr bwMode="auto">
          <a:xfrm>
            <a:off x="3853362" y="1"/>
            <a:ext cx="2951164" cy="49615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spcBef>
                <a:spcPct val="0"/>
              </a:spcBef>
              <a:defRPr sz="1200">
                <a:latin typeface="Arial" charset="0"/>
                <a:ea typeface="新細明體" pitchFamily="18" charset="-120"/>
              </a:defRPr>
            </a:lvl1pPr>
          </a:lstStyle>
          <a:p>
            <a:pPr>
              <a:defRPr/>
            </a:pPr>
            <a:endParaRPr lang="en-US" altLang="zh-TW"/>
          </a:p>
        </p:txBody>
      </p:sp>
      <p:sp>
        <p:nvSpPr>
          <p:cNvPr id="58372" name="Rectangle 4"/>
          <p:cNvSpPr>
            <a:spLocks noGrp="1" noChangeArrowheads="1"/>
          </p:cNvSpPr>
          <p:nvPr>
            <p:ph type="ftr" sz="quarter" idx="2"/>
          </p:nvPr>
        </p:nvSpPr>
        <p:spPr bwMode="auto">
          <a:xfrm>
            <a:off x="0" y="9440864"/>
            <a:ext cx="2950077" cy="496155"/>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l">
              <a:spcBef>
                <a:spcPct val="0"/>
              </a:spcBef>
              <a:defRPr sz="1200">
                <a:latin typeface="Arial" charset="0"/>
                <a:ea typeface="新細明體" pitchFamily="18" charset="-120"/>
              </a:defRPr>
            </a:lvl1pPr>
          </a:lstStyle>
          <a:p>
            <a:pPr>
              <a:defRPr/>
            </a:pPr>
            <a:endParaRPr lang="en-US" altLang="zh-TW"/>
          </a:p>
        </p:txBody>
      </p:sp>
      <p:sp>
        <p:nvSpPr>
          <p:cNvPr id="3" name="投影片編號版面配置區 2"/>
          <p:cNvSpPr>
            <a:spLocks noGrp="1"/>
          </p:cNvSpPr>
          <p:nvPr>
            <p:ph type="sldNum" sz="quarter" idx="3"/>
          </p:nvPr>
        </p:nvSpPr>
        <p:spPr>
          <a:xfrm>
            <a:off x="3854449" y="9440864"/>
            <a:ext cx="2950077" cy="498475"/>
          </a:xfrm>
          <a:prstGeom prst="rect">
            <a:avLst/>
          </a:prstGeom>
        </p:spPr>
        <p:txBody>
          <a:bodyPr vert="horz" lIns="91440" tIns="45720" rIns="91440" bIns="45720" rtlCol="0" anchor="b"/>
          <a:lstStyle>
            <a:lvl1pPr algn="r">
              <a:defRPr sz="1200"/>
            </a:lvl1pPr>
          </a:lstStyle>
          <a:p>
            <a:fld id="{B9A6782B-2A70-4CE6-95E8-F6AF6A2B4661}" type="slidenum">
              <a:rPr lang="zh-TW" altLang="en-US" smtClean="0"/>
              <a:t>‹#›</a:t>
            </a:fld>
            <a:endParaRPr lang="zh-TW" alt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1"/>
            <a:ext cx="2950077" cy="49615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a:spcBef>
                <a:spcPct val="0"/>
              </a:spcBef>
              <a:defRPr sz="1200">
                <a:latin typeface="Arial" charset="0"/>
                <a:ea typeface="新細明體" pitchFamily="18" charset="-120"/>
              </a:defRPr>
            </a:lvl1pPr>
          </a:lstStyle>
          <a:p>
            <a:pPr>
              <a:defRPr/>
            </a:pPr>
            <a:endParaRPr lang="en-US" altLang="zh-TW"/>
          </a:p>
        </p:txBody>
      </p:sp>
      <p:sp>
        <p:nvSpPr>
          <p:cNvPr id="37891" name="Rectangle 3"/>
          <p:cNvSpPr>
            <a:spLocks noGrp="1" noChangeArrowheads="1"/>
          </p:cNvSpPr>
          <p:nvPr>
            <p:ph type="dt" idx="1"/>
          </p:nvPr>
        </p:nvSpPr>
        <p:spPr bwMode="auto">
          <a:xfrm>
            <a:off x="3853362" y="1"/>
            <a:ext cx="2951164" cy="49615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spcBef>
                <a:spcPct val="0"/>
              </a:spcBef>
              <a:defRPr sz="1200">
                <a:latin typeface="Arial" charset="0"/>
                <a:ea typeface="新細明體" pitchFamily="18" charset="-120"/>
              </a:defRPr>
            </a:lvl1pPr>
          </a:lstStyle>
          <a:p>
            <a:pPr>
              <a:defRPr/>
            </a:pPr>
            <a:endParaRPr lang="en-US" altLang="zh-TW"/>
          </a:p>
        </p:txBody>
      </p:sp>
      <p:sp>
        <p:nvSpPr>
          <p:cNvPr id="9523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2627" y="4720432"/>
            <a:ext cx="5442534" cy="447235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37894" name="Rectangle 6"/>
          <p:cNvSpPr>
            <a:spLocks noGrp="1" noChangeArrowheads="1"/>
          </p:cNvSpPr>
          <p:nvPr>
            <p:ph type="ftr" sz="quarter" idx="4"/>
          </p:nvPr>
        </p:nvSpPr>
        <p:spPr bwMode="auto">
          <a:xfrm>
            <a:off x="0" y="9440864"/>
            <a:ext cx="2950077" cy="496155"/>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l">
              <a:spcBef>
                <a:spcPct val="0"/>
              </a:spcBef>
              <a:defRPr sz="1200">
                <a:latin typeface="Arial" charset="0"/>
                <a:ea typeface="新細明體" pitchFamily="18" charset="-120"/>
              </a:defRPr>
            </a:lvl1pPr>
          </a:lstStyle>
          <a:p>
            <a:pPr>
              <a:defRPr/>
            </a:pPr>
            <a:endParaRPr lang="en-US" altLang="zh-TW"/>
          </a:p>
        </p:txBody>
      </p:sp>
      <p:sp>
        <p:nvSpPr>
          <p:cNvPr id="37895" name="Rectangle 7"/>
          <p:cNvSpPr>
            <a:spLocks noGrp="1" noChangeArrowheads="1"/>
          </p:cNvSpPr>
          <p:nvPr>
            <p:ph type="sldNum" sz="quarter" idx="5"/>
          </p:nvPr>
        </p:nvSpPr>
        <p:spPr bwMode="auto">
          <a:xfrm>
            <a:off x="3853362" y="9440864"/>
            <a:ext cx="2951164" cy="496155"/>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spcBef>
                <a:spcPct val="0"/>
              </a:spcBef>
              <a:defRPr sz="1200">
                <a:latin typeface="Arial" charset="0"/>
                <a:ea typeface="新細明體" pitchFamily="18" charset="-120"/>
              </a:defRPr>
            </a:lvl1pPr>
          </a:lstStyle>
          <a:p>
            <a:pPr>
              <a:defRPr/>
            </a:pPr>
            <a:fld id="{3F7FDF65-B05E-49E9-8B21-7B9EE68BF446}"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a:t>
            </a:r>
            <a:r>
              <a:rPr lang="zh-TW" altLang="en-US" dirty="0"/>
              <a:t>獨立董事</a:t>
            </a:r>
            <a:r>
              <a:rPr lang="en-US" altLang="zh-TW"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公開說明書中獨立董事主要學經歷顯有疏漏，且承銷商工作底稿達成獨立性評估之結論與所檢附外部佐證資料不符。另工作底稿重要評估事項未簽名、覆核、索引及結論有所缺漏。</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獨立董事進修時數不足。</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未審慎評估獨立董事之適任性及適法：</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擔任學校與申請公司產學合作計畫之計畫主持</a:t>
            </a:r>
            <a:r>
              <a:rPr lang="en-US" altLang="zh-TW" dirty="0"/>
              <a:t>(</a:t>
            </a:r>
            <a:r>
              <a:rPr lang="zh-TW" altLang="en-US" dirty="0"/>
              <a:t>參與</a:t>
            </a:r>
            <a:r>
              <a:rPr lang="en-US" altLang="zh-TW" dirty="0"/>
              <a:t>)</a:t>
            </a:r>
            <a:r>
              <a:rPr lang="zh-TW" altLang="en-US" dirty="0"/>
              <a:t>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與申請公司</a:t>
            </a:r>
            <a:r>
              <a:rPr lang="en-US" altLang="zh-TW" dirty="0"/>
              <a:t>5%</a:t>
            </a:r>
            <a:r>
              <a:rPr lang="zh-TW" altLang="en-US" dirty="0"/>
              <a:t>以上法人股東之獨董為同一人。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為主辦或協辦券商金控之獨立董事。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不宜兼任超過</a:t>
            </a:r>
            <a:r>
              <a:rPr lang="en-US" altLang="zh-TW" dirty="0"/>
              <a:t>5</a:t>
            </a:r>
            <a:r>
              <a:rPr lang="zh-TW" altLang="en-US" dirty="0"/>
              <a:t>家上市</a:t>
            </a:r>
            <a:r>
              <a:rPr lang="en-US" altLang="zh-TW" dirty="0"/>
              <a:t>(</a:t>
            </a:r>
            <a:r>
              <a:rPr lang="zh-TW" altLang="en-US" dirty="0"/>
              <a:t>櫃</a:t>
            </a:r>
            <a:r>
              <a:rPr lang="en-US" altLang="zh-TW" dirty="0"/>
              <a:t>)</a:t>
            </a:r>
            <a:r>
              <a:rPr lang="zh-TW" altLang="en-US" dirty="0"/>
              <a:t>公司之董事</a:t>
            </a:r>
            <a:r>
              <a:rPr lang="en-US" altLang="zh-TW" dirty="0"/>
              <a:t>(</a:t>
            </a:r>
            <a:r>
              <a:rPr lang="zh-TW" altLang="en-US" dirty="0"/>
              <a:t>含獨立董事</a:t>
            </a:r>
            <a:r>
              <a:rPr lang="en-US" altLang="zh-TW" dirty="0"/>
              <a:t>)</a:t>
            </a:r>
            <a:r>
              <a:rPr lang="zh-TW" altLang="en-US" dirty="0"/>
              <a:t>或監察人，不應兼任超過</a:t>
            </a:r>
            <a:r>
              <a:rPr lang="en-US" altLang="zh-TW" dirty="0"/>
              <a:t>3</a:t>
            </a:r>
            <a:r>
              <a:rPr lang="zh-TW" altLang="en-US" dirty="0"/>
              <a:t>家公開發行公司之獨立董事。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為公司或關係企業提供審計或最近</a:t>
            </a:r>
            <a:r>
              <a:rPr lang="en-US" altLang="zh-TW" dirty="0"/>
              <a:t>2</a:t>
            </a:r>
            <a:r>
              <a:rPr lang="zh-TW" altLang="en-US" dirty="0"/>
              <a:t>年取得報酬累計金額逾新臺幣</a:t>
            </a:r>
            <a:r>
              <a:rPr lang="en-US" altLang="zh-TW" dirty="0"/>
              <a:t>50</a:t>
            </a:r>
            <a:r>
              <a:rPr lang="zh-TW" altLang="en-US" dirty="0"/>
              <a:t>萬元之商務、法務、財務、會計等相關服務之專業人士、獨資、合夥、公司或機構之企業主、合夥人、董事</a:t>
            </a:r>
            <a:r>
              <a:rPr lang="en-US" altLang="zh-TW" dirty="0"/>
              <a:t>(</a:t>
            </a:r>
            <a:r>
              <a:rPr lang="zh-TW" altLang="en-US" dirty="0"/>
              <a:t>理事</a:t>
            </a:r>
            <a:r>
              <a:rPr lang="en-US" altLang="zh-TW" dirty="0"/>
              <a:t>)</a:t>
            </a:r>
            <a:r>
              <a:rPr lang="zh-TW" altLang="en-US" dirty="0"/>
              <a:t>、監察人</a:t>
            </a:r>
            <a:r>
              <a:rPr lang="en-US" altLang="zh-TW" dirty="0"/>
              <a:t>(</a:t>
            </a:r>
            <a:r>
              <a:rPr lang="zh-TW" altLang="en-US" dirty="0"/>
              <a:t>監事</a:t>
            </a:r>
            <a:r>
              <a:rPr lang="en-US" altLang="zh-TW" dirty="0"/>
              <a:t>)</a:t>
            </a:r>
            <a:r>
              <a:rPr lang="zh-TW" altLang="en-US" dirty="0"/>
              <a:t>、經理人及其配偶。</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非與其母公司、子公司或屬同一母公司之子公司之獨立董事相互兼任者。</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zh-TW" altLang="en-US" dirty="0"/>
          </a:p>
        </p:txBody>
      </p:sp>
      <p:sp>
        <p:nvSpPr>
          <p:cNvPr id="4" name="頁尾版面配置區 3"/>
          <p:cNvSpPr>
            <a:spLocks noGrp="1"/>
          </p:cNvSpPr>
          <p:nvPr>
            <p:ph type="ftr" sz="quarter" idx="10"/>
          </p:nvPr>
        </p:nvSpPr>
        <p:spPr/>
        <p:txBody>
          <a:bodyPr/>
          <a:lstStyle/>
          <a:p>
            <a:pPr>
              <a:defRPr/>
            </a:pPr>
            <a:endParaRPr lang="en-US" altLang="zh-TW"/>
          </a:p>
        </p:txBody>
      </p:sp>
    </p:spTree>
    <p:extLst>
      <p:ext uri="{BB962C8B-B14F-4D97-AF65-F5344CB8AC3E}">
        <p14:creationId xmlns:p14="http://schemas.microsoft.com/office/powerpoint/2010/main" val="2407801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封面">
    <p:spTree>
      <p:nvGrpSpPr>
        <p:cNvPr id="1" name=""/>
        <p:cNvGrpSpPr/>
        <p:nvPr/>
      </p:nvGrpSpPr>
      <p:grpSpPr>
        <a:xfrm>
          <a:off x="0" y="0"/>
          <a:ext cx="0" cy="0"/>
          <a:chOff x="0" y="0"/>
          <a:chExt cx="0" cy="0"/>
        </a:xfrm>
      </p:grpSpPr>
      <p:pic>
        <p:nvPicPr>
          <p:cNvPr id="4" name="圖片 6" descr="簡報封面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圖片 6" descr="臺灣證券交易所LOGO、1願景-彩色.png"/>
          <p:cNvPicPr>
            <a:picLocks noChangeAspect="1"/>
          </p:cNvPicPr>
          <p:nvPr userDrawn="1"/>
        </p:nvPicPr>
        <p:blipFill>
          <a:blip r:embed="rId3" cstate="print"/>
          <a:srcRect/>
          <a:stretch>
            <a:fillRect/>
          </a:stretch>
        </p:blipFill>
        <p:spPr bwMode="auto">
          <a:xfrm>
            <a:off x="504825" y="304800"/>
            <a:ext cx="3316288" cy="704850"/>
          </a:xfrm>
          <a:prstGeom prst="rect">
            <a:avLst/>
          </a:prstGeom>
          <a:noFill/>
          <a:ln w="9525">
            <a:noFill/>
            <a:miter lim="800000"/>
            <a:headEnd/>
            <a:tailEnd/>
          </a:ln>
        </p:spPr>
      </p:pic>
      <p:pic>
        <p:nvPicPr>
          <p:cNvPr id="6" name="Picture 2" descr="D:\yi-siou\Twse\1020527-證交所各類文宣品\LOGO、標語-PNG檔\竭誠為您服務-藍.png"/>
          <p:cNvPicPr>
            <a:picLocks noChangeAspect="1" noChangeArrowheads="1"/>
          </p:cNvPicPr>
          <p:nvPr userDrawn="1"/>
        </p:nvPicPr>
        <p:blipFill>
          <a:blip r:embed="rId4" cstate="print"/>
          <a:srcRect/>
          <a:stretch>
            <a:fillRect/>
          </a:stretch>
        </p:blipFill>
        <p:spPr bwMode="auto">
          <a:xfrm>
            <a:off x="6300788" y="549275"/>
            <a:ext cx="2239962" cy="290513"/>
          </a:xfrm>
          <a:prstGeom prst="rect">
            <a:avLst/>
          </a:prstGeom>
          <a:noFill/>
          <a:ln w="9525">
            <a:noFill/>
            <a:miter lim="800000"/>
            <a:headEnd/>
            <a:tailEnd/>
          </a:ln>
        </p:spPr>
      </p:pic>
      <p:pic>
        <p:nvPicPr>
          <p:cNvPr id="7" name="Picture 3" descr="D:\yi-siou\Twse\1020527-證交所各類文宣品\LOGO、標語-PNG檔\2任務3策略標語-簡報封面.png"/>
          <p:cNvPicPr>
            <a:picLocks noChangeAspect="1" noChangeArrowheads="1"/>
          </p:cNvPicPr>
          <p:nvPr userDrawn="1"/>
        </p:nvPicPr>
        <p:blipFill>
          <a:blip r:embed="rId5" cstate="print"/>
          <a:srcRect/>
          <a:stretch>
            <a:fillRect/>
          </a:stretch>
        </p:blipFill>
        <p:spPr bwMode="auto">
          <a:xfrm>
            <a:off x="552450" y="6307138"/>
            <a:ext cx="8027988" cy="317500"/>
          </a:xfrm>
          <a:prstGeom prst="rect">
            <a:avLst/>
          </a:prstGeom>
          <a:noFill/>
          <a:ln w="9525">
            <a:noFill/>
            <a:miter lim="800000"/>
            <a:headEnd/>
            <a:tailEnd/>
          </a:ln>
        </p:spPr>
      </p:pic>
      <p:sp>
        <p:nvSpPr>
          <p:cNvPr id="2" name="標題 1"/>
          <p:cNvSpPr>
            <a:spLocks noGrp="1"/>
          </p:cNvSpPr>
          <p:nvPr>
            <p:ph type="ctrTitle"/>
          </p:nvPr>
        </p:nvSpPr>
        <p:spPr>
          <a:xfrm>
            <a:off x="685800" y="2130425"/>
            <a:ext cx="7772400" cy="1470025"/>
          </a:xfrm>
          <a:prstGeom prst="rect">
            <a:avLst/>
          </a:prstGeom>
        </p:spPr>
        <p:txBody>
          <a:bodyPr/>
          <a:lstStyle>
            <a:lvl1pPr>
              <a:defRPr sz="4400">
                <a:solidFill>
                  <a:srgbClr val="002060"/>
                </a:solidFill>
                <a:latin typeface="Book Antiqua" pitchFamily="18" charset="0"/>
                <a:ea typeface="標楷體" pitchFamily="65" charset="-12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Book Antiqua" pitchFamily="18"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838200"/>
            <a:ext cx="2057400" cy="5851525"/>
          </a:xfrm>
          <a:prstGeom prst="rect">
            <a:avLst/>
          </a:prstGeom>
        </p:spPr>
        <p:txBody>
          <a:bodyPr vert="eaVert"/>
          <a:lstStyle>
            <a:lvl1pPr>
              <a:defRPr sz="3600"/>
            </a:lvl1pPr>
          </a:lstStyle>
          <a:p>
            <a:r>
              <a:rPr lang="zh-TW" altLang="en-US" dirty="0" smtClean="0"/>
              <a:t>按一下以編輯母片標題樣式</a:t>
            </a:r>
            <a:endParaRPr lang="zh-TW" altLang="en-US" dirty="0"/>
          </a:p>
        </p:txBody>
      </p:sp>
      <p:sp>
        <p:nvSpPr>
          <p:cNvPr id="3" name="直排文字版面配置區 2"/>
          <p:cNvSpPr>
            <a:spLocks noGrp="1"/>
          </p:cNvSpPr>
          <p:nvPr>
            <p:ph type="body" orient="vert" idx="1"/>
          </p:nvPr>
        </p:nvSpPr>
        <p:spPr>
          <a:xfrm>
            <a:off x="457200" y="838200"/>
            <a:ext cx="6019800" cy="5851525"/>
          </a:xfrm>
          <a:prstGeom prst="rect">
            <a:avLst/>
          </a:prstGeom>
        </p:spPr>
        <p:txBody>
          <a:bodyPr vert="eaVer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6" name="投影片編號版面配置區 5"/>
          <p:cNvSpPr>
            <a:spLocks noGrp="1"/>
          </p:cNvSpPr>
          <p:nvPr>
            <p:ph type="sldNum" sz="quarter" idx="12"/>
          </p:nvPr>
        </p:nvSpPr>
        <p:spPr/>
        <p:txBody>
          <a:bodyPr/>
          <a:lstStyle>
            <a:lvl1pPr>
              <a:defRPr/>
            </a:lvl1pPr>
          </a:lstStyle>
          <a:p>
            <a:pPr>
              <a:defRPr/>
            </a:pPr>
            <a:fld id="{4C033D04-B0EF-4080-937C-7250C5DDEAFE}" type="slidenum">
              <a:rPr lang="zh-TW" altLang="en-US"/>
              <a:pPr>
                <a:defRPr/>
              </a:pPr>
              <a:t>‹#›</a:t>
            </a:fld>
            <a:endParaRPr lang="zh-TW"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底頁">
    <p:spTree>
      <p:nvGrpSpPr>
        <p:cNvPr id="1" name=""/>
        <p:cNvGrpSpPr/>
        <p:nvPr/>
      </p:nvGrpSpPr>
      <p:grpSpPr>
        <a:xfrm>
          <a:off x="0" y="0"/>
          <a:ext cx="0" cy="0"/>
          <a:chOff x="0" y="0"/>
          <a:chExt cx="0" cy="0"/>
        </a:xfrm>
      </p:grpSpPr>
      <p:pic>
        <p:nvPicPr>
          <p:cNvPr id="5" name="圖片 6" descr="簡報封面頁-A.jpg"/>
          <p:cNvPicPr>
            <a:picLocks noChangeAspect="1"/>
          </p:cNvPicPr>
          <p:nvPr userDrawn="1"/>
        </p:nvPicPr>
        <p:blipFill>
          <a:blip r:embed="rId2" cstate="print"/>
          <a:srcRect/>
          <a:stretch>
            <a:fillRect/>
          </a:stretch>
        </p:blipFill>
        <p:spPr bwMode="auto">
          <a:xfrm>
            <a:off x="0" y="0"/>
            <a:ext cx="9144000" cy="7010400"/>
          </a:xfrm>
          <a:prstGeom prst="rect">
            <a:avLst/>
          </a:prstGeom>
          <a:noFill/>
          <a:ln w="9525">
            <a:noFill/>
            <a:miter lim="800000"/>
            <a:headEnd/>
            <a:tailEnd/>
          </a:ln>
        </p:spPr>
      </p:pic>
      <p:sp>
        <p:nvSpPr>
          <p:cNvPr id="2" name="標題 1"/>
          <p:cNvSpPr>
            <a:spLocks noGrp="1"/>
          </p:cNvSpPr>
          <p:nvPr>
            <p:ph type="title"/>
          </p:nvPr>
        </p:nvSpPr>
        <p:spPr>
          <a:xfrm>
            <a:off x="1043608" y="2636912"/>
            <a:ext cx="7056784" cy="792088"/>
          </a:xfrm>
          <a:prstGeom prst="rect">
            <a:avLst/>
          </a:prstGeom>
        </p:spPr>
        <p:txBody>
          <a:bodyPr anchor="t"/>
          <a:lstStyle>
            <a:lvl1pPr algn="ctr">
              <a:defRPr lang="zh-TW" altLang="en-US" sz="4400" b="1" kern="1200"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stStyle>
          <a:p>
            <a:r>
              <a:rPr lang="zh-TW" altLang="en-US" dirty="0" smtClean="0"/>
              <a:t>按一下以編輯母片標題樣式</a:t>
            </a:r>
            <a:endParaRPr lang="zh-TW" altLang="en-US" dirty="0"/>
          </a:p>
        </p:txBody>
      </p:sp>
      <p:sp>
        <p:nvSpPr>
          <p:cNvPr id="7" name="投影片編號版面配置區 5"/>
          <p:cNvSpPr>
            <a:spLocks noGrp="1"/>
          </p:cNvSpPr>
          <p:nvPr>
            <p:ph type="sldNum" sz="quarter" idx="16"/>
          </p:nvPr>
        </p:nvSpPr>
        <p:spPr/>
        <p:txBody>
          <a:bodyPr/>
          <a:lstStyle>
            <a:lvl1pPr algn="r" fontAlgn="auto">
              <a:spcBef>
                <a:spcPts val="0"/>
              </a:spcBef>
              <a:spcAft>
                <a:spcPts val="0"/>
              </a:spcAft>
              <a:defRPr kumimoji="0" sz="1200" b="1">
                <a:solidFill>
                  <a:schemeClr val="tx1">
                    <a:tint val="75000"/>
                  </a:schemeClr>
                </a:solidFill>
                <a:latin typeface="+mn-lt"/>
                <a:ea typeface="標楷體" pitchFamily="65" charset="-120"/>
              </a:defRPr>
            </a:lvl1pPr>
          </a:lstStyle>
          <a:p>
            <a:pPr>
              <a:defRPr/>
            </a:pPr>
            <a:fld id="{F501827B-A2F6-419B-80D7-81252AABA7E4}" type="slidenum">
              <a:rPr lang="zh-TW" altLang="en-US"/>
              <a:pPr>
                <a:defRPr/>
              </a:pPr>
              <a:t>‹#›</a:t>
            </a:fld>
            <a:endParaRPr lang="zh-TW"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a:xfrm>
            <a:off x="8699157" y="6524369"/>
            <a:ext cx="493146" cy="427638"/>
          </a:xfrm>
        </p:spPr>
        <p:txBody>
          <a:bodyPr/>
          <a:lstStyle>
            <a:lvl1pPr>
              <a:defRPr sz="900"/>
            </a:lvl1pPr>
          </a:lstStyle>
          <a:p>
            <a:fld id="{4BA915EE-10CB-4CF1-8569-6154455DA573}" type="slidenum">
              <a:rPr lang="en-US" smtClean="0"/>
              <a:pPr/>
              <a:t>‹#›</a:t>
            </a:fld>
            <a:endParaRPr lang="en-US" dirty="0"/>
          </a:p>
        </p:txBody>
      </p:sp>
    </p:spTree>
    <p:extLst>
      <p:ext uri="{BB962C8B-B14F-4D97-AF65-F5344CB8AC3E}">
        <p14:creationId xmlns:p14="http://schemas.microsoft.com/office/powerpoint/2010/main" val="15997558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39143157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485900" y="5067300"/>
            <a:ext cx="5772150" cy="876300"/>
          </a:xfrm>
        </p:spPr>
        <p:txBody>
          <a:bodyPr>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3906212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3"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685800" y="1825625"/>
            <a:ext cx="374332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4686300" y="1825625"/>
            <a:ext cx="37719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a:xfrm>
            <a:off x="6025627" y="6332539"/>
            <a:ext cx="2629094"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420113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491898" y="1879600"/>
            <a:ext cx="3868340" cy="675641"/>
          </a:xfrm>
        </p:spPr>
        <p:txBody>
          <a:bodyPr anchor="b">
            <a:no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491898" y="2560955"/>
            <a:ext cx="3868340"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4570809" y="1879600"/>
            <a:ext cx="3887391" cy="675641"/>
          </a:xfrm>
        </p:spPr>
        <p:txBody>
          <a:bodyPr anchor="b">
            <a:no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4570809" y="2560955"/>
            <a:ext cx="3887391"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a:xfrm>
            <a:off x="6025627" y="6332539"/>
            <a:ext cx="2629094"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3"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2747777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4087553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8"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959257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4155141" y="914401"/>
            <a:ext cx="4303059" cy="502919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489279" y="2697480"/>
            <a:ext cx="3089741" cy="324611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1"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406724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內頁">
    <p:spTree>
      <p:nvGrpSpPr>
        <p:cNvPr id="1" name=""/>
        <p:cNvGrpSpPr/>
        <p:nvPr/>
      </p:nvGrpSpPr>
      <p:grpSpPr>
        <a:xfrm>
          <a:off x="0" y="0"/>
          <a:ext cx="0" cy="0"/>
          <a:chOff x="0" y="0"/>
          <a:chExt cx="0" cy="0"/>
        </a:xfrm>
      </p:grpSpPr>
      <p:sp>
        <p:nvSpPr>
          <p:cNvPr id="2" name="標題 1"/>
          <p:cNvSpPr>
            <a:spLocks noGrp="1"/>
          </p:cNvSpPr>
          <p:nvPr>
            <p:ph type="title"/>
          </p:nvPr>
        </p:nvSpPr>
        <p:spPr>
          <a:xfrm>
            <a:off x="963386" y="188640"/>
            <a:ext cx="7929094" cy="576064"/>
          </a:xfrm>
          <a:prstGeom prst="rect">
            <a:avLst/>
          </a:prstGeom>
        </p:spPr>
        <p:txBody>
          <a:bodyPr/>
          <a:lstStyle>
            <a:lvl1pPr marL="0" indent="0" algn="ctr">
              <a:defRPr sz="4000" b="1" baseline="0">
                <a:latin typeface="Book Antiqua" pitchFamily="18" charset="0"/>
                <a:ea typeface="標楷體" pitchFamily="65"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251520" y="1052736"/>
            <a:ext cx="8640960" cy="5102027"/>
          </a:xfrm>
          <a:prstGeom prst="rect">
            <a:avLst/>
          </a:prstGeom>
        </p:spPr>
        <p:txBody>
          <a:bodyPr lIns="108000" tIns="0" rIns="108000" bIns="0">
            <a:noAutofit/>
          </a:bodyPr>
          <a:lstStyle>
            <a:lvl1pPr>
              <a:defRPr sz="2400" baseline="0">
                <a:latin typeface="Book Antiqua" pitchFamily="18" charset="0"/>
                <a:ea typeface="標楷體" pitchFamily="65" charset="-120"/>
              </a:defRPr>
            </a:lvl1pPr>
            <a:lvl2pPr>
              <a:defRPr sz="2000" baseline="0">
                <a:latin typeface="Book Antiqua" pitchFamily="18" charset="0"/>
                <a:ea typeface="標楷體" pitchFamily="65" charset="-120"/>
              </a:defRPr>
            </a:lvl2pPr>
            <a:lvl3pPr>
              <a:defRPr sz="1800" baseline="0">
                <a:latin typeface="Book Antiqua" pitchFamily="18" charset="0"/>
                <a:ea typeface="標楷體" pitchFamily="65" charset="-120"/>
              </a:defRPr>
            </a:lvl3pPr>
            <a:lvl4pPr>
              <a:defRPr sz="1600" baseline="0">
                <a:latin typeface="Book Antiqua" pitchFamily="18" charset="0"/>
                <a:ea typeface="標楷體" pitchFamily="65" charset="-120"/>
              </a:defRPr>
            </a:lvl4pPr>
            <a:lvl5pPr>
              <a:defRPr sz="1600" baseline="0">
                <a:latin typeface="Book Antiqua" pitchFamily="18"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6" name="投影片編號版面配置區 5"/>
          <p:cNvSpPr>
            <a:spLocks noGrp="1"/>
          </p:cNvSpPr>
          <p:nvPr>
            <p:ph type="sldNum" sz="quarter" idx="12"/>
          </p:nvPr>
        </p:nvSpPr>
        <p:spPr/>
        <p:txBody>
          <a:bodyPr/>
          <a:lstStyle>
            <a:lvl1pPr algn="r" fontAlgn="auto">
              <a:spcBef>
                <a:spcPts val="0"/>
              </a:spcBef>
              <a:spcAft>
                <a:spcPts val="0"/>
              </a:spcAft>
              <a:defRPr kumimoji="0" sz="1200" b="1" smtClean="0">
                <a:solidFill>
                  <a:schemeClr val="tx1">
                    <a:tint val="75000"/>
                  </a:schemeClr>
                </a:solidFill>
                <a:latin typeface="+mn-lt"/>
                <a:ea typeface="標楷體" pitchFamily="65" charset="-120"/>
              </a:defRPr>
            </a:lvl1pPr>
          </a:lstStyle>
          <a:p>
            <a:pPr>
              <a:defRPr/>
            </a:pPr>
            <a:fld id="{B26597DD-AE29-4BAB-A813-DA9F4EE90BF1}" type="slidenum">
              <a:rPr lang="zh-TW" altLang="en-US"/>
              <a:pPr>
                <a:defRPr/>
              </a:pPr>
              <a:t>‹#›</a:t>
            </a:fld>
            <a:endParaRPr lang="zh-TW" alt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4114800" y="914401"/>
            <a:ext cx="4343400" cy="502919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489279" y="2697480"/>
            <a:ext cx="3089741" cy="317150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pic>
        <p:nvPicPr>
          <p:cNvPr id="11"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2224515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8"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0"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1054669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8"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489279" y="647700"/>
            <a:ext cx="6090592"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0"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Tree>
    <p:extLst>
      <p:ext uri="{BB962C8B-B14F-4D97-AF65-F5344CB8AC3E}">
        <p14:creationId xmlns:p14="http://schemas.microsoft.com/office/powerpoint/2010/main" val="36695254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內頁">
    <p:spTree>
      <p:nvGrpSpPr>
        <p:cNvPr id="1" name=""/>
        <p:cNvGrpSpPr/>
        <p:nvPr/>
      </p:nvGrpSpPr>
      <p:grpSpPr>
        <a:xfrm>
          <a:off x="0" y="0"/>
          <a:ext cx="0" cy="0"/>
          <a:chOff x="0" y="0"/>
          <a:chExt cx="0" cy="0"/>
        </a:xfrm>
      </p:grpSpPr>
      <p:sp>
        <p:nvSpPr>
          <p:cNvPr id="2" name="標題 1"/>
          <p:cNvSpPr>
            <a:spLocks noGrp="1"/>
          </p:cNvSpPr>
          <p:nvPr>
            <p:ph type="title"/>
          </p:nvPr>
        </p:nvSpPr>
        <p:spPr>
          <a:xfrm>
            <a:off x="963387" y="188640"/>
            <a:ext cx="7929094" cy="576064"/>
          </a:xfrm>
          <a:prstGeom prst="rect">
            <a:avLst/>
          </a:prstGeom>
        </p:spPr>
        <p:txBody>
          <a:bodyPr/>
          <a:lstStyle>
            <a:lvl1pPr marL="0" indent="0" algn="ctr">
              <a:defRPr sz="3000" b="1" baseline="0">
                <a:latin typeface="Book Antiqua" pitchFamily="18" charset="0"/>
                <a:ea typeface="標楷體" pitchFamily="65"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251520" y="1052738"/>
            <a:ext cx="8640960" cy="5102027"/>
          </a:xfrm>
          <a:prstGeom prst="rect">
            <a:avLst/>
          </a:prstGeom>
        </p:spPr>
        <p:txBody>
          <a:bodyPr lIns="108000" tIns="0" rIns="108000" bIns="0">
            <a:noAutofit/>
          </a:bodyPr>
          <a:lstStyle>
            <a:lvl1pPr>
              <a:defRPr sz="1800" baseline="0">
                <a:latin typeface="Book Antiqua" pitchFamily="18" charset="0"/>
                <a:ea typeface="標楷體" pitchFamily="65" charset="-120"/>
              </a:defRPr>
            </a:lvl1pPr>
            <a:lvl2pPr>
              <a:defRPr sz="1500" baseline="0">
                <a:latin typeface="Book Antiqua" pitchFamily="18" charset="0"/>
                <a:ea typeface="標楷體" pitchFamily="65" charset="-120"/>
              </a:defRPr>
            </a:lvl2pPr>
            <a:lvl3pPr>
              <a:defRPr sz="1350" baseline="0">
                <a:latin typeface="Book Antiqua" pitchFamily="18" charset="0"/>
                <a:ea typeface="標楷體" pitchFamily="65" charset="-120"/>
              </a:defRPr>
            </a:lvl3pPr>
            <a:lvl4pPr>
              <a:defRPr sz="1200" baseline="0">
                <a:latin typeface="Book Antiqua" pitchFamily="18" charset="0"/>
                <a:ea typeface="標楷體" pitchFamily="65" charset="-120"/>
              </a:defRPr>
            </a:lvl4pPr>
            <a:lvl5pPr>
              <a:defRPr sz="1200" baseline="0">
                <a:latin typeface="Book Antiqua" pitchFamily="18"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6" name="投影片編號版面配置區 5"/>
          <p:cNvSpPr>
            <a:spLocks noGrp="1"/>
          </p:cNvSpPr>
          <p:nvPr>
            <p:ph type="sldNum" sz="quarter" idx="12"/>
          </p:nvPr>
        </p:nvSpPr>
        <p:spPr/>
        <p:txBody>
          <a:bodyPr/>
          <a:lstStyle>
            <a:lvl1pPr algn="r" fontAlgn="auto">
              <a:spcBef>
                <a:spcPts val="0"/>
              </a:spcBef>
              <a:spcAft>
                <a:spcPts val="0"/>
              </a:spcAft>
              <a:defRPr kumimoji="0" sz="900" b="1" smtClean="0">
                <a:solidFill>
                  <a:schemeClr val="tx1">
                    <a:tint val="75000"/>
                  </a:schemeClr>
                </a:solidFill>
                <a:latin typeface="+mn-lt"/>
                <a:ea typeface="標楷體" pitchFamily="65" charset="-120"/>
              </a:defRPr>
            </a:lvl1pPr>
          </a:lstStyle>
          <a:p>
            <a:pPr>
              <a:defRPr/>
            </a:pPr>
            <a:fld id="{B26597DD-AE29-4BAB-A813-DA9F4EE90BF1}" type="slidenum">
              <a:rPr lang="zh-TW" altLang="en-US"/>
              <a:pPr>
                <a:defRPr/>
              </a:pPr>
              <a:t>‹#›</a:t>
            </a:fld>
            <a:endParaRPr lang="zh-TW" altLang="en-US" dirty="0"/>
          </a:p>
        </p:txBody>
      </p:sp>
    </p:spTree>
    <p:extLst>
      <p:ext uri="{BB962C8B-B14F-4D97-AF65-F5344CB8AC3E}">
        <p14:creationId xmlns:p14="http://schemas.microsoft.com/office/powerpoint/2010/main" val="401518611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80" y="94077"/>
            <a:ext cx="1445309" cy="650990"/>
          </a:xfrm>
          <a:prstGeom prst="rect">
            <a:avLst/>
          </a:prstGeom>
        </p:spPr>
      </p:pic>
    </p:spTree>
    <p:extLst>
      <p:ext uri="{BB962C8B-B14F-4D97-AF65-F5344CB8AC3E}">
        <p14:creationId xmlns:p14="http://schemas.microsoft.com/office/powerpoint/2010/main" val="184512057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80" y="94077"/>
            <a:ext cx="1445309" cy="650990"/>
          </a:xfrm>
          <a:prstGeom prst="rect">
            <a:avLst/>
          </a:prstGeom>
        </p:spPr>
      </p:pic>
    </p:spTree>
    <p:extLst>
      <p:ext uri="{BB962C8B-B14F-4D97-AF65-F5344CB8AC3E}">
        <p14:creationId xmlns:p14="http://schemas.microsoft.com/office/powerpoint/2010/main" val="132847764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28111" y="-79513"/>
            <a:ext cx="4705350" cy="5435600"/>
          </a:xfrm>
          <a:prstGeom prst="rect">
            <a:avLst/>
          </a:prstGeom>
        </p:spPr>
      </p:pic>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43479" y="94077"/>
            <a:ext cx="1445309" cy="650990"/>
          </a:xfrm>
          <a:prstGeom prst="rect">
            <a:avLst/>
          </a:prstGeom>
        </p:spPr>
      </p:pic>
      <p:sp>
        <p:nvSpPr>
          <p:cNvPr id="11" name="Text Placeholder 2">
            <a:extLst>
              <a:ext uri="{FF2B5EF4-FFF2-40B4-BE49-F238E27FC236}">
                <a16:creationId xmlns:a16="http://schemas.microsoft.com/office/drawing/2014/main" id="{95EDF98A-E8AE-4443-9A8C-CB35DEB2CE60}"/>
              </a:ext>
            </a:extLst>
          </p:cNvPr>
          <p:cNvSpPr>
            <a:spLocks noGrp="1"/>
          </p:cNvSpPr>
          <p:nvPr>
            <p:ph type="body" idx="15" hasCustomPrompt="1"/>
          </p:nvPr>
        </p:nvSpPr>
        <p:spPr>
          <a:xfrm>
            <a:off x="565150" y="1405467"/>
            <a:ext cx="8121650" cy="5012266"/>
          </a:xfrm>
        </p:spPr>
        <p:txBody>
          <a:bodyPr>
            <a:normAutofit/>
          </a:bodyPr>
          <a:lstStyle>
            <a:lvl1pPr marL="257175" indent="-257175">
              <a:buFont typeface="Arial" panose="020B0604020202020204" pitchFamily="34" charset="0"/>
              <a:buChar char="•"/>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dirty="0" smtClean="0"/>
              <a:t>按一下新增文字</a:t>
            </a:r>
            <a:endParaRPr lang="en-US" dirty="0"/>
          </a:p>
        </p:txBody>
      </p:sp>
      <p:sp>
        <p:nvSpPr>
          <p:cNvPr id="10" name="文字版面配置區 2"/>
          <p:cNvSpPr>
            <a:spLocks noGrp="1"/>
          </p:cNvSpPr>
          <p:nvPr>
            <p:ph type="body" idx="4294967295" hasCustomPrompt="1"/>
          </p:nvPr>
        </p:nvSpPr>
        <p:spPr>
          <a:xfrm>
            <a:off x="1139701" y="171515"/>
            <a:ext cx="7547099" cy="1003300"/>
          </a:xfrm>
          <a:prstGeom prst="rect">
            <a:avLst/>
          </a:prstGeom>
        </p:spPr>
        <p:txBody>
          <a:bodyPr>
            <a:normAutofit/>
          </a:bodyPr>
          <a:lstStyle>
            <a:lvl1pPr marL="0" indent="0" algn="ctr">
              <a:buNone/>
              <a:defRPr sz="3000" b="1">
                <a:latin typeface="+mj-ea"/>
                <a:ea typeface="+mj-ea"/>
              </a:defRPr>
            </a:lvl1pPr>
          </a:lstStyle>
          <a:p>
            <a:pPr lvl="0"/>
            <a:r>
              <a:rPr lang="zh-TW" altLang="en-US" sz="3000" dirty="0" smtClean="0"/>
              <a:t>標題</a:t>
            </a:r>
            <a:endParaRPr lang="en-US" altLang="zh-TW" sz="3000" dirty="0" smtClean="0"/>
          </a:p>
          <a:p>
            <a:endParaRPr lang="zh-TW" altLang="en-US" b="1" dirty="0">
              <a:solidFill>
                <a:schemeClr val="tx1"/>
              </a:solidFill>
            </a:endParaRPr>
          </a:p>
        </p:txBody>
      </p:sp>
    </p:spTree>
    <p:extLst>
      <p:ext uri="{BB962C8B-B14F-4D97-AF65-F5344CB8AC3E}">
        <p14:creationId xmlns:p14="http://schemas.microsoft.com/office/powerpoint/2010/main" val="6719878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562074"/>
          </a:xfrm>
          <a:prstGeom prst="rect">
            <a:avLst/>
          </a:prstGeom>
        </p:spPr>
        <p:txBody>
          <a:bodyPr/>
          <a:lstStyle>
            <a:lvl1pPr>
              <a:defRPr>
                <a:solidFill>
                  <a:srgbClr val="002060"/>
                </a:solidFill>
              </a:defRPr>
            </a:lvl1pPr>
          </a:lstStyle>
          <a:p>
            <a:r>
              <a:rPr lang="zh-TW" altLang="en-US" dirty="0" smtClean="0"/>
              <a:t>按一下以編輯母片標題樣式</a:t>
            </a:r>
            <a:endParaRPr lang="zh-TW" altLang="en-US" dirty="0"/>
          </a:p>
        </p:txBody>
      </p:sp>
      <p:sp>
        <p:nvSpPr>
          <p:cNvPr id="5" name="投影片編號版面配置區 5"/>
          <p:cNvSpPr>
            <a:spLocks noGrp="1"/>
          </p:cNvSpPr>
          <p:nvPr>
            <p:ph type="sldNum" sz="quarter" idx="12"/>
          </p:nvPr>
        </p:nvSpPr>
        <p:spPr/>
        <p:txBody>
          <a:bodyPr/>
          <a:lstStyle>
            <a:lvl1pPr>
              <a:defRPr/>
            </a:lvl1pPr>
          </a:lstStyle>
          <a:p>
            <a:pPr>
              <a:defRPr/>
            </a:pPr>
            <a:fld id="{5D608C4B-E67E-4EA5-A632-0C1C45548D48}" type="slidenum">
              <a:rPr lang="zh-TW" altLang="en-US"/>
              <a:pPr>
                <a:defRPr/>
              </a:pPr>
              <a:t>‹#›</a:t>
            </a:fld>
            <a:endParaRPr lang="zh-TW" altLang="en-US" dirty="0"/>
          </a:p>
        </p:txBody>
      </p:sp>
    </p:spTree>
    <p:extLst>
      <p:ext uri="{BB962C8B-B14F-4D97-AF65-F5344CB8AC3E}">
        <p14:creationId xmlns:p14="http://schemas.microsoft.com/office/powerpoint/2010/main" val="403761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底頁">
    <p:spTree>
      <p:nvGrpSpPr>
        <p:cNvPr id="1" name=""/>
        <p:cNvGrpSpPr/>
        <p:nvPr/>
      </p:nvGrpSpPr>
      <p:grpSpPr>
        <a:xfrm>
          <a:off x="0" y="0"/>
          <a:ext cx="0" cy="0"/>
          <a:chOff x="0" y="0"/>
          <a:chExt cx="0" cy="0"/>
        </a:xfrm>
      </p:grpSpPr>
      <p:sp>
        <p:nvSpPr>
          <p:cNvPr id="2" name="標題 1"/>
          <p:cNvSpPr>
            <a:spLocks noGrp="1"/>
          </p:cNvSpPr>
          <p:nvPr>
            <p:ph type="title"/>
          </p:nvPr>
        </p:nvSpPr>
        <p:spPr>
          <a:xfrm>
            <a:off x="1043608" y="2636912"/>
            <a:ext cx="7056784" cy="792088"/>
          </a:xfrm>
          <a:prstGeom prst="rect">
            <a:avLst/>
          </a:prstGeom>
        </p:spPr>
        <p:txBody>
          <a:bodyPr anchor="t"/>
          <a:lstStyle>
            <a:lvl1pPr algn="ctr">
              <a:defRPr lang="zh-TW" altLang="en-US" sz="4400" b="1" kern="1200"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stStyle>
          <a:p>
            <a:r>
              <a:rPr lang="zh-TW" altLang="en-US" dirty="0" smtClean="0"/>
              <a:t>按一下以編輯母片標題樣式</a:t>
            </a:r>
            <a:endParaRPr lang="zh-TW" altLang="en-US" dirty="0"/>
          </a:p>
        </p:txBody>
      </p:sp>
      <p:sp>
        <p:nvSpPr>
          <p:cNvPr id="7" name="投影片編號版面配置區 5"/>
          <p:cNvSpPr>
            <a:spLocks noGrp="1"/>
          </p:cNvSpPr>
          <p:nvPr>
            <p:ph type="sldNum" sz="quarter" idx="16"/>
          </p:nvPr>
        </p:nvSpPr>
        <p:spPr/>
        <p:txBody>
          <a:bodyPr/>
          <a:lstStyle>
            <a:lvl1pPr algn="r" fontAlgn="auto">
              <a:spcBef>
                <a:spcPts val="0"/>
              </a:spcBef>
              <a:spcAft>
                <a:spcPts val="0"/>
              </a:spcAft>
              <a:defRPr kumimoji="0" sz="1200" b="1" smtClean="0">
                <a:solidFill>
                  <a:schemeClr val="tx1">
                    <a:tint val="75000"/>
                  </a:schemeClr>
                </a:solidFill>
                <a:latin typeface="+mn-lt"/>
                <a:ea typeface="標楷體" pitchFamily="65" charset="-120"/>
              </a:defRPr>
            </a:lvl1pPr>
          </a:lstStyle>
          <a:p>
            <a:pPr>
              <a:defRPr/>
            </a:pPr>
            <a:fld id="{BCC304DE-C905-4214-A023-C49270A70A7F}" type="slidenum">
              <a:rPr lang="zh-TW" altLang="en-US"/>
              <a:pPr>
                <a:defRPr/>
              </a:pPr>
              <a:t>‹#›</a:t>
            </a:fld>
            <a:endParaRPr lang="zh-TW"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09663A12-3F04-4580-B510-C4BA1995DA54}" type="slidenum">
              <a:rPr lang="zh-TW" altLang="en-US"/>
              <a:pPr>
                <a:defRPr/>
              </a:pPr>
              <a:t>‹#›</a:t>
            </a:fld>
            <a:endParaRPr lang="zh-TW" altLang="en-US" dirty="0"/>
          </a:p>
        </p:txBody>
      </p:sp>
      <p:sp>
        <p:nvSpPr>
          <p:cNvPr id="6" name="標題 1"/>
          <p:cNvSpPr>
            <a:spLocks noGrp="1"/>
          </p:cNvSpPr>
          <p:nvPr>
            <p:ph type="title"/>
          </p:nvPr>
        </p:nvSpPr>
        <p:spPr>
          <a:xfrm>
            <a:off x="963386" y="188640"/>
            <a:ext cx="7929094" cy="576064"/>
          </a:xfrm>
          <a:prstGeom prst="rect">
            <a:avLst/>
          </a:prstGeom>
        </p:spPr>
        <p:txBody>
          <a:bodyPr/>
          <a:lstStyle>
            <a:lvl1pPr marL="0" indent="0" algn="ctr">
              <a:defRPr sz="4000" b="1" baseline="0">
                <a:latin typeface="Book Antiqua" pitchFamily="18" charset="0"/>
                <a:ea typeface="標楷體" pitchFamily="65" charset="-120"/>
              </a:defRPr>
            </a:lvl1pPr>
          </a:lstStyle>
          <a:p>
            <a:r>
              <a:rPr lang="zh-TW" altLang="en-US" dirty="0" smtClean="0"/>
              <a:t>按一下以編輯母片標題樣式</a:t>
            </a:r>
            <a:endParaRPr lang="zh-TW"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6F8CE423-9D70-4860-B57C-CD2A3E2310C0}" type="slidenum">
              <a:rPr lang="zh-TW" altLang="en-US"/>
              <a:pPr>
                <a:defRPr/>
              </a:pPr>
              <a:t>‹#›</a:t>
            </a:fld>
            <a:endParaRPr lang="zh-TW" altLang="en-US" dirty="0"/>
          </a:p>
        </p:txBody>
      </p:sp>
      <p:sp>
        <p:nvSpPr>
          <p:cNvPr id="8" name="標題 1"/>
          <p:cNvSpPr>
            <a:spLocks noGrp="1"/>
          </p:cNvSpPr>
          <p:nvPr>
            <p:ph type="title"/>
          </p:nvPr>
        </p:nvSpPr>
        <p:spPr>
          <a:xfrm>
            <a:off x="963386" y="188640"/>
            <a:ext cx="7929094" cy="576064"/>
          </a:xfrm>
          <a:prstGeom prst="rect">
            <a:avLst/>
          </a:prstGeom>
        </p:spPr>
        <p:txBody>
          <a:bodyPr/>
          <a:lstStyle>
            <a:lvl1pPr marL="0" indent="0" algn="ctr">
              <a:defRPr sz="4000" b="1" baseline="0">
                <a:latin typeface="Book Antiqua" pitchFamily="18" charset="0"/>
                <a:ea typeface="標楷體" pitchFamily="65" charset="-120"/>
              </a:defRPr>
            </a:lvl1pPr>
          </a:lstStyle>
          <a:p>
            <a:r>
              <a:rPr lang="zh-TW" altLang="en-US" dirty="0" smtClean="0"/>
              <a:t>按一下以編輯母片標題樣式</a:t>
            </a:r>
            <a:endParaRPr lang="zh-TW"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lvl1pPr>
              <a:defRPr/>
            </a:lvl1pPr>
          </a:lstStyle>
          <a:p>
            <a:pPr>
              <a:defRPr/>
            </a:pPr>
            <a:fld id="{5D608C4B-E67E-4EA5-A632-0C1C45548D48}" type="slidenum">
              <a:rPr lang="zh-TW" altLang="en-US"/>
              <a:pPr>
                <a:defRPr/>
              </a:pPr>
              <a:t>‹#›</a:t>
            </a:fld>
            <a:endParaRPr lang="zh-TW" altLang="en-US" dirty="0"/>
          </a:p>
        </p:txBody>
      </p:sp>
      <p:sp>
        <p:nvSpPr>
          <p:cNvPr id="4" name="標題 1"/>
          <p:cNvSpPr>
            <a:spLocks noGrp="1"/>
          </p:cNvSpPr>
          <p:nvPr>
            <p:ph type="title"/>
          </p:nvPr>
        </p:nvSpPr>
        <p:spPr>
          <a:xfrm>
            <a:off x="963386" y="188640"/>
            <a:ext cx="7929094" cy="576064"/>
          </a:xfrm>
          <a:prstGeom prst="rect">
            <a:avLst/>
          </a:prstGeom>
        </p:spPr>
        <p:txBody>
          <a:bodyPr/>
          <a:lstStyle>
            <a:lvl1pPr marL="0" indent="0" algn="ctr">
              <a:defRPr sz="4000" b="1" baseline="0">
                <a:latin typeface="Book Antiqua" pitchFamily="18" charset="0"/>
                <a:ea typeface="標楷體" pitchFamily="65" charset="-120"/>
              </a:defRPr>
            </a:lvl1pPr>
          </a:lstStyle>
          <a:p>
            <a:r>
              <a:rPr lang="zh-TW" altLang="en-US" dirty="0" smtClean="0"/>
              <a:t>按一下以編輯母片標題樣式</a:t>
            </a:r>
            <a:endParaRPr lang="zh-TW"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lvl1pPr>
              <a:defRPr/>
            </a:lvl1pPr>
          </a:lstStyle>
          <a:p>
            <a:pPr>
              <a:defRPr/>
            </a:pPr>
            <a:fld id="{A7F7AB1E-6983-4FC7-AC12-B273AF45D02A}" type="slidenum">
              <a:rPr lang="zh-TW" altLang="en-US"/>
              <a:pPr>
                <a:defRPr/>
              </a:pPr>
              <a:t>‹#›</a:t>
            </a:fld>
            <a:endParaRPr lang="zh-TW"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004887"/>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1004887"/>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2166937"/>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7" name="投影片編號版面配置區 5"/>
          <p:cNvSpPr>
            <a:spLocks noGrp="1"/>
          </p:cNvSpPr>
          <p:nvPr>
            <p:ph type="sldNum" sz="quarter" idx="12"/>
          </p:nvPr>
        </p:nvSpPr>
        <p:spPr/>
        <p:txBody>
          <a:bodyPr/>
          <a:lstStyle>
            <a:lvl1pPr>
              <a:defRPr/>
            </a:lvl1pPr>
          </a:lstStyle>
          <a:p>
            <a:pPr>
              <a:defRPr/>
            </a:pPr>
            <a:fld id="{3B341C2D-393B-45F9-905D-AEF5CC4E90F8}" type="slidenum">
              <a:rPr lang="zh-TW" altLang="en-US"/>
              <a:pPr>
                <a:defRPr/>
              </a:pPr>
              <a:t>‹#›</a:t>
            </a:fld>
            <a:endParaRPr lang="zh-TW"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1C5CC7A-94A7-4318-86F5-308A8FB8A00D}" type="slidenum">
              <a:rPr lang="zh-TW" altLang="en-US"/>
              <a:pPr>
                <a:defRPr/>
              </a:pPr>
              <a:t>‹#›</a:t>
            </a:fld>
            <a:endParaRPr lang="zh-TW" altLang="en-US" dirty="0"/>
          </a:p>
        </p:txBody>
      </p:sp>
      <p:sp>
        <p:nvSpPr>
          <p:cNvPr id="5" name="標題 1"/>
          <p:cNvSpPr>
            <a:spLocks noGrp="1"/>
          </p:cNvSpPr>
          <p:nvPr>
            <p:ph type="title"/>
          </p:nvPr>
        </p:nvSpPr>
        <p:spPr>
          <a:xfrm>
            <a:off x="963386" y="188640"/>
            <a:ext cx="7929094" cy="576064"/>
          </a:xfrm>
          <a:prstGeom prst="rect">
            <a:avLst/>
          </a:prstGeom>
        </p:spPr>
        <p:txBody>
          <a:bodyPr/>
          <a:lstStyle>
            <a:lvl1pPr marL="0" indent="0" algn="ctr">
              <a:defRPr sz="4000" b="1" baseline="0">
                <a:latin typeface="Book Antiqua" pitchFamily="18" charset="0"/>
                <a:ea typeface="標楷體" pitchFamily="65" charset="-120"/>
              </a:defRPr>
            </a:lvl1pPr>
          </a:lstStyle>
          <a:p>
            <a:r>
              <a:rPr lang="zh-TW" altLang="en-US" dirty="0" smtClean="0"/>
              <a:t>按一下以編輯母片標題樣式</a:t>
            </a:r>
            <a:endParaRPr lang="zh-TW"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圖片 6" descr="簡報內頁、底頁-A.jpg"/>
          <p:cNvPicPr>
            <a:picLocks noChangeAspect="1"/>
          </p:cNvPicPr>
          <p:nvPr userDrawn="1"/>
        </p:nvPicPr>
        <p:blipFill>
          <a:blip r:embed="rId13" cstate="print"/>
          <a:srcRect t="1430"/>
          <a:stretch>
            <a:fillRect/>
          </a:stretch>
        </p:blipFill>
        <p:spPr bwMode="auto">
          <a:xfrm>
            <a:off x="0" y="0"/>
            <a:ext cx="9144000" cy="6973888"/>
          </a:xfrm>
          <a:prstGeom prst="rect">
            <a:avLst/>
          </a:prstGeom>
          <a:noFill/>
          <a:ln w="9525">
            <a:noFill/>
            <a:miter lim="800000"/>
            <a:headEnd/>
            <a:tailEnd/>
          </a:ln>
        </p:spPr>
      </p:pic>
      <p:pic>
        <p:nvPicPr>
          <p:cNvPr id="1027" name="Picture 2" descr="C:\Users\user\Desktop\簡報內頁-W25.png"/>
          <p:cNvPicPr>
            <a:picLocks noChangeAspect="1" noChangeArrowheads="1"/>
          </p:cNvPicPr>
          <p:nvPr userDrawn="1"/>
        </p:nvPicPr>
        <p:blipFill>
          <a:blip r:embed="rId14" cstate="print"/>
          <a:srcRect/>
          <a:stretch>
            <a:fillRect/>
          </a:stretch>
        </p:blipFill>
        <p:spPr bwMode="auto">
          <a:xfrm>
            <a:off x="107950" y="115888"/>
            <a:ext cx="731838" cy="658812"/>
          </a:xfrm>
          <a:prstGeom prst="rect">
            <a:avLst/>
          </a:prstGeom>
          <a:noFill/>
          <a:ln w="9525">
            <a:noFill/>
            <a:miter lim="800000"/>
            <a:headEnd/>
            <a:tailEnd/>
          </a:ln>
        </p:spPr>
      </p:pic>
      <p:sp>
        <p:nvSpPr>
          <p:cNvPr id="6" name="投影片編號版面配置區 5"/>
          <p:cNvSpPr>
            <a:spLocks noGrp="1"/>
          </p:cNvSpPr>
          <p:nvPr>
            <p:ph type="sldNum" sz="quarter" idx="4"/>
          </p:nvPr>
        </p:nvSpPr>
        <p:spPr>
          <a:xfrm>
            <a:off x="8459788" y="6492875"/>
            <a:ext cx="576262" cy="365125"/>
          </a:xfrm>
          <a:prstGeom prst="rect">
            <a:avLst/>
          </a:prstGeom>
        </p:spPr>
        <p:txBody>
          <a:bodyPr vert="horz" lIns="91440" tIns="45720" rIns="91440" bIns="45720" rtlCol="0" anchor="ctr"/>
          <a:lstStyle>
            <a:lvl1pPr algn="r" fontAlgn="auto">
              <a:spcBef>
                <a:spcPts val="0"/>
              </a:spcBef>
              <a:spcAft>
                <a:spcPts val="0"/>
              </a:spcAft>
              <a:defRPr kumimoji="0" sz="1200" b="1" smtClean="0">
                <a:solidFill>
                  <a:schemeClr val="tx1">
                    <a:tint val="75000"/>
                  </a:schemeClr>
                </a:solidFill>
                <a:latin typeface="+mn-lt"/>
                <a:ea typeface="標楷體" pitchFamily="65" charset="-120"/>
              </a:defRPr>
            </a:lvl1pPr>
          </a:lstStyle>
          <a:p>
            <a:pPr>
              <a:defRPr/>
            </a:pPr>
            <a:fld id="{62F2F68E-A95E-449B-ACF8-A109933A0227}" type="slidenum">
              <a:rPr lang="zh-TW" altLang="en-US"/>
              <a:pPr>
                <a:defRPr/>
              </a:pPr>
              <a:t>‹#›</a:t>
            </a:fld>
            <a:endParaRPr lang="zh-TW" altLang="en-US" dirty="0"/>
          </a:p>
        </p:txBody>
      </p:sp>
      <p:sp>
        <p:nvSpPr>
          <p:cNvPr id="9" name="標題版面配置區 8"/>
          <p:cNvSpPr>
            <a:spLocks noGrp="1"/>
          </p:cNvSpPr>
          <p:nvPr>
            <p:ph type="title"/>
          </p:nvPr>
        </p:nvSpPr>
        <p:spPr>
          <a:xfrm>
            <a:off x="971550" y="188913"/>
            <a:ext cx="7921625" cy="576262"/>
          </a:xfrm>
          <a:prstGeom prst="rect">
            <a:avLst/>
          </a:prstGeom>
        </p:spPr>
        <p:txBody>
          <a:bodyPr vert="horz" lIns="91440" tIns="45720" rIns="91440" bIns="45720" rtlCol="0" anchor="ctr">
            <a:noAutofit/>
          </a:bodyPr>
          <a:lstStyle/>
          <a:p>
            <a:r>
              <a:rPr lang="zh-TW" altLang="en-US" dirty="0" smtClean="0"/>
              <a:t>按一下以編輯母片標題樣式</a:t>
            </a:r>
            <a:endParaRPr lang="zh-TW" altLang="en-US" dirty="0"/>
          </a:p>
        </p:txBody>
      </p:sp>
      <p:sp>
        <p:nvSpPr>
          <p:cNvPr id="1032" name="文字版面配置區 11"/>
          <p:cNvSpPr>
            <a:spLocks noGrp="1"/>
          </p:cNvSpPr>
          <p:nvPr>
            <p:ph type="body" idx="1"/>
          </p:nvPr>
        </p:nvSpPr>
        <p:spPr bwMode="auto">
          <a:xfrm>
            <a:off x="250825" y="1052513"/>
            <a:ext cx="8642350" cy="5472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8" r:id="rId9"/>
    <p:sldLayoutId id="2147483869" r:id="rId10"/>
    <p:sldLayoutId id="2147483870" r:id="rId11"/>
  </p:sldLayoutIdLst>
  <p:hf hdr="0" ftr="0" dt="0"/>
  <p:txStyles>
    <p:titleStyle>
      <a:lvl1pPr algn="ctr" rtl="0" eaLnBrk="0" fontAlgn="base" hangingPunct="0">
        <a:spcBef>
          <a:spcPct val="0"/>
        </a:spcBef>
        <a:spcAft>
          <a:spcPct val="0"/>
        </a:spcAft>
        <a:defRPr lang="zh-TW" altLang="en-US" sz="4000" b="1" kern="1200"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489279" y="2095500"/>
            <a:ext cx="7965641"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8787447" y="6586882"/>
            <a:ext cx="404856" cy="365125"/>
          </a:xfrm>
          <a:prstGeom prst="rect">
            <a:avLst/>
          </a:prstGeom>
        </p:spPr>
        <p:txBody>
          <a:bodyPr vert="horz" lIns="91440" tIns="45720" rIns="91440" bIns="45720" rtlCol="0" anchor="ctr"/>
          <a:lstStyle>
            <a:lvl1pPr algn="r">
              <a:defRPr sz="900" b="0" spc="75" baseline="0">
                <a:solidFill>
                  <a:schemeClr val="tx1"/>
                </a:solidFill>
              </a:defRPr>
            </a:lvl1pPr>
          </a:lstStyle>
          <a:p>
            <a:fld id="{4BA915EE-10CB-4CF1-8569-6154455DA573}" type="slidenum">
              <a:rPr lang="en-US" smtClean="0"/>
              <a:pPr/>
              <a:t>‹#›</a:t>
            </a:fld>
            <a:endParaRPr lang="en-US" dirty="0"/>
          </a:p>
        </p:txBody>
      </p:sp>
      <p:sp>
        <p:nvSpPr>
          <p:cNvPr id="8" name="Footer Placeholder 4">
            <a:extLst>
              <a:ext uri="{FF2B5EF4-FFF2-40B4-BE49-F238E27FC236}">
                <a16:creationId xmlns:a16="http://schemas.microsoft.com/office/drawing/2014/main" id="{4E00BB6D-69DD-694C-F3D0-CD6B39E5E715}"/>
              </a:ext>
            </a:extLst>
          </p:cNvPr>
          <p:cNvSpPr txBox="1">
            <a:spLocks/>
          </p:cNvSpPr>
          <p:nvPr userDrawn="1"/>
        </p:nvSpPr>
        <p:spPr>
          <a:xfrm>
            <a:off x="-96912" y="6586882"/>
            <a:ext cx="2120999" cy="365125"/>
          </a:xfrm>
          <a:prstGeom prst="rect">
            <a:avLst/>
          </a:prstGeom>
        </p:spPr>
        <p:txBody>
          <a:bodyPr vert="horz" lIns="68580" tIns="34290" rIns="68580" bIns="34290" rtlCol="0" anchor="ctr"/>
          <a:lstStyle>
            <a:defPPr>
              <a:defRPr lang="x-none"/>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75" dirty="0" smtClean="0">
                <a:latin typeface="Calibri" panose="020F0502020204030204" pitchFamily="34" charset="0"/>
                <a:cs typeface="Calibri" panose="020F0502020204030204" pitchFamily="34" charset="0"/>
              </a:rPr>
              <a:t>Taiwan Stock Exchange @Copyright 2023</a:t>
            </a:r>
            <a:endParaRPr lang="en-US" sz="675" dirty="0">
              <a:latin typeface="Calibri" panose="020F0502020204030204" pitchFamily="34" charset="0"/>
              <a:cs typeface="Calibri" panose="020F0502020204030204" pitchFamily="34" charset="0"/>
            </a:endParaRPr>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18"/>
          <a:stretch>
            <a:fillRect/>
          </a:stretch>
        </p:blipFill>
        <p:spPr>
          <a:xfrm>
            <a:off x="43479" y="94077"/>
            <a:ext cx="1445309" cy="650990"/>
          </a:xfrm>
          <a:prstGeom prst="rect">
            <a:avLst/>
          </a:prstGeom>
        </p:spPr>
      </p:pic>
    </p:spTree>
    <p:extLst>
      <p:ext uri="{BB962C8B-B14F-4D97-AF65-F5344CB8AC3E}">
        <p14:creationId xmlns:p14="http://schemas.microsoft.com/office/powerpoint/2010/main" val="3836673911"/>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2" r:id="rId12"/>
    <p:sldLayoutId id="2147483903" r:id="rId13"/>
    <p:sldLayoutId id="2147483904" r:id="rId14"/>
    <p:sldLayoutId id="2147483905" r:id="rId15"/>
    <p:sldLayoutId id="2147483906" r:id="rId16"/>
  </p:sldLayoutIdLst>
  <p:timing>
    <p:tnLst>
      <p:par>
        <p:cTn id="1" dur="indefinite" restart="never" nodeType="tmRoot"/>
      </p:par>
    </p:tnLst>
  </p:timing>
  <p:hf hdr="0"/>
  <p:txStyles>
    <p:titleStyle>
      <a:lvl1pPr algn="l" defTabSz="685800" rtl="0" eaLnBrk="1" latinLnBrk="0" hangingPunct="1">
        <a:lnSpc>
          <a:spcPct val="120000"/>
        </a:lnSpc>
        <a:spcBef>
          <a:spcPct val="0"/>
        </a:spcBef>
        <a:buNone/>
        <a:defRPr sz="2700" kern="1200" cap="all" spc="225" baseline="0">
          <a:solidFill>
            <a:srgbClr val="FFFFFF"/>
          </a:solidFill>
          <a:highlight>
            <a:srgbClr val="000000"/>
          </a:highligh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SzPct val="75000"/>
        <a:buFont typeface="Arial" panose="020B0604020202020204" pitchFamily="34" charset="0"/>
        <a:buChar char="•"/>
        <a:defRPr sz="15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Clr>
          <a:schemeClr val="tx1"/>
        </a:buClr>
        <a:buSzPct val="75000"/>
        <a:buFont typeface="Arial" panose="020B0604020202020204" pitchFamily="34" charset="0"/>
        <a:buChar char="•"/>
        <a:defRPr sz="135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Clr>
          <a:schemeClr val="tx1"/>
        </a:buClr>
        <a:buSzPct val="75000"/>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Clr>
          <a:schemeClr val="tx1"/>
        </a:buClr>
        <a:buSzPct val="75000"/>
        <a:buFont typeface="Arial" panose="020B0604020202020204" pitchFamily="34" charset="0"/>
        <a:buChar char="•"/>
        <a:defRPr sz="105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Clr>
          <a:schemeClr val="tx1"/>
        </a:buClr>
        <a:buSzPct val="75000"/>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10.xml"/><Relationship Id="rId13" Type="http://schemas.openxmlformats.org/officeDocument/2006/relationships/image" Target="../media/image10.png"/><Relationship Id="rId3" Type="http://schemas.openxmlformats.org/officeDocument/2006/relationships/diagramLayout" Target="../diagrams/layout9.xml"/><Relationship Id="rId7" Type="http://schemas.openxmlformats.org/officeDocument/2006/relationships/image" Target="../media/image9.png"/><Relationship Id="rId12" Type="http://schemas.microsoft.com/office/2007/relationships/diagramDrawing" Target="../diagrams/drawing10.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11" Type="http://schemas.openxmlformats.org/officeDocument/2006/relationships/diagramColors" Target="../diagrams/colors10.xml"/><Relationship Id="rId5" Type="http://schemas.openxmlformats.org/officeDocument/2006/relationships/diagramColors" Target="../diagrams/colors9.xml"/><Relationship Id="rId10" Type="http://schemas.openxmlformats.org/officeDocument/2006/relationships/diagramQuickStyle" Target="../diagrams/quickStyle10.xml"/><Relationship Id="rId4" Type="http://schemas.openxmlformats.org/officeDocument/2006/relationships/diagramQuickStyle" Target="../diagrams/quickStyle9.xml"/><Relationship Id="rId9"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43459" y="1253337"/>
            <a:ext cx="7965641" cy="3848100"/>
          </a:xfrm>
        </p:spPr>
        <p:txBody>
          <a:bodyPr/>
          <a:lstStyle/>
          <a:p>
            <a:endParaRPr lang="zh-TW" altLang="en-US" dirty="0"/>
          </a:p>
        </p:txBody>
      </p:sp>
      <p:sp>
        <p:nvSpPr>
          <p:cNvPr id="3" name="投影片編號版面配置區 2"/>
          <p:cNvSpPr>
            <a:spLocks noGrp="1"/>
          </p:cNvSpPr>
          <p:nvPr>
            <p:ph type="sldNum" sz="quarter" idx="12"/>
          </p:nvPr>
        </p:nvSpPr>
        <p:spPr/>
        <p:txBody>
          <a:bodyPr/>
          <a:lstStyle/>
          <a:p>
            <a:fld id="{4BA915EE-10CB-4CF1-8569-6154455DA573}" type="slidenum">
              <a:rPr lang="en-US" smtClean="0"/>
              <a:t>0</a:t>
            </a:fld>
            <a:endParaRPr lang="en-US"/>
          </a:p>
        </p:txBody>
      </p:sp>
      <p:sp>
        <p:nvSpPr>
          <p:cNvPr id="7" name="Rectangle 7"/>
          <p:cNvSpPr txBox="1">
            <a:spLocks noChangeArrowheads="1"/>
          </p:cNvSpPr>
          <p:nvPr/>
        </p:nvSpPr>
        <p:spPr bwMode="auto">
          <a:xfrm>
            <a:off x="1325878" y="5474557"/>
            <a:ext cx="6400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2400" kern="1200">
                <a:solidFill>
                  <a:schemeClr val="tx1">
                    <a:tint val="75000"/>
                  </a:schemeClr>
                </a:solidFill>
                <a:latin typeface="Book Antiqua" pitchFamily="18" charset="0"/>
                <a:ea typeface="標楷體" pitchFamily="65" charset="-120"/>
                <a:cs typeface="+mn-cs"/>
              </a:defRPr>
            </a:lvl1pPr>
            <a:lvl2pPr marL="457200" indent="0" algn="ctr" rtl="0" eaLnBrk="0" fontAlgn="base" hangingPunct="0">
              <a:spcBef>
                <a:spcPct val="20000"/>
              </a:spcBef>
              <a:spcAft>
                <a:spcPct val="0"/>
              </a:spcAft>
              <a:buFont typeface="Arial" charset="0"/>
              <a:buNone/>
              <a:defRPr sz="2000" kern="1200">
                <a:solidFill>
                  <a:schemeClr val="tx1">
                    <a:tint val="75000"/>
                  </a:schemeClr>
                </a:solidFill>
                <a:latin typeface="Book Antiqua" pitchFamily="18" charset="0"/>
                <a:ea typeface="標楷體" pitchFamily="65" charset="-120"/>
                <a:cs typeface="+mn-cs"/>
              </a:defRPr>
            </a:lvl2pPr>
            <a:lvl3pPr marL="914400" indent="0" algn="ctr" rtl="0" eaLnBrk="0" fontAlgn="base" hangingPunct="0">
              <a:spcBef>
                <a:spcPct val="20000"/>
              </a:spcBef>
              <a:spcAft>
                <a:spcPct val="0"/>
              </a:spcAft>
              <a:buFont typeface="Arial" charset="0"/>
              <a:buNone/>
              <a:defRPr kern="1200">
                <a:solidFill>
                  <a:schemeClr val="tx1">
                    <a:tint val="75000"/>
                  </a:schemeClr>
                </a:solidFill>
                <a:latin typeface="Book Antiqua" pitchFamily="18" charset="0"/>
                <a:ea typeface="標楷體" pitchFamily="65" charset="-120"/>
                <a:cs typeface="+mn-cs"/>
              </a:defRPr>
            </a:lvl3pPr>
            <a:lvl4pPr marL="1371600" indent="0" algn="ctr" rtl="0" eaLnBrk="0" fontAlgn="base" hangingPunct="0">
              <a:spcBef>
                <a:spcPct val="20000"/>
              </a:spcBef>
              <a:spcAft>
                <a:spcPct val="0"/>
              </a:spcAft>
              <a:buFont typeface="Arial" charset="0"/>
              <a:buNone/>
              <a:defRPr sz="1600" kern="1200">
                <a:solidFill>
                  <a:schemeClr val="tx1">
                    <a:tint val="75000"/>
                  </a:schemeClr>
                </a:solidFill>
                <a:latin typeface="Book Antiqua" pitchFamily="18" charset="0"/>
                <a:ea typeface="標楷體" pitchFamily="65" charset="-120"/>
                <a:cs typeface="+mn-cs"/>
              </a:defRPr>
            </a:lvl4pPr>
            <a:lvl5pPr marL="1828800" indent="0" algn="ctr" rtl="0" eaLnBrk="0" fontAlgn="base" hangingPunct="0">
              <a:spcBef>
                <a:spcPct val="20000"/>
              </a:spcBef>
              <a:spcAft>
                <a:spcPct val="0"/>
              </a:spcAft>
              <a:buFont typeface="Arial" charset="0"/>
              <a:buNone/>
              <a:defRPr sz="1600" kern="1200">
                <a:solidFill>
                  <a:schemeClr val="tx1">
                    <a:tint val="75000"/>
                  </a:schemeClr>
                </a:solidFill>
                <a:latin typeface="Book Antiqua" pitchFamily="18" charset="0"/>
                <a:ea typeface="標楷體" pitchFamily="65" charset="-120"/>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eaLnBrk="1" hangingPunct="1">
              <a:defRPr/>
            </a:pPr>
            <a:r>
              <a:rPr kumimoji="0" lang="en-US" altLang="zh-TW" sz="2400" b="1" i="0" u="none" strike="noStrike" kern="1200" cap="none" spc="0" normalizeH="0" baseline="0" noProof="0" dirty="0" smtClean="0">
                <a:ln>
                  <a:noFill/>
                </a:ln>
                <a:solidFill>
                  <a:srgbClr val="000066"/>
                </a:solidFill>
                <a:effectLst/>
                <a:uLnTx/>
                <a:uFillTx/>
                <a:latin typeface="Calibri"/>
                <a:ea typeface="標楷體" pitchFamily="65" charset="-120"/>
                <a:cs typeface="+mn-cs"/>
              </a:rPr>
              <a:t>112</a:t>
            </a:r>
            <a:r>
              <a:rPr kumimoji="0" lang="zh-TW" altLang="en-US" sz="2400" b="1" i="0" u="none" strike="noStrike" kern="1200" cap="none" spc="0" normalizeH="0" baseline="0" noProof="0" dirty="0" smtClean="0">
                <a:ln>
                  <a:noFill/>
                </a:ln>
                <a:solidFill>
                  <a:srgbClr val="000066"/>
                </a:solidFill>
                <a:effectLst/>
                <a:uLnTx/>
                <a:uFillTx/>
                <a:latin typeface="Calibri"/>
                <a:ea typeface="標楷體" pitchFamily="65" charset="-120"/>
                <a:cs typeface="+mn-cs"/>
              </a:rPr>
              <a:t>年</a:t>
            </a:r>
            <a:r>
              <a:rPr kumimoji="0" lang="en-US" altLang="zh-TW" sz="2400" b="1" i="0" u="none" strike="noStrike" kern="1200" cap="none" spc="0" normalizeH="0" baseline="0" noProof="0" dirty="0" smtClean="0">
                <a:ln>
                  <a:noFill/>
                </a:ln>
                <a:solidFill>
                  <a:srgbClr val="000066"/>
                </a:solidFill>
                <a:effectLst/>
                <a:uLnTx/>
                <a:uFillTx/>
                <a:latin typeface="Calibri"/>
                <a:ea typeface="標楷體" pitchFamily="65" charset="-120"/>
                <a:cs typeface="+mn-cs"/>
              </a:rPr>
              <a:t>11</a:t>
            </a:r>
            <a:r>
              <a:rPr kumimoji="0" lang="zh-TW" altLang="en-US" sz="2400" b="1" i="0" u="none" strike="noStrike" kern="1200" cap="none" spc="0" normalizeH="0" baseline="0" noProof="0" dirty="0" smtClean="0">
                <a:ln>
                  <a:noFill/>
                </a:ln>
                <a:solidFill>
                  <a:srgbClr val="000066"/>
                </a:solidFill>
                <a:effectLst/>
                <a:uLnTx/>
                <a:uFillTx/>
                <a:latin typeface="Calibri"/>
                <a:ea typeface="標楷體" pitchFamily="65" charset="-120"/>
                <a:cs typeface="+mn-cs"/>
              </a:rPr>
              <a:t>月</a:t>
            </a:r>
            <a:r>
              <a:rPr kumimoji="0" lang="en-US" altLang="zh-TW" sz="2400" b="1" i="0" u="none" strike="noStrike" kern="1200" cap="none" spc="0" normalizeH="0" baseline="0" noProof="0" dirty="0" smtClean="0">
                <a:ln>
                  <a:noFill/>
                </a:ln>
                <a:solidFill>
                  <a:srgbClr val="000066"/>
                </a:solidFill>
                <a:effectLst/>
                <a:uLnTx/>
                <a:uFillTx/>
                <a:latin typeface="Calibri"/>
                <a:ea typeface="標楷體" pitchFamily="65" charset="-120"/>
                <a:cs typeface="+mn-cs"/>
              </a:rPr>
              <a:t>30</a:t>
            </a:r>
            <a:r>
              <a:rPr kumimoji="0" lang="zh-TW" altLang="en-US" b="1" dirty="0">
                <a:solidFill>
                  <a:srgbClr val="000066"/>
                </a:solidFill>
                <a:latin typeface="Calibri"/>
              </a:rPr>
              <a:t>日、</a:t>
            </a:r>
            <a:r>
              <a:rPr kumimoji="0" lang="en-US" altLang="zh-TW" b="1" dirty="0" smtClean="0">
                <a:solidFill>
                  <a:srgbClr val="000066"/>
                </a:solidFill>
                <a:latin typeface="Calibri"/>
              </a:rPr>
              <a:t>12</a:t>
            </a:r>
            <a:r>
              <a:rPr kumimoji="0" lang="zh-TW" altLang="en-US" b="1" dirty="0" smtClean="0">
                <a:solidFill>
                  <a:srgbClr val="000066"/>
                </a:solidFill>
                <a:latin typeface="Calibri"/>
              </a:rPr>
              <a:t>月</a:t>
            </a:r>
            <a:r>
              <a:rPr kumimoji="0" lang="en-US" altLang="zh-TW" b="1" dirty="0" smtClean="0">
                <a:solidFill>
                  <a:srgbClr val="000066"/>
                </a:solidFill>
                <a:latin typeface="Calibri"/>
              </a:rPr>
              <a:t>1</a:t>
            </a:r>
            <a:r>
              <a:rPr kumimoji="0" lang="zh-TW" altLang="en-US" b="1" dirty="0">
                <a:solidFill>
                  <a:srgbClr val="000066"/>
                </a:solidFill>
                <a:latin typeface="Calibri"/>
              </a:rPr>
              <a:t>日</a:t>
            </a:r>
            <a:endParaRPr kumimoji="0" lang="zh-TW" altLang="en-US" sz="2000" b="0" i="0" u="none" strike="noStrike" kern="1200" cap="none" spc="0" normalizeH="0" baseline="0" noProof="0" dirty="0" smtClean="0">
              <a:ln>
                <a:noFill/>
              </a:ln>
              <a:solidFill>
                <a:srgbClr val="000066"/>
              </a:solidFill>
              <a:effectLst/>
              <a:uLnTx/>
              <a:uFillTx/>
              <a:latin typeface="Calibri"/>
              <a:ea typeface="標楷體"/>
              <a:cs typeface="+mn-cs"/>
            </a:endParaRPr>
          </a:p>
        </p:txBody>
      </p:sp>
      <p:sp>
        <p:nvSpPr>
          <p:cNvPr id="8" name="矩形 7"/>
          <p:cNvSpPr/>
          <p:nvPr/>
        </p:nvSpPr>
        <p:spPr>
          <a:xfrm>
            <a:off x="449577" y="2411442"/>
            <a:ext cx="8153400" cy="1506503"/>
          </a:xfrm>
          <a:prstGeom prst="rect">
            <a:avLst/>
          </a:prstGeom>
        </p:spPr>
        <p:txBody>
          <a:bodyPr>
            <a:spAutoFit/>
          </a:bodyPr>
          <a:lstStyle/>
          <a:p>
            <a:pPr algn="ctr">
              <a:lnSpc>
                <a:spcPts val="4000"/>
              </a:lnSpc>
              <a:spcBef>
                <a:spcPct val="50000"/>
              </a:spcBef>
              <a:defRPr/>
            </a:pPr>
            <a:r>
              <a:rPr lang="zh-TW" altLang="en-US" sz="4800" b="1" dirty="0">
                <a:solidFill>
                  <a:srgbClr val="000066"/>
                </a:solidFill>
                <a:latin typeface="標楷體"/>
                <a:ea typeface="標楷體"/>
              </a:rPr>
              <a:t>外國有價證券暨創新板</a:t>
            </a:r>
            <a:r>
              <a:rPr lang="zh-TW" altLang="en-US" sz="4800" b="1" dirty="0" smtClean="0">
                <a:solidFill>
                  <a:srgbClr val="000066"/>
                </a:solidFill>
                <a:latin typeface="標楷體"/>
                <a:ea typeface="標楷體"/>
              </a:rPr>
              <a:t>上市</a:t>
            </a:r>
            <a:endParaRPr lang="en-US" altLang="zh-TW" sz="4800" b="1" dirty="0" smtClean="0">
              <a:solidFill>
                <a:srgbClr val="000066"/>
              </a:solidFill>
              <a:latin typeface="標楷體"/>
              <a:ea typeface="標楷體"/>
            </a:endParaRPr>
          </a:p>
          <a:p>
            <a:pPr algn="ctr">
              <a:lnSpc>
                <a:spcPts val="4000"/>
              </a:lnSpc>
              <a:spcBef>
                <a:spcPct val="50000"/>
              </a:spcBef>
              <a:defRPr/>
            </a:pPr>
            <a:r>
              <a:rPr lang="zh-TW" altLang="en-US" sz="4800" b="1" dirty="0" smtClean="0">
                <a:solidFill>
                  <a:srgbClr val="000066"/>
                </a:solidFill>
                <a:latin typeface="標楷體"/>
                <a:ea typeface="標楷體"/>
              </a:rPr>
              <a:t>相關規章近期</a:t>
            </a:r>
            <a:r>
              <a:rPr lang="zh-TW" altLang="en-US" sz="4800" b="1" dirty="0">
                <a:solidFill>
                  <a:srgbClr val="000066"/>
                </a:solidFill>
                <a:latin typeface="標楷體"/>
                <a:ea typeface="標楷體"/>
              </a:rPr>
              <a:t>修正重點</a:t>
            </a:r>
          </a:p>
        </p:txBody>
      </p:sp>
      <p:sp>
        <p:nvSpPr>
          <p:cNvPr id="9" name="文字方塊 5"/>
          <p:cNvSpPr txBox="1">
            <a:spLocks noChangeArrowheads="1"/>
          </p:cNvSpPr>
          <p:nvPr/>
        </p:nvSpPr>
        <p:spPr bwMode="auto">
          <a:xfrm>
            <a:off x="1682271" y="4303758"/>
            <a:ext cx="56880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50000"/>
              </a:spcBef>
              <a:buFontTx/>
              <a:buNone/>
            </a:pPr>
            <a:r>
              <a:rPr lang="en-US" altLang="zh-TW" sz="2400" b="1" dirty="0" smtClean="0">
                <a:solidFill>
                  <a:srgbClr val="000066"/>
                </a:solidFill>
                <a:latin typeface="Calibri"/>
                <a:ea typeface="標楷體" pitchFamily="65" charset="-120"/>
              </a:rPr>
              <a:t>TWSE</a:t>
            </a:r>
            <a:r>
              <a:rPr lang="zh-TW" altLang="en-US" sz="2400" b="1" dirty="0" smtClean="0">
                <a:solidFill>
                  <a:srgbClr val="000066"/>
                </a:solidFill>
                <a:latin typeface="Calibri"/>
                <a:ea typeface="標楷體" pitchFamily="65" charset="-120"/>
              </a:rPr>
              <a:t>上市</a:t>
            </a:r>
            <a:r>
              <a:rPr lang="zh-TW" altLang="en-US" sz="2400" b="1" dirty="0">
                <a:solidFill>
                  <a:srgbClr val="000066"/>
                </a:solidFill>
                <a:latin typeface="Calibri"/>
                <a:ea typeface="標楷體" pitchFamily="65" charset="-120"/>
              </a:rPr>
              <a:t>二</a:t>
            </a:r>
            <a:r>
              <a:rPr lang="zh-TW" altLang="en-US" sz="2400" b="1" dirty="0" smtClean="0">
                <a:solidFill>
                  <a:srgbClr val="000066"/>
                </a:solidFill>
                <a:latin typeface="Calibri"/>
                <a:ea typeface="標楷體" pitchFamily="65" charset="-120"/>
              </a:rPr>
              <a:t>部  </a:t>
            </a:r>
            <a:endParaRPr lang="en-US" altLang="zh-TW" sz="2400" b="1" dirty="0" smtClean="0">
              <a:solidFill>
                <a:srgbClr val="000066"/>
              </a:solidFill>
              <a:latin typeface="Calibri"/>
              <a:ea typeface="標楷體" pitchFamily="65" charset="-120"/>
            </a:endParaRPr>
          </a:p>
          <a:p>
            <a:pPr algn="ctr">
              <a:spcBef>
                <a:spcPct val="50000"/>
              </a:spcBef>
              <a:buFontTx/>
              <a:buNone/>
            </a:pPr>
            <a:r>
              <a:rPr lang="zh-TW" altLang="en-US" sz="2400" b="1" dirty="0" smtClean="0">
                <a:solidFill>
                  <a:srgbClr val="000066"/>
                </a:solidFill>
                <a:latin typeface="Calibri"/>
                <a:ea typeface="標楷體" pitchFamily="65" charset="-120"/>
              </a:rPr>
              <a:t>羅志強</a:t>
            </a:r>
            <a:endParaRPr lang="zh-TW" altLang="en-US" sz="2400" b="1" dirty="0">
              <a:solidFill>
                <a:srgbClr val="000066"/>
              </a:solidFill>
              <a:latin typeface="Calibri"/>
              <a:ea typeface="標楷體" pitchFamily="65" charset="-120"/>
            </a:endParaRPr>
          </a:p>
        </p:txBody>
      </p:sp>
      <p:sp>
        <p:nvSpPr>
          <p:cNvPr id="4" name="矩形 3"/>
          <p:cNvSpPr/>
          <p:nvPr/>
        </p:nvSpPr>
        <p:spPr>
          <a:xfrm>
            <a:off x="524986" y="698091"/>
            <a:ext cx="4972836" cy="400110"/>
          </a:xfrm>
          <a:prstGeom prst="rect">
            <a:avLst/>
          </a:prstGeom>
          <a:solidFill>
            <a:schemeClr val="accent6">
              <a:lumMod val="40000"/>
              <a:lumOff val="60000"/>
            </a:schemeClr>
          </a:solidFill>
        </p:spPr>
        <p:txBody>
          <a:bodyPr wrap="none">
            <a:spAutoFit/>
          </a:bodyPr>
          <a:lstStyle/>
          <a:p>
            <a:pPr algn="ctr">
              <a:spcBef>
                <a:spcPct val="50000"/>
              </a:spcBef>
              <a:defRPr/>
            </a:pPr>
            <a:r>
              <a:rPr lang="en-US" altLang="zh-TW" b="1" kern="0" dirty="0">
                <a:solidFill>
                  <a:srgbClr val="000099"/>
                </a:solidFill>
                <a:latin typeface="+mj-ea"/>
                <a:ea typeface="+mj-ea"/>
              </a:rPr>
              <a:t>112</a:t>
            </a:r>
            <a:r>
              <a:rPr lang="zh-TW" altLang="zh-TW" b="1" kern="0" dirty="0" smtClean="0">
                <a:solidFill>
                  <a:srgbClr val="000099"/>
                </a:solidFill>
                <a:latin typeface="+mj-ea"/>
                <a:ea typeface="+mj-ea"/>
                <a:cs typeface="Helvetica" panose="020B0604020202020204" pitchFamily="34" charset="0"/>
              </a:rPr>
              <a:t>年度</a:t>
            </a:r>
            <a:r>
              <a:rPr lang="zh-TW" altLang="zh-TW" b="1" dirty="0">
                <a:solidFill>
                  <a:srgbClr val="000099"/>
                </a:solidFill>
                <a:latin typeface="+mj-ea"/>
                <a:ea typeface="+mj-ea"/>
              </a:rPr>
              <a:t>中南部地區證券承銷商業務宣導會</a:t>
            </a:r>
            <a:endParaRPr lang="zh-TW" altLang="en-US" b="1" dirty="0">
              <a:solidFill>
                <a:srgbClr val="000099"/>
              </a:solidFill>
              <a:latin typeface="+mj-ea"/>
              <a:ea typeface="+mj-ea"/>
            </a:endParaRPr>
          </a:p>
        </p:txBody>
      </p:sp>
    </p:spTree>
    <p:extLst>
      <p:ext uri="{BB962C8B-B14F-4D97-AF65-F5344CB8AC3E}">
        <p14:creationId xmlns:p14="http://schemas.microsoft.com/office/powerpoint/2010/main" val="979665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9</a:t>
            </a:fld>
            <a:endParaRPr lang="en-US"/>
          </a:p>
        </p:txBody>
      </p:sp>
      <p:sp>
        <p:nvSpPr>
          <p:cNvPr id="9" name="標題 1"/>
          <p:cNvSpPr txBox="1">
            <a:spLocks/>
          </p:cNvSpPr>
          <p:nvPr/>
        </p:nvSpPr>
        <p:spPr>
          <a:xfrm>
            <a:off x="443957" y="209935"/>
            <a:ext cx="8763000" cy="437768"/>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lnSpc>
                <a:spcPts val="3200"/>
              </a:lnSpc>
              <a:defRPr/>
            </a:pPr>
            <a:r>
              <a:rPr lang="zh-TW" altLang="en-US" sz="3200" dirty="0">
                <a:latin typeface="標楷體" panose="03000509000000000000" pitchFamily="65" charset="-120"/>
              </a:rPr>
              <a:t>三</a:t>
            </a:r>
            <a:r>
              <a:rPr lang="zh-TW" altLang="en-US" sz="3200" dirty="0" smtClean="0">
                <a:latin typeface="標楷體" panose="03000509000000000000" pitchFamily="65" charset="-120"/>
              </a:rPr>
              <a:t>、</a:t>
            </a:r>
            <a:r>
              <a:rPr lang="zh-TW" altLang="en-US" sz="3200" dirty="0">
                <a:latin typeface="標楷體" panose="03000509000000000000" pitchFamily="65" charset="-120"/>
              </a:rPr>
              <a:t>重大非常規交易及關係人認定之</a:t>
            </a:r>
            <a:r>
              <a:rPr lang="zh-TW" altLang="en-US" sz="3200" dirty="0" smtClean="0">
                <a:latin typeface="標楷體" panose="03000509000000000000" pitchFamily="65" charset="-120"/>
              </a:rPr>
              <a:t>範圍</a:t>
            </a:r>
            <a:r>
              <a:rPr lang="en-US" altLang="zh-TW" sz="3200" dirty="0" smtClean="0">
                <a:latin typeface="標楷體" panose="03000509000000000000" pitchFamily="65" charset="-120"/>
              </a:rPr>
              <a:t>(</a:t>
            </a:r>
            <a:r>
              <a:rPr lang="zh-TW" altLang="en-US" sz="3200" dirty="0">
                <a:latin typeface="標楷體" panose="03000509000000000000" pitchFamily="65" charset="-120"/>
              </a:rPr>
              <a:t>續</a:t>
            </a:r>
            <a:r>
              <a:rPr lang="en-US" altLang="zh-TW" sz="3200" dirty="0">
                <a:latin typeface="標楷體" panose="03000509000000000000" pitchFamily="65" charset="-120"/>
              </a:rPr>
              <a:t>)</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sp>
        <p:nvSpPr>
          <p:cNvPr id="10"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1" name="矩形 10"/>
          <p:cNvSpPr/>
          <p:nvPr/>
        </p:nvSpPr>
        <p:spPr>
          <a:xfrm>
            <a:off x="8001000" y="596562"/>
            <a:ext cx="1035050" cy="338554"/>
          </a:xfrm>
          <a:prstGeom prst="rect">
            <a:avLst/>
          </a:prstGeom>
        </p:spPr>
        <p:txBody>
          <a:bodyPr wrap="square">
            <a:spAutoFit/>
          </a:bodyPr>
          <a:lstStyle/>
          <a:p>
            <a:pPr>
              <a:defRPr/>
            </a:pPr>
            <a:r>
              <a:rPr lang="en-US" altLang="zh-TW" sz="1600" dirty="0" smtClean="0">
                <a:solidFill>
                  <a:srgbClr val="DA1F28">
                    <a:lumMod val="75000"/>
                  </a:srgbClr>
                </a:solidFill>
                <a:latin typeface="標楷體"/>
                <a:ea typeface="標楷體"/>
              </a:rPr>
              <a:t>112.3.9</a:t>
            </a:r>
            <a:endParaRPr lang="en-US" altLang="zh-TW" sz="1600" dirty="0">
              <a:solidFill>
                <a:srgbClr val="DA1F28">
                  <a:lumMod val="75000"/>
                </a:srgbClr>
              </a:solidFill>
              <a:latin typeface="標楷體"/>
              <a:ea typeface="標楷體"/>
            </a:endParaRPr>
          </a:p>
        </p:txBody>
      </p:sp>
      <p:sp>
        <p:nvSpPr>
          <p:cNvPr id="12" name="矩形 11"/>
          <p:cNvSpPr/>
          <p:nvPr/>
        </p:nvSpPr>
        <p:spPr>
          <a:xfrm>
            <a:off x="120649" y="913590"/>
            <a:ext cx="8787448" cy="278400"/>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有價證券上市審查準則補充</a:t>
            </a:r>
            <a:r>
              <a:rPr kumimoji="0" lang="zh-TW" altLang="en-US" sz="1800" b="1" kern="0" dirty="0" smtClean="0">
                <a:solidFill>
                  <a:srgbClr val="002060"/>
                </a:solidFill>
                <a:latin typeface="Calibri"/>
                <a:ea typeface="標楷體"/>
              </a:rPr>
              <a:t>規定第</a:t>
            </a:r>
            <a:r>
              <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rPr>
              <a:t>26</a:t>
            </a: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條</a:t>
            </a:r>
            <a:endPar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endParaRPr>
          </a:p>
        </p:txBody>
      </p:sp>
      <p:graphicFrame>
        <p:nvGraphicFramePr>
          <p:cNvPr id="13" name="表格 12"/>
          <p:cNvGraphicFramePr>
            <a:graphicFrameLocks noGrp="1"/>
          </p:cNvGraphicFramePr>
          <p:nvPr>
            <p:extLst>
              <p:ext uri="{D42A27DB-BD31-4B8C-83A1-F6EECF244321}">
                <p14:modId xmlns:p14="http://schemas.microsoft.com/office/powerpoint/2010/main" val="1300207631"/>
              </p:ext>
            </p:extLst>
          </p:nvPr>
        </p:nvGraphicFramePr>
        <p:xfrm>
          <a:off x="120649" y="1285997"/>
          <a:ext cx="8787448" cy="2851628"/>
        </p:xfrm>
        <a:graphic>
          <a:graphicData uri="http://schemas.openxmlformats.org/drawingml/2006/table">
            <a:tbl>
              <a:tblPr firstRow="1" bandRow="1"/>
              <a:tblGrid>
                <a:gridCol w="4393724">
                  <a:extLst>
                    <a:ext uri="{9D8B030D-6E8A-4147-A177-3AD203B41FA5}">
                      <a16:colId xmlns:a16="http://schemas.microsoft.com/office/drawing/2014/main" val="3115324584"/>
                    </a:ext>
                  </a:extLst>
                </a:gridCol>
                <a:gridCol w="4393724">
                  <a:extLst>
                    <a:ext uri="{9D8B030D-6E8A-4147-A177-3AD203B41FA5}">
                      <a16:colId xmlns:a16="http://schemas.microsoft.com/office/drawing/2014/main" val="2397550778"/>
                    </a:ext>
                  </a:extLst>
                </a:gridCol>
              </a:tblGrid>
              <a:tr h="430677">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t>修正前</a:t>
                      </a:r>
                      <a:endParaRPr lang="zh-TW" altLang="en-US" sz="20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solidFill>
                            <a:srgbClr val="FF0000"/>
                          </a:solidFill>
                        </a:rPr>
                        <a:t>修正後</a:t>
                      </a:r>
                      <a:endParaRPr lang="zh-TW" altLang="en-US" sz="2000" dirty="0">
                        <a:solidFill>
                          <a:srgbClr val="FF0000"/>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extLst>
                  <a:ext uri="{0D108BD9-81ED-4DB2-BD59-A6C34878D82A}">
                    <a16:rowId xmlns:a16="http://schemas.microsoft.com/office/drawing/2014/main" val="2252347757"/>
                  </a:ext>
                </a:extLst>
              </a:tr>
              <a:tr h="2420951">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無</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第四項</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rgbClr val="FF0000"/>
                          </a:solidFill>
                          <a:effectLst/>
                          <a:latin typeface="標楷體" panose="03000509000000000000" pitchFamily="65" charset="-120"/>
                          <a:ea typeface="標楷體" panose="03000509000000000000" pitchFamily="65" charset="-120"/>
                          <a:cs typeface="+mn-cs"/>
                        </a:rPr>
                        <a:t>新增</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algn="just">
                        <a:lnSpc>
                          <a:spcPts val="1700"/>
                        </a:lnSpc>
                        <a:spcBef>
                          <a:spcPts val="0"/>
                        </a:spcBef>
                        <a:spcAft>
                          <a:spcPts val="0"/>
                        </a:spcAft>
                      </a:pPr>
                      <a:r>
                        <a:rPr lang="zh-TW" altLang="en-US" sz="1600" baseline="0" dirty="0" smtClean="0">
                          <a:latin typeface="標楷體" panose="03000509000000000000" pitchFamily="65" charset="-120"/>
                          <a:ea typeface="標楷體" panose="03000509000000000000" pitchFamily="65" charset="-120"/>
                        </a:rPr>
                        <a:t>申請公司有第一項所定情事，致獲得利益者，經將所獲得利益予以扣除設算後，其獲利能力仍應符合上市條件。</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323792510"/>
                  </a:ext>
                </a:extLst>
              </a:tr>
            </a:tbl>
          </a:graphicData>
        </a:graphic>
      </p:graphicFrame>
      <p:sp>
        <p:nvSpPr>
          <p:cNvPr id="14" name="雲朵形圖說文字 13"/>
          <p:cNvSpPr/>
          <p:nvPr/>
        </p:nvSpPr>
        <p:spPr>
          <a:xfrm>
            <a:off x="4953000" y="1095497"/>
            <a:ext cx="1447800" cy="381000"/>
          </a:xfrm>
          <a:prstGeom prst="cloudCallout">
            <a:avLst>
              <a:gd name="adj1" fmla="val 6495"/>
              <a:gd name="adj2" fmla="val 20557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TW" altLang="en-US" dirty="0" smtClean="0">
                <a:solidFill>
                  <a:srgbClr val="FFFF00"/>
                </a:solidFill>
              </a:rPr>
              <a:t>新增四</a:t>
            </a:r>
            <a:endParaRPr lang="en-US" altLang="zh-TW" dirty="0" smtClean="0">
              <a:solidFill>
                <a:srgbClr val="FFFF00"/>
              </a:solidFill>
            </a:endParaRPr>
          </a:p>
        </p:txBody>
      </p:sp>
    </p:spTree>
    <p:extLst>
      <p:ext uri="{BB962C8B-B14F-4D97-AF65-F5344CB8AC3E}">
        <p14:creationId xmlns:p14="http://schemas.microsoft.com/office/powerpoint/2010/main" val="189864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dirty="0"/>
          </a:p>
        </p:txBody>
      </p:sp>
      <p:sp>
        <p:nvSpPr>
          <p:cNvPr id="3" name="投影片編號版面配置區 2"/>
          <p:cNvSpPr>
            <a:spLocks noGrp="1"/>
          </p:cNvSpPr>
          <p:nvPr>
            <p:ph type="sldNum" sz="quarter" idx="12"/>
          </p:nvPr>
        </p:nvSpPr>
        <p:spPr/>
        <p:txBody>
          <a:bodyPr/>
          <a:lstStyle/>
          <a:p>
            <a:fld id="{4BA915EE-10CB-4CF1-8569-6154455DA573}" type="slidenum">
              <a:rPr lang="en-US" smtClean="0"/>
              <a:t>10</a:t>
            </a:fld>
            <a:endParaRPr lang="en-US"/>
          </a:p>
        </p:txBody>
      </p:sp>
      <p:sp>
        <p:nvSpPr>
          <p:cNvPr id="12" name="標題 1"/>
          <p:cNvSpPr txBox="1">
            <a:spLocks/>
          </p:cNvSpPr>
          <p:nvPr/>
        </p:nvSpPr>
        <p:spPr>
          <a:xfrm>
            <a:off x="645744" y="370872"/>
            <a:ext cx="7846121" cy="609600"/>
          </a:xfrm>
          <a:prstGeom prst="rect">
            <a:avLst/>
          </a:prstGeom>
        </p:spPr>
        <p:txBody>
          <a:bodyPr vert="horz" lIns="68580" tIns="34290" rIns="68580" bIns="3429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a:lnSpc>
                <a:spcPts val="2400"/>
              </a:lnSpc>
              <a:defRPr/>
            </a:pPr>
            <a:r>
              <a:rPr lang="zh-TW" altLang="en-US" sz="3200" dirty="0"/>
              <a:t>四</a:t>
            </a:r>
            <a:r>
              <a:rPr lang="zh-TW" altLang="en-US" sz="3200" dirty="0" smtClean="0"/>
              <a:t>、</a:t>
            </a:r>
            <a:r>
              <a:rPr lang="zh-TW" altLang="en-US" sz="3200" dirty="0"/>
              <a:t>強化董事會功能及獨立性</a:t>
            </a:r>
          </a:p>
        </p:txBody>
      </p:sp>
      <p:sp>
        <p:nvSpPr>
          <p:cNvPr id="13" name="投影片編號版面配置區 3"/>
          <p:cNvSpPr txBox="1">
            <a:spLocks/>
          </p:cNvSpPr>
          <p:nvPr/>
        </p:nvSpPr>
        <p:spPr>
          <a:xfrm>
            <a:off x="7487841" y="5726907"/>
            <a:ext cx="432197" cy="273844"/>
          </a:xfrm>
          <a:prstGeom prst="rect">
            <a:avLst/>
          </a:prstGeom>
        </p:spPr>
        <p:txBody>
          <a:bodyPr vert="horz" lIns="68580" tIns="34290" rIns="68580" bIns="3429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B26597DD-AE29-4BAB-A813-DA9F4EE90BF1}" type="slidenum">
              <a:rPr lang="zh-TW" altLang="en-US" sz="900">
                <a:solidFill>
                  <a:prstClr val="black">
                    <a:tint val="75000"/>
                  </a:prstClr>
                </a:solidFill>
                <a:latin typeface="Calibri"/>
              </a:rPr>
              <a:pPr>
                <a:defRPr/>
              </a:pPr>
              <a:t>10</a:t>
            </a:fld>
            <a:endParaRPr lang="zh-TW" altLang="en-US" sz="900" dirty="0">
              <a:solidFill>
                <a:prstClr val="black">
                  <a:tint val="75000"/>
                </a:prstClr>
              </a:solidFill>
              <a:latin typeface="Calibri"/>
            </a:endParaRPr>
          </a:p>
        </p:txBody>
      </p:sp>
      <p:sp>
        <p:nvSpPr>
          <p:cNvPr id="14" name="矩形 13"/>
          <p:cNvSpPr/>
          <p:nvPr/>
        </p:nvSpPr>
        <p:spPr>
          <a:xfrm>
            <a:off x="7638517" y="1158000"/>
            <a:ext cx="1351358" cy="338554"/>
          </a:xfrm>
          <a:prstGeom prst="rect">
            <a:avLst/>
          </a:prstGeom>
        </p:spPr>
        <p:txBody>
          <a:bodyPr wrap="square">
            <a:spAutoFit/>
          </a:bodyPr>
          <a:lstStyle/>
          <a:p>
            <a:pPr>
              <a:defRPr/>
            </a:pPr>
            <a:r>
              <a:rPr lang="en-US" altLang="zh-TW" sz="1600" kern="0" dirty="0">
                <a:solidFill>
                  <a:srgbClr val="DA1F28">
                    <a:lumMod val="75000"/>
                  </a:srgbClr>
                </a:solidFill>
              </a:rPr>
              <a:t>112.6.14</a:t>
            </a:r>
            <a:endParaRPr lang="zh-TW" altLang="en-US" sz="1600" kern="0" dirty="0">
              <a:solidFill>
                <a:srgbClr val="DA1F28">
                  <a:lumMod val="75000"/>
                </a:srgbClr>
              </a:solidFill>
            </a:endParaRPr>
          </a:p>
        </p:txBody>
      </p:sp>
      <p:sp>
        <p:nvSpPr>
          <p:cNvPr id="15" name="矩形 14"/>
          <p:cNvSpPr/>
          <p:nvPr/>
        </p:nvSpPr>
        <p:spPr>
          <a:xfrm>
            <a:off x="303294" y="1573092"/>
            <a:ext cx="8484151" cy="344880"/>
          </a:xfrm>
          <a:prstGeom prst="rect">
            <a:avLst/>
          </a:prstGeom>
          <a:solidFill>
            <a:srgbClr val="2DA2BF">
              <a:alpha val="50000"/>
            </a:srgbClr>
          </a:solidFill>
          <a:ln>
            <a:noFill/>
          </a:ln>
          <a:effectLst/>
        </p:spPr>
        <p:txBody>
          <a:bodyPr rtlCol="0" anchor="ctr"/>
          <a:lstStyle/>
          <a:p>
            <a:pPr>
              <a:defRPr/>
            </a:pPr>
            <a:r>
              <a:rPr lang="zh-TW" altLang="en-US" sz="1800" b="1" kern="0" dirty="0">
                <a:solidFill>
                  <a:srgbClr val="002060"/>
                </a:solidFill>
                <a:latin typeface="Calibri"/>
                <a:ea typeface="標楷體"/>
              </a:rPr>
              <a:t>有價證券上市審查</a:t>
            </a:r>
            <a:r>
              <a:rPr lang="zh-TW" altLang="en-US" sz="1800" b="1" kern="0" dirty="0" smtClean="0">
                <a:solidFill>
                  <a:srgbClr val="002060"/>
                </a:solidFill>
                <a:latin typeface="Calibri"/>
                <a:ea typeface="標楷體"/>
              </a:rPr>
              <a:t>準則第</a:t>
            </a:r>
            <a:r>
              <a:rPr lang="en-US" altLang="zh-TW" sz="1800" b="1" kern="0" dirty="0">
                <a:solidFill>
                  <a:srgbClr val="002060"/>
                </a:solidFill>
                <a:latin typeface="Calibri"/>
                <a:ea typeface="標楷體"/>
              </a:rPr>
              <a:t>28</a:t>
            </a:r>
            <a:r>
              <a:rPr lang="zh-TW" altLang="en-US" sz="1800" b="1" kern="0" dirty="0">
                <a:solidFill>
                  <a:srgbClr val="002060"/>
                </a:solidFill>
                <a:latin typeface="Calibri"/>
                <a:ea typeface="標楷體"/>
              </a:rPr>
              <a:t>條之</a:t>
            </a:r>
            <a:r>
              <a:rPr lang="en-US" altLang="zh-TW" sz="1800" b="1" kern="0" dirty="0">
                <a:solidFill>
                  <a:srgbClr val="002060"/>
                </a:solidFill>
                <a:latin typeface="Calibri"/>
                <a:ea typeface="標楷體"/>
              </a:rPr>
              <a:t>4</a:t>
            </a:r>
            <a:r>
              <a:rPr lang="zh-TW" altLang="en-US" sz="1800" b="1" kern="0" dirty="0">
                <a:solidFill>
                  <a:srgbClr val="002060"/>
                </a:solidFill>
                <a:latin typeface="Calibri"/>
                <a:ea typeface="標楷體"/>
              </a:rPr>
              <a:t>、第</a:t>
            </a:r>
            <a:r>
              <a:rPr lang="en-US" altLang="zh-TW" sz="1800" b="1" kern="0" dirty="0">
                <a:solidFill>
                  <a:srgbClr val="002060"/>
                </a:solidFill>
                <a:latin typeface="Calibri"/>
                <a:ea typeface="標楷體"/>
              </a:rPr>
              <a:t>31</a:t>
            </a:r>
            <a:r>
              <a:rPr lang="zh-TW" altLang="en-US" sz="1800" b="1" kern="0" dirty="0">
                <a:solidFill>
                  <a:srgbClr val="002060"/>
                </a:solidFill>
                <a:latin typeface="Calibri"/>
                <a:ea typeface="標楷體"/>
              </a:rPr>
              <a:t>條</a:t>
            </a:r>
            <a:endParaRPr lang="en-US" altLang="zh-TW" sz="1800" b="1" kern="0" dirty="0">
              <a:solidFill>
                <a:srgbClr val="002060"/>
              </a:solidFill>
              <a:latin typeface="Calibri"/>
              <a:ea typeface="標楷體"/>
            </a:endParaRPr>
          </a:p>
        </p:txBody>
      </p:sp>
      <p:graphicFrame>
        <p:nvGraphicFramePr>
          <p:cNvPr id="16" name="表格 15"/>
          <p:cNvGraphicFramePr>
            <a:graphicFrameLocks noGrp="1"/>
          </p:cNvGraphicFramePr>
          <p:nvPr>
            <p:extLst>
              <p:ext uri="{D42A27DB-BD31-4B8C-83A1-F6EECF244321}">
                <p14:modId xmlns:p14="http://schemas.microsoft.com/office/powerpoint/2010/main" val="1073434275"/>
              </p:ext>
            </p:extLst>
          </p:nvPr>
        </p:nvGraphicFramePr>
        <p:xfrm>
          <a:off x="303292" y="1917972"/>
          <a:ext cx="8484154" cy="3190240"/>
        </p:xfrm>
        <a:graphic>
          <a:graphicData uri="http://schemas.openxmlformats.org/drawingml/2006/table">
            <a:tbl>
              <a:tblPr firstRow="1" bandRow="1"/>
              <a:tblGrid>
                <a:gridCol w="4242077">
                  <a:extLst>
                    <a:ext uri="{9D8B030D-6E8A-4147-A177-3AD203B41FA5}">
                      <a16:colId xmlns:a16="http://schemas.microsoft.com/office/drawing/2014/main" val="3115324584"/>
                    </a:ext>
                  </a:extLst>
                </a:gridCol>
                <a:gridCol w="4242077">
                  <a:extLst>
                    <a:ext uri="{9D8B030D-6E8A-4147-A177-3AD203B41FA5}">
                      <a16:colId xmlns:a16="http://schemas.microsoft.com/office/drawing/2014/main" val="2397550778"/>
                    </a:ext>
                  </a:extLst>
                </a:gridCol>
              </a:tblGrid>
              <a:tr h="320040">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t>修正前</a:t>
                      </a:r>
                      <a:endParaRPr lang="zh-TW" altLang="en-US" sz="2000"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solidFill>
                            <a:srgbClr val="FF0000"/>
                          </a:solidFill>
                        </a:rPr>
                        <a:t>修正後</a:t>
                      </a:r>
                      <a:endParaRPr lang="zh-TW" altLang="en-US" sz="2000" dirty="0">
                        <a:solidFill>
                          <a:srgbClr val="FF0000"/>
                        </a:solidFill>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extLst>
                  <a:ext uri="{0D108BD9-81ED-4DB2-BD59-A6C34878D82A}">
                    <a16:rowId xmlns:a16="http://schemas.microsoft.com/office/drawing/2014/main" val="2252347757"/>
                  </a:ext>
                </a:extLst>
              </a:tr>
              <a:tr h="2192967">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800" kern="1200" baseline="0" dirty="0" smtClean="0">
                          <a:solidFill>
                            <a:schemeClr val="dk1"/>
                          </a:solidFill>
                          <a:effectLst/>
                          <a:latin typeface="標楷體" panose="03000509000000000000" pitchFamily="65" charset="-120"/>
                          <a:ea typeface="標楷體" panose="03000509000000000000" pitchFamily="65" charset="-120"/>
                          <a:cs typeface="+mn-cs"/>
                        </a:rPr>
                        <a:t>第二十八條之四 </a:t>
                      </a:r>
                      <a:endParaRPr lang="en-US" altLang="zh-TW" sz="18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zh-TW" altLang="en-US" sz="1800" kern="1200" baseline="0" dirty="0" smtClean="0">
                          <a:solidFill>
                            <a:schemeClr val="dk1"/>
                          </a:solidFill>
                          <a:effectLst/>
                          <a:latin typeface="標楷體" panose="03000509000000000000" pitchFamily="65" charset="-120"/>
                          <a:ea typeface="標楷體" panose="03000509000000000000" pitchFamily="65" charset="-120"/>
                          <a:cs typeface="+mn-cs"/>
                        </a:rPr>
                        <a:t>申請股票第一上市之外國發行人，其董事會成員不得少於五人，並應由逾二分之一在中華民國設有戶籍者組成之，法人股東當選為董事者，以其實質受益人為判斷基準；另應設置獨立董事人數不得少於三人，且不得少於董事席次五分之一，其中獨立董事至少二人應在中華民國設有戶籍。 </a:t>
                      </a:r>
                      <a:endParaRPr lang="en-US" altLang="zh-TW" sz="18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en-US" altLang="zh-TW" sz="18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800" kern="1200" baseline="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8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8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l"/>
                      <a:r>
                        <a:rPr lang="zh-TW" altLang="en-US" sz="1800" b="0" i="0" dirty="0" smtClean="0">
                          <a:solidFill>
                            <a:srgbClr val="000000"/>
                          </a:solidFill>
                          <a:effectLst/>
                          <a:latin typeface="標楷體" panose="03000509000000000000" pitchFamily="65" charset="-120"/>
                          <a:ea typeface="標楷體" panose="03000509000000000000" pitchFamily="65" charset="-120"/>
                        </a:rPr>
                        <a:t>第二十八條之四</a:t>
                      </a:r>
                    </a:p>
                    <a:p>
                      <a:pPr algn="l"/>
                      <a:r>
                        <a:rPr lang="zh-TW" altLang="en-US" sz="1800" b="0" i="0" dirty="0" smtClean="0">
                          <a:solidFill>
                            <a:srgbClr val="000000"/>
                          </a:solidFill>
                          <a:effectLst/>
                          <a:latin typeface="標楷體" panose="03000509000000000000" pitchFamily="65" charset="-120"/>
                          <a:ea typeface="標楷體" panose="03000509000000000000" pitchFamily="65" charset="-120"/>
                        </a:rPr>
                        <a:t>申請股票第一上市之外國發行人，其董事會成員不得少於五人</a:t>
                      </a:r>
                      <a:r>
                        <a:rPr lang="zh-TW" altLang="en-US" sz="1800" b="0" i="0"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或為單一性別</a:t>
                      </a:r>
                      <a:r>
                        <a:rPr lang="zh-TW" altLang="en-US" sz="1800" b="0" i="0" dirty="0" smtClean="0">
                          <a:solidFill>
                            <a:srgbClr val="000000"/>
                          </a:solidFill>
                          <a:effectLst/>
                          <a:latin typeface="標楷體" panose="03000509000000000000" pitchFamily="65" charset="-120"/>
                          <a:ea typeface="標楷體" panose="03000509000000000000" pitchFamily="65" charset="-120"/>
                        </a:rPr>
                        <a:t>，並應由逾二分之一在中華民國設有戶籍者組成之，法人股東當選為董事者，以其實質受益人為判斷基準；另應設置獨立董事人數不得少於三人，且不得少於董事席次</a:t>
                      </a:r>
                      <a:r>
                        <a:rPr lang="zh-TW" altLang="en-US" sz="1800" b="0" i="0"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a:t>
                      </a:r>
                      <a:r>
                        <a:rPr lang="zh-TW" altLang="en-US" sz="1800" b="0" i="0" dirty="0" smtClean="0">
                          <a:solidFill>
                            <a:srgbClr val="000000"/>
                          </a:solidFill>
                          <a:effectLst/>
                          <a:latin typeface="標楷體" panose="03000509000000000000" pitchFamily="65" charset="-120"/>
                          <a:ea typeface="標楷體" panose="03000509000000000000" pitchFamily="65" charset="-120"/>
                        </a:rPr>
                        <a:t>分之一，其中獨立董事至少二人應在中華民國設有戶籍。</a:t>
                      </a:r>
                    </a:p>
                    <a:p>
                      <a:pPr>
                        <a:lnSpc>
                          <a:spcPts val="2200"/>
                        </a:lnSpc>
                        <a:spcBef>
                          <a:spcPts val="0"/>
                        </a:spcBef>
                        <a:spcAft>
                          <a:spcPts val="0"/>
                        </a:spcAft>
                      </a:pPr>
                      <a:r>
                        <a:rPr lang="en-US" altLang="zh-TW" sz="18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800" kern="1200" baseline="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8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800" baseline="0" dirty="0" smtClean="0">
                        <a:latin typeface="標楷體" panose="03000509000000000000" pitchFamily="65" charset="-120"/>
                        <a:ea typeface="標楷體" panose="03000509000000000000" pitchFamily="65" charset="-120"/>
                      </a:endParaRP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323792510"/>
                  </a:ext>
                </a:extLst>
              </a:tr>
            </a:tbl>
          </a:graphicData>
        </a:graphic>
      </p:graphicFrame>
      <p:sp>
        <p:nvSpPr>
          <p:cNvPr id="4" name="矩形 3"/>
          <p:cNvSpPr/>
          <p:nvPr/>
        </p:nvSpPr>
        <p:spPr>
          <a:xfrm>
            <a:off x="303294" y="1172981"/>
            <a:ext cx="2416808" cy="400110"/>
          </a:xfrm>
          <a:prstGeom prst="rect">
            <a:avLst/>
          </a:prstGeom>
        </p:spPr>
        <p:txBody>
          <a:bodyPr wrap="square">
            <a:spAutoFit/>
          </a:bodyPr>
          <a:lstStyle/>
          <a:p>
            <a:pPr>
              <a:lnSpc>
                <a:spcPts val="2400"/>
              </a:lnSpc>
              <a:defRPr/>
            </a:pPr>
            <a:r>
              <a:rPr lang="en-US" altLang="zh-TW"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一</a:t>
            </a:r>
            <a:r>
              <a:rPr lang="en-US" altLang="zh-TW"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非</a:t>
            </a:r>
            <a:r>
              <a:rPr lang="zh-TW" altLang="en-US" sz="24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單一性別</a:t>
            </a:r>
          </a:p>
        </p:txBody>
      </p:sp>
      <p:sp>
        <p:nvSpPr>
          <p:cNvPr id="6" name="矩形 5"/>
          <p:cNvSpPr/>
          <p:nvPr/>
        </p:nvSpPr>
        <p:spPr>
          <a:xfrm>
            <a:off x="303293" y="5224299"/>
            <a:ext cx="8484152" cy="1246495"/>
          </a:xfrm>
          <a:prstGeom prst="rect">
            <a:avLst/>
          </a:prstGeom>
          <a:ln w="38100">
            <a:solidFill>
              <a:srgbClr val="FF0000"/>
            </a:solidFill>
          </a:ln>
        </p:spPr>
        <p:txBody>
          <a:bodyPr wrap="square">
            <a:spAutoFit/>
          </a:bodyPr>
          <a:lstStyle/>
          <a:p>
            <a:pPr marL="214313" indent="-214313">
              <a:buFont typeface="Wingdings" panose="05000000000000000000" pitchFamily="2" charset="2"/>
              <a:buChar char="Ø"/>
            </a:pPr>
            <a:r>
              <a:rPr lang="zh-TW" altLang="en-US" sz="1500" dirty="0">
                <a:latin typeface="標楷體" panose="03000509000000000000" pitchFamily="65" charset="-120"/>
                <a:ea typeface="標楷體" panose="03000509000000000000" pitchFamily="65" charset="-120"/>
              </a:rPr>
              <a:t>為免過度增加申請公司成本負擔，旨揭「有價證券上市審查準則」第</a:t>
            </a:r>
            <a:r>
              <a:rPr lang="en-US" altLang="zh-TW" sz="1500" dirty="0">
                <a:latin typeface="標楷體" panose="03000509000000000000" pitchFamily="65" charset="-120"/>
                <a:ea typeface="標楷體" panose="03000509000000000000" pitchFamily="65" charset="-120"/>
              </a:rPr>
              <a:t>28</a:t>
            </a:r>
            <a:r>
              <a:rPr lang="zh-TW" altLang="en-US" sz="1500" dirty="0">
                <a:latin typeface="標楷體" panose="03000509000000000000" pitchFamily="65" charset="-120"/>
                <a:ea typeface="標楷體" panose="03000509000000000000" pitchFamily="65" charset="-120"/>
              </a:rPr>
              <a:t>條之</a:t>
            </a:r>
            <a:r>
              <a:rPr lang="en-US" altLang="zh-TW" sz="1500" dirty="0">
                <a:latin typeface="標楷體" panose="03000509000000000000" pitchFamily="65" charset="-120"/>
                <a:ea typeface="標楷體" panose="03000509000000000000" pitchFamily="65" charset="-120"/>
              </a:rPr>
              <a:t>4</a:t>
            </a:r>
            <a:r>
              <a:rPr lang="zh-TW" altLang="en-US" sz="1500" dirty="0">
                <a:latin typeface="標楷體" panose="03000509000000000000" pitchFamily="65" charset="-120"/>
                <a:ea typeface="標楷體" panose="03000509000000000000" pitchFamily="65" charset="-120"/>
              </a:rPr>
              <a:t>及第</a:t>
            </a:r>
            <a:r>
              <a:rPr lang="en-US" altLang="zh-TW" sz="1500" dirty="0">
                <a:latin typeface="標楷體" panose="03000509000000000000" pitchFamily="65" charset="-120"/>
                <a:ea typeface="標楷體" panose="03000509000000000000" pitchFamily="65" charset="-120"/>
              </a:rPr>
              <a:t>31</a:t>
            </a:r>
            <a:r>
              <a:rPr lang="zh-TW" altLang="en-US" sz="1500" dirty="0">
                <a:latin typeface="標楷體" panose="03000509000000000000" pitchFamily="65" charset="-120"/>
                <a:ea typeface="標楷體" panose="03000509000000000000" pitchFamily="65" charset="-120"/>
              </a:rPr>
              <a:t>條修正內容於公告實施後之緩衝措施如下：</a:t>
            </a:r>
          </a:p>
          <a:p>
            <a:r>
              <a:rPr lang="zh-TW" altLang="en-US" sz="1500" dirty="0">
                <a:latin typeface="標楷體" panose="03000509000000000000" pitchFamily="65" charset="-120"/>
                <a:ea typeface="標楷體" panose="03000509000000000000" pitchFamily="65" charset="-120"/>
              </a:rPr>
              <a:t>一、</a:t>
            </a:r>
            <a:r>
              <a:rPr lang="en-US" altLang="zh-TW" sz="1500" dirty="0">
                <a:latin typeface="標楷體" panose="03000509000000000000" pitchFamily="65" charset="-120"/>
                <a:ea typeface="標楷體" panose="03000509000000000000" pitchFamily="65" charset="-120"/>
              </a:rPr>
              <a:t>112</a:t>
            </a:r>
            <a:r>
              <a:rPr lang="zh-TW" altLang="en-US" sz="1500" dirty="0">
                <a:latin typeface="標楷體" panose="03000509000000000000" pitchFamily="65" charset="-120"/>
                <a:ea typeface="標楷體" panose="03000509000000000000" pitchFamily="65" charset="-120"/>
              </a:rPr>
              <a:t>年申請上市者：申請公司應承諾至遲於</a:t>
            </a:r>
            <a:r>
              <a:rPr lang="en-US" altLang="zh-TW" sz="1500" dirty="0">
                <a:latin typeface="標楷體" panose="03000509000000000000" pitchFamily="65" charset="-120"/>
                <a:ea typeface="標楷體" panose="03000509000000000000" pitchFamily="65" charset="-120"/>
              </a:rPr>
              <a:t>113</a:t>
            </a:r>
            <a:r>
              <a:rPr lang="zh-TW" altLang="en-US" sz="1500" dirty="0">
                <a:latin typeface="標楷體" panose="03000509000000000000" pitchFamily="65" charset="-120"/>
                <a:ea typeface="標楷體" panose="03000509000000000000" pitchFamily="65" charset="-120"/>
              </a:rPr>
              <a:t>年股東常會完成委任，以符合規定。</a:t>
            </a:r>
          </a:p>
          <a:p>
            <a:r>
              <a:rPr lang="zh-TW" altLang="en-US" sz="1500" dirty="0">
                <a:latin typeface="標楷體" panose="03000509000000000000" pitchFamily="65" charset="-120"/>
                <a:ea typeface="標楷體" panose="03000509000000000000" pitchFamily="65" charset="-120"/>
              </a:rPr>
              <a:t>二、</a:t>
            </a:r>
            <a:r>
              <a:rPr lang="en-US" altLang="zh-TW" sz="1500" dirty="0">
                <a:latin typeface="標楷體" panose="03000509000000000000" pitchFamily="65" charset="-120"/>
                <a:ea typeface="標楷體" panose="03000509000000000000" pitchFamily="65" charset="-120"/>
              </a:rPr>
              <a:t>113</a:t>
            </a:r>
            <a:r>
              <a:rPr lang="zh-TW" altLang="en-US" sz="1500" dirty="0">
                <a:latin typeface="標楷體" panose="03000509000000000000" pitchFamily="65" charset="-120"/>
                <a:ea typeface="標楷體" panose="03000509000000000000" pitchFamily="65" charset="-120"/>
              </a:rPr>
              <a:t>年申請上市者：申請公司應承諾至遲於股票上市掛牌日前完成委任，以符合規定。</a:t>
            </a:r>
          </a:p>
          <a:p>
            <a:r>
              <a:rPr lang="zh-TW" altLang="en-US" sz="1500" dirty="0">
                <a:latin typeface="標楷體" panose="03000509000000000000" pitchFamily="65" charset="-120"/>
                <a:ea typeface="標楷體" panose="03000509000000000000" pitchFamily="65" charset="-120"/>
              </a:rPr>
              <a:t>三、</a:t>
            </a:r>
            <a:r>
              <a:rPr lang="en-US" altLang="zh-TW" sz="1500" dirty="0">
                <a:latin typeface="標楷體" panose="03000509000000000000" pitchFamily="65" charset="-120"/>
                <a:ea typeface="標楷體" panose="03000509000000000000" pitchFamily="65" charset="-120"/>
              </a:rPr>
              <a:t>114</a:t>
            </a:r>
            <a:r>
              <a:rPr lang="zh-TW" altLang="en-US" sz="1500" dirty="0">
                <a:latin typeface="標楷體" panose="03000509000000000000" pitchFamily="65" charset="-120"/>
                <a:ea typeface="標楷體" panose="03000509000000000000" pitchFamily="65" charset="-120"/>
              </a:rPr>
              <a:t>年申請上市者：申請公司於申請時即應符合規定。</a:t>
            </a:r>
          </a:p>
        </p:txBody>
      </p:sp>
    </p:spTree>
    <p:extLst>
      <p:ext uri="{BB962C8B-B14F-4D97-AF65-F5344CB8AC3E}">
        <p14:creationId xmlns:p14="http://schemas.microsoft.com/office/powerpoint/2010/main" val="1459124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爆炸 1 1"/>
          <p:cNvSpPr/>
          <p:nvPr/>
        </p:nvSpPr>
        <p:spPr>
          <a:xfrm>
            <a:off x="2057400" y="1810149"/>
            <a:ext cx="1870439" cy="1320742"/>
          </a:xfrm>
          <a:prstGeom prst="irregularSeal1">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156428321"/>
              </p:ext>
            </p:extLst>
          </p:nvPr>
        </p:nvGraphicFramePr>
        <p:xfrm>
          <a:off x="415562" y="2845228"/>
          <a:ext cx="8576038" cy="3479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投影片編號版面配置區 2"/>
          <p:cNvSpPr>
            <a:spLocks noGrp="1"/>
          </p:cNvSpPr>
          <p:nvPr>
            <p:ph type="sldNum" sz="quarter" idx="12"/>
          </p:nvPr>
        </p:nvSpPr>
        <p:spPr/>
        <p:txBody>
          <a:bodyPr/>
          <a:lstStyle/>
          <a:p>
            <a:fld id="{4BA915EE-10CB-4CF1-8569-6154455DA573}" type="slidenum">
              <a:rPr lang="en-US" smtClean="0"/>
              <a:t>11</a:t>
            </a:fld>
            <a:endParaRPr lang="en-US"/>
          </a:p>
        </p:txBody>
      </p:sp>
      <p:sp>
        <p:nvSpPr>
          <p:cNvPr id="12" name="標題 1"/>
          <p:cNvSpPr txBox="1">
            <a:spLocks/>
          </p:cNvSpPr>
          <p:nvPr/>
        </p:nvSpPr>
        <p:spPr>
          <a:xfrm>
            <a:off x="1315998" y="524681"/>
            <a:ext cx="6830130" cy="338371"/>
          </a:xfrm>
          <a:prstGeom prst="rect">
            <a:avLst/>
          </a:prstGeom>
        </p:spPr>
        <p:txBody>
          <a:bodyPr vert="horz" lIns="68580" tIns="34290" rIns="68580" bIns="3429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a:lnSpc>
                <a:spcPts val="2400"/>
              </a:lnSpc>
              <a:defRPr/>
            </a:pPr>
            <a:r>
              <a:rPr lang="zh-TW" altLang="en-US" sz="3200" dirty="0"/>
              <a:t>四</a:t>
            </a:r>
            <a:r>
              <a:rPr lang="zh-TW" altLang="en-US" sz="3200" dirty="0" smtClean="0"/>
              <a:t>、</a:t>
            </a:r>
            <a:r>
              <a:rPr lang="zh-TW" altLang="en-US" sz="3200" dirty="0"/>
              <a:t>強化董事會功能及獨立性</a:t>
            </a:r>
            <a:r>
              <a:rPr lang="en-US" altLang="zh-TW" sz="3200" dirty="0"/>
              <a:t>(</a:t>
            </a:r>
            <a:r>
              <a:rPr lang="zh-TW" altLang="en-US" sz="3200" dirty="0"/>
              <a:t>續</a:t>
            </a:r>
            <a:r>
              <a:rPr lang="en-US" altLang="zh-TW" sz="3200" dirty="0"/>
              <a:t>)</a:t>
            </a:r>
            <a:endParaRPr lang="zh-TW" altLang="en-US" sz="3200" dirty="0"/>
          </a:p>
        </p:txBody>
      </p:sp>
      <p:sp>
        <p:nvSpPr>
          <p:cNvPr id="13" name="投影片編號版面配置區 3"/>
          <p:cNvSpPr txBox="1">
            <a:spLocks/>
          </p:cNvSpPr>
          <p:nvPr/>
        </p:nvSpPr>
        <p:spPr>
          <a:xfrm>
            <a:off x="7487841" y="5726907"/>
            <a:ext cx="432197" cy="273844"/>
          </a:xfrm>
          <a:prstGeom prst="rect">
            <a:avLst/>
          </a:prstGeom>
        </p:spPr>
        <p:txBody>
          <a:bodyPr vert="horz" lIns="68580" tIns="34290" rIns="68580" bIns="3429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B26597DD-AE29-4BAB-A813-DA9F4EE90BF1}" type="slidenum">
              <a:rPr lang="zh-TW" altLang="en-US" sz="900">
                <a:solidFill>
                  <a:prstClr val="black">
                    <a:tint val="75000"/>
                  </a:prstClr>
                </a:solidFill>
                <a:latin typeface="Calibri"/>
              </a:rPr>
              <a:pPr>
                <a:defRPr/>
              </a:pPr>
              <a:t>11</a:t>
            </a:fld>
            <a:endParaRPr lang="zh-TW" altLang="en-US" sz="900" dirty="0">
              <a:solidFill>
                <a:prstClr val="black">
                  <a:tint val="75000"/>
                </a:prstClr>
              </a:solidFill>
              <a:latin typeface="Calibri"/>
            </a:endParaRPr>
          </a:p>
        </p:txBody>
      </p:sp>
      <p:sp>
        <p:nvSpPr>
          <p:cNvPr id="14" name="矩形 13"/>
          <p:cNvSpPr/>
          <p:nvPr/>
        </p:nvSpPr>
        <p:spPr>
          <a:xfrm>
            <a:off x="7315200" y="1162255"/>
            <a:ext cx="1351359" cy="338554"/>
          </a:xfrm>
          <a:prstGeom prst="rect">
            <a:avLst/>
          </a:prstGeom>
        </p:spPr>
        <p:txBody>
          <a:bodyPr wrap="square">
            <a:spAutoFit/>
          </a:bodyPr>
          <a:lstStyle/>
          <a:p>
            <a:pPr>
              <a:defRPr/>
            </a:pPr>
            <a:r>
              <a:rPr lang="en-US" altLang="zh-TW" sz="1600" kern="0" dirty="0">
                <a:solidFill>
                  <a:srgbClr val="DA1F28">
                    <a:lumMod val="75000"/>
                  </a:srgbClr>
                </a:solidFill>
              </a:rPr>
              <a:t>112.8.23</a:t>
            </a:r>
            <a:endParaRPr lang="zh-TW" altLang="en-US" sz="1600" kern="0" dirty="0">
              <a:solidFill>
                <a:srgbClr val="DA1F28">
                  <a:lumMod val="75000"/>
                </a:srgbClr>
              </a:solidFill>
            </a:endParaRPr>
          </a:p>
        </p:txBody>
      </p:sp>
      <p:sp>
        <p:nvSpPr>
          <p:cNvPr id="15" name="矩形 14"/>
          <p:cNvSpPr/>
          <p:nvPr/>
        </p:nvSpPr>
        <p:spPr>
          <a:xfrm>
            <a:off x="406769" y="1515022"/>
            <a:ext cx="8172326" cy="364636"/>
          </a:xfrm>
          <a:prstGeom prst="rect">
            <a:avLst/>
          </a:prstGeom>
          <a:solidFill>
            <a:srgbClr val="2DA2BF">
              <a:alpha val="50000"/>
            </a:srgbClr>
          </a:solidFill>
          <a:ln>
            <a:noFill/>
          </a:ln>
          <a:effectLst/>
        </p:spPr>
        <p:txBody>
          <a:bodyPr rtlCol="0" anchor="ctr"/>
          <a:lstStyle/>
          <a:p>
            <a:pPr>
              <a:defRPr/>
            </a:pPr>
            <a:r>
              <a:rPr lang="zh-TW" altLang="en-US" sz="1800" b="1" kern="0" dirty="0">
                <a:solidFill>
                  <a:srgbClr val="002060"/>
                </a:solidFill>
                <a:ea typeface="標楷體"/>
              </a:rPr>
              <a:t>上市公司董事會設置及行使職權應遵循事項要點第</a:t>
            </a:r>
            <a:r>
              <a:rPr lang="en-US" altLang="zh-TW" sz="1800" b="1" kern="0" dirty="0">
                <a:solidFill>
                  <a:srgbClr val="002060"/>
                </a:solidFill>
                <a:latin typeface="Calibri"/>
                <a:ea typeface="標楷體"/>
              </a:rPr>
              <a:t>4</a:t>
            </a:r>
            <a:r>
              <a:rPr lang="zh-TW" altLang="en-US" sz="1800" b="1" kern="0" dirty="0">
                <a:solidFill>
                  <a:srgbClr val="002060"/>
                </a:solidFill>
                <a:latin typeface="Calibri"/>
                <a:ea typeface="標楷體"/>
              </a:rPr>
              <a:t>條</a:t>
            </a:r>
            <a:endParaRPr lang="en-US" altLang="zh-TW" sz="1800" b="1" kern="0" dirty="0">
              <a:solidFill>
                <a:srgbClr val="002060"/>
              </a:solidFill>
              <a:latin typeface="Calibri"/>
              <a:ea typeface="標楷體"/>
            </a:endParaRPr>
          </a:p>
        </p:txBody>
      </p:sp>
      <p:sp>
        <p:nvSpPr>
          <p:cNvPr id="7" name="矩形 6"/>
          <p:cNvSpPr/>
          <p:nvPr/>
        </p:nvSpPr>
        <p:spPr>
          <a:xfrm>
            <a:off x="2438621" y="2174785"/>
            <a:ext cx="1107996" cy="461665"/>
          </a:xfrm>
          <a:prstGeom prst="rect">
            <a:avLst/>
          </a:prstGeom>
        </p:spPr>
        <p:txBody>
          <a:bodyPr wrap="none">
            <a:spAutoFit/>
          </a:bodyPr>
          <a:lstStyle/>
          <a:p>
            <a:r>
              <a:rPr lang="zh-TW" altLang="en-US" sz="2400" b="1" dirty="0">
                <a:solidFill>
                  <a:schemeClr val="tx1">
                    <a:lumMod val="95000"/>
                    <a:lumOff val="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上市後</a:t>
            </a:r>
          </a:p>
        </p:txBody>
      </p:sp>
    </p:spTree>
    <p:extLst>
      <p:ext uri="{BB962C8B-B14F-4D97-AF65-F5344CB8AC3E}">
        <p14:creationId xmlns:p14="http://schemas.microsoft.com/office/powerpoint/2010/main" val="3293893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3991951844"/>
              </p:ext>
            </p:extLst>
          </p:nvPr>
        </p:nvGraphicFramePr>
        <p:xfrm>
          <a:off x="489348" y="2428875"/>
          <a:ext cx="7965281" cy="313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投影片編號版面配置區 2"/>
          <p:cNvSpPr>
            <a:spLocks noGrp="1"/>
          </p:cNvSpPr>
          <p:nvPr>
            <p:ph type="sldNum" sz="quarter" idx="12"/>
          </p:nvPr>
        </p:nvSpPr>
        <p:spPr/>
        <p:txBody>
          <a:bodyPr/>
          <a:lstStyle/>
          <a:p>
            <a:fld id="{4BA915EE-10CB-4CF1-8569-6154455DA573}" type="slidenum">
              <a:rPr lang="en-US" smtClean="0"/>
              <a:t>12</a:t>
            </a:fld>
            <a:endParaRPr lang="en-US"/>
          </a:p>
        </p:txBody>
      </p:sp>
      <p:sp>
        <p:nvSpPr>
          <p:cNvPr id="12" name="標題 1"/>
          <p:cNvSpPr txBox="1">
            <a:spLocks/>
          </p:cNvSpPr>
          <p:nvPr/>
        </p:nvSpPr>
        <p:spPr>
          <a:xfrm>
            <a:off x="1322949" y="660321"/>
            <a:ext cx="6574301" cy="259206"/>
          </a:xfrm>
          <a:prstGeom prst="rect">
            <a:avLst/>
          </a:prstGeom>
        </p:spPr>
        <p:txBody>
          <a:bodyPr vert="horz" lIns="68580" tIns="34290" rIns="68580" bIns="3429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a:lnSpc>
                <a:spcPts val="2400"/>
              </a:lnSpc>
              <a:defRPr/>
            </a:pPr>
            <a:r>
              <a:rPr lang="zh-TW" altLang="en-US" sz="3200" dirty="0"/>
              <a:t>四</a:t>
            </a:r>
            <a:r>
              <a:rPr lang="zh-TW" altLang="en-US" sz="3200" dirty="0" smtClean="0"/>
              <a:t>、</a:t>
            </a:r>
            <a:r>
              <a:rPr lang="zh-TW" altLang="en-US" sz="3200" dirty="0"/>
              <a:t>強化董事會功能及獨立性</a:t>
            </a:r>
            <a:r>
              <a:rPr lang="en-US" altLang="zh-TW" sz="3200" dirty="0"/>
              <a:t>(</a:t>
            </a:r>
            <a:r>
              <a:rPr lang="zh-TW" altLang="en-US" sz="3200" dirty="0"/>
              <a:t>續</a:t>
            </a:r>
            <a:r>
              <a:rPr lang="en-US" altLang="zh-TW" sz="3200" dirty="0"/>
              <a:t>)</a:t>
            </a:r>
            <a:endParaRPr lang="zh-TW" altLang="en-US" sz="3200" dirty="0"/>
          </a:p>
        </p:txBody>
      </p:sp>
      <p:sp>
        <p:nvSpPr>
          <p:cNvPr id="13" name="投影片編號版面配置區 3"/>
          <p:cNvSpPr txBox="1">
            <a:spLocks/>
          </p:cNvSpPr>
          <p:nvPr/>
        </p:nvSpPr>
        <p:spPr>
          <a:xfrm>
            <a:off x="7487841" y="5726907"/>
            <a:ext cx="432197" cy="273844"/>
          </a:xfrm>
          <a:prstGeom prst="rect">
            <a:avLst/>
          </a:prstGeom>
        </p:spPr>
        <p:txBody>
          <a:bodyPr vert="horz" lIns="68580" tIns="34290" rIns="68580" bIns="3429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B26597DD-AE29-4BAB-A813-DA9F4EE90BF1}" type="slidenum">
              <a:rPr lang="zh-TW" altLang="en-US" sz="900">
                <a:solidFill>
                  <a:prstClr val="black">
                    <a:tint val="75000"/>
                  </a:prstClr>
                </a:solidFill>
                <a:latin typeface="Calibri"/>
              </a:rPr>
              <a:pPr>
                <a:defRPr/>
              </a:pPr>
              <a:t>12</a:t>
            </a:fld>
            <a:endParaRPr lang="zh-TW" altLang="en-US" sz="900" dirty="0">
              <a:solidFill>
                <a:prstClr val="black">
                  <a:tint val="75000"/>
                </a:prstClr>
              </a:solidFill>
              <a:latin typeface="Calibri"/>
            </a:endParaRPr>
          </a:p>
        </p:txBody>
      </p:sp>
      <p:sp>
        <p:nvSpPr>
          <p:cNvPr id="14" name="矩形 13"/>
          <p:cNvSpPr/>
          <p:nvPr/>
        </p:nvSpPr>
        <p:spPr>
          <a:xfrm>
            <a:off x="6753224" y="1616934"/>
            <a:ext cx="1901429" cy="323165"/>
          </a:xfrm>
          <a:prstGeom prst="rect">
            <a:avLst/>
          </a:prstGeom>
        </p:spPr>
        <p:txBody>
          <a:bodyPr wrap="square">
            <a:spAutoFit/>
          </a:bodyPr>
          <a:lstStyle/>
          <a:p>
            <a:pPr>
              <a:defRPr/>
            </a:pPr>
            <a:r>
              <a:rPr lang="en-US" altLang="zh-TW" sz="1500" kern="0" dirty="0">
                <a:solidFill>
                  <a:srgbClr val="DA1F28">
                    <a:lumMod val="75000"/>
                  </a:srgbClr>
                </a:solidFill>
              </a:rPr>
              <a:t>111.7.13/112.6.14</a:t>
            </a:r>
            <a:endParaRPr lang="zh-TW" altLang="en-US" sz="1500" kern="0" dirty="0">
              <a:solidFill>
                <a:srgbClr val="DA1F28">
                  <a:lumMod val="75000"/>
                </a:srgbClr>
              </a:solidFill>
            </a:endParaRPr>
          </a:p>
        </p:txBody>
      </p:sp>
      <p:sp>
        <p:nvSpPr>
          <p:cNvPr id="15" name="矩形 14"/>
          <p:cNvSpPr/>
          <p:nvPr/>
        </p:nvSpPr>
        <p:spPr>
          <a:xfrm>
            <a:off x="609600" y="1940099"/>
            <a:ext cx="8001000" cy="345901"/>
          </a:xfrm>
          <a:prstGeom prst="rect">
            <a:avLst/>
          </a:prstGeom>
          <a:solidFill>
            <a:srgbClr val="2DA2BF">
              <a:alpha val="50000"/>
            </a:srgbClr>
          </a:solidFill>
          <a:ln>
            <a:noFill/>
          </a:ln>
          <a:effectLst/>
        </p:spPr>
        <p:txBody>
          <a:bodyPr rtlCol="0" anchor="ctr"/>
          <a:lstStyle/>
          <a:p>
            <a:pPr>
              <a:defRPr/>
            </a:pPr>
            <a:r>
              <a:rPr lang="zh-TW" altLang="en-US" sz="1800" b="1" kern="0" dirty="0">
                <a:solidFill>
                  <a:srgbClr val="002060"/>
                </a:solidFill>
                <a:latin typeface="Calibri"/>
                <a:ea typeface="標楷體"/>
              </a:rPr>
              <a:t>有價證券上市審查準則補充規定第</a:t>
            </a:r>
            <a:r>
              <a:rPr lang="en-US" altLang="zh-TW" sz="1800" b="1" kern="0" dirty="0">
                <a:solidFill>
                  <a:srgbClr val="002060"/>
                </a:solidFill>
                <a:latin typeface="Calibri"/>
                <a:ea typeface="標楷體"/>
              </a:rPr>
              <a:t>29</a:t>
            </a:r>
            <a:r>
              <a:rPr lang="zh-TW" altLang="en-US" sz="1800" b="1" kern="0" dirty="0">
                <a:solidFill>
                  <a:srgbClr val="002060"/>
                </a:solidFill>
                <a:latin typeface="Calibri"/>
                <a:ea typeface="標楷體"/>
              </a:rPr>
              <a:t>條</a:t>
            </a:r>
            <a:endParaRPr lang="en-US" altLang="zh-TW" sz="1800" b="1" kern="0" dirty="0">
              <a:solidFill>
                <a:srgbClr val="002060"/>
              </a:solidFill>
              <a:latin typeface="Calibri"/>
              <a:ea typeface="標楷體"/>
            </a:endParaRPr>
          </a:p>
        </p:txBody>
      </p:sp>
      <p:sp>
        <p:nvSpPr>
          <p:cNvPr id="4" name="矩形 3"/>
          <p:cNvSpPr/>
          <p:nvPr/>
        </p:nvSpPr>
        <p:spPr>
          <a:xfrm>
            <a:off x="512539" y="1344543"/>
            <a:ext cx="3262432" cy="400110"/>
          </a:xfrm>
          <a:prstGeom prst="rect">
            <a:avLst/>
          </a:prstGeom>
        </p:spPr>
        <p:txBody>
          <a:bodyPr wrap="none">
            <a:spAutoFit/>
          </a:bodyPr>
          <a:lstStyle/>
          <a:p>
            <a:pPr>
              <a:lnSpc>
                <a:spcPts val="2400"/>
              </a:lnSpc>
              <a:defRPr/>
            </a:pPr>
            <a:r>
              <a:rPr lang="en-US" altLang="zh-TW"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二</a:t>
            </a:r>
            <a:r>
              <a:rPr lang="en-US" altLang="zh-TW"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2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遵循</a:t>
            </a:r>
            <a:r>
              <a:rPr lang="zh-TW" altLang="en-US" sz="24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進修時數要點</a:t>
            </a:r>
          </a:p>
        </p:txBody>
      </p:sp>
    </p:spTree>
    <p:extLst>
      <p:ext uri="{BB962C8B-B14F-4D97-AF65-F5344CB8AC3E}">
        <p14:creationId xmlns:p14="http://schemas.microsoft.com/office/powerpoint/2010/main" val="3464269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26597DD-AE29-4BAB-A813-DA9F4EE90BF1}" type="slidenum">
              <a:rPr lang="zh-TW" altLang="en-US" smtClean="0"/>
              <a:pPr>
                <a:defRPr/>
              </a:pPr>
              <a:t>13</a:t>
            </a:fld>
            <a:endParaRPr lang="zh-TW" altLang="en-US" dirty="0"/>
          </a:p>
        </p:txBody>
      </p:sp>
      <p:sp>
        <p:nvSpPr>
          <p:cNvPr id="5" name="矩形 4"/>
          <p:cNvSpPr/>
          <p:nvPr/>
        </p:nvSpPr>
        <p:spPr>
          <a:xfrm>
            <a:off x="7475076" y="1366220"/>
            <a:ext cx="1282554" cy="369332"/>
          </a:xfrm>
          <a:prstGeom prst="rect">
            <a:avLst/>
          </a:prstGeom>
        </p:spPr>
        <p:txBody>
          <a:bodyPr wrap="square">
            <a:spAutoFit/>
          </a:bodyPr>
          <a:lstStyle/>
          <a:p>
            <a:pPr lvl="0">
              <a:defRPr/>
            </a:pPr>
            <a:r>
              <a:rPr lang="en-US" altLang="zh-TW" sz="1800" dirty="0">
                <a:solidFill>
                  <a:srgbClr val="FF0000"/>
                </a:solidFill>
                <a:ea typeface="標楷體" panose="03000509000000000000" pitchFamily="65" charset="-120"/>
                <a:cs typeface="Arial" panose="020B0604020202020204" pitchFamily="34" charset="0"/>
              </a:rPr>
              <a:t>112.6.14</a:t>
            </a:r>
          </a:p>
        </p:txBody>
      </p:sp>
      <p:sp>
        <p:nvSpPr>
          <p:cNvPr id="6" name="矩形 5"/>
          <p:cNvSpPr/>
          <p:nvPr/>
        </p:nvSpPr>
        <p:spPr>
          <a:xfrm>
            <a:off x="375930" y="1735552"/>
            <a:ext cx="8411515" cy="35576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zh-TW" altLang="en-US" sz="1800" b="1" dirty="0">
                <a:solidFill>
                  <a:srgbClr val="002060"/>
                </a:solidFill>
                <a:latin typeface="標楷體" panose="03000509000000000000" pitchFamily="65" charset="-120"/>
                <a:ea typeface="標楷體" panose="03000509000000000000" pitchFamily="65" charset="-120"/>
              </a:rPr>
              <a:t>有價證券上市審查準則第</a:t>
            </a:r>
            <a:r>
              <a:rPr lang="en-US" altLang="zh-TW" sz="1800" b="1" dirty="0">
                <a:solidFill>
                  <a:srgbClr val="002060"/>
                </a:solidFill>
                <a:latin typeface="標楷體" panose="03000509000000000000" pitchFamily="65" charset="-120"/>
                <a:ea typeface="標楷體" panose="03000509000000000000" pitchFamily="65" charset="-120"/>
              </a:rPr>
              <a:t>28</a:t>
            </a:r>
            <a:r>
              <a:rPr lang="zh-TW" altLang="en-US" sz="1800" b="1" dirty="0">
                <a:solidFill>
                  <a:srgbClr val="002060"/>
                </a:solidFill>
                <a:latin typeface="標楷體" panose="03000509000000000000" pitchFamily="65" charset="-120"/>
                <a:ea typeface="標楷體" panose="03000509000000000000" pitchFamily="65" charset="-120"/>
              </a:rPr>
              <a:t>條之</a:t>
            </a:r>
            <a:r>
              <a:rPr lang="en-US" altLang="zh-TW" sz="1800" b="1" dirty="0">
                <a:solidFill>
                  <a:srgbClr val="002060"/>
                </a:solidFill>
                <a:latin typeface="標楷體" panose="03000509000000000000" pitchFamily="65" charset="-120"/>
                <a:ea typeface="標楷體" panose="03000509000000000000" pitchFamily="65" charset="-120"/>
              </a:rPr>
              <a:t>5</a:t>
            </a:r>
          </a:p>
        </p:txBody>
      </p:sp>
      <p:graphicFrame>
        <p:nvGraphicFramePr>
          <p:cNvPr id="3" name="表格 2"/>
          <p:cNvGraphicFramePr>
            <a:graphicFrameLocks noGrp="1"/>
          </p:cNvGraphicFramePr>
          <p:nvPr>
            <p:extLst>
              <p:ext uri="{D42A27DB-BD31-4B8C-83A1-F6EECF244321}">
                <p14:modId xmlns:p14="http://schemas.microsoft.com/office/powerpoint/2010/main" val="2248387819"/>
              </p:ext>
            </p:extLst>
          </p:nvPr>
        </p:nvGraphicFramePr>
        <p:xfrm>
          <a:off x="375929" y="2252087"/>
          <a:ext cx="8411516" cy="4087213"/>
        </p:xfrm>
        <a:graphic>
          <a:graphicData uri="http://schemas.openxmlformats.org/drawingml/2006/table">
            <a:tbl>
              <a:tblPr firstRow="1" bandRow="1">
                <a:tableStyleId>{5C22544A-7EE6-4342-B048-85BDC9FD1C3A}</a:tableStyleId>
              </a:tblPr>
              <a:tblGrid>
                <a:gridCol w="4205758">
                  <a:extLst>
                    <a:ext uri="{9D8B030D-6E8A-4147-A177-3AD203B41FA5}">
                      <a16:colId xmlns:a16="http://schemas.microsoft.com/office/drawing/2014/main" val="3115324584"/>
                    </a:ext>
                  </a:extLst>
                </a:gridCol>
                <a:gridCol w="4205758">
                  <a:extLst>
                    <a:ext uri="{9D8B030D-6E8A-4147-A177-3AD203B41FA5}">
                      <a16:colId xmlns:a16="http://schemas.microsoft.com/office/drawing/2014/main" val="2397550778"/>
                    </a:ext>
                  </a:extLst>
                </a:gridCol>
              </a:tblGrid>
              <a:tr h="360245">
                <a:tc>
                  <a:txBody>
                    <a:bodyPr/>
                    <a:lstStyle/>
                    <a:p>
                      <a:pPr algn="ctr"/>
                      <a:r>
                        <a:rPr lang="zh-TW" altLang="en-US" sz="2000" dirty="0" smtClean="0">
                          <a:latin typeface="標楷體" panose="03000509000000000000" pitchFamily="65" charset="-120"/>
                          <a:ea typeface="標楷體" panose="03000509000000000000" pitchFamily="65" charset="-120"/>
                        </a:rPr>
                        <a:t>修正前</a:t>
                      </a:r>
                      <a:endParaRPr lang="zh-TW" altLang="en-US" sz="2000" dirty="0">
                        <a:latin typeface="標楷體" panose="03000509000000000000" pitchFamily="65" charset="-120"/>
                        <a:ea typeface="標楷體" panose="03000509000000000000" pitchFamily="65" charset="-120"/>
                      </a:endParaRPr>
                    </a:p>
                  </a:txBody>
                  <a:tcPr marL="68580" marR="68580" marT="34290" marB="34290" anchor="ctr">
                    <a:solidFill>
                      <a:schemeClr val="accent5">
                        <a:lumMod val="50000"/>
                      </a:schemeClr>
                    </a:solidFill>
                  </a:tcPr>
                </a:tc>
                <a:tc>
                  <a:txBody>
                    <a:bodyPr/>
                    <a:lstStyle/>
                    <a:p>
                      <a:pPr algn="ctr"/>
                      <a:r>
                        <a:rPr lang="zh-TW" altLang="en-US" sz="2000" dirty="0" smtClean="0">
                          <a:solidFill>
                            <a:srgbClr val="FF0000"/>
                          </a:solidFill>
                          <a:latin typeface="標楷體" panose="03000509000000000000" pitchFamily="65" charset="-120"/>
                          <a:ea typeface="標楷體" panose="03000509000000000000" pitchFamily="65" charset="-120"/>
                        </a:rPr>
                        <a:t>修正後</a:t>
                      </a:r>
                      <a:endParaRPr lang="zh-TW" altLang="en-US" sz="2000" dirty="0">
                        <a:solidFill>
                          <a:srgbClr val="FF0000"/>
                        </a:solidFill>
                        <a:latin typeface="標楷體" panose="03000509000000000000" pitchFamily="65" charset="-120"/>
                        <a:ea typeface="標楷體" panose="03000509000000000000" pitchFamily="65" charset="-120"/>
                      </a:endParaRPr>
                    </a:p>
                  </a:txBody>
                  <a:tcPr marL="68580" marR="68580" marT="34290" marB="34290" anchor="ctr">
                    <a:solidFill>
                      <a:schemeClr val="accent5">
                        <a:lumMod val="50000"/>
                      </a:schemeClr>
                    </a:solidFill>
                  </a:tcPr>
                </a:tc>
                <a:extLst>
                  <a:ext uri="{0D108BD9-81ED-4DB2-BD59-A6C34878D82A}">
                    <a16:rowId xmlns:a16="http://schemas.microsoft.com/office/drawing/2014/main" val="2252347757"/>
                  </a:ext>
                </a:extLst>
              </a:tr>
              <a:tr h="2479933">
                <a:tc>
                  <a:txBody>
                    <a:bodyPr/>
                    <a:lstStyle/>
                    <a:p>
                      <a:pPr algn="just">
                        <a:lnSpc>
                          <a:spcPts val="2000"/>
                        </a:lnSpc>
                        <a:spcBef>
                          <a:spcPts val="0"/>
                        </a:spcBef>
                        <a:spcAft>
                          <a:spcPts val="0"/>
                        </a:spcAft>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第三項</a:t>
                      </a:r>
                      <a:endParaRPr lang="en-US" altLang="zh-TW" sz="20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2000"/>
                        </a:lnSpc>
                        <a:spcBef>
                          <a:spcPts val="0"/>
                        </a:spcBef>
                        <a:spcAft>
                          <a:spcPts val="0"/>
                        </a:spcAft>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申請公司與同屬集團企業公司間有業務往來者，各應就相互間之財務業務相關作業規章訂定具體書面制度，並經董事會通過外，應分別以書面聲明或承諾無非常規交易情事；無業務往來者，應由申請公司以書面承諾日後有往來時必無非常規交易之情事。</a:t>
                      </a:r>
                      <a:endParaRPr lang="en-US" altLang="zh-TW" sz="20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tc>
                <a:tc>
                  <a:txBody>
                    <a:bodyPr/>
                    <a:lstStyle/>
                    <a:p>
                      <a:pPr algn="just">
                        <a:lnSpc>
                          <a:spcPts val="2000"/>
                        </a:lnSpc>
                        <a:spcBef>
                          <a:spcPts val="0"/>
                        </a:spcBef>
                        <a:spcAft>
                          <a:spcPts val="0"/>
                        </a:spcAft>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第三項</a:t>
                      </a:r>
                      <a:endParaRPr lang="en-US" altLang="zh-TW" sz="20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2000"/>
                        </a:lnSpc>
                        <a:spcBef>
                          <a:spcPts val="0"/>
                        </a:spcBef>
                        <a:spcAft>
                          <a:spcPts val="0"/>
                        </a:spcAft>
                        <a:buClrTx/>
                        <a:buSzTx/>
                        <a:buFontTx/>
                        <a:buNone/>
                        <a:tabLst/>
                        <a:defRPr/>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申請公司與同屬集團企業公司間有</a:t>
                      </a:r>
                      <a:r>
                        <a:rPr lang="zh-TW" altLang="en-US" sz="20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財務</a:t>
                      </a: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業務往來</a:t>
                      </a:r>
                      <a:r>
                        <a:rPr lang="zh-TW" altLang="en-US" sz="20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或交易</a:t>
                      </a: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者，各應就相互間之財務業務相關作業規章訂定具體書面制度，並經董事會通過外，應分別以書面聲明或承諾無非常規交易情事；無業務往來者，應由申請公司以書面承諾日後有往來時必無非常規交易之情事項。 </a:t>
                      </a:r>
                    </a:p>
                  </a:txBody>
                  <a:tcPr marL="68580" marR="68580" marT="34290" marB="34290"/>
                </a:tc>
                <a:extLst>
                  <a:ext uri="{0D108BD9-81ED-4DB2-BD59-A6C34878D82A}">
                    <a16:rowId xmlns:a16="http://schemas.microsoft.com/office/drawing/2014/main" val="3323792510"/>
                  </a:ext>
                </a:extLst>
              </a:tr>
              <a:tr h="1233900">
                <a:tc>
                  <a:txBody>
                    <a:bodyPr/>
                    <a:lstStyle/>
                    <a:p>
                      <a:pPr algn="just">
                        <a:lnSpc>
                          <a:spcPts val="2000"/>
                        </a:lnSpc>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第四項</a:t>
                      </a:r>
                    </a:p>
                    <a:p>
                      <a:pPr marL="0" marR="0" lvl="0" indent="0" algn="just" defTabSz="914400" rtl="0" eaLnBrk="1" fontAlgn="auto" latinLnBrk="0" hangingPunct="1">
                        <a:lnSpc>
                          <a:spcPts val="2000"/>
                        </a:lnSpc>
                        <a:spcBef>
                          <a:spcPts val="0"/>
                        </a:spcBef>
                        <a:spcAft>
                          <a:spcPts val="0"/>
                        </a:spcAft>
                        <a:buClrTx/>
                        <a:buSzTx/>
                        <a:buFontTx/>
                        <a:buNone/>
                        <a:tabLst/>
                        <a:defRPr/>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其財務業務狀況及前述之作業辦法</a:t>
                      </a:r>
                      <a:r>
                        <a:rPr lang="zh-TW" altLang="en-US" sz="2000" b="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與其他同業比較</a:t>
                      </a: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應無重大異常現象。</a:t>
                      </a:r>
                    </a:p>
                    <a:p>
                      <a:pPr algn="just">
                        <a:lnSpc>
                          <a:spcPts val="2000"/>
                        </a:lnSpc>
                      </a:pPr>
                      <a:endPar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tc>
                <a:tc>
                  <a:txBody>
                    <a:bodyPr/>
                    <a:lstStyle/>
                    <a:p>
                      <a:pPr algn="just">
                        <a:lnSpc>
                          <a:spcPts val="2000"/>
                        </a:lnSpc>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第四項</a:t>
                      </a:r>
                      <a:endParaRPr lang="en-US" altLang="zh-TW" sz="20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2000"/>
                        </a:lnSpc>
                      </a:pPr>
                      <a:r>
                        <a:rPr lang="zh-TW" altLang="en-US" sz="2000" kern="1200" baseline="0" dirty="0" smtClean="0">
                          <a:solidFill>
                            <a:schemeClr val="dk1"/>
                          </a:solidFill>
                          <a:effectLst/>
                          <a:latin typeface="標楷體" panose="03000509000000000000" pitchFamily="65" charset="-120"/>
                          <a:ea typeface="標楷體" panose="03000509000000000000" pitchFamily="65" charset="-120"/>
                          <a:cs typeface="+mn-cs"/>
                        </a:rPr>
                        <a:t>其財務業務狀況及前述之作業辦法應無重大異常情事。</a:t>
                      </a:r>
                    </a:p>
                  </a:txBody>
                  <a:tcPr marL="68580" marR="68580" marT="34290" marB="34290"/>
                </a:tc>
                <a:extLst>
                  <a:ext uri="{0D108BD9-81ED-4DB2-BD59-A6C34878D82A}">
                    <a16:rowId xmlns:a16="http://schemas.microsoft.com/office/drawing/2014/main" val="2071316337"/>
                  </a:ext>
                </a:extLst>
              </a:tr>
            </a:tbl>
          </a:graphicData>
        </a:graphic>
      </p:graphicFrame>
      <p:sp>
        <p:nvSpPr>
          <p:cNvPr id="7" name="矩形 6"/>
          <p:cNvSpPr/>
          <p:nvPr/>
        </p:nvSpPr>
        <p:spPr>
          <a:xfrm>
            <a:off x="772592" y="448405"/>
            <a:ext cx="8014853" cy="917815"/>
          </a:xfrm>
          <a:prstGeom prst="rect">
            <a:avLst/>
          </a:prstGeom>
        </p:spPr>
        <p:txBody>
          <a:bodyPr wrap="square">
            <a:spAutoFit/>
          </a:bodyPr>
          <a:lstStyle/>
          <a:p>
            <a:pPr algn="ctr" eaLnBrk="0" hangingPunct="0">
              <a:lnSpc>
                <a:spcPts val="3200"/>
              </a:lnSpc>
              <a:defRPr/>
            </a:pPr>
            <a:r>
              <a:rPr kumimoji="0"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五</a:t>
            </a:r>
            <a:r>
              <a:rPr kumimoji="0"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a:t>
            </a:r>
            <a:r>
              <a:rPr kumimoji="0"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審查準則不宜上市條款認定標準修正</a:t>
            </a:r>
            <a:r>
              <a:rPr kumimoji="0" lang="en-US" altLang="zh-TW"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-§28-5</a:t>
            </a:r>
            <a:r>
              <a:rPr kumimoji="0"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集團企業</a:t>
            </a:r>
          </a:p>
        </p:txBody>
      </p:sp>
    </p:spTree>
    <p:extLst>
      <p:ext uri="{BB962C8B-B14F-4D97-AF65-F5344CB8AC3E}">
        <p14:creationId xmlns:p14="http://schemas.microsoft.com/office/powerpoint/2010/main" val="712276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2249057305"/>
              </p:ext>
            </p:extLst>
          </p:nvPr>
        </p:nvGraphicFramePr>
        <p:xfrm>
          <a:off x="762000" y="2209800"/>
          <a:ext cx="7979844" cy="3517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投影片編號版面配置區 2"/>
          <p:cNvSpPr>
            <a:spLocks noGrp="1"/>
          </p:cNvSpPr>
          <p:nvPr>
            <p:ph type="sldNum" sz="quarter" idx="12"/>
          </p:nvPr>
        </p:nvSpPr>
        <p:spPr/>
        <p:txBody>
          <a:bodyPr/>
          <a:lstStyle/>
          <a:p>
            <a:fld id="{4BA915EE-10CB-4CF1-8569-6154455DA573}" type="slidenum">
              <a:rPr lang="en-US" smtClean="0"/>
              <a:t>14</a:t>
            </a:fld>
            <a:endParaRPr lang="en-US"/>
          </a:p>
        </p:txBody>
      </p:sp>
      <p:sp>
        <p:nvSpPr>
          <p:cNvPr id="12" name="標題 1"/>
          <p:cNvSpPr txBox="1">
            <a:spLocks/>
          </p:cNvSpPr>
          <p:nvPr/>
        </p:nvSpPr>
        <p:spPr>
          <a:xfrm>
            <a:off x="791694" y="551043"/>
            <a:ext cx="7415646" cy="380411"/>
          </a:xfrm>
          <a:prstGeom prst="rect">
            <a:avLst/>
          </a:prstGeom>
        </p:spPr>
        <p:txBody>
          <a:bodyPr vert="horz" lIns="68580" tIns="34290" rIns="68580" bIns="3429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sz="3200" dirty="0">
                <a:latin typeface="Constantia" pitchFamily="18" charset="0"/>
              </a:rPr>
              <a:t>六</a:t>
            </a:r>
            <a:r>
              <a:rPr lang="zh-TW" altLang="en-US" sz="3200" dirty="0" smtClean="0">
                <a:latin typeface="Constantia" pitchFamily="18" charset="0"/>
              </a:rPr>
              <a:t>、</a:t>
            </a:r>
            <a:r>
              <a:rPr lang="zh-TW" altLang="en-US" sz="3200" dirty="0">
                <a:latin typeface="Constantia" pitchFamily="18" charset="0"/>
              </a:rPr>
              <a:t>增加產業劃分類別</a:t>
            </a:r>
            <a:endParaRPr lang="zh-TW" altLang="en-US" sz="3200" dirty="0"/>
          </a:p>
        </p:txBody>
      </p:sp>
      <p:sp>
        <p:nvSpPr>
          <p:cNvPr id="13" name="投影片編號版面配置區 3"/>
          <p:cNvSpPr txBox="1">
            <a:spLocks/>
          </p:cNvSpPr>
          <p:nvPr/>
        </p:nvSpPr>
        <p:spPr>
          <a:xfrm>
            <a:off x="7487841" y="5726907"/>
            <a:ext cx="432197" cy="273844"/>
          </a:xfrm>
          <a:prstGeom prst="rect">
            <a:avLst/>
          </a:prstGeom>
        </p:spPr>
        <p:txBody>
          <a:bodyPr vert="horz" lIns="68580" tIns="34290" rIns="68580" bIns="3429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B26597DD-AE29-4BAB-A813-DA9F4EE90BF1}" type="slidenum">
              <a:rPr lang="zh-TW" altLang="en-US" sz="900">
                <a:solidFill>
                  <a:prstClr val="black">
                    <a:tint val="75000"/>
                  </a:prstClr>
                </a:solidFill>
                <a:latin typeface="Calibri"/>
              </a:rPr>
              <a:pPr>
                <a:defRPr/>
              </a:pPr>
              <a:t>14</a:t>
            </a:fld>
            <a:endParaRPr lang="zh-TW" altLang="en-US" sz="900" dirty="0">
              <a:solidFill>
                <a:prstClr val="black">
                  <a:tint val="75000"/>
                </a:prstClr>
              </a:solidFill>
              <a:latin typeface="Calibri"/>
            </a:endParaRPr>
          </a:p>
        </p:txBody>
      </p:sp>
      <p:sp>
        <p:nvSpPr>
          <p:cNvPr id="14" name="矩形 13"/>
          <p:cNvSpPr/>
          <p:nvPr/>
        </p:nvSpPr>
        <p:spPr>
          <a:xfrm>
            <a:off x="7640149" y="1236631"/>
            <a:ext cx="1275251" cy="338554"/>
          </a:xfrm>
          <a:prstGeom prst="rect">
            <a:avLst/>
          </a:prstGeom>
        </p:spPr>
        <p:txBody>
          <a:bodyPr wrap="square">
            <a:spAutoFit/>
          </a:bodyPr>
          <a:lstStyle/>
          <a:p>
            <a:pPr>
              <a:defRPr/>
            </a:pPr>
            <a:r>
              <a:rPr lang="en-US" altLang="zh-TW" sz="1600" kern="0" dirty="0">
                <a:solidFill>
                  <a:srgbClr val="DA1F28">
                    <a:lumMod val="75000"/>
                  </a:srgbClr>
                </a:solidFill>
              </a:rPr>
              <a:t>112.3.28</a:t>
            </a:r>
            <a:endParaRPr lang="zh-TW" altLang="en-US" sz="1600" kern="0" dirty="0">
              <a:solidFill>
                <a:srgbClr val="DA1F28">
                  <a:lumMod val="75000"/>
                </a:srgbClr>
              </a:solidFill>
            </a:endParaRPr>
          </a:p>
        </p:txBody>
      </p:sp>
      <p:sp>
        <p:nvSpPr>
          <p:cNvPr id="15" name="矩形 14"/>
          <p:cNvSpPr/>
          <p:nvPr/>
        </p:nvSpPr>
        <p:spPr>
          <a:xfrm>
            <a:off x="791694" y="1575185"/>
            <a:ext cx="7818905" cy="381581"/>
          </a:xfrm>
          <a:prstGeom prst="rect">
            <a:avLst/>
          </a:prstGeom>
          <a:solidFill>
            <a:srgbClr val="2DA2BF">
              <a:alpha val="50000"/>
            </a:srgbClr>
          </a:solidFill>
          <a:ln>
            <a:noFill/>
          </a:ln>
          <a:effectLst/>
        </p:spPr>
        <p:txBody>
          <a:bodyPr rtlCol="0" anchor="ctr"/>
          <a:lstStyle/>
          <a:p>
            <a:pPr>
              <a:defRPr/>
            </a:pPr>
            <a:r>
              <a:rPr lang="zh-TW" altLang="en-US" sz="1800" b="1" kern="0" dirty="0">
                <a:solidFill>
                  <a:srgbClr val="002060"/>
                </a:solidFill>
                <a:ea typeface="標楷體"/>
              </a:rPr>
              <a:t>上市公司產業類別劃分暨調整要點第</a:t>
            </a:r>
            <a:r>
              <a:rPr lang="en-US" altLang="zh-TW" sz="1800" b="1" kern="0" dirty="0">
                <a:solidFill>
                  <a:srgbClr val="002060"/>
                </a:solidFill>
                <a:ea typeface="標楷體"/>
              </a:rPr>
              <a:t>2</a:t>
            </a:r>
            <a:r>
              <a:rPr lang="zh-TW" altLang="en-US" sz="1800" b="1" kern="0" dirty="0">
                <a:solidFill>
                  <a:srgbClr val="002060"/>
                </a:solidFill>
                <a:latin typeface="Calibri"/>
                <a:ea typeface="標楷體"/>
              </a:rPr>
              <a:t>條、第</a:t>
            </a:r>
            <a:r>
              <a:rPr lang="en-US" altLang="zh-TW" sz="1800" b="1" kern="0" dirty="0">
                <a:solidFill>
                  <a:srgbClr val="002060"/>
                </a:solidFill>
                <a:latin typeface="Calibri"/>
                <a:ea typeface="標楷體"/>
              </a:rPr>
              <a:t>3</a:t>
            </a:r>
            <a:r>
              <a:rPr lang="zh-TW" altLang="en-US" sz="1800" b="1" kern="0" dirty="0">
                <a:solidFill>
                  <a:srgbClr val="002060"/>
                </a:solidFill>
                <a:latin typeface="Calibri"/>
                <a:ea typeface="標楷體"/>
              </a:rPr>
              <a:t>條</a:t>
            </a:r>
            <a:endParaRPr lang="en-US" altLang="zh-TW" sz="1800" b="1" kern="0" dirty="0">
              <a:solidFill>
                <a:srgbClr val="002060"/>
              </a:solidFill>
              <a:latin typeface="Calibri"/>
              <a:ea typeface="標楷體"/>
            </a:endParaRPr>
          </a:p>
        </p:txBody>
      </p:sp>
    </p:spTree>
    <p:extLst>
      <p:ext uri="{BB962C8B-B14F-4D97-AF65-F5344CB8AC3E}">
        <p14:creationId xmlns:p14="http://schemas.microsoft.com/office/powerpoint/2010/main" val="774566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15</a:t>
            </a:fld>
            <a:endParaRPr lang="en-US"/>
          </a:p>
        </p:txBody>
      </p:sp>
      <p:sp>
        <p:nvSpPr>
          <p:cNvPr id="6" name="投影片編號版面配置區 5"/>
          <p:cNvSpPr txBox="1">
            <a:spLocks/>
          </p:cNvSpPr>
          <p:nvPr/>
        </p:nvSpPr>
        <p:spPr bwMode="auto">
          <a:xfrm>
            <a:off x="8459788" y="6492875"/>
            <a:ext cx="576262"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zh-TW"/>
            </a:defPPr>
            <a:lvl1pPr algn="r" rtl="0" fontAlgn="auto">
              <a:spcBef>
                <a:spcPts val="0"/>
              </a:spcBef>
              <a:spcAft>
                <a:spcPts val="0"/>
              </a:spcAft>
              <a:defRPr kumimoji="1" sz="1200" b="1" kern="1200">
                <a:solidFill>
                  <a:schemeClr val="tx1"/>
                </a:solidFill>
                <a:latin typeface="Arial" panose="020B0604020202020204" pitchFamily="34" charset="0"/>
                <a:ea typeface="新細明體" panose="02020500000000000000" pitchFamily="18" charset="-120"/>
                <a:cs typeface="+mn-cs"/>
              </a:defRPr>
            </a:lvl1pPr>
            <a:lvl2pPr marL="742950" indent="-28575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11430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6002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20574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5146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6pPr>
            <a:lvl7pPr marL="29718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7pPr>
            <a:lvl8pPr marL="34290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8pPr>
            <a:lvl9pPr marL="38862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80000"/>
              </a:lnSpc>
              <a:spcBef>
                <a:spcPts val="0"/>
              </a:spcBef>
              <a:spcAft>
                <a:spcPts val="0"/>
              </a:spcAft>
              <a:buClrTx/>
              <a:buSzTx/>
              <a:buFontTx/>
              <a:buNone/>
              <a:tabLst/>
              <a:defRPr/>
            </a:pPr>
            <a:fld id="{9D27546E-2239-4F09-AB19-37BB18E4EDAC}" type="slidenum">
              <a:rPr kumimoji="0" lang="en-US" altLang="zh-TW" sz="1200" b="1"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auto" latinLnBrk="0" hangingPunct="1">
                <a:lnSpc>
                  <a:spcPct val="80000"/>
                </a:lnSpc>
                <a:spcBef>
                  <a:spcPts val="0"/>
                </a:spcBef>
                <a:spcAft>
                  <a:spcPts val="0"/>
                </a:spcAft>
                <a:buClrTx/>
                <a:buSzTx/>
                <a:buFontTx/>
                <a:buNone/>
                <a:tabLst/>
                <a:defRPr/>
              </a:pPr>
              <a:t>15</a:t>
            </a:fld>
            <a:endParaRPr kumimoji="0" lang="en-US" altLang="zh-TW" sz="1200" b="1"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7" name="Rectangle 4">
            <a:extLst/>
          </p:cNvPr>
          <p:cNvSpPr>
            <a:spLocks noChangeArrowheads="1"/>
          </p:cNvSpPr>
          <p:nvPr/>
        </p:nvSpPr>
        <p:spPr bwMode="auto">
          <a:xfrm>
            <a:off x="1547813" y="2708275"/>
            <a:ext cx="6400800" cy="1600200"/>
          </a:xfrm>
          <a:prstGeom prst="rect">
            <a:avLst/>
          </a:prstGeom>
          <a:gradFill rotWithShape="1">
            <a:gsLst>
              <a:gs pos="0">
                <a:sysClr val="window" lastClr="FFFFFF"/>
              </a:gs>
              <a:gs pos="100000">
                <a:srgbClr val="DDDDDD"/>
              </a:gs>
            </a:gsLst>
            <a:path path="shape">
              <a:fillToRect l="50000" t="50000" r="50000" b="50000"/>
            </a:path>
          </a:gradFill>
          <a:ln w="76200">
            <a:solidFill>
              <a:srgbClr val="DEF5FA"/>
            </a:solidFill>
            <a:miter lim="800000"/>
            <a:headEnd/>
            <a:tailEnd/>
          </a:ln>
        </p:spPr>
        <p:txBody>
          <a:bodyPr anchor="ctr"/>
          <a:lstStyle/>
          <a:p>
            <a:pPr marL="0" marR="0" lvl="0" indent="0" algn="ctr" defTabSz="914400" eaLnBrk="1" fontAlgn="auto" latinLnBrk="0" hangingPunct="1">
              <a:lnSpc>
                <a:spcPct val="100000"/>
              </a:lnSpc>
              <a:spcBef>
                <a:spcPct val="50000"/>
              </a:spcBef>
              <a:spcAft>
                <a:spcPts val="0"/>
              </a:spcAft>
              <a:buClrTx/>
              <a:buSzTx/>
              <a:buFontTx/>
              <a:buNone/>
              <a:tabLst/>
              <a:defRPr/>
            </a:pPr>
            <a:endParaRPr kumimoji="0" lang="en-US" altLang="zh-TW" sz="36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endParaRP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zh-TW" altLang="en-US" sz="3600" b="1" i="0" u="none" strike="noStrike" kern="0" cap="none" spc="0" normalizeH="0" baseline="0" noProof="0" dirty="0" smtClean="0">
                <a:ln>
                  <a:noFill/>
                </a:ln>
                <a:solidFill>
                  <a:srgbClr val="1A0585"/>
                </a:solidFill>
                <a:effectLst>
                  <a:outerShdw blurRad="38100" dist="38100" dir="2700000" algn="tl">
                    <a:srgbClr val="000000">
                      <a:alpha val="43137"/>
                    </a:srgbClr>
                  </a:outerShdw>
                </a:effectLst>
                <a:uLnTx/>
                <a:uFillTx/>
                <a:latin typeface="標楷體" pitchFamily="65" charset="-120"/>
                <a:ea typeface="標楷體" pitchFamily="65" charset="-120"/>
              </a:rPr>
              <a:t>貳、</a:t>
            </a:r>
            <a:r>
              <a:rPr kumimoji="0" lang="zh-TW" altLang="en-US" sz="3600" b="1" i="0" u="none" strike="noStrike" kern="0" cap="none" spc="0" normalizeH="0" baseline="0" noProof="0" dirty="0">
                <a:ln>
                  <a:noFill/>
                </a:ln>
                <a:solidFill>
                  <a:srgbClr val="1A0585"/>
                </a:solidFill>
                <a:effectLst>
                  <a:outerShdw blurRad="38100" dist="38100" dir="2700000" algn="tl">
                    <a:srgbClr val="000000">
                      <a:alpha val="43137"/>
                    </a:srgbClr>
                  </a:outerShdw>
                </a:effectLst>
                <a:uLnTx/>
                <a:uFillTx/>
                <a:latin typeface="標楷體" pitchFamily="65" charset="-120"/>
                <a:ea typeface="標楷體" pitchFamily="65" charset="-120"/>
              </a:rPr>
              <a:t>上市審查程序規章</a:t>
            </a:r>
            <a:endParaRPr kumimoji="0" lang="en-US" altLang="zh-TW" sz="36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endParaRPr>
          </a:p>
          <a:p>
            <a:pPr marL="0" marR="0" lvl="0" indent="0" algn="ctr" defTabSz="914400" eaLnBrk="1" fontAlgn="auto" latinLnBrk="0" hangingPunct="1">
              <a:lnSpc>
                <a:spcPct val="100000"/>
              </a:lnSpc>
              <a:spcBef>
                <a:spcPct val="50000"/>
              </a:spcBef>
              <a:spcAft>
                <a:spcPts val="0"/>
              </a:spcAft>
              <a:buClrTx/>
              <a:buSzTx/>
              <a:buFontTx/>
              <a:buNone/>
              <a:tabLst/>
              <a:defRPr/>
            </a:pPr>
            <a:endParaRPr kumimoji="0" lang="en-US" altLang="zh-TW" sz="36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938782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16</a:t>
            </a:fld>
            <a:endParaRPr lang="en-US"/>
          </a:p>
        </p:txBody>
      </p:sp>
      <p:sp>
        <p:nvSpPr>
          <p:cNvPr id="9" name="標題 1"/>
          <p:cNvSpPr txBox="1">
            <a:spLocks/>
          </p:cNvSpPr>
          <p:nvPr/>
        </p:nvSpPr>
        <p:spPr>
          <a:xfrm>
            <a:off x="489279" y="200388"/>
            <a:ext cx="818061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一、協助企業推動及重視永續發展</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sp>
        <p:nvSpPr>
          <p:cNvPr id="10" name="內容版面配置區 2"/>
          <p:cNvSpPr txBox="1">
            <a:spLocks/>
          </p:cNvSpPr>
          <p:nvPr/>
        </p:nvSpPr>
        <p:spPr bwMode="auto">
          <a:xfrm>
            <a:off x="304800" y="1676400"/>
            <a:ext cx="8640960" cy="4228176"/>
          </a:xfrm>
          <a:prstGeom prst="rect">
            <a:avLst/>
          </a:prstGeom>
          <a:noFill/>
          <a:ln w="9525">
            <a:noFill/>
            <a:miter lim="800000"/>
            <a:headEnd/>
            <a:tailEnd/>
          </a:ln>
        </p:spPr>
        <p:txBody>
          <a:bodyPr vert="horz" wrap="square" lIns="108000" tIns="0" rIns="108000" bIns="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400" kern="1200" baseline="0">
                <a:solidFill>
                  <a:schemeClr val="tx1"/>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kern="1200" baseline="0">
                <a:solidFill>
                  <a:schemeClr val="tx1"/>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sz="1800" kern="1200" baseline="0">
                <a:solidFill>
                  <a:schemeClr val="tx1"/>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kern="1200" baseline="0">
                <a:solidFill>
                  <a:schemeClr val="tx1"/>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kern="1200" baseline="0">
                <a:solidFill>
                  <a:schemeClr val="tx1"/>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zh-TW" altLang="zh-TW" sz="24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修正</a:t>
            </a:r>
            <a:r>
              <a:rPr kumimoji="0" lang="zh-TW" altLang="en-US" sz="24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內容</a:t>
            </a:r>
            <a:r>
              <a:rPr kumimoji="0" lang="zh-TW" altLang="zh-TW" sz="24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重點說明：</a:t>
            </a:r>
            <a:endParaRPr kumimoji="0" lang="en-US" altLang="zh-TW" sz="24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l"/>
              <a:tabLst/>
              <a:defRPr/>
            </a:pP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評估查核程序第</a:t>
            </a:r>
            <a:r>
              <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7</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點</a:t>
            </a:r>
            <a:endPar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endParaRPr>
          </a:p>
          <a:p>
            <a:pPr marL="457200" marR="0" lvl="1" indent="0" algn="l" defTabSz="914400" rtl="0" eaLnBrk="0" fontAlgn="base" latinLnBrk="0" hangingPunct="0">
              <a:lnSpc>
                <a:spcPct val="100000"/>
              </a:lnSpc>
              <a:spcBef>
                <a:spcPct val="20000"/>
              </a:spcBef>
              <a:spcAft>
                <a:spcPct val="0"/>
              </a:spcAft>
              <a:buClrTx/>
              <a:buSzTx/>
              <a:buFont typeface="Arial" charset="0"/>
              <a:buNone/>
              <a:tabLst/>
              <a:defRPr/>
            </a:pP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為發揮承銷商中介功能協助企業永續發展，明定承銷商</a:t>
            </a:r>
            <a:r>
              <a:rPr kumimoji="0" lang="zh-TW" altLang="en-US" sz="2000" b="1" i="0" u="sng"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應輔導</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本國發行公司及股票第一上市之外國發行人</a:t>
            </a:r>
            <a:r>
              <a:rPr kumimoji="0" lang="zh-TW" altLang="en-US" sz="2000" b="0" i="0" u="sng"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推動及重視永續發展，</a:t>
            </a:r>
            <a:r>
              <a:rPr kumimoji="0" lang="zh-TW" altLang="en-US" sz="2000" b="1" i="0" u="sng"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並評估</a:t>
            </a:r>
            <a:r>
              <a:rPr kumimoji="0" lang="zh-TW" altLang="en-US" sz="2000" b="0" i="0" u="sng"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其是否依本公司「初次申請有價證券上市公開說明書應行記載事項準則」規定，於其公開說明書允當表達推動永續發展之執行情形</a:t>
            </a:r>
            <a:r>
              <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即屬特別記載事項之「發行人之公司治理運作情形」所定事項</a:t>
            </a:r>
            <a:r>
              <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，以發揮證券商輔導發行公司推動永續轉型之功能。</a:t>
            </a:r>
            <a:endPar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l"/>
              <a:tabLst/>
              <a:defRPr/>
            </a:pP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應行記載事項要點第</a:t>
            </a:r>
            <a:r>
              <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11</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點</a:t>
            </a:r>
            <a:endPar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endParaRPr>
          </a:p>
          <a:p>
            <a:pPr marL="457200" marR="0" lvl="1" indent="0" algn="l" defTabSz="914400" rtl="0" eaLnBrk="0" fontAlgn="base" latinLnBrk="0" hangingPunct="0">
              <a:lnSpc>
                <a:spcPct val="100000"/>
              </a:lnSpc>
              <a:spcBef>
                <a:spcPct val="20000"/>
              </a:spcBef>
              <a:spcAft>
                <a:spcPct val="0"/>
              </a:spcAft>
              <a:buClrTx/>
              <a:buSzTx/>
              <a:buFont typeface="Arial" charset="0"/>
              <a:buNone/>
              <a:tabLst/>
              <a:defRPr/>
            </a:pP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為發揮承銷商中介功能協助企業永續發展，明定承銷商</a:t>
            </a:r>
            <a:r>
              <a:rPr kumimoji="0" lang="zh-TW" altLang="en-US" sz="2000" b="1"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應評估</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申請股票上市之本國發行公司及股票第一上市之外國發行人之</a:t>
            </a:r>
            <a:r>
              <a:rPr kumimoji="0" lang="zh-TW" altLang="en-US" sz="2000" b="0" i="0" u="sng"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是否依本公司「初次申請有價證券上市公開說明書應行記載事項準則」規定，於其公開說明書允當表達推動永續發展之執行情形</a:t>
            </a:r>
            <a:r>
              <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即屬特別記載事項之「發行人之公司治理運作情形」所定事項</a:t>
            </a:r>
            <a:r>
              <a:rPr kumimoji="0" lang="en-US" altLang="zh-TW"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a:t>
            </a:r>
            <a:r>
              <a:rPr kumimoji="0" lang="zh-TW" altLang="en-US" sz="2000" b="0" i="0" u="none" strike="noStrike" kern="1200" cap="none" spc="0" normalizeH="0" baseline="0" noProof="0" dirty="0" smtClean="0">
                <a:ln>
                  <a:noFill/>
                </a:ln>
                <a:solidFill>
                  <a:sysClr val="windowText" lastClr="000000"/>
                </a:solidFill>
                <a:effectLst/>
                <a:uLnTx/>
                <a:uFillTx/>
                <a:latin typeface="Book Antiqua" pitchFamily="18" charset="0"/>
                <a:ea typeface="標楷體" pitchFamily="65" charset="-120"/>
                <a:cs typeface="+mn-cs"/>
              </a:rPr>
              <a:t>，以發揮證券商輔導發行公司推動永續轉型之功能。</a:t>
            </a:r>
            <a:endParaRPr kumimoji="0" lang="zh-TW" altLang="en-US" sz="2000" b="0" i="0" u="none" strike="noStrike" kern="1200" cap="none" spc="0" normalizeH="0" baseline="0" noProof="0" dirty="0">
              <a:ln>
                <a:noFill/>
              </a:ln>
              <a:solidFill>
                <a:sysClr val="windowText" lastClr="000000"/>
              </a:solidFill>
              <a:effectLst/>
              <a:uLnTx/>
              <a:uFillTx/>
              <a:latin typeface="Book Antiqua" pitchFamily="18" charset="0"/>
              <a:ea typeface="標楷體" pitchFamily="65" charset="-120"/>
              <a:cs typeface="+mn-cs"/>
            </a:endParaRPr>
          </a:p>
        </p:txBody>
      </p:sp>
      <p:sp>
        <p:nvSpPr>
          <p:cNvPr id="11"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2" name="矩形 11"/>
          <p:cNvSpPr/>
          <p:nvPr/>
        </p:nvSpPr>
        <p:spPr>
          <a:xfrm>
            <a:off x="7773988" y="629245"/>
            <a:ext cx="1371600" cy="400110"/>
          </a:xfrm>
          <a:prstGeom prst="rect">
            <a:avLst/>
          </a:prstGeom>
        </p:spPr>
        <p:txBody>
          <a:bodyPr wrap="square">
            <a:spAutoFit/>
          </a:bodyPr>
          <a:lstStyle/>
          <a:p>
            <a:pPr>
              <a:defRPr/>
            </a:pPr>
            <a:r>
              <a:rPr lang="en-US" altLang="zh-TW" dirty="0" smtClean="0">
                <a:solidFill>
                  <a:srgbClr val="C00000"/>
                </a:solidFill>
                <a:latin typeface="Calibri"/>
                <a:ea typeface="標楷體" pitchFamily="65" charset="-120"/>
              </a:rPr>
              <a:t>111.10.24</a:t>
            </a:r>
            <a:endParaRPr lang="zh-TW" altLang="en-US" dirty="0">
              <a:solidFill>
                <a:srgbClr val="C00000"/>
              </a:solidFill>
              <a:latin typeface="Calibri"/>
              <a:ea typeface="標楷體" pitchFamily="65" charset="-120"/>
            </a:endParaRPr>
          </a:p>
        </p:txBody>
      </p:sp>
      <p:sp>
        <p:nvSpPr>
          <p:cNvPr id="13" name="矩形 12"/>
          <p:cNvSpPr/>
          <p:nvPr/>
        </p:nvSpPr>
        <p:spPr>
          <a:xfrm>
            <a:off x="289932" y="923659"/>
            <a:ext cx="8655828" cy="612372"/>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證券承銷商辦理股票初次申請上市案之評估查核程序第</a:t>
            </a:r>
            <a:r>
              <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rPr>
              <a:t>7</a:t>
            </a: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點、股票初次上市之證券承銷商評估報告應行記載事項要點第</a:t>
            </a:r>
            <a:r>
              <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rPr>
              <a:t>11</a:t>
            </a: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點</a:t>
            </a:r>
            <a:r>
              <a:rPr kumimoji="0" lang="en-US" altLang="zh-TW" sz="1800" b="1" i="0" u="none" strike="noStrike" kern="0" cap="none" spc="0" normalizeH="0" baseline="0" noProof="0" dirty="0" smtClean="0">
                <a:ln>
                  <a:noFill/>
                </a:ln>
                <a:solidFill>
                  <a:srgbClr val="FF0000"/>
                </a:solidFill>
                <a:effectLst/>
                <a:uLnTx/>
                <a:uFillTx/>
                <a:latin typeface="Calibri"/>
                <a:ea typeface="標楷體"/>
                <a:cs typeface="+mn-cs"/>
              </a:rPr>
              <a:t>(112.1.1</a:t>
            </a:r>
            <a:r>
              <a:rPr kumimoji="0" lang="zh-TW" altLang="en-US" sz="1800" b="1" i="0" u="none" strike="noStrike" kern="0" cap="none" spc="0" normalizeH="0" baseline="0" noProof="0" dirty="0" smtClean="0">
                <a:ln>
                  <a:noFill/>
                </a:ln>
                <a:solidFill>
                  <a:srgbClr val="FF0000"/>
                </a:solidFill>
                <a:effectLst/>
                <a:uLnTx/>
                <a:uFillTx/>
                <a:latin typeface="Calibri"/>
                <a:ea typeface="標楷體"/>
                <a:cs typeface="+mn-cs"/>
              </a:rPr>
              <a:t>實施</a:t>
            </a:r>
            <a:r>
              <a:rPr kumimoji="0" lang="en-US" altLang="zh-TW" sz="1800" b="1" i="0" u="none" strike="noStrike" kern="0" cap="none" spc="0" normalizeH="0" baseline="0" noProof="0" dirty="0" smtClean="0">
                <a:ln>
                  <a:noFill/>
                </a:ln>
                <a:solidFill>
                  <a:srgbClr val="FF0000"/>
                </a:solidFill>
                <a:effectLst/>
                <a:uLnTx/>
                <a:uFillTx/>
                <a:latin typeface="Calibri"/>
                <a:ea typeface="標楷體"/>
                <a:cs typeface="+mn-cs"/>
              </a:rPr>
              <a:t>)</a:t>
            </a:r>
          </a:p>
        </p:txBody>
      </p:sp>
    </p:spTree>
    <p:extLst>
      <p:ext uri="{BB962C8B-B14F-4D97-AF65-F5344CB8AC3E}">
        <p14:creationId xmlns:p14="http://schemas.microsoft.com/office/powerpoint/2010/main" val="1847727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17</a:t>
            </a:fld>
            <a:endParaRPr lang="en-US"/>
          </a:p>
        </p:txBody>
      </p:sp>
      <p:sp>
        <p:nvSpPr>
          <p:cNvPr id="9" name="內容版面配置區 1"/>
          <p:cNvSpPr txBox="1">
            <a:spLocks/>
          </p:cNvSpPr>
          <p:nvPr/>
        </p:nvSpPr>
        <p:spPr bwMode="auto">
          <a:xfrm>
            <a:off x="0" y="997581"/>
            <a:ext cx="9144000" cy="669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2060"/>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b="1" kern="1200">
                <a:solidFill>
                  <a:srgbClr val="002060"/>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b="1" kern="1200">
                <a:solidFill>
                  <a:srgbClr val="002060"/>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zh-TW" altLang="en-US"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審查外國有價證券上市作業程序第</a:t>
            </a:r>
            <a:r>
              <a:rPr kumimoji="0" lang="en-US" altLang="zh-TW"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4</a:t>
            </a:r>
            <a:r>
              <a:rPr kumimoji="0" lang="zh-TW" altLang="en-US"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條之</a:t>
            </a:r>
            <a:r>
              <a:rPr kumimoji="0" lang="en-US" altLang="zh-TW"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1</a:t>
            </a:r>
            <a:r>
              <a:rPr kumimoji="0" lang="zh-TW" altLang="en-US"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、對第一上市公司、創新板第一上市公司上市後管理作業辦法第</a:t>
            </a:r>
            <a:r>
              <a:rPr kumimoji="0" lang="en-US" altLang="zh-TW"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11</a:t>
            </a:r>
            <a:r>
              <a:rPr kumimoji="0" lang="zh-TW" altLang="en-US"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條、對初次申請股票上市案簽證會計師查核缺失處理辦法第</a:t>
            </a:r>
            <a:r>
              <a:rPr kumimoji="0" lang="en-US" altLang="zh-TW"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2</a:t>
            </a:r>
            <a:r>
              <a:rPr kumimoji="0" lang="zh-TW" altLang="en-US" sz="2000" b="1" i="0" u="none" strike="noStrike" kern="1200" cap="none" spc="0" normalizeH="0" baseline="0" noProof="0" dirty="0" smtClean="0">
                <a:ln>
                  <a:noFill/>
                </a:ln>
                <a:solidFill>
                  <a:srgbClr val="002060"/>
                </a:solidFill>
                <a:effectLst/>
                <a:uLnTx/>
                <a:uFillTx/>
                <a:latin typeface="Book Antiqua" pitchFamily="18" charset="0"/>
                <a:ea typeface="標楷體" pitchFamily="65" charset="-120"/>
                <a:cs typeface="+mn-cs"/>
              </a:rPr>
              <a:t>條</a:t>
            </a:r>
            <a:endParaRPr kumimoji="0" lang="zh-TW" altLang="en-US" sz="2000" b="1" i="0" u="none" strike="noStrike" kern="1200" cap="none" spc="0" normalizeH="0" baseline="0" noProof="0" dirty="0">
              <a:ln>
                <a:noFill/>
              </a:ln>
              <a:solidFill>
                <a:srgbClr val="002060"/>
              </a:solidFill>
              <a:effectLst/>
              <a:uLnTx/>
              <a:uFillTx/>
              <a:latin typeface="Book Antiqua" pitchFamily="18" charset="0"/>
              <a:ea typeface="標楷體" pitchFamily="65" charset="-120"/>
              <a:cs typeface="+mn-cs"/>
            </a:endParaRPr>
          </a:p>
        </p:txBody>
      </p:sp>
      <p:sp>
        <p:nvSpPr>
          <p:cNvPr id="10" name="投影片編號版面配置區 2"/>
          <p:cNvSpPr txBox="1">
            <a:spLocks/>
          </p:cNvSpPr>
          <p:nvPr/>
        </p:nvSpPr>
        <p:spPr>
          <a:xfrm>
            <a:off x="8459788" y="6492875"/>
            <a:ext cx="576262" cy="365125"/>
          </a:xfrm>
          <a:prstGeom prst="rect">
            <a:avLst/>
          </a:prstGeom>
          <a:ln/>
        </p:spPr>
        <p:txBody>
          <a:bodyPr vert="horz" lIns="91440" tIns="45720" rIns="91440" bIns="45720" rtlCol="0" anchor="ctr">
            <a:normAutofit/>
          </a:bodyPr>
          <a:lstStyle>
            <a:defPPr>
              <a:defRPr lang="zh-TW"/>
            </a:defPPr>
            <a:lvl1pPr algn="r" rtl="0" fontAlgn="auto">
              <a:spcBef>
                <a:spcPts val="0"/>
              </a:spcBef>
              <a:spcAft>
                <a:spcPts val="0"/>
              </a:spcAft>
              <a:defRPr kumimoji="0" sz="1200" b="1" kern="120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5232D80-EE55-46FA-91AB-F8D8FDE64A2C}" type="slidenum">
              <a:rPr kumimoji="0" lang="en-US" altLang="zh-TW"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TW" sz="1200" b="1" i="0" u="none" strike="noStrike" kern="1200" cap="none" spc="0" normalizeH="0" baseline="0" noProof="0">
              <a:ln>
                <a:noFill/>
              </a:ln>
              <a:solidFill>
                <a:prstClr val="black">
                  <a:tint val="75000"/>
                </a:prstClr>
              </a:solidFill>
              <a:effectLst/>
              <a:uLnTx/>
              <a:uFillTx/>
              <a:latin typeface="Calibri"/>
              <a:ea typeface="標楷體" pitchFamily="65" charset="-120"/>
              <a:cs typeface="+mn-cs"/>
            </a:endParaRPr>
          </a:p>
        </p:txBody>
      </p:sp>
      <p:sp>
        <p:nvSpPr>
          <p:cNvPr id="11" name="標題 1"/>
          <p:cNvSpPr txBox="1">
            <a:spLocks/>
          </p:cNvSpPr>
          <p:nvPr/>
        </p:nvSpPr>
        <p:spPr>
          <a:xfrm>
            <a:off x="395399" y="215071"/>
            <a:ext cx="8153400" cy="635479"/>
          </a:xfrm>
          <a:prstGeom prst="rect">
            <a:avLst/>
          </a:prstGeom>
        </p:spPr>
        <p:txBody>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ea typeface="微軟正黑體" pitchFamily="34" charset="-120"/>
              </a:defRPr>
            </a:lvl2pPr>
            <a:lvl3pPr algn="l" rtl="0" eaLnBrk="0" fontAlgn="base" hangingPunct="0">
              <a:spcBef>
                <a:spcPct val="0"/>
              </a:spcBef>
              <a:spcAft>
                <a:spcPct val="0"/>
              </a:spcAft>
              <a:defRPr sz="4400">
                <a:solidFill>
                  <a:schemeClr val="tx2"/>
                </a:solidFill>
                <a:latin typeface="Tw Cen MT" pitchFamily="34" charset="0"/>
                <a:ea typeface="微軟正黑體" pitchFamily="34" charset="-120"/>
              </a:defRPr>
            </a:lvl3pPr>
            <a:lvl4pPr algn="l" rtl="0" eaLnBrk="0" fontAlgn="base" hangingPunct="0">
              <a:spcBef>
                <a:spcPct val="0"/>
              </a:spcBef>
              <a:spcAft>
                <a:spcPct val="0"/>
              </a:spcAft>
              <a:defRPr sz="4400">
                <a:solidFill>
                  <a:schemeClr val="tx2"/>
                </a:solidFill>
                <a:latin typeface="Tw Cen MT" pitchFamily="34" charset="0"/>
                <a:ea typeface="微軟正黑體" pitchFamily="34" charset="-120"/>
              </a:defRPr>
            </a:lvl4pPr>
            <a:lvl5pPr algn="l" rtl="0" eaLnBrk="0" fontAlgn="base" hangingPunct="0">
              <a:spcBef>
                <a:spcPct val="0"/>
              </a:spcBef>
              <a:spcAft>
                <a:spcPct val="0"/>
              </a:spcAft>
              <a:defRPr sz="4400">
                <a:solidFill>
                  <a:schemeClr val="tx2"/>
                </a:solidFill>
                <a:latin typeface="Tw Cen MT" pitchFamily="34" charset="0"/>
                <a:ea typeface="微軟正黑體" pitchFamily="34" charset="-120"/>
              </a:defRPr>
            </a:lvl5pPr>
            <a:lvl6pPr marL="457200" algn="l" rtl="0" fontAlgn="base">
              <a:spcBef>
                <a:spcPct val="0"/>
              </a:spcBef>
              <a:spcAft>
                <a:spcPct val="0"/>
              </a:spcAft>
              <a:defRPr sz="4400">
                <a:solidFill>
                  <a:schemeClr val="tx2"/>
                </a:solidFill>
                <a:latin typeface="Tw Cen MT" pitchFamily="34" charset="0"/>
                <a:ea typeface="微軟正黑體" pitchFamily="34" charset="-120"/>
              </a:defRPr>
            </a:lvl6pPr>
            <a:lvl7pPr marL="914400" algn="l" rtl="0" fontAlgn="base">
              <a:spcBef>
                <a:spcPct val="0"/>
              </a:spcBef>
              <a:spcAft>
                <a:spcPct val="0"/>
              </a:spcAft>
              <a:defRPr sz="4400">
                <a:solidFill>
                  <a:schemeClr val="tx2"/>
                </a:solidFill>
                <a:latin typeface="Tw Cen MT" pitchFamily="34" charset="0"/>
                <a:ea typeface="微軟正黑體" pitchFamily="34" charset="-120"/>
              </a:defRPr>
            </a:lvl7pPr>
            <a:lvl8pPr marL="1371600" algn="l" rtl="0" fontAlgn="base">
              <a:spcBef>
                <a:spcPct val="0"/>
              </a:spcBef>
              <a:spcAft>
                <a:spcPct val="0"/>
              </a:spcAft>
              <a:defRPr sz="4400">
                <a:solidFill>
                  <a:schemeClr val="tx2"/>
                </a:solidFill>
                <a:latin typeface="Tw Cen MT" pitchFamily="34" charset="0"/>
                <a:ea typeface="微軟正黑體" pitchFamily="34" charset="-120"/>
              </a:defRPr>
            </a:lvl8pPr>
            <a:lvl9pPr marL="1828800" algn="l" rtl="0" fontAlgn="base">
              <a:spcBef>
                <a:spcPct val="0"/>
              </a:spcBef>
              <a:spcAft>
                <a:spcPct val="0"/>
              </a:spcAft>
              <a:defRPr sz="4400">
                <a:solidFill>
                  <a:schemeClr val="tx2"/>
                </a:solidFill>
                <a:latin typeface="Tw Cen MT" pitchFamily="34" charset="0"/>
                <a:ea typeface="微軟正黑體" pitchFamily="34" charset="-120"/>
              </a:defRPr>
            </a:lvl9pPr>
          </a:lstStyle>
          <a:p>
            <a:pPr algn="ct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rPr>
              <a:t>二</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a:t>
            </a: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rPr>
              <a:t>更換會計</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原則之統稱</a:t>
            </a:r>
            <a:endPar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endParaRPr>
          </a:p>
        </p:txBody>
      </p:sp>
      <p:sp>
        <p:nvSpPr>
          <p:cNvPr id="12" name="矩形 11"/>
          <p:cNvSpPr>
            <a:spLocks noChangeArrowheads="1"/>
          </p:cNvSpPr>
          <p:nvPr/>
        </p:nvSpPr>
        <p:spPr bwMode="auto">
          <a:xfrm>
            <a:off x="7844015" y="703519"/>
            <a:ext cx="12218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C00000"/>
                </a:solidFill>
                <a:latin typeface="Calibri"/>
                <a:ea typeface="標楷體" pitchFamily="65" charset="-120"/>
              </a:rPr>
              <a:t>112.04.24</a:t>
            </a:r>
            <a:endParaRPr lang="zh-TW" altLang="en-US" dirty="0">
              <a:solidFill>
                <a:srgbClr val="C00000"/>
              </a:solidFill>
              <a:latin typeface="Calibri"/>
              <a:ea typeface="標楷體" pitchFamily="65" charset="-120"/>
            </a:endParaRPr>
          </a:p>
        </p:txBody>
      </p:sp>
      <p:graphicFrame>
        <p:nvGraphicFramePr>
          <p:cNvPr id="13" name="表格 12"/>
          <p:cNvGraphicFramePr>
            <a:graphicFrameLocks noGrp="1"/>
          </p:cNvGraphicFramePr>
          <p:nvPr>
            <p:extLst>
              <p:ext uri="{D42A27DB-BD31-4B8C-83A1-F6EECF244321}">
                <p14:modId xmlns:p14="http://schemas.microsoft.com/office/powerpoint/2010/main" val="1576303994"/>
              </p:ext>
            </p:extLst>
          </p:nvPr>
        </p:nvGraphicFramePr>
        <p:xfrm>
          <a:off x="68374" y="1955166"/>
          <a:ext cx="8807449" cy="4617611"/>
        </p:xfrm>
        <a:graphic>
          <a:graphicData uri="http://schemas.openxmlformats.org/drawingml/2006/table">
            <a:tbl>
              <a:tblPr firstRow="1" bandRow="1"/>
              <a:tblGrid>
                <a:gridCol w="8807449">
                  <a:extLst>
                    <a:ext uri="{9D8B030D-6E8A-4147-A177-3AD203B41FA5}">
                      <a16:colId xmlns:a16="http://schemas.microsoft.com/office/drawing/2014/main" val="20000"/>
                    </a:ext>
                  </a:extLst>
                </a:gridCol>
              </a:tblGrid>
              <a:tr h="461909">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b="1" dirty="0" smtClean="0">
                          <a:latin typeface="標楷體" panose="03000509000000000000" pitchFamily="65" charset="-120"/>
                          <a:ea typeface="標楷體" panose="03000509000000000000" pitchFamily="65" charset="-120"/>
                        </a:rPr>
                        <a:t>修正內容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extLst>
                  <a:ext uri="{0D108BD9-81ED-4DB2-BD59-A6C34878D82A}">
                    <a16:rowId xmlns:a16="http://schemas.microsoft.com/office/drawing/2014/main" val="10000"/>
                  </a:ext>
                </a:extLst>
              </a:tr>
              <a:tr h="4155702">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342900" indent="-342900" algn="just">
                        <a:spcAft>
                          <a:spcPts val="0"/>
                        </a:spcAft>
                        <a:buFont typeface="Wingdings" panose="05000000000000000000" pitchFamily="2" charset="2"/>
                        <a:buChar char="p"/>
                      </a:pPr>
                      <a:r>
                        <a:rPr lang="zh-TW" altLang="en-US" sz="2330" baseline="0" dirty="0" smtClean="0">
                          <a:latin typeface="標楷體" pitchFamily="65" charset="-120"/>
                          <a:ea typeface="標楷體" pitchFamily="65" charset="-120"/>
                        </a:rPr>
                        <a:t>「</a:t>
                      </a:r>
                      <a:r>
                        <a:rPr lang="zh-TW" altLang="en-US" sz="2330" baseline="0" dirty="0" smtClean="0">
                          <a:solidFill>
                            <a:srgbClr val="FF0000"/>
                          </a:solidFill>
                          <a:latin typeface="標楷體" pitchFamily="65" charset="-120"/>
                          <a:ea typeface="標楷體" pitchFamily="65" charset="-120"/>
                        </a:rPr>
                        <a:t>一般公認審計準則</a:t>
                      </a:r>
                      <a:r>
                        <a:rPr lang="zh-TW" altLang="en-US" sz="2330" baseline="0" dirty="0" smtClean="0">
                          <a:latin typeface="標楷體" pitchFamily="65" charset="-120"/>
                          <a:ea typeface="標楷體" pitchFamily="65" charset="-120"/>
                        </a:rPr>
                        <a:t>」更名為「</a:t>
                      </a:r>
                      <a:r>
                        <a:rPr lang="zh-TW" altLang="en-US" sz="2330" baseline="0" dirty="0" smtClean="0">
                          <a:solidFill>
                            <a:srgbClr val="FF0000"/>
                          </a:solidFill>
                          <a:latin typeface="標楷體" pitchFamily="65" charset="-120"/>
                          <a:ea typeface="標楷體" pitchFamily="65" charset="-120"/>
                        </a:rPr>
                        <a:t>會計師服務案件準則</a:t>
                      </a:r>
                      <a:r>
                        <a:rPr lang="zh-TW" altLang="en-US" sz="2330" baseline="0" dirty="0" smtClean="0">
                          <a:latin typeface="標楷體" pitchFamily="65" charset="-120"/>
                          <a:ea typeface="標楷體" pitchFamily="65" charset="-120"/>
                        </a:rPr>
                        <a:t>」。</a:t>
                      </a:r>
                      <a:endParaRPr lang="en-US" altLang="zh-TW" sz="2330" baseline="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p"/>
                      </a:pPr>
                      <a:r>
                        <a:rPr lang="zh-TW" altLang="en-US" sz="2330" baseline="0" dirty="0" smtClean="0">
                          <a:latin typeface="標楷體" pitchFamily="65" charset="-120"/>
                          <a:ea typeface="標楷體" pitchFamily="65" charset="-120"/>
                        </a:rPr>
                        <a:t>配合財團法人中華民國會計研究發展基金會發布之「審計準則委員會所發布規範會計師服務案件準則總綱」規定之準則適用分類。</a:t>
                      </a:r>
                      <a:endParaRPr lang="en-US" altLang="zh-TW" sz="2330" baseline="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p"/>
                      </a:pPr>
                      <a:r>
                        <a:rPr lang="zh-TW" altLang="en-US" sz="2330" baseline="0" dirty="0" smtClean="0">
                          <a:latin typeface="標楷體" pitchFamily="65" charset="-120"/>
                          <a:ea typeface="標楷體" pitchFamily="65" charset="-120"/>
                        </a:rPr>
                        <a:t>所涉事項：</a:t>
                      </a:r>
                      <a:r>
                        <a:rPr lang="en-US" altLang="zh-TW" sz="2330" baseline="0" dirty="0" smtClean="0">
                          <a:latin typeface="標楷體" pitchFamily="65" charset="-120"/>
                          <a:ea typeface="標楷體" pitchFamily="65" charset="-120"/>
                        </a:rPr>
                        <a:t>1.</a:t>
                      </a:r>
                      <a:r>
                        <a:rPr lang="zh-TW" altLang="en-US" sz="2330" baseline="0" dirty="0" smtClean="0">
                          <a:latin typeface="標楷體" pitchFamily="65" charset="-120"/>
                          <a:ea typeface="標楷體" pitchFamily="65" charset="-120"/>
                        </a:rPr>
                        <a:t>證券承銷商、會計師提供之上市查核報告應載明業依我國會計師查核簽證財務報表規則及會計師服務案件準則查核或核閱。</a:t>
                      </a:r>
                      <a:r>
                        <a:rPr lang="en-US" altLang="zh-TW" sz="2330" baseline="0" dirty="0" smtClean="0">
                          <a:latin typeface="標楷體" pitchFamily="65" charset="-120"/>
                          <a:ea typeface="標楷體" pitchFamily="65" charset="-120"/>
                        </a:rPr>
                        <a:t>2.</a:t>
                      </a:r>
                      <a:r>
                        <a:rPr lang="zh-TW" altLang="en-US" sz="2330" baseline="0" dirty="0" smtClean="0">
                          <a:latin typeface="標楷體" pitchFamily="65" charset="-120"/>
                          <a:ea typeface="標楷體" pitchFamily="65" charset="-120"/>
                        </a:rPr>
                        <a:t>實質審閱財務報告或財務預測期間若有必要時，應調閱會計師之相關工作底稿，查明簽證會計師是否依照會計師查核簽證財務報表規則暨會計師服務案件準則辦理。</a:t>
                      </a:r>
                      <a:r>
                        <a:rPr lang="en-US" altLang="zh-TW" sz="2330" baseline="0" dirty="0" smtClean="0">
                          <a:latin typeface="標楷體" pitchFamily="65" charset="-120"/>
                          <a:ea typeface="標楷體" pitchFamily="65" charset="-120"/>
                        </a:rPr>
                        <a:t>3.</a:t>
                      </a:r>
                      <a:r>
                        <a:rPr lang="zh-TW" altLang="en-US" sz="2330" baseline="0" dirty="0" smtClean="0">
                          <a:latin typeface="標楷體" pitchFamily="65" charset="-120"/>
                          <a:ea typeface="標楷體" pitchFamily="65" charset="-120"/>
                        </a:rPr>
                        <a:t>會計師執行初次申請股票上市公司申請上市時所檢送之內部控制制度審查報告、財務報告或財務預測之查核或核閱工作，未依會計師查核簽證財務報表規則或會計師服務案件準則執行查核或核閱工作者。</a:t>
                      </a:r>
                    </a:p>
                  </a:txBody>
                  <a:tcPr marL="91445" marR="91445"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47877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18</a:t>
            </a:fld>
            <a:endParaRPr lang="en-US"/>
          </a:p>
        </p:txBody>
      </p:sp>
      <p:sp>
        <p:nvSpPr>
          <p:cNvPr id="9" name="內容版面配置區 1"/>
          <p:cNvSpPr txBox="1">
            <a:spLocks/>
          </p:cNvSpPr>
          <p:nvPr/>
        </p:nvSpPr>
        <p:spPr bwMode="auto">
          <a:xfrm>
            <a:off x="0" y="997581"/>
            <a:ext cx="9144000" cy="669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2060"/>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b="1" kern="1200">
                <a:solidFill>
                  <a:srgbClr val="002060"/>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b="1" kern="1200">
                <a:solidFill>
                  <a:srgbClr val="002060"/>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zh-TW" altLang="en-US" sz="2000" b="1" i="0" u="none" strike="noStrike" kern="1200" cap="none" spc="0" normalizeH="0" baseline="0" noProof="0" dirty="0">
              <a:ln>
                <a:noFill/>
              </a:ln>
              <a:solidFill>
                <a:srgbClr val="002060"/>
              </a:solidFill>
              <a:effectLst/>
              <a:uLnTx/>
              <a:uFillTx/>
              <a:latin typeface="Book Antiqua" pitchFamily="18" charset="0"/>
              <a:ea typeface="標楷體" pitchFamily="65" charset="-120"/>
              <a:cs typeface="+mn-cs"/>
            </a:endParaRPr>
          </a:p>
        </p:txBody>
      </p:sp>
      <p:sp>
        <p:nvSpPr>
          <p:cNvPr id="10" name="投影片編號版面配置區 2"/>
          <p:cNvSpPr txBox="1">
            <a:spLocks/>
          </p:cNvSpPr>
          <p:nvPr/>
        </p:nvSpPr>
        <p:spPr>
          <a:xfrm>
            <a:off x="8459788" y="6492875"/>
            <a:ext cx="576262" cy="365125"/>
          </a:xfrm>
          <a:prstGeom prst="rect">
            <a:avLst/>
          </a:prstGeom>
          <a:ln/>
        </p:spPr>
        <p:txBody>
          <a:bodyPr vert="horz" lIns="91440" tIns="45720" rIns="91440" bIns="45720" rtlCol="0" anchor="ctr">
            <a:normAutofit/>
          </a:bodyPr>
          <a:lstStyle>
            <a:defPPr>
              <a:defRPr lang="zh-TW"/>
            </a:defPPr>
            <a:lvl1pPr algn="r" rtl="0" fontAlgn="auto">
              <a:spcBef>
                <a:spcPts val="0"/>
              </a:spcBef>
              <a:spcAft>
                <a:spcPts val="0"/>
              </a:spcAft>
              <a:defRPr kumimoji="0" sz="1200" b="1" kern="120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5232D80-EE55-46FA-91AB-F8D8FDE64A2C}" type="slidenum">
              <a:rPr kumimoji="0" lang="en-US" altLang="zh-TW"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200" b="1" i="0" u="none" strike="noStrike" kern="1200" cap="none" spc="0" normalizeH="0" baseline="0" noProof="0">
              <a:ln>
                <a:noFill/>
              </a:ln>
              <a:solidFill>
                <a:prstClr val="black">
                  <a:tint val="75000"/>
                </a:prstClr>
              </a:solidFill>
              <a:effectLst/>
              <a:uLnTx/>
              <a:uFillTx/>
              <a:latin typeface="Calibri"/>
              <a:ea typeface="標楷體" pitchFamily="65" charset="-120"/>
              <a:cs typeface="+mn-cs"/>
            </a:endParaRPr>
          </a:p>
        </p:txBody>
      </p:sp>
      <p:sp>
        <p:nvSpPr>
          <p:cNvPr id="11" name="標題 1"/>
          <p:cNvSpPr txBox="1">
            <a:spLocks/>
          </p:cNvSpPr>
          <p:nvPr/>
        </p:nvSpPr>
        <p:spPr>
          <a:xfrm>
            <a:off x="190500" y="215071"/>
            <a:ext cx="8153400" cy="635479"/>
          </a:xfrm>
          <a:prstGeom prst="rect">
            <a:avLst/>
          </a:prstGeom>
        </p:spPr>
        <p:txBody>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ea typeface="微軟正黑體" pitchFamily="34" charset="-120"/>
              </a:defRPr>
            </a:lvl2pPr>
            <a:lvl3pPr algn="l" rtl="0" eaLnBrk="0" fontAlgn="base" hangingPunct="0">
              <a:spcBef>
                <a:spcPct val="0"/>
              </a:spcBef>
              <a:spcAft>
                <a:spcPct val="0"/>
              </a:spcAft>
              <a:defRPr sz="4400">
                <a:solidFill>
                  <a:schemeClr val="tx2"/>
                </a:solidFill>
                <a:latin typeface="Tw Cen MT" pitchFamily="34" charset="0"/>
                <a:ea typeface="微軟正黑體" pitchFamily="34" charset="-120"/>
              </a:defRPr>
            </a:lvl3pPr>
            <a:lvl4pPr algn="l" rtl="0" eaLnBrk="0" fontAlgn="base" hangingPunct="0">
              <a:spcBef>
                <a:spcPct val="0"/>
              </a:spcBef>
              <a:spcAft>
                <a:spcPct val="0"/>
              </a:spcAft>
              <a:defRPr sz="4400">
                <a:solidFill>
                  <a:schemeClr val="tx2"/>
                </a:solidFill>
                <a:latin typeface="Tw Cen MT" pitchFamily="34" charset="0"/>
                <a:ea typeface="微軟正黑體" pitchFamily="34" charset="-120"/>
              </a:defRPr>
            </a:lvl4pPr>
            <a:lvl5pPr algn="l" rtl="0" eaLnBrk="0" fontAlgn="base" hangingPunct="0">
              <a:spcBef>
                <a:spcPct val="0"/>
              </a:spcBef>
              <a:spcAft>
                <a:spcPct val="0"/>
              </a:spcAft>
              <a:defRPr sz="4400">
                <a:solidFill>
                  <a:schemeClr val="tx2"/>
                </a:solidFill>
                <a:latin typeface="Tw Cen MT" pitchFamily="34" charset="0"/>
                <a:ea typeface="微軟正黑體" pitchFamily="34" charset="-120"/>
              </a:defRPr>
            </a:lvl5pPr>
            <a:lvl6pPr marL="457200" algn="l" rtl="0" fontAlgn="base">
              <a:spcBef>
                <a:spcPct val="0"/>
              </a:spcBef>
              <a:spcAft>
                <a:spcPct val="0"/>
              </a:spcAft>
              <a:defRPr sz="4400">
                <a:solidFill>
                  <a:schemeClr val="tx2"/>
                </a:solidFill>
                <a:latin typeface="Tw Cen MT" pitchFamily="34" charset="0"/>
                <a:ea typeface="微軟正黑體" pitchFamily="34" charset="-120"/>
              </a:defRPr>
            </a:lvl6pPr>
            <a:lvl7pPr marL="914400" algn="l" rtl="0" fontAlgn="base">
              <a:spcBef>
                <a:spcPct val="0"/>
              </a:spcBef>
              <a:spcAft>
                <a:spcPct val="0"/>
              </a:spcAft>
              <a:defRPr sz="4400">
                <a:solidFill>
                  <a:schemeClr val="tx2"/>
                </a:solidFill>
                <a:latin typeface="Tw Cen MT" pitchFamily="34" charset="0"/>
                <a:ea typeface="微軟正黑體" pitchFamily="34" charset="-120"/>
              </a:defRPr>
            </a:lvl7pPr>
            <a:lvl8pPr marL="1371600" algn="l" rtl="0" fontAlgn="base">
              <a:spcBef>
                <a:spcPct val="0"/>
              </a:spcBef>
              <a:spcAft>
                <a:spcPct val="0"/>
              </a:spcAft>
              <a:defRPr sz="4400">
                <a:solidFill>
                  <a:schemeClr val="tx2"/>
                </a:solidFill>
                <a:latin typeface="Tw Cen MT" pitchFamily="34" charset="0"/>
                <a:ea typeface="微軟正黑體" pitchFamily="34" charset="-120"/>
              </a:defRPr>
            </a:lvl8pPr>
            <a:lvl9pPr marL="1828800" algn="l" rtl="0" fontAlgn="base">
              <a:spcBef>
                <a:spcPct val="0"/>
              </a:spcBef>
              <a:spcAft>
                <a:spcPct val="0"/>
              </a:spcAft>
              <a:defRPr sz="4400">
                <a:solidFill>
                  <a:schemeClr val="tx2"/>
                </a:solidFill>
                <a:latin typeface="Tw Cen MT" pitchFamily="34" charset="0"/>
                <a:ea typeface="微軟正黑體" pitchFamily="34" charset="-120"/>
              </a:defRPr>
            </a:lvl9pPr>
          </a:lstStyle>
          <a:p>
            <a:pPr algn="ct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三、</a:t>
            </a: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rPr>
              <a:t>強化生技產業發展措施</a:t>
            </a:r>
          </a:p>
        </p:txBody>
      </p:sp>
      <p:sp>
        <p:nvSpPr>
          <p:cNvPr id="12" name="矩形 11"/>
          <p:cNvSpPr>
            <a:spLocks noChangeArrowheads="1"/>
          </p:cNvSpPr>
          <p:nvPr/>
        </p:nvSpPr>
        <p:spPr bwMode="auto">
          <a:xfrm>
            <a:off x="7844015" y="703519"/>
            <a:ext cx="12218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C00000"/>
                </a:solidFill>
                <a:latin typeface="Calibri"/>
                <a:ea typeface="標楷體" pitchFamily="65" charset="-120"/>
              </a:rPr>
              <a:t>112.10.05</a:t>
            </a:r>
            <a:endParaRPr lang="zh-TW" altLang="en-US" dirty="0">
              <a:solidFill>
                <a:srgbClr val="C00000"/>
              </a:solidFill>
              <a:latin typeface="Calibri"/>
              <a:ea typeface="標楷體" pitchFamily="65" charset="-120"/>
            </a:endParaRPr>
          </a:p>
        </p:txBody>
      </p:sp>
      <p:graphicFrame>
        <p:nvGraphicFramePr>
          <p:cNvPr id="4" name="資料庫圖表 3"/>
          <p:cNvGraphicFramePr/>
          <p:nvPr>
            <p:extLst>
              <p:ext uri="{D42A27DB-BD31-4B8C-83A1-F6EECF244321}">
                <p14:modId xmlns:p14="http://schemas.microsoft.com/office/powerpoint/2010/main" val="144467073"/>
              </p:ext>
            </p:extLst>
          </p:nvPr>
        </p:nvGraphicFramePr>
        <p:xfrm>
          <a:off x="-1600200" y="997581"/>
          <a:ext cx="11734800" cy="5495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368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1</a:t>
            </a:fld>
            <a:endParaRPr lang="en-US"/>
          </a:p>
        </p:txBody>
      </p:sp>
      <p:sp>
        <p:nvSpPr>
          <p:cNvPr id="6" name="Text Box 5"/>
          <p:cNvSpPr txBox="1">
            <a:spLocks noChangeArrowheads="1"/>
          </p:cNvSpPr>
          <p:nvPr/>
        </p:nvSpPr>
        <p:spPr bwMode="auto">
          <a:xfrm>
            <a:off x="533400" y="1600200"/>
            <a:ext cx="8153400" cy="3835400"/>
          </a:xfrm>
          <a:prstGeom prst="rect">
            <a:avLst/>
          </a:prstGeom>
          <a:noFill/>
          <a:ln w="57150" cmpd="thickThin">
            <a:solidFill>
              <a:srgbClr val="2DA2BF">
                <a:lumMod val="75000"/>
              </a:srgbClr>
            </a:solidFill>
            <a:miter lim="800000"/>
            <a:headEnd/>
            <a:tailEnd/>
          </a:ln>
        </p:spPr>
        <p:txBody>
          <a:bodyPr vert="horz" wrap="square" lIns="92044" tIns="46022" rIns="92044" bIns="46022"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400" kern="1200" baseline="0">
                <a:solidFill>
                  <a:schemeClr val="tx1"/>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kern="1200" baseline="0">
                <a:solidFill>
                  <a:schemeClr val="tx1"/>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sz="1800" kern="1200" baseline="0">
                <a:solidFill>
                  <a:schemeClr val="tx1"/>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kern="1200" baseline="0">
                <a:solidFill>
                  <a:schemeClr val="tx1"/>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kern="1200" baseline="0">
                <a:solidFill>
                  <a:schemeClr val="tx1"/>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marR="0" lvl="0" indent="-457200" algn="ctr" defTabSz="914400" rtl="0" eaLnBrk="0" fontAlgn="base" latinLnBrk="0" hangingPunct="0">
              <a:lnSpc>
                <a:spcPct val="100000"/>
              </a:lnSpc>
              <a:spcBef>
                <a:spcPct val="20000"/>
              </a:spcBef>
              <a:spcAft>
                <a:spcPct val="0"/>
              </a:spcAft>
              <a:buClrTx/>
              <a:buSzTx/>
              <a:buFont typeface="Arial" charset="0"/>
              <a:buNone/>
              <a:tabLst/>
              <a:defRPr/>
            </a:pPr>
            <a:r>
              <a:rPr kumimoji="0" lang="en-US" altLang="zh-TW" sz="2400" b="0" i="0" u="none" strike="noStrike" kern="1200" cap="none" spc="0" normalizeH="0" baseline="0" noProof="0" smtClean="0">
                <a:ln>
                  <a:noFill/>
                </a:ln>
                <a:solidFill>
                  <a:srgbClr val="A50021"/>
                </a:solidFill>
                <a:effectLst/>
                <a:uLnTx/>
                <a:uFillTx/>
                <a:latin typeface="Calibri"/>
                <a:ea typeface="標楷體" pitchFamily="65" charset="-120"/>
                <a:cs typeface="+mn-cs"/>
              </a:rPr>
              <a:t>【</a:t>
            </a:r>
            <a:r>
              <a:rPr kumimoji="0" lang="zh-TW" altLang="en-US" sz="2400" b="0" i="0" u="none" strike="noStrike" kern="1200" cap="none" spc="0" normalizeH="0" baseline="0" noProof="0" smtClean="0">
                <a:ln>
                  <a:noFill/>
                </a:ln>
                <a:solidFill>
                  <a:srgbClr val="A50021"/>
                </a:solidFill>
                <a:effectLst/>
                <a:uLnTx/>
                <a:uFillTx/>
                <a:latin typeface="Calibri"/>
                <a:ea typeface="標楷體" pitchFamily="65" charset="-120"/>
                <a:cs typeface="+mn-cs"/>
              </a:rPr>
              <a:t>聲明</a:t>
            </a:r>
            <a:r>
              <a:rPr kumimoji="0" lang="en-US" altLang="zh-TW" sz="2400" b="0" i="0" u="none" strike="noStrike" kern="1200" cap="none" spc="0" normalizeH="0" baseline="0" noProof="0" smtClean="0">
                <a:ln>
                  <a:noFill/>
                </a:ln>
                <a:solidFill>
                  <a:srgbClr val="A50021"/>
                </a:solidFill>
                <a:effectLst/>
                <a:uLnTx/>
                <a:uFillTx/>
                <a:latin typeface="Calibri"/>
                <a:ea typeface="標楷體" pitchFamily="65" charset="-120"/>
                <a:cs typeface="+mn-cs"/>
              </a:rPr>
              <a:t>】</a:t>
            </a:r>
          </a:p>
          <a:p>
            <a:pPr marL="457200" marR="0" lvl="0" indent="-457200" algn="just" defTabSz="914400" rtl="0" eaLnBrk="0" fontAlgn="base" latinLnBrk="0" hangingPunct="0">
              <a:lnSpc>
                <a:spcPct val="100000"/>
              </a:lnSpc>
              <a:spcBef>
                <a:spcPct val="20000"/>
              </a:spcBef>
              <a:spcAft>
                <a:spcPct val="0"/>
              </a:spcAft>
              <a:buClrTx/>
              <a:buSzTx/>
              <a:buFontTx/>
              <a:buAutoNum type="arabicPeriod"/>
              <a:tabLst/>
              <a:defRPr/>
            </a:pPr>
            <a:r>
              <a:rPr kumimoji="0" lang="zh-TW" altLang="en-US" sz="2400" b="0" i="0" u="none" strike="noStrike" kern="1200" cap="none" spc="0" normalizeH="0" baseline="0" noProof="0" smtClean="0">
                <a:ln>
                  <a:noFill/>
                </a:ln>
                <a:solidFill>
                  <a:sysClr val="windowText" lastClr="000000"/>
                </a:solidFill>
                <a:effectLst/>
                <a:uLnTx/>
                <a:uFillTx/>
                <a:latin typeface="Calibri"/>
                <a:ea typeface="標楷體" pitchFamily="65" charset="-120"/>
                <a:cs typeface="+mn-cs"/>
              </a:rPr>
              <a:t>本簡報之意見不全然代表臺灣證券交易所之立場</a:t>
            </a:r>
          </a:p>
          <a:p>
            <a:pPr marL="457200" marR="0" lvl="0" indent="-457200" algn="just" defTabSz="914400" rtl="0" eaLnBrk="0" fontAlgn="base" latinLnBrk="0" hangingPunct="0">
              <a:lnSpc>
                <a:spcPct val="100000"/>
              </a:lnSpc>
              <a:spcBef>
                <a:spcPct val="20000"/>
              </a:spcBef>
              <a:spcAft>
                <a:spcPct val="0"/>
              </a:spcAft>
              <a:buClrTx/>
              <a:buSzTx/>
              <a:buFontTx/>
              <a:buAutoNum type="arabicPeriod"/>
              <a:tabLst/>
              <a:defRPr/>
            </a:pPr>
            <a:r>
              <a:rPr kumimoji="0" lang="zh-TW" altLang="en-US" sz="2400" b="0" i="0" u="none" strike="noStrike" kern="1200" cap="none" spc="0" normalizeH="0" baseline="0" noProof="0" smtClean="0">
                <a:ln>
                  <a:noFill/>
                </a:ln>
                <a:solidFill>
                  <a:sysClr val="windowText" lastClr="000000"/>
                </a:solidFill>
                <a:effectLst/>
                <a:uLnTx/>
                <a:uFillTx/>
                <a:latin typeface="Calibri"/>
                <a:ea typeface="標楷體" pitchFamily="65" charset="-120"/>
                <a:cs typeface="+mn-cs"/>
              </a:rPr>
              <a:t>本簡報已盡力提供準確可靠之資訊，若有錯誤，以原公告為準，如因任何資料不正確或疏漏所衍生之損害或損失，臺灣證券交易所不負法律責任</a:t>
            </a:r>
          </a:p>
          <a:p>
            <a:pPr marL="457200" marR="0" lvl="0" indent="-457200" algn="just" defTabSz="914400" rtl="0" eaLnBrk="0" fontAlgn="base" latinLnBrk="0" hangingPunct="0">
              <a:lnSpc>
                <a:spcPct val="100000"/>
              </a:lnSpc>
              <a:spcBef>
                <a:spcPct val="20000"/>
              </a:spcBef>
              <a:spcAft>
                <a:spcPct val="0"/>
              </a:spcAft>
              <a:buClrTx/>
              <a:buSzTx/>
              <a:buFontTx/>
              <a:buAutoNum type="arabicPeriod"/>
              <a:tabLst/>
              <a:defRPr/>
            </a:pPr>
            <a:r>
              <a:rPr kumimoji="0" lang="zh-TW" altLang="en-US" sz="2400" b="0" i="0" u="none" strike="noStrike" kern="1200" cap="none" spc="0" normalizeH="0" baseline="0" noProof="0" smtClean="0">
                <a:ln>
                  <a:noFill/>
                </a:ln>
                <a:solidFill>
                  <a:sysClr val="windowText" lastClr="000000"/>
                </a:solidFill>
                <a:effectLst/>
                <a:uLnTx/>
                <a:uFillTx/>
                <a:latin typeface="Calibri"/>
                <a:ea typeface="標楷體" pitchFamily="65" charset="-120"/>
                <a:cs typeface="+mn-cs"/>
              </a:rPr>
              <a:t>本簡報內容與臺灣證券交易所及主管機關公布條文有異者，以公布條文為準</a:t>
            </a:r>
          </a:p>
          <a:p>
            <a:pPr marL="457200" marR="0" lvl="0" indent="-457200" algn="just" defTabSz="914400" rtl="0" eaLnBrk="0" fontAlgn="base" latinLnBrk="0" hangingPunct="0">
              <a:lnSpc>
                <a:spcPct val="100000"/>
              </a:lnSpc>
              <a:spcBef>
                <a:spcPct val="20000"/>
              </a:spcBef>
              <a:spcAft>
                <a:spcPct val="0"/>
              </a:spcAft>
              <a:buClrTx/>
              <a:buSzTx/>
              <a:buFontTx/>
              <a:buAutoNum type="arabicPeriod"/>
              <a:tabLst/>
              <a:defRPr/>
            </a:pPr>
            <a:r>
              <a:rPr kumimoji="0" lang="zh-TW" altLang="en-US" sz="2400" b="0" i="0" u="none" strike="noStrike" kern="1200" cap="none" spc="0" normalizeH="0" baseline="0" noProof="0" smtClean="0">
                <a:ln>
                  <a:noFill/>
                </a:ln>
                <a:solidFill>
                  <a:sysClr val="windowText" lastClr="000000"/>
                </a:solidFill>
                <a:effectLst/>
                <a:uLnTx/>
                <a:uFillTx/>
                <a:latin typeface="Calibri"/>
                <a:ea typeface="標楷體" pitchFamily="65" charset="-120"/>
                <a:cs typeface="+mn-cs"/>
              </a:rPr>
              <a:t>本簡報僅供參考，臺灣證券交易所審查不以本簡報內容為限</a:t>
            </a:r>
            <a:endParaRPr kumimoji="0" lang="en-US" altLang="zh-TW" sz="2400" b="0" i="0" u="none" strike="noStrike" kern="1200" cap="none" spc="0" normalizeH="0" baseline="0" noProof="0" dirty="0" smtClean="0">
              <a:ln>
                <a:noFill/>
              </a:ln>
              <a:solidFill>
                <a:sysClr val="windowText" lastClr="000000"/>
              </a:solidFill>
              <a:effectLst/>
              <a:uLnTx/>
              <a:uFillTx/>
              <a:latin typeface="Calibri"/>
              <a:ea typeface="標楷體" pitchFamily="65" charset="-120"/>
              <a:cs typeface="+mn-cs"/>
            </a:endParaRPr>
          </a:p>
        </p:txBody>
      </p:sp>
      <p:sp>
        <p:nvSpPr>
          <p:cNvPr id="7" name="投影片編號版面配置區 1"/>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Tree>
    <p:extLst>
      <p:ext uri="{BB962C8B-B14F-4D97-AF65-F5344CB8AC3E}">
        <p14:creationId xmlns:p14="http://schemas.microsoft.com/office/powerpoint/2010/main" val="2913997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19</a:t>
            </a:fld>
            <a:endParaRPr lang="en-US"/>
          </a:p>
        </p:txBody>
      </p:sp>
      <p:sp>
        <p:nvSpPr>
          <p:cNvPr id="9" name="內容版面配置區 1"/>
          <p:cNvSpPr txBox="1">
            <a:spLocks/>
          </p:cNvSpPr>
          <p:nvPr/>
        </p:nvSpPr>
        <p:spPr bwMode="auto">
          <a:xfrm>
            <a:off x="0" y="966238"/>
            <a:ext cx="9144000" cy="669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2060"/>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b="1" kern="1200">
                <a:solidFill>
                  <a:srgbClr val="002060"/>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b="1" kern="1200">
                <a:solidFill>
                  <a:srgbClr val="002060"/>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defRPr/>
            </a:pPr>
            <a:r>
              <a:rPr kumimoji="0" lang="zh-TW" altLang="en-US" sz="3200" dirty="0">
                <a:solidFill>
                  <a:srgbClr val="000099"/>
                </a:solidFill>
              </a:rPr>
              <a:t>公開</a:t>
            </a:r>
            <a:r>
              <a:rPr kumimoji="0" lang="zh-TW" altLang="en-US" sz="3200" dirty="0" smtClean="0">
                <a:solidFill>
                  <a:srgbClr val="000099"/>
                </a:solidFill>
              </a:rPr>
              <a:t>說明書</a:t>
            </a:r>
            <a:r>
              <a:rPr kumimoji="0" lang="zh-TW" altLang="en-US" sz="3200" dirty="0">
                <a:solidFill>
                  <a:srgbClr val="000099"/>
                </a:solidFill>
              </a:rPr>
              <a:t>資訊</a:t>
            </a:r>
            <a:r>
              <a:rPr kumimoji="0" lang="zh-TW" altLang="en-US" sz="3200" dirty="0" smtClean="0">
                <a:solidFill>
                  <a:srgbClr val="000099"/>
                </a:solidFill>
              </a:rPr>
              <a:t>揭露</a:t>
            </a:r>
            <a:r>
              <a:rPr kumimoji="0" lang="zh-TW" altLang="en-US" sz="3200" dirty="0">
                <a:solidFill>
                  <a:srgbClr val="000099"/>
                </a:solidFill>
              </a:rPr>
              <a:t>重點</a:t>
            </a:r>
          </a:p>
        </p:txBody>
      </p:sp>
      <p:sp>
        <p:nvSpPr>
          <p:cNvPr id="10" name="投影片編號版面配置區 2"/>
          <p:cNvSpPr txBox="1">
            <a:spLocks/>
          </p:cNvSpPr>
          <p:nvPr/>
        </p:nvSpPr>
        <p:spPr>
          <a:xfrm>
            <a:off x="8459788" y="6492875"/>
            <a:ext cx="576262" cy="365125"/>
          </a:xfrm>
          <a:prstGeom prst="rect">
            <a:avLst/>
          </a:prstGeom>
          <a:ln/>
        </p:spPr>
        <p:txBody>
          <a:bodyPr vert="horz" lIns="91440" tIns="45720" rIns="91440" bIns="45720" rtlCol="0" anchor="ctr">
            <a:normAutofit/>
          </a:bodyPr>
          <a:lstStyle>
            <a:defPPr>
              <a:defRPr lang="zh-TW"/>
            </a:defPPr>
            <a:lvl1pPr algn="r" rtl="0" fontAlgn="auto">
              <a:spcBef>
                <a:spcPts val="0"/>
              </a:spcBef>
              <a:spcAft>
                <a:spcPts val="0"/>
              </a:spcAft>
              <a:defRPr kumimoji="0" sz="1200" b="1" kern="120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5232D80-EE55-46FA-91AB-F8D8FDE64A2C}" type="slidenum">
              <a:rPr kumimoji="0" lang="en-US" altLang="zh-TW"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zh-TW" sz="1200" b="1" i="0" u="none" strike="noStrike" kern="1200" cap="none" spc="0" normalizeH="0" baseline="0" noProof="0">
              <a:ln>
                <a:noFill/>
              </a:ln>
              <a:solidFill>
                <a:prstClr val="black">
                  <a:tint val="75000"/>
                </a:prstClr>
              </a:solidFill>
              <a:effectLst/>
              <a:uLnTx/>
              <a:uFillTx/>
              <a:latin typeface="Calibri"/>
              <a:ea typeface="標楷體" pitchFamily="65" charset="-120"/>
              <a:cs typeface="+mn-cs"/>
            </a:endParaRPr>
          </a:p>
        </p:txBody>
      </p:sp>
      <p:sp>
        <p:nvSpPr>
          <p:cNvPr id="11" name="標題 1"/>
          <p:cNvSpPr txBox="1">
            <a:spLocks/>
          </p:cNvSpPr>
          <p:nvPr/>
        </p:nvSpPr>
        <p:spPr>
          <a:xfrm>
            <a:off x="236774" y="222098"/>
            <a:ext cx="8153400" cy="635479"/>
          </a:xfrm>
          <a:prstGeom prst="rect">
            <a:avLst/>
          </a:prstGeom>
        </p:spPr>
        <p:txBody>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ea typeface="微軟正黑體" pitchFamily="34" charset="-120"/>
              </a:defRPr>
            </a:lvl2pPr>
            <a:lvl3pPr algn="l" rtl="0" eaLnBrk="0" fontAlgn="base" hangingPunct="0">
              <a:spcBef>
                <a:spcPct val="0"/>
              </a:spcBef>
              <a:spcAft>
                <a:spcPct val="0"/>
              </a:spcAft>
              <a:defRPr sz="4400">
                <a:solidFill>
                  <a:schemeClr val="tx2"/>
                </a:solidFill>
                <a:latin typeface="Tw Cen MT" pitchFamily="34" charset="0"/>
                <a:ea typeface="微軟正黑體" pitchFamily="34" charset="-120"/>
              </a:defRPr>
            </a:lvl3pPr>
            <a:lvl4pPr algn="l" rtl="0" eaLnBrk="0" fontAlgn="base" hangingPunct="0">
              <a:spcBef>
                <a:spcPct val="0"/>
              </a:spcBef>
              <a:spcAft>
                <a:spcPct val="0"/>
              </a:spcAft>
              <a:defRPr sz="4400">
                <a:solidFill>
                  <a:schemeClr val="tx2"/>
                </a:solidFill>
                <a:latin typeface="Tw Cen MT" pitchFamily="34" charset="0"/>
                <a:ea typeface="微軟正黑體" pitchFamily="34" charset="-120"/>
              </a:defRPr>
            </a:lvl4pPr>
            <a:lvl5pPr algn="l" rtl="0" eaLnBrk="0" fontAlgn="base" hangingPunct="0">
              <a:spcBef>
                <a:spcPct val="0"/>
              </a:spcBef>
              <a:spcAft>
                <a:spcPct val="0"/>
              </a:spcAft>
              <a:defRPr sz="4400">
                <a:solidFill>
                  <a:schemeClr val="tx2"/>
                </a:solidFill>
                <a:latin typeface="Tw Cen MT" pitchFamily="34" charset="0"/>
                <a:ea typeface="微軟正黑體" pitchFamily="34" charset="-120"/>
              </a:defRPr>
            </a:lvl5pPr>
            <a:lvl6pPr marL="457200" algn="l" rtl="0" fontAlgn="base">
              <a:spcBef>
                <a:spcPct val="0"/>
              </a:spcBef>
              <a:spcAft>
                <a:spcPct val="0"/>
              </a:spcAft>
              <a:defRPr sz="4400">
                <a:solidFill>
                  <a:schemeClr val="tx2"/>
                </a:solidFill>
                <a:latin typeface="Tw Cen MT" pitchFamily="34" charset="0"/>
                <a:ea typeface="微軟正黑體" pitchFamily="34" charset="-120"/>
              </a:defRPr>
            </a:lvl6pPr>
            <a:lvl7pPr marL="914400" algn="l" rtl="0" fontAlgn="base">
              <a:spcBef>
                <a:spcPct val="0"/>
              </a:spcBef>
              <a:spcAft>
                <a:spcPct val="0"/>
              </a:spcAft>
              <a:defRPr sz="4400">
                <a:solidFill>
                  <a:schemeClr val="tx2"/>
                </a:solidFill>
                <a:latin typeface="Tw Cen MT" pitchFamily="34" charset="0"/>
                <a:ea typeface="微軟正黑體" pitchFamily="34" charset="-120"/>
              </a:defRPr>
            </a:lvl7pPr>
            <a:lvl8pPr marL="1371600" algn="l" rtl="0" fontAlgn="base">
              <a:spcBef>
                <a:spcPct val="0"/>
              </a:spcBef>
              <a:spcAft>
                <a:spcPct val="0"/>
              </a:spcAft>
              <a:defRPr sz="4400">
                <a:solidFill>
                  <a:schemeClr val="tx2"/>
                </a:solidFill>
                <a:latin typeface="Tw Cen MT" pitchFamily="34" charset="0"/>
                <a:ea typeface="微軟正黑體" pitchFamily="34" charset="-120"/>
              </a:defRPr>
            </a:lvl8pPr>
            <a:lvl9pPr marL="1828800" algn="l" rtl="0" fontAlgn="base">
              <a:spcBef>
                <a:spcPct val="0"/>
              </a:spcBef>
              <a:spcAft>
                <a:spcPct val="0"/>
              </a:spcAft>
              <a:defRPr sz="4400">
                <a:solidFill>
                  <a:schemeClr val="tx2"/>
                </a:solidFill>
                <a:latin typeface="Tw Cen MT" pitchFamily="34" charset="0"/>
                <a:ea typeface="微軟正黑體" pitchFamily="34" charset="-120"/>
              </a:defRPr>
            </a:lvl9pPr>
          </a:lstStyle>
          <a:p>
            <a:pPr algn="ct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三、</a:t>
            </a: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rPr>
              <a:t>強化生技產業發展</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措施</a:t>
            </a:r>
            <a:r>
              <a:rPr lang="en-US" altLang="zh-TW"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續</a:t>
            </a:r>
            <a:r>
              <a:rPr lang="en-US" altLang="zh-TW"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rPr>
              <a:t>)</a:t>
            </a:r>
            <a:endPar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endParaRPr>
          </a:p>
        </p:txBody>
      </p:sp>
      <p:sp>
        <p:nvSpPr>
          <p:cNvPr id="12" name="矩形 11"/>
          <p:cNvSpPr>
            <a:spLocks noChangeArrowheads="1"/>
          </p:cNvSpPr>
          <p:nvPr/>
        </p:nvSpPr>
        <p:spPr bwMode="auto">
          <a:xfrm>
            <a:off x="7844015" y="703519"/>
            <a:ext cx="12218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C00000"/>
                </a:solidFill>
                <a:latin typeface="Calibri"/>
                <a:ea typeface="標楷體" pitchFamily="65" charset="-120"/>
              </a:rPr>
              <a:t>112.10.05</a:t>
            </a:r>
            <a:endParaRPr lang="zh-TW" altLang="en-US" dirty="0">
              <a:solidFill>
                <a:srgbClr val="C00000"/>
              </a:solidFill>
              <a:latin typeface="Calibri"/>
              <a:ea typeface="標楷體" pitchFamily="65" charset="-120"/>
            </a:endParaRPr>
          </a:p>
        </p:txBody>
      </p:sp>
      <p:graphicFrame>
        <p:nvGraphicFramePr>
          <p:cNvPr id="5" name="資料庫圖表 4"/>
          <p:cNvGraphicFramePr/>
          <p:nvPr>
            <p:extLst>
              <p:ext uri="{D42A27DB-BD31-4B8C-83A1-F6EECF244321}">
                <p14:modId xmlns:p14="http://schemas.microsoft.com/office/powerpoint/2010/main" val="3285291229"/>
              </p:ext>
            </p:extLst>
          </p:nvPr>
        </p:nvGraphicFramePr>
        <p:xfrm>
          <a:off x="-76201" y="1212290"/>
          <a:ext cx="9112251" cy="2623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圖片 12"/>
          <p:cNvPicPr>
            <a:picLocks noChangeAspect="1"/>
          </p:cNvPicPr>
          <p:nvPr/>
        </p:nvPicPr>
        <p:blipFill rotWithShape="1">
          <a:blip r:embed="rId7"/>
          <a:srcRect l="10927" t="9912" r="10439" b="11422"/>
          <a:stretch/>
        </p:blipFill>
        <p:spPr>
          <a:xfrm>
            <a:off x="228600" y="1717751"/>
            <a:ext cx="896861" cy="762626"/>
          </a:xfrm>
          <a:prstGeom prst="rect">
            <a:avLst/>
          </a:prstGeom>
        </p:spPr>
      </p:pic>
      <p:sp>
        <p:nvSpPr>
          <p:cNvPr id="14" name="內容版面配置區 1"/>
          <p:cNvSpPr txBox="1">
            <a:spLocks/>
          </p:cNvSpPr>
          <p:nvPr/>
        </p:nvSpPr>
        <p:spPr bwMode="auto">
          <a:xfrm>
            <a:off x="201605" y="3829146"/>
            <a:ext cx="9144000" cy="669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2060"/>
                </a:solidFill>
                <a:latin typeface="Book Antiqua" pitchFamily="18" charset="0"/>
                <a:ea typeface="標楷體" pitchFamily="65" charset="-120"/>
                <a:cs typeface="+mn-cs"/>
              </a:defRPr>
            </a:lvl1pPr>
            <a:lvl2pPr marL="742950" indent="-285750" algn="l" rtl="0" eaLnBrk="0" fontAlgn="base" hangingPunct="0">
              <a:spcBef>
                <a:spcPct val="20000"/>
              </a:spcBef>
              <a:spcAft>
                <a:spcPct val="0"/>
              </a:spcAft>
              <a:buFont typeface="Arial" charset="0"/>
              <a:buChar char="–"/>
              <a:defRPr sz="2000" b="1" kern="1200">
                <a:solidFill>
                  <a:srgbClr val="002060"/>
                </a:solidFill>
                <a:latin typeface="Book Antiqua" pitchFamily="18" charset="0"/>
                <a:ea typeface="標楷體" pitchFamily="65" charset="-120"/>
                <a:cs typeface="+mn-cs"/>
              </a:defRPr>
            </a:lvl2pPr>
            <a:lvl3pPr marL="1143000" indent="-228600" algn="l" rtl="0" eaLnBrk="0" fontAlgn="base" hangingPunct="0">
              <a:spcBef>
                <a:spcPct val="20000"/>
              </a:spcBef>
              <a:spcAft>
                <a:spcPct val="0"/>
              </a:spcAft>
              <a:buFont typeface="Arial" charset="0"/>
              <a:buChar char="•"/>
              <a:defRPr b="1" kern="1200">
                <a:solidFill>
                  <a:srgbClr val="002060"/>
                </a:solidFill>
                <a:latin typeface="Book Antiqua" pitchFamily="18" charset="0"/>
                <a:ea typeface="標楷體" pitchFamily="65" charset="-120"/>
                <a:cs typeface="+mn-cs"/>
              </a:defRPr>
            </a:lvl3pPr>
            <a:lvl4pPr marL="16002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4pPr>
            <a:lvl5pPr marL="2057400" indent="-228600" algn="l" rtl="0" eaLnBrk="0" fontAlgn="base" hangingPunct="0">
              <a:spcBef>
                <a:spcPct val="20000"/>
              </a:spcBef>
              <a:spcAft>
                <a:spcPct val="0"/>
              </a:spcAft>
              <a:buFont typeface="Arial" charset="0"/>
              <a:buChar char="»"/>
              <a:defRPr sz="1600" b="1" kern="1200">
                <a:solidFill>
                  <a:srgbClr val="002060"/>
                </a:solidFill>
                <a:latin typeface="Book Antiqua" pitchFamily="18" charset="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defRPr/>
            </a:pPr>
            <a:r>
              <a:rPr kumimoji="0" lang="zh-TW" altLang="en-US" sz="3200" dirty="0">
                <a:solidFill>
                  <a:srgbClr val="000099"/>
                </a:solidFill>
              </a:rPr>
              <a:t>法人說明</a:t>
            </a:r>
            <a:r>
              <a:rPr kumimoji="0" lang="zh-TW" altLang="en-US" sz="3200" dirty="0" smtClean="0">
                <a:solidFill>
                  <a:srgbClr val="000099"/>
                </a:solidFill>
              </a:rPr>
              <a:t>會資訊揭露</a:t>
            </a:r>
            <a:r>
              <a:rPr kumimoji="0" lang="zh-TW" altLang="en-US" sz="3200" dirty="0">
                <a:solidFill>
                  <a:srgbClr val="000099"/>
                </a:solidFill>
              </a:rPr>
              <a:t>重點</a:t>
            </a:r>
          </a:p>
        </p:txBody>
      </p:sp>
      <p:graphicFrame>
        <p:nvGraphicFramePr>
          <p:cNvPr id="6" name="資料庫圖表 5"/>
          <p:cNvGraphicFramePr/>
          <p:nvPr>
            <p:extLst>
              <p:ext uri="{D42A27DB-BD31-4B8C-83A1-F6EECF244321}">
                <p14:modId xmlns:p14="http://schemas.microsoft.com/office/powerpoint/2010/main" val="1596421167"/>
              </p:ext>
            </p:extLst>
          </p:nvPr>
        </p:nvGraphicFramePr>
        <p:xfrm>
          <a:off x="1453119" y="3296798"/>
          <a:ext cx="7226378"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6" name="圖片 15"/>
          <p:cNvPicPr>
            <a:picLocks noChangeAspect="1"/>
          </p:cNvPicPr>
          <p:nvPr/>
        </p:nvPicPr>
        <p:blipFill>
          <a:blip r:embed="rId13"/>
          <a:stretch>
            <a:fillRect/>
          </a:stretch>
        </p:blipFill>
        <p:spPr>
          <a:xfrm>
            <a:off x="201605" y="4559189"/>
            <a:ext cx="1104727" cy="769609"/>
          </a:xfrm>
          <a:prstGeom prst="rect">
            <a:avLst/>
          </a:prstGeom>
        </p:spPr>
      </p:pic>
    </p:spTree>
    <p:extLst>
      <p:ext uri="{BB962C8B-B14F-4D97-AF65-F5344CB8AC3E}">
        <p14:creationId xmlns:p14="http://schemas.microsoft.com/office/powerpoint/2010/main" val="394252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20</a:t>
            </a:fld>
            <a:endParaRPr lang="en-US"/>
          </a:p>
        </p:txBody>
      </p:sp>
      <p:sp>
        <p:nvSpPr>
          <p:cNvPr id="6" name="投影片編號版面配置區 5"/>
          <p:cNvSpPr txBox="1">
            <a:spLocks/>
          </p:cNvSpPr>
          <p:nvPr/>
        </p:nvSpPr>
        <p:spPr bwMode="auto">
          <a:xfrm>
            <a:off x="8459788" y="6492875"/>
            <a:ext cx="576262"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zh-TW"/>
            </a:defPPr>
            <a:lvl1pPr algn="r" rtl="0" fontAlgn="auto">
              <a:spcBef>
                <a:spcPts val="0"/>
              </a:spcBef>
              <a:spcAft>
                <a:spcPts val="0"/>
              </a:spcAft>
              <a:defRPr kumimoji="1" sz="1200" b="1" kern="1200">
                <a:solidFill>
                  <a:schemeClr val="tx1"/>
                </a:solidFill>
                <a:latin typeface="Arial" panose="020B0604020202020204" pitchFamily="34" charset="0"/>
                <a:ea typeface="新細明體" panose="02020500000000000000" pitchFamily="18" charset="-120"/>
                <a:cs typeface="+mn-cs"/>
              </a:defRPr>
            </a:lvl1pPr>
            <a:lvl2pPr marL="742950" indent="-28575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11430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6002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20574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5146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6pPr>
            <a:lvl7pPr marL="29718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7pPr>
            <a:lvl8pPr marL="34290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8pPr>
            <a:lvl9pPr marL="38862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80000"/>
              </a:lnSpc>
              <a:spcBef>
                <a:spcPts val="0"/>
              </a:spcBef>
              <a:spcAft>
                <a:spcPts val="0"/>
              </a:spcAft>
              <a:buClrTx/>
              <a:buSzTx/>
              <a:buFontTx/>
              <a:buNone/>
              <a:tabLst/>
              <a:defRPr/>
            </a:pPr>
            <a:fld id="{CCAFF699-D656-4B2E-9143-C85481FE4BF2}" type="slidenum">
              <a:rPr kumimoji="0" lang="en-US" altLang="zh-TW" sz="1200" b="1"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auto" latinLnBrk="0" hangingPunct="1">
                <a:lnSpc>
                  <a:spcPct val="80000"/>
                </a:lnSpc>
                <a:spcBef>
                  <a:spcPts val="0"/>
                </a:spcBef>
                <a:spcAft>
                  <a:spcPts val="0"/>
                </a:spcAft>
                <a:buClrTx/>
                <a:buSzTx/>
                <a:buFontTx/>
                <a:buNone/>
                <a:tabLst/>
                <a:defRPr/>
              </a:pPr>
              <a:t>20</a:t>
            </a:fld>
            <a:endParaRPr kumimoji="0" lang="en-US" altLang="zh-TW" sz="1200" b="1"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7" name="Rectangle 4">
            <a:extLst/>
          </p:cNvPr>
          <p:cNvSpPr>
            <a:spLocks noChangeArrowheads="1"/>
          </p:cNvSpPr>
          <p:nvPr/>
        </p:nvSpPr>
        <p:spPr bwMode="auto">
          <a:xfrm>
            <a:off x="1219200" y="2667000"/>
            <a:ext cx="6705600" cy="1600200"/>
          </a:xfrm>
          <a:prstGeom prst="rect">
            <a:avLst/>
          </a:prstGeom>
          <a:gradFill rotWithShape="1">
            <a:gsLst>
              <a:gs pos="0">
                <a:sysClr val="window" lastClr="FFFFFF"/>
              </a:gs>
              <a:gs pos="100000">
                <a:srgbClr val="DDDDDD"/>
              </a:gs>
            </a:gsLst>
            <a:path path="shape">
              <a:fillToRect l="50000" t="50000" r="50000" b="50000"/>
            </a:path>
          </a:gradFill>
          <a:ln w="76200">
            <a:solidFill>
              <a:srgbClr val="DEF5FA"/>
            </a:solidFill>
            <a:miter lim="800000"/>
            <a:headEnd/>
            <a:tailEnd/>
          </a:ln>
        </p:spPr>
        <p:txBody>
          <a:bodyPr anchor="ctr"/>
          <a:lstStyle/>
          <a:p>
            <a:pPr marL="320040" marR="0" lvl="0" indent="-320040" algn="ctr" defTabSz="914400" eaLnBrk="1" fontAlgn="auto" latinLnBrk="0" hangingPunct="1">
              <a:lnSpc>
                <a:spcPct val="100000"/>
              </a:lnSpc>
              <a:spcBef>
                <a:spcPts val="0"/>
              </a:spcBef>
              <a:spcAft>
                <a:spcPts val="0"/>
              </a:spcAft>
              <a:buClrTx/>
              <a:buSzTx/>
              <a:buFontTx/>
              <a:buNone/>
              <a:tabLst/>
              <a:defRPr/>
            </a:pPr>
            <a:r>
              <a:rPr kumimoji="0" lang="zh-TW" altLang="en-US" sz="3600" b="1" i="0" u="none" strike="noStrike" kern="0" cap="none" spc="0" normalizeH="0" baseline="0" noProof="0" dirty="0">
                <a:ln>
                  <a:noFill/>
                </a:ln>
                <a:solidFill>
                  <a:srgbClr val="1A0585"/>
                </a:solidFill>
                <a:effectLst>
                  <a:outerShdw blurRad="38100" dist="38100" dir="2700000" algn="tl">
                    <a:srgbClr val="000000">
                      <a:alpha val="43137"/>
                    </a:srgbClr>
                  </a:outerShdw>
                </a:effectLst>
                <a:uLnTx/>
                <a:uFillTx/>
                <a:latin typeface="標楷體" pitchFamily="65" charset="-120"/>
                <a:ea typeface="標楷體" pitchFamily="65" charset="-120"/>
              </a:rPr>
              <a:t>參、上市後管理規章</a:t>
            </a:r>
            <a:endParaRPr kumimoji="0" lang="en-US" altLang="zh-TW" sz="36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標楷體" pitchFamily="65" charset="-120"/>
              <a:ea typeface="標楷體" pitchFamily="65" charset="-120"/>
            </a:endParaRPr>
          </a:p>
        </p:txBody>
      </p:sp>
    </p:spTree>
    <p:extLst>
      <p:ext uri="{BB962C8B-B14F-4D97-AF65-F5344CB8AC3E}">
        <p14:creationId xmlns:p14="http://schemas.microsoft.com/office/powerpoint/2010/main" val="2708116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dirty="0"/>
          </a:p>
        </p:txBody>
      </p:sp>
      <p:sp>
        <p:nvSpPr>
          <p:cNvPr id="3" name="投影片編號版面配置區 2"/>
          <p:cNvSpPr>
            <a:spLocks noGrp="1"/>
          </p:cNvSpPr>
          <p:nvPr>
            <p:ph type="sldNum" sz="quarter" idx="12"/>
          </p:nvPr>
        </p:nvSpPr>
        <p:spPr/>
        <p:txBody>
          <a:bodyPr/>
          <a:lstStyle/>
          <a:p>
            <a:fld id="{4BA915EE-10CB-4CF1-8569-6154455DA573}" type="slidenum">
              <a:rPr lang="en-US" smtClean="0"/>
              <a:t>21</a:t>
            </a:fld>
            <a:endParaRPr lang="en-US"/>
          </a:p>
        </p:txBody>
      </p:sp>
      <p:sp>
        <p:nvSpPr>
          <p:cNvPr id="12" name="標題 1"/>
          <p:cNvSpPr txBox="1">
            <a:spLocks/>
          </p:cNvSpPr>
          <p:nvPr/>
        </p:nvSpPr>
        <p:spPr>
          <a:xfrm>
            <a:off x="990600" y="496974"/>
            <a:ext cx="7239000" cy="318522"/>
          </a:xfrm>
          <a:prstGeom prst="rect">
            <a:avLst/>
          </a:prstGeom>
        </p:spPr>
        <p:txBody>
          <a:bodyPr vert="horz" lIns="68580" tIns="34290" rIns="68580" bIns="3429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a:lnSpc>
                <a:spcPts val="3200"/>
              </a:lnSpc>
              <a:defRPr/>
            </a:pPr>
            <a:r>
              <a:rPr kumimoji="0" lang="zh-TW" altLang="en-US" sz="3200" dirty="0"/>
              <a:t>一</a:t>
            </a:r>
            <a:r>
              <a:rPr kumimoji="0" lang="zh-TW" altLang="en-US" sz="3200" dirty="0" smtClean="0"/>
              <a:t>、增訂</a:t>
            </a:r>
            <a:r>
              <a:rPr kumimoji="0" lang="zh-TW" altLang="en-US" sz="3200" dirty="0"/>
              <a:t>變更交易方法排除條款</a:t>
            </a:r>
            <a:r>
              <a:rPr kumimoji="0" lang="en-US" altLang="zh-TW" sz="3200" dirty="0" smtClean="0"/>
              <a:t>-</a:t>
            </a:r>
          </a:p>
          <a:p>
            <a:pPr>
              <a:lnSpc>
                <a:spcPts val="3200"/>
              </a:lnSpc>
              <a:defRPr/>
            </a:pPr>
            <a:r>
              <a:rPr kumimoji="0" lang="zh-TW" altLang="en-US" sz="3200" dirty="0" smtClean="0"/>
              <a:t>母</a:t>
            </a:r>
            <a:r>
              <a:rPr kumimoji="0" lang="zh-TW" altLang="en-US" sz="3200" dirty="0"/>
              <a:t>公司釋股比例</a:t>
            </a:r>
          </a:p>
        </p:txBody>
      </p:sp>
      <p:sp>
        <p:nvSpPr>
          <p:cNvPr id="13" name="投影片編號版面配置區 3"/>
          <p:cNvSpPr txBox="1">
            <a:spLocks/>
          </p:cNvSpPr>
          <p:nvPr/>
        </p:nvSpPr>
        <p:spPr>
          <a:xfrm>
            <a:off x="7487841" y="5726907"/>
            <a:ext cx="432197" cy="273844"/>
          </a:xfrm>
          <a:prstGeom prst="rect">
            <a:avLst/>
          </a:prstGeom>
        </p:spPr>
        <p:txBody>
          <a:bodyPr vert="horz" lIns="68580" tIns="34290" rIns="68580" bIns="3429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B26597DD-AE29-4BAB-A813-DA9F4EE90BF1}" type="slidenum">
              <a:rPr lang="zh-TW" altLang="en-US" sz="900">
                <a:solidFill>
                  <a:prstClr val="black">
                    <a:tint val="75000"/>
                  </a:prstClr>
                </a:solidFill>
                <a:latin typeface="Calibri"/>
              </a:rPr>
              <a:pPr>
                <a:defRPr/>
              </a:pPr>
              <a:t>21</a:t>
            </a:fld>
            <a:endParaRPr lang="zh-TW" altLang="en-US" sz="900" dirty="0">
              <a:solidFill>
                <a:prstClr val="black">
                  <a:tint val="75000"/>
                </a:prstClr>
              </a:solidFill>
              <a:latin typeface="Calibri"/>
            </a:endParaRPr>
          </a:p>
        </p:txBody>
      </p:sp>
      <p:sp>
        <p:nvSpPr>
          <p:cNvPr id="14" name="矩形 13"/>
          <p:cNvSpPr/>
          <p:nvPr/>
        </p:nvSpPr>
        <p:spPr>
          <a:xfrm>
            <a:off x="7798771" y="826984"/>
            <a:ext cx="1191104" cy="369332"/>
          </a:xfrm>
          <a:prstGeom prst="rect">
            <a:avLst/>
          </a:prstGeom>
        </p:spPr>
        <p:txBody>
          <a:bodyPr wrap="square">
            <a:spAutoFit/>
          </a:bodyPr>
          <a:lstStyle/>
          <a:p>
            <a:pPr>
              <a:defRPr/>
            </a:pPr>
            <a:r>
              <a:rPr lang="en-US" altLang="zh-TW" sz="1800" kern="0" dirty="0">
                <a:solidFill>
                  <a:srgbClr val="DA1F28">
                    <a:lumMod val="75000"/>
                  </a:srgbClr>
                </a:solidFill>
              </a:rPr>
              <a:t>112.8.14</a:t>
            </a:r>
            <a:endParaRPr lang="zh-TW" altLang="en-US" sz="1800" kern="0" dirty="0">
              <a:solidFill>
                <a:srgbClr val="DA1F28">
                  <a:lumMod val="75000"/>
                </a:srgbClr>
              </a:solidFill>
            </a:endParaRPr>
          </a:p>
        </p:txBody>
      </p:sp>
      <p:sp>
        <p:nvSpPr>
          <p:cNvPr id="15" name="矩形 14"/>
          <p:cNvSpPr/>
          <p:nvPr/>
        </p:nvSpPr>
        <p:spPr>
          <a:xfrm>
            <a:off x="106717" y="1143000"/>
            <a:ext cx="8680731" cy="304800"/>
          </a:xfrm>
          <a:prstGeom prst="rect">
            <a:avLst/>
          </a:prstGeom>
          <a:solidFill>
            <a:srgbClr val="2DA2BF">
              <a:alpha val="50000"/>
            </a:srgbClr>
          </a:solidFill>
          <a:ln>
            <a:noFill/>
          </a:ln>
          <a:effectLst/>
        </p:spPr>
        <p:txBody>
          <a:bodyPr rtlCol="0" anchor="ctr"/>
          <a:lstStyle/>
          <a:p>
            <a:pPr>
              <a:defRPr/>
            </a:pPr>
            <a:r>
              <a:rPr lang="zh-TW" altLang="en-US" sz="1800" b="1" kern="0" dirty="0" smtClean="0">
                <a:solidFill>
                  <a:srgbClr val="002060"/>
                </a:solidFill>
                <a:latin typeface="標楷體" panose="03000509000000000000" pitchFamily="65" charset="-120"/>
                <a:ea typeface="標楷體" panose="03000509000000000000" pitchFamily="65" charset="-120"/>
              </a:rPr>
              <a:t>營</a:t>
            </a:r>
            <a:r>
              <a:rPr lang="zh-TW" altLang="en-US" sz="1800" b="1" kern="0" dirty="0">
                <a:solidFill>
                  <a:srgbClr val="002060"/>
                </a:solidFill>
                <a:latin typeface="標楷體" panose="03000509000000000000" pitchFamily="65" charset="-120"/>
                <a:ea typeface="標楷體" panose="03000509000000000000" pitchFamily="65" charset="-120"/>
              </a:rPr>
              <a:t>業</a:t>
            </a:r>
            <a:r>
              <a:rPr lang="zh-TW" altLang="en-US" sz="1800" b="1" kern="0" dirty="0" smtClean="0">
                <a:solidFill>
                  <a:srgbClr val="002060"/>
                </a:solidFill>
                <a:latin typeface="標楷體" panose="03000509000000000000" pitchFamily="65" charset="-120"/>
                <a:ea typeface="標楷體" panose="03000509000000000000" pitchFamily="65" charset="-120"/>
              </a:rPr>
              <a:t>細則第</a:t>
            </a:r>
            <a:r>
              <a:rPr lang="en-US" altLang="zh-TW" sz="1800" b="1" kern="0" dirty="0" smtClean="0">
                <a:solidFill>
                  <a:srgbClr val="002060"/>
                </a:solidFill>
                <a:latin typeface="標楷體" panose="03000509000000000000" pitchFamily="65" charset="-120"/>
                <a:ea typeface="標楷體" panose="03000509000000000000" pitchFamily="65" charset="-120"/>
              </a:rPr>
              <a:t>49-1</a:t>
            </a:r>
            <a:r>
              <a:rPr lang="zh-TW" altLang="en-US" sz="1800" b="1" kern="0" dirty="0">
                <a:solidFill>
                  <a:srgbClr val="002060"/>
                </a:solidFill>
                <a:latin typeface="標楷體" panose="03000509000000000000" pitchFamily="65" charset="-120"/>
                <a:ea typeface="標楷體" panose="03000509000000000000" pitchFamily="65" charset="-120"/>
              </a:rPr>
              <a:t>、</a:t>
            </a:r>
            <a:r>
              <a:rPr lang="en-US" altLang="zh-TW" sz="1800" b="1" kern="0" dirty="0">
                <a:solidFill>
                  <a:srgbClr val="002060"/>
                </a:solidFill>
                <a:latin typeface="標楷體" panose="03000509000000000000" pitchFamily="65" charset="-120"/>
                <a:ea typeface="標楷體" panose="03000509000000000000" pitchFamily="65" charset="-120"/>
              </a:rPr>
              <a:t>49-4</a:t>
            </a:r>
            <a:r>
              <a:rPr lang="zh-TW" altLang="en-US" sz="1800" b="1" kern="0" dirty="0">
                <a:solidFill>
                  <a:srgbClr val="002060"/>
                </a:solidFill>
                <a:latin typeface="標楷體" panose="03000509000000000000" pitchFamily="65" charset="-120"/>
                <a:ea typeface="標楷體" panose="03000509000000000000" pitchFamily="65" charset="-120"/>
              </a:rPr>
              <a:t>條</a:t>
            </a:r>
            <a:endParaRPr lang="en-US" altLang="zh-TW" sz="1800" b="1" kern="0" dirty="0">
              <a:solidFill>
                <a:srgbClr val="002060"/>
              </a:solidFill>
              <a:latin typeface="標楷體" panose="03000509000000000000" pitchFamily="65" charset="-120"/>
              <a:ea typeface="標楷體" panose="03000509000000000000" pitchFamily="65" charset="-120"/>
            </a:endParaRPr>
          </a:p>
        </p:txBody>
      </p:sp>
      <p:graphicFrame>
        <p:nvGraphicFramePr>
          <p:cNvPr id="16" name="表格 15"/>
          <p:cNvGraphicFramePr>
            <a:graphicFrameLocks noGrp="1"/>
          </p:cNvGraphicFramePr>
          <p:nvPr>
            <p:extLst>
              <p:ext uri="{D42A27DB-BD31-4B8C-83A1-F6EECF244321}">
                <p14:modId xmlns:p14="http://schemas.microsoft.com/office/powerpoint/2010/main" val="118324071"/>
              </p:ext>
            </p:extLst>
          </p:nvPr>
        </p:nvGraphicFramePr>
        <p:xfrm>
          <a:off x="81700" y="1470777"/>
          <a:ext cx="8730764" cy="5143500"/>
        </p:xfrm>
        <a:graphic>
          <a:graphicData uri="http://schemas.openxmlformats.org/drawingml/2006/table">
            <a:tbl>
              <a:tblPr firstRow="1" bandRow="1"/>
              <a:tblGrid>
                <a:gridCol w="4365382">
                  <a:extLst>
                    <a:ext uri="{9D8B030D-6E8A-4147-A177-3AD203B41FA5}">
                      <a16:colId xmlns:a16="http://schemas.microsoft.com/office/drawing/2014/main" val="3115324584"/>
                    </a:ext>
                  </a:extLst>
                </a:gridCol>
                <a:gridCol w="4365382">
                  <a:extLst>
                    <a:ext uri="{9D8B030D-6E8A-4147-A177-3AD203B41FA5}">
                      <a16:colId xmlns:a16="http://schemas.microsoft.com/office/drawing/2014/main" val="2397550778"/>
                    </a:ext>
                  </a:extLst>
                </a:gridCol>
              </a:tblGrid>
              <a:tr h="311238">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t>修正前</a:t>
                      </a:r>
                      <a:endParaRPr lang="zh-TW" altLang="en-US" sz="2000"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solidFill>
                            <a:srgbClr val="FF0000"/>
                          </a:solidFill>
                        </a:rPr>
                        <a:t>修正後</a:t>
                      </a:r>
                      <a:endParaRPr lang="zh-TW" altLang="en-US" sz="2000" dirty="0">
                        <a:solidFill>
                          <a:srgbClr val="FF0000"/>
                        </a:solidFill>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extLst>
                  <a:ext uri="{0D108BD9-81ED-4DB2-BD59-A6C34878D82A}">
                    <a16:rowId xmlns:a16="http://schemas.microsoft.com/office/drawing/2014/main" val="2252347757"/>
                  </a:ext>
                </a:extLst>
              </a:tr>
              <a:tr h="1937827">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第四十九條之一</a:t>
                      </a:r>
                    </a:p>
                    <a:p>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第一上市公司有下列情事之一者，本公司對其上市之有價證券得列為變更交易方法有價證券：</a:t>
                      </a:r>
                    </a:p>
                    <a:p>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第一至十二款略</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endParaRPr lang="zh-TW"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十三、未依承諾收買其持股逾百分之七十上市（櫃）子公司之其他股東所持有之股份者。 </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第四十九條之一 </a:t>
                      </a:r>
                    </a:p>
                    <a:p>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第一上市公司有下列情事之一者，本公司對其上市之有價證券得列為變更交易方法有價證券：</a:t>
                      </a:r>
                    </a:p>
                    <a:p>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第一至十二款略</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十三、未依承諾收買其持股逾百分之七十上市（櫃）子公司</a:t>
                      </a:r>
                      <a:r>
                        <a:rPr lang="zh-TW" altLang="zh-TW"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或逾百分之八十創新板上市子公司、創新板第一上市子公司</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之其他股東所持有之股份者。</a:t>
                      </a:r>
                    </a:p>
                    <a:p>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600" baseline="0" dirty="0" smtClean="0">
                        <a:latin typeface="標楷體" panose="03000509000000000000" pitchFamily="65" charset="-120"/>
                        <a:ea typeface="標楷體" panose="03000509000000000000" pitchFamily="65" charset="-120"/>
                      </a:endParaRP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323792510"/>
                  </a:ext>
                </a:extLst>
              </a:tr>
              <a:tr h="2007065">
                <a:tc>
                  <a:txBody>
                    <a:bodyPr/>
                    <a:lstStyle/>
                    <a:p>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第四十九條之四</a:t>
                      </a:r>
                    </a:p>
                    <a:p>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創新板上市公司、創新板第一上市公司有下列情事之一者，本公司對其上市之有價證券得列為變更交易方法有價證券： </a:t>
                      </a:r>
                    </a:p>
                    <a:p>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第一至九款略</a:t>
                      </a:r>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a:t>
                      </a:r>
                      <a:endParaRPr lang="zh-TW" altLang="zh-TW" sz="1600" kern="1200" dirty="0" smtClean="0">
                        <a:solidFill>
                          <a:schemeClr val="tx1"/>
                        </a:solidFill>
                        <a:effectLst/>
                        <a:latin typeface="標楷體" panose="03000509000000000000" pitchFamily="65" charset="-120"/>
                        <a:ea typeface="標楷體" panose="03000509000000000000" pitchFamily="65" charset="-120"/>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十、未依承諾收買其持股逾百分之七十上市（櫃）子公司之其他股東所持有之股份者。</a:t>
                      </a:r>
                    </a:p>
                    <a:p>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 (</a:t>
                      </a: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以下略</a:t>
                      </a:r>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a:t>
                      </a:r>
                      <a:endPar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p>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第四十九條之四</a:t>
                      </a:r>
                      <a:endParaRPr lang="en-US" altLang="zh-TW" sz="1600" kern="1200" dirty="0" smtClean="0">
                        <a:solidFill>
                          <a:schemeClr val="tx1"/>
                        </a:solidFill>
                        <a:effectLst/>
                        <a:latin typeface="標楷體" panose="03000509000000000000" pitchFamily="65" charset="-120"/>
                        <a:ea typeface="標楷體" panose="03000509000000000000" pitchFamily="65" charset="-120"/>
                        <a:cs typeface="+mn-cs"/>
                      </a:endParaRPr>
                    </a:p>
                    <a:p>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創新板上市公司、創新板第一上市公司有下列情事之一者，本公司對其上市之有價證券得列為變更交易方法有價證券：</a:t>
                      </a:r>
                    </a:p>
                    <a:p>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 (</a:t>
                      </a: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第一至九款略</a:t>
                      </a:r>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 </a:t>
                      </a:r>
                      <a:endParaRPr lang="zh-TW" altLang="zh-TW" sz="1600" kern="1200" dirty="0" smtClean="0">
                        <a:solidFill>
                          <a:schemeClr val="tx1"/>
                        </a:solidFill>
                        <a:effectLst/>
                        <a:latin typeface="標楷體" panose="03000509000000000000" pitchFamily="65" charset="-120"/>
                        <a:ea typeface="標楷體" panose="03000509000000000000" pitchFamily="65" charset="-120"/>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十、未依承諾收買其持股逾百分之七十上市（櫃）子公司</a:t>
                      </a:r>
                      <a:r>
                        <a:rPr lang="zh-TW" altLang="zh-TW"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或逾百分之八十創新板上市子公司、創新板第一上市子公司</a:t>
                      </a: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之其他股東所持有之股份者。</a:t>
                      </a:r>
                      <a:endParaRPr lang="en-US" altLang="zh-TW" sz="1600" kern="1200" dirty="0" smtClean="0">
                        <a:solidFill>
                          <a:schemeClr val="tx1"/>
                        </a:solidFill>
                        <a:effectLst/>
                        <a:latin typeface="標楷體" panose="03000509000000000000" pitchFamily="65" charset="-120"/>
                        <a:ea typeface="標楷體" panose="03000509000000000000" pitchFamily="65" charset="-120"/>
                        <a:cs typeface="+mn-cs"/>
                      </a:endParaRPr>
                    </a:p>
                    <a:p>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以下略</a:t>
                      </a:r>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a:t>
                      </a:r>
                      <a:endParaRPr lang="zh-TW" altLang="en-US" sz="1600" baseline="0" dirty="0" smtClean="0">
                        <a:latin typeface="標楷體" panose="03000509000000000000" pitchFamily="65" charset="-120"/>
                        <a:ea typeface="標楷體" panose="03000509000000000000" pitchFamily="65" charset="-120"/>
                      </a:endParaRPr>
                    </a:p>
                  </a:txBody>
                  <a:tcPr marL="68580" marR="68580"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1427472513"/>
                  </a:ext>
                </a:extLst>
              </a:tr>
            </a:tbl>
          </a:graphicData>
        </a:graphic>
      </p:graphicFrame>
    </p:spTree>
    <p:extLst>
      <p:ext uri="{BB962C8B-B14F-4D97-AF65-F5344CB8AC3E}">
        <p14:creationId xmlns:p14="http://schemas.microsoft.com/office/powerpoint/2010/main" val="2849652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dirty="0"/>
          </a:p>
        </p:txBody>
      </p:sp>
      <p:sp>
        <p:nvSpPr>
          <p:cNvPr id="3" name="投影片編號版面配置區 2"/>
          <p:cNvSpPr>
            <a:spLocks noGrp="1"/>
          </p:cNvSpPr>
          <p:nvPr>
            <p:ph type="sldNum" sz="quarter" idx="12"/>
          </p:nvPr>
        </p:nvSpPr>
        <p:spPr/>
        <p:txBody>
          <a:bodyPr/>
          <a:lstStyle/>
          <a:p>
            <a:fld id="{4BA915EE-10CB-4CF1-8569-6154455DA573}" type="slidenum">
              <a:rPr lang="en-US" smtClean="0"/>
              <a:t>22</a:t>
            </a:fld>
            <a:endParaRPr lang="en-US"/>
          </a:p>
        </p:txBody>
      </p:sp>
      <p:sp>
        <p:nvSpPr>
          <p:cNvPr id="12" name="標題 1"/>
          <p:cNvSpPr txBox="1">
            <a:spLocks/>
          </p:cNvSpPr>
          <p:nvPr/>
        </p:nvSpPr>
        <p:spPr>
          <a:xfrm>
            <a:off x="940572" y="267907"/>
            <a:ext cx="8049303" cy="636996"/>
          </a:xfrm>
          <a:prstGeom prst="rect">
            <a:avLst/>
          </a:prstGeom>
        </p:spPr>
        <p:txBody>
          <a:bodyPr vert="horz" lIns="68580" tIns="34290" rIns="68580" bIns="3429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a:lnSpc>
                <a:spcPts val="3200"/>
              </a:lnSpc>
              <a:defRPr/>
            </a:pPr>
            <a:r>
              <a:rPr kumimoji="0" lang="zh-TW" altLang="en-US" sz="3200" dirty="0"/>
              <a:t>二</a:t>
            </a:r>
            <a:r>
              <a:rPr kumimoji="0" lang="zh-TW" altLang="en-US" sz="3200" dirty="0" smtClean="0"/>
              <a:t>、增訂</a:t>
            </a:r>
            <a:r>
              <a:rPr kumimoji="0" lang="zh-TW" altLang="en-US" sz="3200" dirty="0"/>
              <a:t>終止上市排除</a:t>
            </a:r>
            <a:r>
              <a:rPr kumimoji="0" lang="zh-TW" altLang="en-US" sz="3200" dirty="0" smtClean="0"/>
              <a:t>條款</a:t>
            </a:r>
            <a:r>
              <a:rPr kumimoji="0" lang="en-US" altLang="zh-TW" sz="3200" dirty="0" smtClean="0"/>
              <a:t>-</a:t>
            </a:r>
            <a:r>
              <a:rPr kumimoji="0" lang="zh-TW" altLang="en-US" sz="3200" dirty="0"/>
              <a:t>母公司釋股比例</a:t>
            </a:r>
          </a:p>
        </p:txBody>
      </p:sp>
      <p:sp>
        <p:nvSpPr>
          <p:cNvPr id="13" name="投影片編號版面配置區 3"/>
          <p:cNvSpPr txBox="1">
            <a:spLocks/>
          </p:cNvSpPr>
          <p:nvPr/>
        </p:nvSpPr>
        <p:spPr>
          <a:xfrm>
            <a:off x="7487841" y="5726907"/>
            <a:ext cx="432197" cy="273844"/>
          </a:xfrm>
          <a:prstGeom prst="rect">
            <a:avLst/>
          </a:prstGeom>
        </p:spPr>
        <p:txBody>
          <a:bodyPr vert="horz" lIns="68580" tIns="34290" rIns="68580" bIns="3429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B26597DD-AE29-4BAB-A813-DA9F4EE90BF1}" type="slidenum">
              <a:rPr lang="zh-TW" altLang="en-US" sz="900">
                <a:solidFill>
                  <a:prstClr val="black">
                    <a:tint val="75000"/>
                  </a:prstClr>
                </a:solidFill>
                <a:latin typeface="Calibri"/>
              </a:rPr>
              <a:pPr>
                <a:defRPr/>
              </a:pPr>
              <a:t>22</a:t>
            </a:fld>
            <a:endParaRPr lang="zh-TW" altLang="en-US" sz="900" dirty="0">
              <a:solidFill>
                <a:prstClr val="black">
                  <a:tint val="75000"/>
                </a:prstClr>
              </a:solidFill>
              <a:latin typeface="Calibri"/>
            </a:endParaRPr>
          </a:p>
        </p:txBody>
      </p:sp>
      <p:sp>
        <p:nvSpPr>
          <p:cNvPr id="14" name="矩形 13"/>
          <p:cNvSpPr/>
          <p:nvPr/>
        </p:nvSpPr>
        <p:spPr>
          <a:xfrm>
            <a:off x="7824149" y="723761"/>
            <a:ext cx="1165726" cy="369332"/>
          </a:xfrm>
          <a:prstGeom prst="rect">
            <a:avLst/>
          </a:prstGeom>
        </p:spPr>
        <p:txBody>
          <a:bodyPr wrap="square">
            <a:spAutoFit/>
          </a:bodyPr>
          <a:lstStyle/>
          <a:p>
            <a:pPr>
              <a:defRPr/>
            </a:pPr>
            <a:r>
              <a:rPr lang="en-US" altLang="zh-TW" sz="1800" kern="0" dirty="0">
                <a:solidFill>
                  <a:srgbClr val="DA1F28">
                    <a:lumMod val="75000"/>
                  </a:srgbClr>
                </a:solidFill>
              </a:rPr>
              <a:t>112.8.14</a:t>
            </a:r>
            <a:endParaRPr lang="zh-TW" altLang="en-US" sz="1800" kern="0" dirty="0">
              <a:solidFill>
                <a:srgbClr val="DA1F28">
                  <a:lumMod val="75000"/>
                </a:srgbClr>
              </a:solidFill>
            </a:endParaRPr>
          </a:p>
        </p:txBody>
      </p:sp>
      <p:sp>
        <p:nvSpPr>
          <p:cNvPr id="15" name="矩形 14"/>
          <p:cNvSpPr/>
          <p:nvPr/>
        </p:nvSpPr>
        <p:spPr>
          <a:xfrm>
            <a:off x="67757" y="1063785"/>
            <a:ext cx="8808683" cy="291186"/>
          </a:xfrm>
          <a:prstGeom prst="rect">
            <a:avLst/>
          </a:prstGeom>
          <a:solidFill>
            <a:srgbClr val="2DA2BF">
              <a:alpha val="50000"/>
            </a:srgbClr>
          </a:solidFill>
          <a:ln>
            <a:noFill/>
          </a:ln>
          <a:effectLst/>
        </p:spPr>
        <p:txBody>
          <a:bodyPr rtlCol="0" anchor="ctr"/>
          <a:lstStyle/>
          <a:p>
            <a:pPr>
              <a:defRPr/>
            </a:pPr>
            <a:r>
              <a:rPr lang="zh-TW" altLang="en-US" sz="1800" b="1" kern="0" dirty="0" smtClean="0">
                <a:solidFill>
                  <a:srgbClr val="002060"/>
                </a:solidFill>
                <a:latin typeface="標楷體" panose="03000509000000000000" pitchFamily="65" charset="-120"/>
                <a:ea typeface="標楷體" panose="03000509000000000000" pitchFamily="65" charset="-120"/>
              </a:rPr>
              <a:t>營</a:t>
            </a:r>
            <a:r>
              <a:rPr lang="zh-TW" altLang="en-US" sz="1800" b="1" kern="0" dirty="0">
                <a:solidFill>
                  <a:srgbClr val="002060"/>
                </a:solidFill>
                <a:latin typeface="標楷體" panose="03000509000000000000" pitchFamily="65" charset="-120"/>
                <a:ea typeface="標楷體" panose="03000509000000000000" pitchFamily="65" charset="-120"/>
              </a:rPr>
              <a:t>業</a:t>
            </a:r>
            <a:r>
              <a:rPr lang="zh-TW" altLang="en-US" sz="1800" b="1" kern="0" dirty="0" smtClean="0">
                <a:solidFill>
                  <a:srgbClr val="002060"/>
                </a:solidFill>
                <a:latin typeface="標楷體" panose="03000509000000000000" pitchFamily="65" charset="-120"/>
                <a:ea typeface="標楷體" panose="03000509000000000000" pitchFamily="65" charset="-120"/>
              </a:rPr>
              <a:t>細則第</a:t>
            </a:r>
            <a:r>
              <a:rPr lang="en-US" altLang="zh-TW" sz="1800" b="1" kern="0" dirty="0" smtClean="0">
                <a:solidFill>
                  <a:srgbClr val="002060"/>
                </a:solidFill>
                <a:latin typeface="標楷體" panose="03000509000000000000" pitchFamily="65" charset="-120"/>
                <a:ea typeface="標楷體" panose="03000509000000000000" pitchFamily="65" charset="-120"/>
              </a:rPr>
              <a:t>50-3</a:t>
            </a:r>
            <a:r>
              <a:rPr lang="zh-TW" altLang="en-US" sz="1800" b="1" kern="0" dirty="0">
                <a:solidFill>
                  <a:srgbClr val="002060"/>
                </a:solidFill>
                <a:latin typeface="標楷體" panose="03000509000000000000" pitchFamily="65" charset="-120"/>
                <a:ea typeface="標楷體" panose="03000509000000000000" pitchFamily="65" charset="-120"/>
              </a:rPr>
              <a:t>、</a:t>
            </a:r>
            <a:r>
              <a:rPr lang="en-US" altLang="zh-TW" sz="1800" b="1" kern="0" dirty="0">
                <a:solidFill>
                  <a:srgbClr val="002060"/>
                </a:solidFill>
                <a:latin typeface="標楷體" panose="03000509000000000000" pitchFamily="65" charset="-120"/>
                <a:ea typeface="標楷體" panose="03000509000000000000" pitchFamily="65" charset="-120"/>
              </a:rPr>
              <a:t>50-10</a:t>
            </a:r>
            <a:r>
              <a:rPr lang="zh-TW" altLang="en-US" sz="1800" b="1" kern="0" dirty="0">
                <a:solidFill>
                  <a:srgbClr val="002060"/>
                </a:solidFill>
                <a:latin typeface="標楷體" panose="03000509000000000000" pitchFamily="65" charset="-120"/>
                <a:ea typeface="標楷體" panose="03000509000000000000" pitchFamily="65" charset="-120"/>
              </a:rPr>
              <a:t>條</a:t>
            </a:r>
            <a:endParaRPr lang="en-US" altLang="zh-TW" sz="1800" b="1" kern="0" dirty="0">
              <a:solidFill>
                <a:srgbClr val="002060"/>
              </a:solidFill>
              <a:latin typeface="標楷體" panose="03000509000000000000" pitchFamily="65" charset="-120"/>
              <a:ea typeface="標楷體" panose="03000509000000000000" pitchFamily="65" charset="-120"/>
            </a:endParaRPr>
          </a:p>
        </p:txBody>
      </p:sp>
      <p:graphicFrame>
        <p:nvGraphicFramePr>
          <p:cNvPr id="16" name="表格 15"/>
          <p:cNvGraphicFramePr>
            <a:graphicFrameLocks noGrp="1"/>
          </p:cNvGraphicFramePr>
          <p:nvPr>
            <p:extLst>
              <p:ext uri="{D42A27DB-BD31-4B8C-83A1-F6EECF244321}">
                <p14:modId xmlns:p14="http://schemas.microsoft.com/office/powerpoint/2010/main" val="1730326213"/>
              </p:ext>
            </p:extLst>
          </p:nvPr>
        </p:nvGraphicFramePr>
        <p:xfrm>
          <a:off x="-1" y="1353709"/>
          <a:ext cx="9067800" cy="5468620"/>
        </p:xfrm>
        <a:graphic>
          <a:graphicData uri="http://schemas.openxmlformats.org/drawingml/2006/table">
            <a:tbl>
              <a:tblPr firstRow="1" bandRow="1"/>
              <a:tblGrid>
                <a:gridCol w="4533900">
                  <a:extLst>
                    <a:ext uri="{9D8B030D-6E8A-4147-A177-3AD203B41FA5}">
                      <a16:colId xmlns:a16="http://schemas.microsoft.com/office/drawing/2014/main" val="3115324584"/>
                    </a:ext>
                  </a:extLst>
                </a:gridCol>
                <a:gridCol w="4533900">
                  <a:extLst>
                    <a:ext uri="{9D8B030D-6E8A-4147-A177-3AD203B41FA5}">
                      <a16:colId xmlns:a16="http://schemas.microsoft.com/office/drawing/2014/main" val="2397550778"/>
                    </a:ext>
                  </a:extLst>
                </a:gridCol>
              </a:tblGrid>
              <a:tr h="320040">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700" dirty="0" smtClean="0"/>
                        <a:t>修正前</a:t>
                      </a:r>
                      <a:endParaRPr lang="zh-TW" altLang="en-US" sz="1700"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700" dirty="0" smtClean="0">
                          <a:solidFill>
                            <a:srgbClr val="FF0000"/>
                          </a:solidFill>
                        </a:rPr>
                        <a:t>修正後</a:t>
                      </a:r>
                      <a:endParaRPr lang="zh-TW" altLang="en-US" sz="1700" dirty="0">
                        <a:solidFill>
                          <a:srgbClr val="FF0000"/>
                        </a:solidFill>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extLst>
                  <a:ext uri="{0D108BD9-81ED-4DB2-BD59-A6C34878D82A}">
                    <a16:rowId xmlns:a16="http://schemas.microsoft.com/office/drawing/2014/main" val="2252347757"/>
                  </a:ext>
                </a:extLst>
              </a:tr>
              <a:tr h="1992630">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200"/>
                        </a:lnSpc>
                        <a:spcBef>
                          <a:spcPts val="0"/>
                        </a:spcBef>
                        <a:spcAft>
                          <a:spcPts val="0"/>
                        </a:spcAft>
                      </a:pP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第五十條之三</a:t>
                      </a:r>
                      <a:endPar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第一上市公司有下列情事之一者，</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終止其上市，</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a:t>
                      </a:r>
                    </a:p>
                    <a:p>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第一至九款略</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十、為另一已上市（櫃）之公司（含第一上市（櫃）公司）持有股份逾其已發行股份總數或實收資本額百分之七十以上者。但他上市（櫃）公司取得該上市公司股份並進行合併或股份轉換者，適用第四章之一相關終止上市程序規定。</a:t>
                      </a:r>
                      <a:endPar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200"/>
                        </a:lnSpc>
                        <a:spcBef>
                          <a:spcPts val="0"/>
                        </a:spcBef>
                        <a:spcAft>
                          <a:spcPts val="0"/>
                        </a:spcAft>
                      </a:pP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第五十條之三</a:t>
                      </a:r>
                    </a:p>
                    <a:p>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第一上市公司有下列情事之一者，</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終止其上市，</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 </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第一至九款略</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p>
                    <a:p>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十、為另一已上市（櫃）之公司（含第一上市（櫃）公司）持有股份逾其已發行股份總數或實收資本額百分之七十以上者。</a:t>
                      </a:r>
                      <a:r>
                        <a:rPr lang="zh-TW" altLang="en-US"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但有下列情事之一者，不在此限</a:t>
                      </a:r>
                      <a:r>
                        <a:rPr lang="zh-TW" altLang="en-US" sz="1400" u="sng" kern="1200" baseline="0" dirty="0" smtClean="0">
                          <a:solidFill>
                            <a:schemeClr val="dk1"/>
                          </a:solidFill>
                          <a:effectLst/>
                          <a:latin typeface="標楷體" panose="03000509000000000000" pitchFamily="65" charset="-120"/>
                          <a:ea typeface="標楷體" panose="03000509000000000000" pitchFamily="65" charset="-120"/>
                          <a:cs typeface="+mn-cs"/>
                        </a:rPr>
                        <a:t>：</a:t>
                      </a:r>
                    </a:p>
                    <a:p>
                      <a:r>
                        <a:rPr lang="zh-TW" altLang="en-US"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（一</a:t>
                      </a:r>
                      <a:r>
                        <a:rPr lang="en-US" altLang="zh-TW"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a:t>
                      </a:r>
                      <a:r>
                        <a:rPr lang="zh-TW" altLang="en-US"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 </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他上市（櫃）公司取得該上市公司股份並進行合併或股份轉換者，適用第四章之一相關終止上市程序規定。</a:t>
                      </a:r>
                      <a:endPar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zh-TW" altLang="en-US"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（二</a:t>
                      </a:r>
                      <a:r>
                        <a:rPr lang="en-US" altLang="zh-TW"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a:t>
                      </a:r>
                      <a:r>
                        <a:rPr lang="zh-TW" altLang="en-US" sz="14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申請上市時，符合本公司有價證券上市審查準則第二十八條之六第一項第三款但書規定</a:t>
                      </a:r>
                      <a:r>
                        <a:rPr lang="zh-TW" altLang="en-US" sz="1400"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a:t>
                      </a:r>
                    </a:p>
                    <a:p>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400" kern="1200" baseline="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4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400" baseline="0" dirty="0" smtClean="0">
                        <a:latin typeface="標楷體" panose="03000509000000000000" pitchFamily="65" charset="-120"/>
                        <a:ea typeface="標楷體" panose="03000509000000000000" pitchFamily="65" charset="-120"/>
                      </a:endParaRP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323792510"/>
                  </a:ext>
                </a:extLst>
              </a:tr>
              <a:tr h="2031941">
                <a:tc>
                  <a:txBody>
                    <a:bodyPr/>
                    <a:lstStyle/>
                    <a:p>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第五十條之十</a:t>
                      </a:r>
                    </a:p>
                    <a:p>
                      <a:r>
                        <a:rPr lang="zh-TW" altLang="en-US" sz="1300" baseline="0" dirty="0" smtClean="0">
                          <a:latin typeface="標楷體" panose="03000509000000000000" pitchFamily="65" charset="-120"/>
                          <a:ea typeface="標楷體" panose="03000509000000000000" pitchFamily="65" charset="-120"/>
                        </a:rPr>
                        <a:t>創新板上市公司、創新板第一上市公司有下列情事之一者，</a:t>
                      </a:r>
                      <a:r>
                        <a:rPr lang="en-US" altLang="zh-TW" sz="1300" baseline="0" dirty="0" smtClean="0">
                          <a:latin typeface="標楷體" panose="03000509000000000000" pitchFamily="65" charset="-120"/>
                          <a:ea typeface="標楷體" panose="03000509000000000000" pitchFamily="65" charset="-120"/>
                        </a:rPr>
                        <a:t>…</a:t>
                      </a:r>
                      <a:r>
                        <a:rPr lang="zh-TW" altLang="en-US" sz="1300" baseline="0" dirty="0" smtClean="0">
                          <a:latin typeface="標楷體" panose="03000509000000000000" pitchFamily="65" charset="-120"/>
                          <a:ea typeface="標楷體" panose="03000509000000000000" pitchFamily="65" charset="-120"/>
                        </a:rPr>
                        <a:t>終止其上市，並報請主管機關備查：</a:t>
                      </a:r>
                    </a:p>
                    <a:p>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 </a:t>
                      </a:r>
                      <a:r>
                        <a:rPr lang="en-US" altLang="zh-TW" sz="13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第一至十二款略</a:t>
                      </a:r>
                      <a:r>
                        <a:rPr lang="en-US" altLang="zh-TW" sz="13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en-US" altLang="zh-TW" sz="1300" baseline="0" dirty="0" smtClean="0">
                        <a:latin typeface="標楷體" panose="03000509000000000000" pitchFamily="65" charset="-120"/>
                        <a:ea typeface="標楷體" panose="03000509000000000000" pitchFamily="65" charset="-120"/>
                      </a:endParaRPr>
                    </a:p>
                    <a:p>
                      <a:r>
                        <a:rPr lang="zh-TW" altLang="en-US" sz="1300" baseline="0" dirty="0" smtClean="0">
                          <a:latin typeface="標楷體" panose="03000509000000000000" pitchFamily="65" charset="-120"/>
                          <a:ea typeface="標楷體" panose="03000509000000000000" pitchFamily="65" charset="-120"/>
                        </a:rPr>
                        <a:t>十三、為另一已上市（櫃）之公司持有股份逾其已發行股份總數或實收資本額百分之七十以上者。但他上市（櫃）公司取得該公司股份並進行合併或股份轉換者，適用第四章之一相關終止上市程序規定。</a:t>
                      </a:r>
                      <a:endParaRPr lang="en-US" altLang="zh-TW" sz="1300" kern="1200" baseline="0" dirty="0" smtClean="0">
                        <a:solidFill>
                          <a:schemeClr val="dk1"/>
                        </a:solidFill>
                        <a:effectLst/>
                        <a:latin typeface="標楷體" panose="03000509000000000000" pitchFamily="65" charset="-120"/>
                        <a:ea typeface="標楷體" panose="03000509000000000000" pitchFamily="65" charset="-120"/>
                        <a:cs typeface="+mn-cs"/>
                      </a:endParaRPr>
                    </a:p>
                    <a:p>
                      <a:r>
                        <a:rPr lang="en-US" altLang="zh-TW" sz="13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以下略</a:t>
                      </a:r>
                      <a:r>
                        <a:rPr lang="en-US" altLang="zh-TW" sz="1300" kern="1200" baseline="0" dirty="0" smtClean="0">
                          <a:solidFill>
                            <a:schemeClr val="dk1"/>
                          </a:solidFill>
                          <a:effectLst/>
                          <a:latin typeface="標楷體" panose="03000509000000000000" pitchFamily="65" charset="-120"/>
                          <a:ea typeface="標楷體" panose="03000509000000000000" pitchFamily="65" charset="-120"/>
                          <a:cs typeface="+mn-cs"/>
                        </a:rPr>
                        <a:t>)</a:t>
                      </a:r>
                      <a:endPar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endParaRPr>
                    </a:p>
                  </a:txBody>
                  <a:tcPr marL="68580" marR="68580"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p>
                      <a:r>
                        <a:rPr lang="zh-TW" altLang="en-US" sz="1300" baseline="0" dirty="0" smtClean="0">
                          <a:latin typeface="標楷體" panose="03000509000000000000" pitchFamily="65" charset="-120"/>
                          <a:ea typeface="標楷體" panose="03000509000000000000" pitchFamily="65" charset="-120"/>
                        </a:rPr>
                        <a:t>第五十條之十</a:t>
                      </a:r>
                    </a:p>
                    <a:p>
                      <a:r>
                        <a:rPr lang="zh-TW" altLang="en-US" sz="1300" baseline="0" dirty="0" smtClean="0">
                          <a:latin typeface="標楷體" panose="03000509000000000000" pitchFamily="65" charset="-120"/>
                          <a:ea typeface="標楷體" panose="03000509000000000000" pitchFamily="65" charset="-120"/>
                        </a:rPr>
                        <a:t>創新板上市公司、創新板第一上市公司有下列情事之一者，</a:t>
                      </a:r>
                      <a:r>
                        <a:rPr lang="en-US" altLang="zh-TW" sz="1300" baseline="0" dirty="0" smtClean="0">
                          <a:latin typeface="標楷體" panose="03000509000000000000" pitchFamily="65" charset="-120"/>
                          <a:ea typeface="標楷體" panose="03000509000000000000" pitchFamily="65" charset="-120"/>
                        </a:rPr>
                        <a:t>…</a:t>
                      </a:r>
                      <a:r>
                        <a:rPr lang="zh-TW" altLang="en-US" sz="1300" baseline="0" dirty="0" smtClean="0">
                          <a:latin typeface="標楷體" panose="03000509000000000000" pitchFamily="65" charset="-120"/>
                          <a:ea typeface="標楷體" panose="03000509000000000000" pitchFamily="65" charset="-120"/>
                        </a:rPr>
                        <a:t>終止其上市，並報請主管機關備查：</a:t>
                      </a:r>
                    </a:p>
                    <a:p>
                      <a:r>
                        <a:rPr lang="zh-TW" altLang="en-US" sz="1300" baseline="0" dirty="0" smtClean="0">
                          <a:latin typeface="標楷體" panose="03000509000000000000" pitchFamily="65" charset="-120"/>
                          <a:ea typeface="標楷體" panose="03000509000000000000" pitchFamily="65" charset="-120"/>
                        </a:rPr>
                        <a:t> </a:t>
                      </a:r>
                      <a:r>
                        <a:rPr lang="en-US" altLang="zh-TW" sz="1300" baseline="0" dirty="0" smtClean="0">
                          <a:latin typeface="標楷體" panose="03000509000000000000" pitchFamily="65" charset="-120"/>
                          <a:ea typeface="標楷體" panose="03000509000000000000" pitchFamily="65" charset="-120"/>
                        </a:rPr>
                        <a:t>(</a:t>
                      </a:r>
                      <a:r>
                        <a:rPr lang="zh-TW" altLang="en-US" sz="1300" baseline="0" dirty="0" smtClean="0">
                          <a:latin typeface="標楷體" panose="03000509000000000000" pitchFamily="65" charset="-120"/>
                          <a:ea typeface="標楷體" panose="03000509000000000000" pitchFamily="65" charset="-120"/>
                        </a:rPr>
                        <a:t>第一至十二款略</a:t>
                      </a:r>
                      <a:r>
                        <a:rPr lang="en-US" altLang="zh-TW" sz="1300" baseline="0" dirty="0" smtClean="0">
                          <a:latin typeface="標楷體" panose="03000509000000000000" pitchFamily="65" charset="-120"/>
                          <a:ea typeface="標楷體" panose="03000509000000000000" pitchFamily="65" charset="-120"/>
                        </a:rPr>
                        <a:t>)</a:t>
                      </a:r>
                    </a:p>
                    <a:p>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十三、為另一已上市（櫃）之公司持有股份逾其已發行股份總數或實收資本額百分之</a:t>
                      </a:r>
                      <a:r>
                        <a:rPr lang="zh-TW" altLang="en-US" sz="1300" b="1"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八</a:t>
                      </a:r>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十以上者。</a:t>
                      </a:r>
                      <a:r>
                        <a:rPr lang="zh-TW" altLang="en-US" sz="1300" u="sng" kern="1200" baseline="0" dirty="0" smtClean="0">
                          <a:solidFill>
                            <a:schemeClr val="dk1"/>
                          </a:solidFill>
                          <a:effectLst/>
                          <a:latin typeface="標楷體" panose="03000509000000000000" pitchFamily="65" charset="-120"/>
                          <a:ea typeface="標楷體" panose="03000509000000000000" pitchFamily="65" charset="-120"/>
                          <a:cs typeface="+mn-cs"/>
                        </a:rPr>
                        <a:t>但</a:t>
                      </a:r>
                      <a:r>
                        <a:rPr lang="zh-TW" altLang="en-US" sz="13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有下列情事之一者，不在此限：</a:t>
                      </a:r>
                    </a:p>
                    <a:p>
                      <a:r>
                        <a:rPr lang="zh-TW" altLang="en-US" sz="13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（一）</a:t>
                      </a:r>
                      <a:r>
                        <a:rPr lang="zh-TW" altLang="en-US" sz="1300" kern="1200" baseline="0" dirty="0" smtClean="0">
                          <a:solidFill>
                            <a:schemeClr val="dk1"/>
                          </a:solidFill>
                          <a:effectLst/>
                          <a:latin typeface="標楷體" panose="03000509000000000000" pitchFamily="65" charset="-120"/>
                          <a:ea typeface="標楷體" panose="03000509000000000000" pitchFamily="65" charset="-120"/>
                          <a:cs typeface="+mn-cs"/>
                        </a:rPr>
                        <a:t>他上市（櫃）公司取得該公司股份並進行合併或股份轉換者，適用第四章之一相關終止上市程序規定。</a:t>
                      </a:r>
                    </a:p>
                    <a:p>
                      <a:r>
                        <a:rPr lang="zh-TW" altLang="en-US" sz="1300" b="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（二）申請上市時，符合本公司有價證券上市審查準則第三十三條第一項第一款但書規定。</a:t>
                      </a:r>
                      <a:endParaRPr lang="zh-TW" altLang="en-US" sz="1300" b="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en-US" altLang="zh-TW" sz="1300" baseline="0" dirty="0" smtClean="0">
                          <a:latin typeface="標楷體" panose="03000509000000000000" pitchFamily="65" charset="-120"/>
                          <a:ea typeface="標楷體" panose="03000509000000000000" pitchFamily="65" charset="-120"/>
                        </a:rPr>
                        <a:t>(</a:t>
                      </a:r>
                      <a:r>
                        <a:rPr lang="zh-TW" altLang="en-US" sz="1300" baseline="0" dirty="0" smtClean="0">
                          <a:latin typeface="標楷體" panose="03000509000000000000" pitchFamily="65" charset="-120"/>
                          <a:ea typeface="標楷體" panose="03000509000000000000" pitchFamily="65" charset="-120"/>
                        </a:rPr>
                        <a:t>以下略</a:t>
                      </a:r>
                      <a:r>
                        <a:rPr lang="en-US" altLang="zh-TW" sz="1300" baseline="0" dirty="0" smtClean="0">
                          <a:latin typeface="標楷體" panose="03000509000000000000" pitchFamily="65" charset="-120"/>
                          <a:ea typeface="標楷體" panose="03000509000000000000" pitchFamily="65" charset="-120"/>
                        </a:rPr>
                        <a:t>)</a:t>
                      </a:r>
                      <a:endParaRPr lang="zh-TW" altLang="en-US" sz="1300" baseline="0" dirty="0" smtClean="0">
                        <a:latin typeface="標楷體" panose="03000509000000000000" pitchFamily="65" charset="-120"/>
                        <a:ea typeface="標楷體" panose="03000509000000000000" pitchFamily="65" charset="-120"/>
                      </a:endParaRPr>
                    </a:p>
                  </a:txBody>
                  <a:tcPr marL="68580" marR="68580"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1427472513"/>
                  </a:ext>
                </a:extLst>
              </a:tr>
            </a:tbl>
          </a:graphicData>
        </a:graphic>
      </p:graphicFrame>
    </p:spTree>
    <p:extLst>
      <p:ext uri="{BB962C8B-B14F-4D97-AF65-F5344CB8AC3E}">
        <p14:creationId xmlns:p14="http://schemas.microsoft.com/office/powerpoint/2010/main" val="679712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23</a:t>
            </a:fld>
            <a:endParaRPr lang="en-US"/>
          </a:p>
        </p:txBody>
      </p:sp>
      <p:sp>
        <p:nvSpPr>
          <p:cNvPr id="5" name="文字版面配置區 3"/>
          <p:cNvSpPr>
            <a:spLocks noGrp="1"/>
          </p:cNvSpPr>
          <p:nvPr>
            <p:ph type="body" idx="4294967295"/>
          </p:nvPr>
        </p:nvSpPr>
        <p:spPr>
          <a:xfrm>
            <a:off x="914400" y="304800"/>
            <a:ext cx="8087198" cy="952500"/>
          </a:xfrm>
        </p:spPr>
        <p:txBody>
          <a:bodyPr>
            <a:noAutofit/>
          </a:bodyPr>
          <a:lstStyle/>
          <a:p>
            <a:pPr marL="0" indent="0" algn="ctr" eaLnBrk="0" fontAlgn="base" hangingPunct="0">
              <a:lnSpc>
                <a:spcPts val="3200"/>
              </a:lnSpc>
              <a:spcBef>
                <a:spcPct val="0"/>
              </a:spcBef>
              <a:spcAft>
                <a:spcPct val="0"/>
              </a:spcAft>
              <a:buNone/>
              <a:defRPr/>
            </a:pP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二</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、增訂</a:t>
            </a: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終止上市排除</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條款</a:t>
            </a:r>
            <a:r>
              <a:rPr lang="en-US" altLang="zh-TW"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a:t>
            </a:r>
            <a:r>
              <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母公司釋股</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比例</a:t>
            </a:r>
            <a:r>
              <a:rPr lang="en-US" altLang="zh-TW"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a:t>
            </a:r>
            <a:r>
              <a:rPr lang="zh-TW" altLang="en-US"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續</a:t>
            </a:r>
            <a:r>
              <a:rPr lang="en-US" altLang="zh-TW" sz="3200" b="1" cap="all" dirty="0" smtClean="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rPr>
              <a:t>)</a:t>
            </a:r>
          </a:p>
          <a:p>
            <a:pPr marL="0" indent="0" algn="ctr" eaLnBrk="0" fontAlgn="base" hangingPunct="0">
              <a:lnSpc>
                <a:spcPts val="3200"/>
              </a:lnSpc>
              <a:spcBef>
                <a:spcPct val="0"/>
              </a:spcBef>
              <a:spcAft>
                <a:spcPct val="0"/>
              </a:spcAft>
              <a:buNone/>
              <a:defRPr/>
            </a:pPr>
            <a:endParaRPr lang="zh-TW" altLang="en-US" sz="3200" b="1"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endParaRPr>
          </a:p>
        </p:txBody>
      </p:sp>
      <p:graphicFrame>
        <p:nvGraphicFramePr>
          <p:cNvPr id="3" name="資料庫圖表 2"/>
          <p:cNvGraphicFramePr/>
          <p:nvPr>
            <p:extLst>
              <p:ext uri="{D42A27DB-BD31-4B8C-83A1-F6EECF244321}">
                <p14:modId xmlns:p14="http://schemas.microsoft.com/office/powerpoint/2010/main" val="1721676868"/>
              </p:ext>
            </p:extLst>
          </p:nvPr>
        </p:nvGraphicFramePr>
        <p:xfrm>
          <a:off x="685800" y="1233854"/>
          <a:ext cx="7889631" cy="4862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2209800" y="1437809"/>
            <a:ext cx="1295400" cy="1754326"/>
          </a:xfrm>
          <a:prstGeom prst="rect">
            <a:avLst/>
          </a:prstGeom>
        </p:spPr>
        <p:txBody>
          <a:bodyPr wrap="square">
            <a:spAutoFit/>
          </a:bodyPr>
          <a:lstStyle/>
          <a:p>
            <a:pPr algn="ctr"/>
            <a:r>
              <a:rPr lang="zh-TW" altLang="zh-TW"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有價證券上市審查準則</a:t>
            </a:r>
            <a:r>
              <a:rPr lang="zh-TW" altLang="en-US" u="sng" kern="150" dirty="0">
                <a:solidFill>
                  <a:srgbClr val="000000"/>
                </a:solidFill>
                <a:effectLst>
                  <a:outerShdw blurRad="38100" dist="38100" dir="2700000" algn="tl">
                    <a:srgbClr val="000000">
                      <a:alpha val="43137"/>
                    </a:srgbClr>
                  </a:outerShdw>
                </a:effectLst>
                <a:latin typeface="Calibri" panose="020F0502020204030204" pitchFamily="34" charset="0"/>
                <a:ea typeface="標楷體" panose="03000509000000000000" pitchFamily="65" charset="-120"/>
                <a:cs typeface="Times New Roman" panose="02020603050405020304" pitchFamily="18" charset="0"/>
              </a:rPr>
              <a:t>不宜上市</a:t>
            </a:r>
            <a:r>
              <a:rPr lang="zh-TW" altLang="en-US"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條款</a:t>
            </a:r>
            <a:r>
              <a:rPr lang="en-US" altLang="zh-TW"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a:t>
            </a:r>
            <a:r>
              <a:rPr lang="zh-TW" altLang="en-US"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第</a:t>
            </a:r>
            <a:r>
              <a:rPr lang="en-US" altLang="zh-TW"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28</a:t>
            </a:r>
            <a:r>
              <a:rPr lang="zh-TW" altLang="en-US"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條之</a:t>
            </a:r>
            <a:r>
              <a:rPr lang="en-US" altLang="zh-TW"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6</a:t>
            </a:r>
            <a:r>
              <a:rPr lang="zh-TW" altLang="en-US"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、第</a:t>
            </a:r>
            <a:r>
              <a:rPr lang="en-US" altLang="zh-TW"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33</a:t>
            </a:r>
            <a:r>
              <a:rPr lang="zh-TW" altLang="en-US"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條</a:t>
            </a:r>
            <a:r>
              <a:rPr lang="en-US" altLang="zh-TW" sz="1400" kern="150" dirty="0">
                <a:solidFill>
                  <a:srgbClr val="000000"/>
                </a:solidFill>
                <a:latin typeface="Calibri" panose="020F0502020204030204" pitchFamily="34" charset="0"/>
                <a:ea typeface="標楷體" panose="03000509000000000000" pitchFamily="65" charset="-120"/>
                <a:cs typeface="Times New Roman" panose="02020603050405020304" pitchFamily="18" charset="0"/>
              </a:rPr>
              <a:t>)</a:t>
            </a:r>
            <a:endParaRPr lang="zh-TW" altLang="en-US" sz="1400" dirty="0"/>
          </a:p>
        </p:txBody>
      </p:sp>
      <p:sp>
        <p:nvSpPr>
          <p:cNvPr id="7" name="矩形 6"/>
          <p:cNvSpPr/>
          <p:nvPr/>
        </p:nvSpPr>
        <p:spPr>
          <a:xfrm>
            <a:off x="5943600" y="4191000"/>
            <a:ext cx="1244694" cy="1446550"/>
          </a:xfrm>
          <a:prstGeom prst="rect">
            <a:avLst/>
          </a:prstGeom>
        </p:spPr>
        <p:txBody>
          <a:bodyPr wrap="square">
            <a:spAutoFit/>
          </a:bodyPr>
          <a:lstStyle/>
          <a:p>
            <a:pPr algn="ctr"/>
            <a:r>
              <a:rPr lang="zh-TW" altLang="en-US" dirty="0">
                <a:latin typeface="標楷體" panose="03000509000000000000" pitchFamily="65" charset="-120"/>
                <a:ea typeface="標楷體" panose="03000509000000000000" pitchFamily="65" charset="-120"/>
              </a:rPr>
              <a:t>營業細則</a:t>
            </a:r>
            <a:endParaRPr lang="en-US" altLang="zh-TW" dirty="0">
              <a:latin typeface="標楷體" panose="03000509000000000000" pitchFamily="65" charset="-120"/>
              <a:ea typeface="標楷體" panose="03000509000000000000" pitchFamily="65" charset="-120"/>
            </a:endParaRPr>
          </a:p>
          <a:p>
            <a:pPr algn="ctr"/>
            <a:r>
              <a:rPr lang="zh-TW" altLang="en-US" u="sng"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終止上市</a:t>
            </a:r>
            <a:r>
              <a:rPr lang="zh-TW" altLang="en-US" dirty="0">
                <a:latin typeface="標楷體" panose="03000509000000000000" pitchFamily="65" charset="-120"/>
                <a:ea typeface="標楷體" panose="03000509000000000000" pitchFamily="65" charset="-120"/>
              </a:rPr>
              <a:t>條款</a:t>
            </a:r>
            <a:r>
              <a:rPr lang="en-US" altLang="zh-TW" sz="1400" dirty="0">
                <a:latin typeface="標楷體" panose="03000509000000000000" pitchFamily="65" charset="-120"/>
                <a:ea typeface="標楷體" panose="03000509000000000000" pitchFamily="65" charset="-120"/>
              </a:rPr>
              <a:t>(</a:t>
            </a:r>
            <a:r>
              <a:rPr lang="zh-TW" altLang="en-US" sz="1400" dirty="0">
                <a:latin typeface="標楷體" panose="03000509000000000000" pitchFamily="65" charset="-120"/>
                <a:ea typeface="標楷體" panose="03000509000000000000" pitchFamily="65" charset="-120"/>
              </a:rPr>
              <a:t>第</a:t>
            </a:r>
            <a:r>
              <a:rPr lang="en-US" altLang="zh-TW" sz="1400" dirty="0">
                <a:latin typeface="標楷體" panose="03000509000000000000" pitchFamily="65" charset="-120"/>
                <a:ea typeface="標楷體" panose="03000509000000000000" pitchFamily="65" charset="-120"/>
              </a:rPr>
              <a:t>50</a:t>
            </a:r>
            <a:r>
              <a:rPr lang="zh-TW" altLang="en-US" sz="1400" dirty="0">
                <a:latin typeface="標楷體" panose="03000509000000000000" pitchFamily="65" charset="-120"/>
                <a:ea typeface="標楷體" panose="03000509000000000000" pitchFamily="65" charset="-120"/>
              </a:rPr>
              <a:t>條之</a:t>
            </a:r>
            <a:r>
              <a:rPr lang="en-US" altLang="zh-TW" sz="1400" dirty="0">
                <a:latin typeface="標楷體" panose="03000509000000000000" pitchFamily="65" charset="-120"/>
                <a:ea typeface="標楷體" panose="03000509000000000000" pitchFamily="65" charset="-120"/>
              </a:rPr>
              <a:t>3</a:t>
            </a:r>
            <a:r>
              <a:rPr lang="zh-TW" altLang="en-US" sz="1400" dirty="0">
                <a:latin typeface="標楷體" panose="03000509000000000000" pitchFamily="65" charset="-120"/>
                <a:ea typeface="標楷體" panose="03000509000000000000" pitchFamily="65" charset="-120"/>
              </a:rPr>
              <a:t>、第</a:t>
            </a:r>
            <a:r>
              <a:rPr lang="en-US" altLang="zh-TW" sz="1400" dirty="0">
                <a:latin typeface="標楷體" panose="03000509000000000000" pitchFamily="65" charset="-120"/>
                <a:ea typeface="標楷體" panose="03000509000000000000" pitchFamily="65" charset="-120"/>
              </a:rPr>
              <a:t>50</a:t>
            </a:r>
            <a:r>
              <a:rPr lang="zh-TW" altLang="en-US" sz="1400" dirty="0">
                <a:latin typeface="標楷體" panose="03000509000000000000" pitchFamily="65" charset="-120"/>
                <a:ea typeface="標楷體" panose="03000509000000000000" pitchFamily="65" charset="-120"/>
              </a:rPr>
              <a:t>條之</a:t>
            </a:r>
            <a:r>
              <a:rPr lang="en-US" altLang="zh-TW" sz="1400" dirty="0">
                <a:latin typeface="標楷體" panose="03000509000000000000" pitchFamily="65" charset="-120"/>
                <a:ea typeface="標楷體" panose="03000509000000000000" pitchFamily="65" charset="-120"/>
              </a:rPr>
              <a:t>10)</a:t>
            </a:r>
            <a:endParaRPr lang="zh-TW" altLang="en-US" sz="1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29043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26597DD-AE29-4BAB-A813-DA9F4EE90BF1}" type="slidenum">
              <a:rPr lang="zh-TW" altLang="en-US" smtClean="0"/>
              <a:pPr>
                <a:defRPr/>
              </a:pPr>
              <a:t>24</a:t>
            </a:fld>
            <a:endParaRPr lang="zh-TW" altLang="en-US" dirty="0"/>
          </a:p>
        </p:txBody>
      </p:sp>
      <p:sp>
        <p:nvSpPr>
          <p:cNvPr id="8" name="矩形 7"/>
          <p:cNvSpPr/>
          <p:nvPr/>
        </p:nvSpPr>
        <p:spPr>
          <a:xfrm>
            <a:off x="663951" y="919413"/>
            <a:ext cx="7807037" cy="523220"/>
          </a:xfrm>
          <a:prstGeom prst="rect">
            <a:avLst/>
          </a:prstGeom>
        </p:spPr>
        <p:txBody>
          <a:bodyPr wrap="square">
            <a:spAutoFit/>
          </a:bodyPr>
          <a:lstStyle/>
          <a:p>
            <a:r>
              <a:rPr lang="zh-TW" altLang="en-US" sz="2800" b="1" dirty="0">
                <a:latin typeface="標楷體" panose="03000509000000000000" pitchFamily="65" charset="-120"/>
                <a:ea typeface="標楷體" panose="03000509000000000000" pitchFamily="65" charset="-120"/>
              </a:rPr>
              <a:t>一、作業依據及申復標的</a:t>
            </a:r>
          </a:p>
        </p:txBody>
      </p:sp>
      <p:graphicFrame>
        <p:nvGraphicFramePr>
          <p:cNvPr id="3" name="資料庫圖表 2"/>
          <p:cNvGraphicFramePr/>
          <p:nvPr>
            <p:extLst>
              <p:ext uri="{D42A27DB-BD31-4B8C-83A1-F6EECF244321}">
                <p14:modId xmlns:p14="http://schemas.microsoft.com/office/powerpoint/2010/main" val="1130880365"/>
              </p:ext>
            </p:extLst>
          </p:nvPr>
        </p:nvGraphicFramePr>
        <p:xfrm>
          <a:off x="678605" y="1509502"/>
          <a:ext cx="8312995" cy="5077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2815802" y="267770"/>
            <a:ext cx="4038600" cy="584775"/>
          </a:xfrm>
          <a:prstGeom prst="rect">
            <a:avLst/>
          </a:prstGeom>
        </p:spPr>
        <p:txBody>
          <a:bodyPr wrap="square">
            <a:spAutoFit/>
          </a:bodyPr>
          <a:lstStyle/>
          <a:p>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三、申復制度</a:t>
            </a:r>
          </a:p>
        </p:txBody>
      </p:sp>
      <p:sp>
        <p:nvSpPr>
          <p:cNvPr id="6" name="矩形 5"/>
          <p:cNvSpPr/>
          <p:nvPr/>
        </p:nvSpPr>
        <p:spPr>
          <a:xfrm>
            <a:off x="7621721" y="749587"/>
            <a:ext cx="1165726" cy="369332"/>
          </a:xfrm>
          <a:prstGeom prst="rect">
            <a:avLst/>
          </a:prstGeom>
        </p:spPr>
        <p:txBody>
          <a:bodyPr wrap="square">
            <a:spAutoFit/>
          </a:bodyPr>
          <a:lstStyle/>
          <a:p>
            <a:pPr>
              <a:defRPr/>
            </a:pPr>
            <a:r>
              <a:rPr lang="en-US" altLang="zh-TW" sz="1800" kern="0" dirty="0" smtClean="0">
                <a:solidFill>
                  <a:srgbClr val="DA1F28">
                    <a:lumMod val="75000"/>
                  </a:srgbClr>
                </a:solidFill>
              </a:rPr>
              <a:t>112.7.20</a:t>
            </a:r>
            <a:endParaRPr lang="zh-TW" altLang="en-US" sz="1800" kern="0" dirty="0">
              <a:solidFill>
                <a:srgbClr val="DA1F28">
                  <a:lumMod val="75000"/>
                </a:srgbClr>
              </a:solidFill>
            </a:endParaRPr>
          </a:p>
        </p:txBody>
      </p:sp>
    </p:spTree>
    <p:extLst>
      <p:ext uri="{BB962C8B-B14F-4D97-AF65-F5344CB8AC3E}">
        <p14:creationId xmlns:p14="http://schemas.microsoft.com/office/powerpoint/2010/main" val="1081859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26597DD-AE29-4BAB-A813-DA9F4EE90BF1}" type="slidenum">
              <a:rPr lang="zh-TW" altLang="en-US" smtClean="0"/>
              <a:pPr>
                <a:defRPr/>
              </a:pPr>
              <a:t>25</a:t>
            </a:fld>
            <a:endParaRPr lang="zh-TW" altLang="en-US" dirty="0"/>
          </a:p>
        </p:txBody>
      </p:sp>
      <p:sp>
        <p:nvSpPr>
          <p:cNvPr id="8" name="矩形 7"/>
          <p:cNvSpPr/>
          <p:nvPr/>
        </p:nvSpPr>
        <p:spPr>
          <a:xfrm>
            <a:off x="858982" y="1826169"/>
            <a:ext cx="7807037" cy="830997"/>
          </a:xfrm>
          <a:prstGeom prst="rect">
            <a:avLst/>
          </a:prstGeom>
        </p:spPr>
        <p:txBody>
          <a:bodyPr wrap="square">
            <a:spAutoFit/>
          </a:bodyPr>
          <a:lstStyle/>
          <a:p>
            <a:endParaRPr lang="en-US" altLang="zh-TW"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sp>
        <p:nvSpPr>
          <p:cNvPr id="5" name="矩形 4"/>
          <p:cNvSpPr/>
          <p:nvPr/>
        </p:nvSpPr>
        <p:spPr>
          <a:xfrm>
            <a:off x="257179" y="1371600"/>
            <a:ext cx="6705600" cy="4508927"/>
          </a:xfrm>
          <a:prstGeom prst="rect">
            <a:avLst/>
          </a:prstGeom>
        </p:spPr>
        <p:txBody>
          <a:bodyPr wrap="square">
            <a:spAutoFit/>
          </a:bodyPr>
          <a:lstStyle/>
          <a:p>
            <a:r>
              <a:rPr lang="zh-TW" altLang="en-US" sz="1500" dirty="0"/>
              <a:t>	</a:t>
            </a:r>
          </a:p>
          <a:p>
            <a:r>
              <a:rPr lang="zh-TW" altLang="en-US" sz="1600" dirty="0">
                <a:latin typeface="標楷體" panose="03000509000000000000" pitchFamily="65" charset="-120"/>
                <a:ea typeface="標楷體" panose="03000509000000000000" pitchFamily="65" charset="-120"/>
              </a:rPr>
              <a:t>受處置人不服本公司依下列規章課處違約金之處置者，得提出申復：</a:t>
            </a:r>
          </a:p>
          <a:p>
            <a:r>
              <a:rPr lang="zh-TW" altLang="en-US" sz="1600" dirty="0">
                <a:latin typeface="標楷體" panose="03000509000000000000" pitchFamily="65" charset="-120"/>
                <a:ea typeface="標楷體" panose="03000509000000000000" pitchFamily="65" charset="-120"/>
              </a:rPr>
              <a:t>一、本公司營業細則第四章。</a:t>
            </a:r>
          </a:p>
          <a:p>
            <a:r>
              <a:rPr lang="zh-TW" altLang="en-US" sz="1600" dirty="0">
                <a:latin typeface="標楷體" panose="03000509000000000000" pitchFamily="65" charset="-120"/>
                <a:ea typeface="標楷體" panose="03000509000000000000" pitchFamily="65" charset="-120"/>
              </a:rPr>
              <a:t>二、本公司對上市公司內部控制制度查核作業程序。</a:t>
            </a:r>
          </a:p>
          <a:p>
            <a:r>
              <a:rPr lang="zh-TW" altLang="en-US" sz="1600" dirty="0">
                <a:latin typeface="標楷體" panose="03000509000000000000" pitchFamily="65" charset="-120"/>
                <a:ea typeface="標楷體" panose="03000509000000000000" pitchFamily="65" charset="-120"/>
              </a:rPr>
              <a:t>三、本公司審閱上市公司財務報告作業程序。</a:t>
            </a:r>
          </a:p>
          <a:p>
            <a:r>
              <a:rPr lang="zh-TW" altLang="en-US" sz="1600" dirty="0">
                <a:latin typeface="標楷體" panose="03000509000000000000" pitchFamily="65" charset="-120"/>
                <a:ea typeface="標楷體" panose="03000509000000000000" pitchFamily="65" charset="-120"/>
              </a:rPr>
              <a:t>四、本公司對上市公司財務業務平時及例外管理處理程序。</a:t>
            </a:r>
          </a:p>
          <a:p>
            <a:r>
              <a:rPr lang="zh-TW" altLang="en-US" sz="1600" dirty="0">
                <a:latin typeface="標楷體" panose="03000509000000000000" pitchFamily="65" charset="-120"/>
                <a:ea typeface="標楷體" panose="03000509000000000000" pitchFamily="65" charset="-120"/>
              </a:rPr>
              <a:t>五、本公司對第一上市公司、創新板第一上市公司上市後管理作業辦法。</a:t>
            </a:r>
          </a:p>
          <a:p>
            <a:r>
              <a:rPr lang="zh-TW" altLang="en-US" sz="1600" dirty="0">
                <a:latin typeface="標楷體" panose="03000509000000000000" pitchFamily="65" charset="-120"/>
                <a:ea typeface="標楷體" panose="03000509000000000000" pitchFamily="65" charset="-120"/>
              </a:rPr>
              <a:t>六、本公司上市公司董事會設置及行使職權應遵循事項要點。</a:t>
            </a:r>
          </a:p>
          <a:p>
            <a:r>
              <a:rPr lang="zh-TW" altLang="en-US" sz="1600" dirty="0">
                <a:latin typeface="標楷體" panose="03000509000000000000" pitchFamily="65" charset="-120"/>
                <a:ea typeface="標楷體" panose="03000509000000000000" pitchFamily="65" charset="-120"/>
              </a:rPr>
              <a:t>七、本公司對有價證券上市公司及境外指數股票型基金上市之境外基金</a:t>
            </a:r>
            <a:r>
              <a:rPr lang="zh-TW" altLang="en-US" sz="1600" dirty="0" smtClean="0">
                <a:latin typeface="標楷體" panose="03000509000000000000" pitchFamily="65" charset="-120"/>
                <a:ea typeface="標楷體" panose="03000509000000000000" pitchFamily="65" charset="-120"/>
              </a:rPr>
              <a:t>機構</a:t>
            </a:r>
            <a:r>
              <a:rPr lang="zh-TW" altLang="en-US" sz="1600" dirty="0">
                <a:latin typeface="標楷體" panose="03000509000000000000" pitchFamily="65" charset="-120"/>
                <a:ea typeface="標楷體" panose="03000509000000000000" pitchFamily="65" charset="-120"/>
              </a:rPr>
              <a:t>資訊申報作業辦法。</a:t>
            </a:r>
          </a:p>
          <a:p>
            <a:r>
              <a:rPr lang="zh-TW" altLang="en-US" sz="1600" dirty="0">
                <a:latin typeface="標楷體" panose="03000509000000000000" pitchFamily="65" charset="-120"/>
                <a:ea typeface="標楷體" panose="03000509000000000000" pitchFamily="65" charset="-120"/>
              </a:rPr>
              <a:t>八、本公司對有價證券上市公司重大訊息之查證暨公開處理程序。</a:t>
            </a:r>
          </a:p>
          <a:p>
            <a:r>
              <a:rPr lang="zh-TW" altLang="en-US" sz="1600" dirty="0">
                <a:latin typeface="標楷體" panose="03000509000000000000" pitchFamily="65" charset="-120"/>
                <a:ea typeface="標楷體" panose="03000509000000000000" pitchFamily="65" charset="-120"/>
              </a:rPr>
              <a:t>九、本公司對上市指數投資證券重大訊息之查證暨公開處理程序。</a:t>
            </a:r>
          </a:p>
          <a:p>
            <a:r>
              <a:rPr lang="zh-TW" altLang="en-US" sz="1600" dirty="0">
                <a:latin typeface="標楷體" panose="03000509000000000000" pitchFamily="65" charset="-120"/>
                <a:ea typeface="標楷體" panose="03000509000000000000" pitchFamily="65" charset="-120"/>
              </a:rPr>
              <a:t>十、本公司對受託機構及特殊目的公司重大訊息之查證暨公開處理程序。</a:t>
            </a:r>
          </a:p>
          <a:p>
            <a:r>
              <a:rPr lang="zh-TW" altLang="en-US" sz="1600" dirty="0">
                <a:latin typeface="標楷體" panose="03000509000000000000" pitchFamily="65" charset="-120"/>
                <a:ea typeface="標楷體" panose="03000509000000000000" pitchFamily="65" charset="-120"/>
              </a:rPr>
              <a:t>十一、本公司對不動產證券化之受託機構重大訊息之查證暨公開處理</a:t>
            </a:r>
            <a:r>
              <a:rPr lang="zh-TW" altLang="en-US" sz="1600" dirty="0" smtClean="0">
                <a:latin typeface="標楷體" panose="03000509000000000000" pitchFamily="65" charset="-120"/>
                <a:ea typeface="標楷體" panose="03000509000000000000" pitchFamily="65" charset="-120"/>
              </a:rPr>
              <a:t>程序。</a:t>
            </a:r>
            <a:endParaRPr lang="zh-TW" altLang="en-US" sz="1600" dirty="0">
              <a:latin typeface="標楷體" panose="03000509000000000000" pitchFamily="65" charset="-120"/>
              <a:ea typeface="標楷體" panose="03000509000000000000" pitchFamily="65" charset="-120"/>
            </a:endParaRPr>
          </a:p>
          <a:p>
            <a:r>
              <a:rPr lang="zh-TW" altLang="en-US" sz="1600" dirty="0">
                <a:latin typeface="標楷體" panose="03000509000000000000" pitchFamily="65" charset="-120"/>
                <a:ea typeface="標楷體" panose="03000509000000000000" pitchFamily="65" charset="-120"/>
              </a:rPr>
              <a:t>十二、本公司對上市受益憑證信託事業及境外基金機構重大訊息之查證</a:t>
            </a:r>
            <a:r>
              <a:rPr lang="zh-TW" altLang="en-US" sz="1600" dirty="0" smtClean="0">
                <a:latin typeface="標楷體" panose="03000509000000000000" pitchFamily="65" charset="-120"/>
                <a:ea typeface="標楷體" panose="03000509000000000000" pitchFamily="65" charset="-120"/>
              </a:rPr>
              <a:t>暨公開</a:t>
            </a:r>
            <a:r>
              <a:rPr lang="zh-TW" altLang="en-US" sz="1600" dirty="0">
                <a:latin typeface="標楷體" panose="03000509000000000000" pitchFamily="65" charset="-120"/>
                <a:ea typeface="標楷體" panose="03000509000000000000" pitchFamily="65" charset="-120"/>
              </a:rPr>
              <a:t>處理程序。</a:t>
            </a:r>
          </a:p>
          <a:p>
            <a:r>
              <a:rPr lang="zh-TW" altLang="en-US" sz="1600" dirty="0">
                <a:latin typeface="標楷體" panose="03000509000000000000" pitchFamily="65" charset="-120"/>
                <a:ea typeface="標楷體" panose="03000509000000000000" pitchFamily="65" charset="-120"/>
              </a:rPr>
              <a:t>十三、本公司對認購（售）權證發行人重大訊息之查證暨公開處理程序。</a:t>
            </a:r>
          </a:p>
          <a:p>
            <a:r>
              <a:rPr lang="zh-TW" altLang="en-US" sz="1600" dirty="0">
                <a:latin typeface="標楷體" panose="03000509000000000000" pitchFamily="65" charset="-120"/>
                <a:ea typeface="標楷體" panose="03000509000000000000" pitchFamily="65" charset="-120"/>
              </a:rPr>
              <a:t>十四、本公司認購（售）權證上市審查準則。</a:t>
            </a:r>
          </a:p>
        </p:txBody>
      </p:sp>
      <p:sp>
        <p:nvSpPr>
          <p:cNvPr id="7" name="矩形 6"/>
          <p:cNvSpPr/>
          <p:nvPr/>
        </p:nvSpPr>
        <p:spPr>
          <a:xfrm>
            <a:off x="76200" y="978795"/>
            <a:ext cx="7791394" cy="581378"/>
          </a:xfrm>
          <a:prstGeom prst="rect">
            <a:avLst/>
          </a:prstGeom>
        </p:spPr>
        <p:txBody>
          <a:bodyPr wrap="square">
            <a:spAutoFit/>
          </a:bodyPr>
          <a:lstStyle/>
          <a:p>
            <a:pPr>
              <a:lnSpc>
                <a:spcPct val="150000"/>
              </a:lnSpc>
            </a:pPr>
            <a:r>
              <a:rPr lang="zh-TW" altLang="en-US" sz="2400" dirty="0">
                <a:solidFill>
                  <a:srgbClr val="0000FF"/>
                </a:solidFill>
                <a:latin typeface="標楷體" panose="03000509000000000000" pitchFamily="65" charset="-120"/>
                <a:ea typeface="標楷體" panose="03000509000000000000" pitchFamily="65" charset="-120"/>
              </a:rPr>
              <a:t>「處理上市有價證券發行人申復案件作業程序」第</a:t>
            </a:r>
            <a:r>
              <a:rPr lang="en-US" altLang="zh-TW" sz="2400" dirty="0">
                <a:solidFill>
                  <a:srgbClr val="0000FF"/>
                </a:solidFill>
                <a:latin typeface="標楷體" panose="03000509000000000000" pitchFamily="65" charset="-120"/>
                <a:ea typeface="標楷體" panose="03000509000000000000" pitchFamily="65" charset="-120"/>
              </a:rPr>
              <a:t>16</a:t>
            </a:r>
            <a:r>
              <a:rPr lang="zh-TW" altLang="en-US" sz="2400" dirty="0">
                <a:solidFill>
                  <a:srgbClr val="0000FF"/>
                </a:solidFill>
                <a:latin typeface="標楷體" panose="03000509000000000000" pitchFamily="65" charset="-120"/>
                <a:ea typeface="標楷體" panose="03000509000000000000" pitchFamily="65" charset="-120"/>
              </a:rPr>
              <a:t>條  </a:t>
            </a:r>
            <a:endParaRPr lang="en-US" altLang="zh-TW" sz="2400" dirty="0">
              <a:solidFill>
                <a:srgbClr val="0000FF"/>
              </a:solidFill>
              <a:latin typeface="標楷體" panose="03000509000000000000" pitchFamily="65" charset="-120"/>
              <a:ea typeface="標楷體" panose="03000509000000000000" pitchFamily="65" charset="-120"/>
            </a:endParaRPr>
          </a:p>
        </p:txBody>
      </p:sp>
      <p:sp>
        <p:nvSpPr>
          <p:cNvPr id="3" name="矩形 2"/>
          <p:cNvSpPr/>
          <p:nvPr/>
        </p:nvSpPr>
        <p:spPr>
          <a:xfrm>
            <a:off x="6424771" y="1558369"/>
            <a:ext cx="2843051" cy="1446550"/>
          </a:xfrm>
          <a:prstGeom prst="rect">
            <a:avLst/>
          </a:prstGeom>
        </p:spPr>
        <p:txBody>
          <a:bodyPr wrap="square">
            <a:spAutoFit/>
          </a:bodyPr>
          <a:lstStyle/>
          <a:p>
            <a:pPr marL="396000" indent="-396000">
              <a:buFont typeface="Wingdings" panose="05000000000000000000" pitchFamily="2" charset="2"/>
              <a:buChar char="ü"/>
            </a:pPr>
            <a:r>
              <a:rPr lang="zh-TW" altLang="en-US" sz="2200" dirty="0">
                <a:solidFill>
                  <a:schemeClr val="accent5">
                    <a:lumMod val="75000"/>
                  </a:schemeClr>
                </a:solidFill>
                <a:latin typeface="標楷體" panose="03000509000000000000" pitchFamily="65" charset="-120"/>
                <a:ea typeface="標楷體" panose="03000509000000000000" pitchFamily="65" charset="-120"/>
              </a:rPr>
              <a:t>財務報告查核</a:t>
            </a:r>
            <a:endParaRPr lang="en-US" altLang="zh-TW" sz="2200" dirty="0">
              <a:solidFill>
                <a:schemeClr val="accent5">
                  <a:lumMod val="75000"/>
                </a:schemeClr>
              </a:solidFill>
              <a:latin typeface="標楷體" panose="03000509000000000000" pitchFamily="65" charset="-120"/>
              <a:ea typeface="標楷體" panose="03000509000000000000" pitchFamily="65" charset="-120"/>
            </a:endParaRPr>
          </a:p>
          <a:p>
            <a:pPr marL="396000" indent="-396000">
              <a:buFont typeface="Wingdings" panose="05000000000000000000" pitchFamily="2" charset="2"/>
              <a:buChar char="ü"/>
            </a:pPr>
            <a:r>
              <a:rPr lang="zh-TW" altLang="en-US" sz="2200" dirty="0">
                <a:solidFill>
                  <a:schemeClr val="accent5">
                    <a:lumMod val="75000"/>
                  </a:schemeClr>
                </a:solidFill>
                <a:latin typeface="標楷體" panose="03000509000000000000" pitchFamily="65" charset="-120"/>
                <a:ea typeface="標楷體" panose="03000509000000000000" pitchFamily="65" charset="-120"/>
              </a:rPr>
              <a:t>內部控制制度查核</a:t>
            </a:r>
            <a:endParaRPr lang="en-US" altLang="zh-TW" sz="2200" dirty="0">
              <a:solidFill>
                <a:schemeClr val="accent5">
                  <a:lumMod val="75000"/>
                </a:schemeClr>
              </a:solidFill>
              <a:latin typeface="標楷體" panose="03000509000000000000" pitchFamily="65" charset="-120"/>
              <a:ea typeface="標楷體" panose="03000509000000000000" pitchFamily="65" charset="-120"/>
            </a:endParaRPr>
          </a:p>
          <a:p>
            <a:pPr marL="396000" indent="-396000">
              <a:buFont typeface="Wingdings" panose="05000000000000000000" pitchFamily="2" charset="2"/>
              <a:buChar char="ü"/>
            </a:pPr>
            <a:r>
              <a:rPr lang="zh-TW" altLang="en-US" sz="2200" dirty="0">
                <a:solidFill>
                  <a:schemeClr val="accent5">
                    <a:lumMod val="75000"/>
                  </a:schemeClr>
                </a:solidFill>
                <a:latin typeface="標楷體" panose="03000509000000000000" pitchFamily="65" charset="-120"/>
                <a:ea typeface="標楷體" panose="03000509000000000000" pitchFamily="65" charset="-120"/>
              </a:rPr>
              <a:t>重訊、資訊申報</a:t>
            </a:r>
            <a:endParaRPr lang="en-US" altLang="zh-TW" sz="2200" dirty="0">
              <a:solidFill>
                <a:schemeClr val="accent5">
                  <a:lumMod val="75000"/>
                </a:schemeClr>
              </a:solidFill>
              <a:latin typeface="標楷體" panose="03000509000000000000" pitchFamily="65" charset="-120"/>
              <a:ea typeface="標楷體" panose="03000509000000000000" pitchFamily="65" charset="-120"/>
            </a:endParaRPr>
          </a:p>
          <a:p>
            <a:pPr marL="396000" indent="-396000">
              <a:buFont typeface="Wingdings" panose="05000000000000000000" pitchFamily="2" charset="2"/>
              <a:buChar char="ü"/>
            </a:pPr>
            <a:r>
              <a:rPr lang="zh-TW" altLang="en-US" sz="2200" dirty="0">
                <a:solidFill>
                  <a:schemeClr val="accent5">
                    <a:lumMod val="75000"/>
                  </a:schemeClr>
                </a:solidFill>
                <a:latin typeface="標楷體" panose="03000509000000000000" pitchFamily="65" charset="-120"/>
                <a:ea typeface="標楷體" panose="03000509000000000000" pitchFamily="65" charset="-120"/>
              </a:rPr>
              <a:t>董事會遵循要點</a:t>
            </a:r>
            <a:endParaRPr lang="en-US" altLang="zh-TW" sz="2200" dirty="0">
              <a:solidFill>
                <a:schemeClr val="accent5">
                  <a:lumMod val="75000"/>
                </a:schemeClr>
              </a:solidFill>
              <a:latin typeface="標楷體" panose="03000509000000000000" pitchFamily="65" charset="-120"/>
              <a:ea typeface="標楷體" panose="03000509000000000000" pitchFamily="65" charset="-120"/>
            </a:endParaRPr>
          </a:p>
        </p:txBody>
      </p:sp>
      <p:sp>
        <p:nvSpPr>
          <p:cNvPr id="6" name="矩形 5"/>
          <p:cNvSpPr/>
          <p:nvPr/>
        </p:nvSpPr>
        <p:spPr>
          <a:xfrm>
            <a:off x="2438400" y="342747"/>
            <a:ext cx="8130893" cy="584775"/>
          </a:xfrm>
          <a:prstGeom prst="rect">
            <a:avLst/>
          </a:prstGeom>
        </p:spPr>
        <p:txBody>
          <a:bodyPr wrap="square">
            <a:spAutoFit/>
          </a:bodyPr>
          <a:lstStyle/>
          <a:p>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三、申復制度</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a:t>
            </a:r>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續</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a:t>
            </a:r>
            <a:endPar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endParaRPr>
          </a:p>
        </p:txBody>
      </p:sp>
    </p:spTree>
    <p:extLst>
      <p:ext uri="{BB962C8B-B14F-4D97-AF65-F5344CB8AC3E}">
        <p14:creationId xmlns:p14="http://schemas.microsoft.com/office/powerpoint/2010/main" val="2874472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26597DD-AE29-4BAB-A813-DA9F4EE90BF1}" type="slidenum">
              <a:rPr lang="zh-TW" altLang="en-US" smtClean="0"/>
              <a:pPr>
                <a:defRPr/>
              </a:pPr>
              <a:t>26</a:t>
            </a:fld>
            <a:endParaRPr lang="zh-TW" altLang="en-US" dirty="0"/>
          </a:p>
        </p:txBody>
      </p:sp>
      <p:sp>
        <p:nvSpPr>
          <p:cNvPr id="8" name="矩形 7"/>
          <p:cNvSpPr/>
          <p:nvPr/>
        </p:nvSpPr>
        <p:spPr>
          <a:xfrm>
            <a:off x="609600" y="1094095"/>
            <a:ext cx="7807037" cy="523220"/>
          </a:xfrm>
          <a:prstGeom prst="rect">
            <a:avLst/>
          </a:prstGeom>
        </p:spPr>
        <p:txBody>
          <a:bodyPr wrap="square">
            <a:spAutoFit/>
          </a:bodyPr>
          <a:lstStyle/>
          <a:p>
            <a:r>
              <a:rPr lang="zh-TW" altLang="en-US" sz="2800" b="1" dirty="0">
                <a:latin typeface="標楷體" panose="03000509000000000000" pitchFamily="65" charset="-120"/>
                <a:ea typeface="標楷體" panose="03000509000000000000" pitchFamily="65" charset="-120"/>
              </a:rPr>
              <a:t>二、申復期限：</a:t>
            </a:r>
            <a:endParaRPr lang="en-US" altLang="zh-TW" sz="2800" b="1" dirty="0">
              <a:latin typeface="標楷體" panose="03000509000000000000" pitchFamily="65" charset="-120"/>
              <a:ea typeface="標楷體" panose="03000509000000000000" pitchFamily="65" charset="-120"/>
            </a:endParaRPr>
          </a:p>
        </p:txBody>
      </p:sp>
      <p:graphicFrame>
        <p:nvGraphicFramePr>
          <p:cNvPr id="6" name="資料庫圖表 5"/>
          <p:cNvGraphicFramePr/>
          <p:nvPr>
            <p:extLst>
              <p:ext uri="{D42A27DB-BD31-4B8C-83A1-F6EECF244321}">
                <p14:modId xmlns:p14="http://schemas.microsoft.com/office/powerpoint/2010/main" val="984059087"/>
              </p:ext>
            </p:extLst>
          </p:nvPr>
        </p:nvGraphicFramePr>
        <p:xfrm>
          <a:off x="450273" y="1854914"/>
          <a:ext cx="8693727" cy="4056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914400" y="4419600"/>
            <a:ext cx="5455340" cy="830997"/>
          </a:xfrm>
          <a:prstGeom prst="rect">
            <a:avLst/>
          </a:prstGeom>
        </p:spPr>
        <p:txBody>
          <a:bodyPr wrap="none">
            <a:spAutoFit/>
          </a:bodyPr>
          <a:lstStyle/>
          <a:p>
            <a:pPr marL="342900" indent="-342900">
              <a:buFont typeface="Wingdings" panose="05000000000000000000" pitchFamily="2" charset="2"/>
              <a:buChar char="ü"/>
            </a:pPr>
            <a:r>
              <a:rPr lang="zh-TW" altLang="en-US" sz="2400" dirty="0">
                <a:latin typeface="標楷體" panose="03000509000000000000" pitchFamily="65" charset="-120"/>
                <a:ea typeface="標楷體" panose="03000509000000000000" pitchFamily="65" charset="-120"/>
              </a:rPr>
              <a:t>計算方式：次日即</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首日</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，開始計算</a:t>
            </a:r>
            <a:endParaRPr lang="en-US" altLang="zh-TW" sz="2400" dirty="0">
              <a:latin typeface="標楷體" panose="03000509000000000000" pitchFamily="65" charset="-120"/>
              <a:ea typeface="標楷體" panose="03000509000000000000" pitchFamily="65" charset="-120"/>
            </a:endParaRPr>
          </a:p>
          <a:p>
            <a:pPr marL="342900" indent="-342900">
              <a:buFont typeface="Wingdings" panose="05000000000000000000" pitchFamily="2" charset="2"/>
              <a:buChar char="ü"/>
            </a:pPr>
            <a:r>
              <a:rPr lang="zh-TW" altLang="en-US" sz="2400" dirty="0">
                <a:latin typeface="標楷體" panose="03000509000000000000" pitchFamily="65" charset="-120"/>
                <a:ea typeface="標楷體" panose="03000509000000000000" pitchFamily="65" charset="-120"/>
              </a:rPr>
              <a:t>逾期者，不受理</a:t>
            </a:r>
          </a:p>
        </p:txBody>
      </p:sp>
      <p:sp>
        <p:nvSpPr>
          <p:cNvPr id="5" name="矩形 4"/>
          <p:cNvSpPr/>
          <p:nvPr/>
        </p:nvSpPr>
        <p:spPr>
          <a:xfrm>
            <a:off x="2209800" y="271721"/>
            <a:ext cx="7291754" cy="584775"/>
          </a:xfrm>
          <a:prstGeom prst="rect">
            <a:avLst/>
          </a:prstGeom>
        </p:spPr>
        <p:txBody>
          <a:bodyPr wrap="square">
            <a:spAutoFit/>
          </a:bodyPr>
          <a:lstStyle/>
          <a:p>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三、申復制度</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a:t>
            </a:r>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續</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a:t>
            </a:r>
            <a:endPar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endParaRPr>
          </a:p>
        </p:txBody>
      </p:sp>
    </p:spTree>
    <p:extLst>
      <p:ext uri="{BB962C8B-B14F-4D97-AF65-F5344CB8AC3E}">
        <p14:creationId xmlns:p14="http://schemas.microsoft.com/office/powerpoint/2010/main" val="1417887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26597DD-AE29-4BAB-A813-DA9F4EE90BF1}" type="slidenum">
              <a:rPr lang="zh-TW" altLang="en-US" smtClean="0"/>
              <a:pPr>
                <a:defRPr/>
              </a:pPr>
              <a:t>27</a:t>
            </a:fld>
            <a:endParaRPr lang="zh-TW" altLang="en-US" dirty="0"/>
          </a:p>
        </p:txBody>
      </p:sp>
      <p:sp>
        <p:nvSpPr>
          <p:cNvPr id="8" name="矩形 7"/>
          <p:cNvSpPr/>
          <p:nvPr/>
        </p:nvSpPr>
        <p:spPr>
          <a:xfrm>
            <a:off x="533400" y="863144"/>
            <a:ext cx="7807037" cy="523220"/>
          </a:xfrm>
          <a:prstGeom prst="rect">
            <a:avLst/>
          </a:prstGeom>
        </p:spPr>
        <p:txBody>
          <a:bodyPr wrap="square">
            <a:spAutoFit/>
          </a:bodyPr>
          <a:lstStyle/>
          <a:p>
            <a:r>
              <a:rPr lang="zh-TW" altLang="en-US" sz="2800" b="1" dirty="0">
                <a:latin typeface="標楷體" panose="03000509000000000000" pitchFamily="65" charset="-120"/>
                <a:ea typeface="標楷體" panose="03000509000000000000" pitchFamily="65" charset="-120"/>
              </a:rPr>
              <a:t>三、審理程序：</a:t>
            </a:r>
            <a:endParaRPr lang="en-US" altLang="zh-TW" sz="2800" b="1" dirty="0">
              <a:latin typeface="標楷體" panose="03000509000000000000" pitchFamily="65" charset="-120"/>
              <a:ea typeface="標楷體" panose="03000509000000000000" pitchFamily="65" charset="-120"/>
            </a:endParaRPr>
          </a:p>
        </p:txBody>
      </p:sp>
      <p:sp>
        <p:nvSpPr>
          <p:cNvPr id="7" name="矩形 6"/>
          <p:cNvSpPr/>
          <p:nvPr/>
        </p:nvSpPr>
        <p:spPr>
          <a:xfrm>
            <a:off x="2052386" y="4595130"/>
            <a:ext cx="184731" cy="461665"/>
          </a:xfrm>
          <a:prstGeom prst="rect">
            <a:avLst/>
          </a:prstGeom>
        </p:spPr>
        <p:txBody>
          <a:bodyPr wrap="none">
            <a:spAutoFit/>
          </a:bodyPr>
          <a:lstStyle/>
          <a:p>
            <a:endParaRPr lang="zh-TW" altLang="en-US" sz="2400" dirty="0">
              <a:latin typeface="標楷體" panose="03000509000000000000" pitchFamily="65" charset="-120"/>
              <a:ea typeface="標楷體" panose="03000509000000000000" pitchFamily="65" charset="-120"/>
            </a:endParaRPr>
          </a:p>
        </p:txBody>
      </p:sp>
      <p:sp>
        <p:nvSpPr>
          <p:cNvPr id="9" name="矩形 8"/>
          <p:cNvSpPr/>
          <p:nvPr/>
        </p:nvSpPr>
        <p:spPr>
          <a:xfrm>
            <a:off x="533400" y="1386364"/>
            <a:ext cx="8254047" cy="5396221"/>
          </a:xfrm>
          <a:prstGeom prst="rect">
            <a:avLst/>
          </a:prstGeom>
        </p:spPr>
        <p:txBody>
          <a:bodyPr wrap="square">
            <a:spAutoFit/>
          </a:bodyPr>
          <a:lstStyle/>
          <a:p>
            <a:pPr marL="257175" indent="-257175" algn="just">
              <a:buFont typeface="Wingdings" panose="05000000000000000000" pitchFamily="2" charset="2"/>
              <a:buChar char="u"/>
            </a:pPr>
            <a:r>
              <a:rPr lang="zh-TW" altLang="en-US" sz="24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rPr>
              <a:t>有價證券發行人</a:t>
            </a:r>
            <a:endParaRPr lang="en-US" altLang="zh-TW" sz="24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endParaRPr>
          </a:p>
          <a:p>
            <a:pPr marL="257175" lvl="4" indent="-257175" algn="just">
              <a:buFont typeface="Wingdings" panose="05000000000000000000" pitchFamily="2" charset="2"/>
              <a:buChar char="ü"/>
            </a:pPr>
            <a:r>
              <a:rPr lang="zh-TW" altLang="en-US" kern="100" dirty="0">
                <a:latin typeface="Calibri" panose="020F0502020204030204" pitchFamily="34" charset="0"/>
                <a:ea typeface="標楷體" panose="03000509000000000000" pitchFamily="65" charset="-120"/>
                <a:cs typeface="Calibri" panose="020F0502020204030204" pitchFamily="34" charset="0"/>
              </a:rPr>
              <a:t>終止上市之申復 →秘書部召集</a:t>
            </a:r>
            <a:r>
              <a:rPr lang="en-US" altLang="zh-TW" kern="100" dirty="0">
                <a:latin typeface="Calibri" panose="020F0502020204030204" pitchFamily="34" charset="0"/>
                <a:ea typeface="標楷體" panose="03000509000000000000" pitchFamily="65" charset="-120"/>
                <a:cs typeface="Calibri" panose="020F0502020204030204" pitchFamily="34" charset="0"/>
              </a:rPr>
              <a:t>【</a:t>
            </a:r>
            <a:r>
              <a:rPr lang="zh-TW" altLang="en-US" kern="100" dirty="0">
                <a:latin typeface="Calibri" panose="020F0502020204030204" pitchFamily="34" charset="0"/>
                <a:ea typeface="標楷體" panose="03000509000000000000" pitchFamily="65" charset="-120"/>
                <a:cs typeface="Calibri" panose="020F0502020204030204" pitchFamily="34" charset="0"/>
              </a:rPr>
              <a:t>有價證券終止上市案件申復審議委員會</a:t>
            </a:r>
            <a:r>
              <a:rPr lang="en-US" altLang="zh-TW" kern="100" dirty="0">
                <a:latin typeface="Calibri" panose="020F0502020204030204" pitchFamily="34" charset="0"/>
                <a:ea typeface="標楷體" panose="03000509000000000000" pitchFamily="65" charset="-120"/>
                <a:cs typeface="Calibri" panose="020F0502020204030204" pitchFamily="34" charset="0"/>
              </a:rPr>
              <a:t>】(</a:t>
            </a:r>
            <a:r>
              <a:rPr lang="zh-TW" altLang="en-US" kern="100" dirty="0">
                <a:latin typeface="Calibri" panose="020F0502020204030204" pitchFamily="34" charset="0"/>
                <a:ea typeface="標楷體" panose="03000509000000000000" pitchFamily="65" charset="-120"/>
                <a:cs typeface="Calibri" panose="020F0502020204030204" pitchFamily="34" charset="0"/>
              </a:rPr>
              <a:t>內部委員</a:t>
            </a:r>
            <a:r>
              <a:rPr lang="en-US" altLang="zh-TW" kern="100" dirty="0">
                <a:latin typeface="Calibri" panose="020F0502020204030204" pitchFamily="34" charset="0"/>
                <a:ea typeface="標楷體" panose="03000509000000000000" pitchFamily="65" charset="-120"/>
                <a:cs typeface="Calibri" panose="020F0502020204030204" pitchFamily="34" charset="0"/>
              </a:rPr>
              <a:t>3</a:t>
            </a:r>
            <a:r>
              <a:rPr lang="zh-TW" altLang="en-US" kern="100" dirty="0">
                <a:latin typeface="Calibri" panose="020F0502020204030204" pitchFamily="34" charset="0"/>
                <a:ea typeface="標楷體" panose="03000509000000000000" pitchFamily="65" charset="-120"/>
                <a:cs typeface="Calibri" panose="020F0502020204030204" pitchFamily="34" charset="0"/>
              </a:rPr>
              <a:t>人</a:t>
            </a:r>
            <a:r>
              <a:rPr lang="en-US" altLang="zh-TW" kern="100" dirty="0">
                <a:latin typeface="Calibri" panose="020F0502020204030204" pitchFamily="34" charset="0"/>
                <a:ea typeface="標楷體" panose="03000509000000000000" pitchFamily="65" charset="-120"/>
                <a:cs typeface="Calibri" panose="020F0502020204030204" pitchFamily="34" charset="0"/>
              </a:rPr>
              <a:t>+</a:t>
            </a:r>
            <a:r>
              <a:rPr lang="zh-TW" altLang="en-US" kern="100" dirty="0">
                <a:latin typeface="Calibri" panose="020F0502020204030204" pitchFamily="34" charset="0"/>
                <a:ea typeface="標楷體" panose="03000509000000000000" pitchFamily="65" charset="-120"/>
                <a:cs typeface="Calibri" panose="020F0502020204030204" pitchFamily="34" charset="0"/>
              </a:rPr>
              <a:t>外部委員</a:t>
            </a:r>
            <a:r>
              <a:rPr lang="en-US" altLang="zh-TW" kern="100" dirty="0">
                <a:latin typeface="Calibri" panose="020F0502020204030204" pitchFamily="34" charset="0"/>
                <a:ea typeface="標楷體" panose="03000509000000000000" pitchFamily="65" charset="-120"/>
                <a:cs typeface="Calibri" panose="020F0502020204030204" pitchFamily="34" charset="0"/>
              </a:rPr>
              <a:t>2</a:t>
            </a:r>
            <a:r>
              <a:rPr lang="zh-TW" altLang="en-US" kern="100" dirty="0">
                <a:latin typeface="Calibri" panose="020F0502020204030204" pitchFamily="34" charset="0"/>
                <a:ea typeface="標楷體" panose="03000509000000000000" pitchFamily="65" charset="-120"/>
                <a:cs typeface="Calibri" panose="020F0502020204030204" pitchFamily="34" charset="0"/>
              </a:rPr>
              <a:t>人過半數同意</a:t>
            </a:r>
            <a:r>
              <a:rPr lang="en-US" altLang="zh-TW" kern="100" dirty="0">
                <a:latin typeface="Calibri" panose="020F0502020204030204" pitchFamily="34" charset="0"/>
                <a:ea typeface="標楷體" panose="03000509000000000000" pitchFamily="65" charset="-120"/>
                <a:cs typeface="Calibri" panose="020F0502020204030204" pitchFamily="34" charset="0"/>
              </a:rPr>
              <a:t>)</a:t>
            </a:r>
            <a:r>
              <a:rPr lang="zh-TW" altLang="en-US" kern="100" dirty="0">
                <a:latin typeface="Calibri" panose="020F0502020204030204" pitchFamily="34" charset="0"/>
                <a:ea typeface="標楷體" panose="03000509000000000000" pitchFamily="65" charset="-120"/>
                <a:cs typeface="Calibri" panose="020F0502020204030204" pitchFamily="34" charset="0"/>
              </a:rPr>
              <a:t>，本部配合提供必要資料</a:t>
            </a:r>
          </a:p>
          <a:p>
            <a:pPr marL="257175" indent="-257175" algn="just">
              <a:buFont typeface="Wingdings" panose="05000000000000000000" pitchFamily="2" charset="2"/>
              <a:buChar char="ü"/>
            </a:pPr>
            <a:r>
              <a:rPr lang="zh-TW" altLang="en-US" kern="100" dirty="0">
                <a:latin typeface="Calibri" panose="020F0502020204030204" pitchFamily="34" charset="0"/>
                <a:ea typeface="標楷體" panose="03000509000000000000" pitchFamily="65" charset="-120"/>
                <a:cs typeface="Calibri" panose="020F0502020204030204" pitchFamily="34" charset="0"/>
              </a:rPr>
              <a:t>否准上市公司併購或私募有價證券補辦公開發行同意函處置之申復→簽請總經理核可</a:t>
            </a:r>
          </a:p>
          <a:p>
            <a:pPr marL="257175" indent="-257175" algn="just">
              <a:buFont typeface="Wingdings" panose="05000000000000000000" pitchFamily="2" charset="2"/>
              <a:buChar char="ü"/>
            </a:pPr>
            <a:r>
              <a:rPr lang="zh-TW" altLang="en-US" kern="100" dirty="0">
                <a:latin typeface="Calibri" panose="020F0502020204030204" pitchFamily="34" charset="0"/>
                <a:ea typeface="標楷體" panose="03000509000000000000" pitchFamily="65" charset="-120"/>
                <a:cs typeface="Calibri" panose="020F0502020204030204" pitchFamily="34" charset="0"/>
              </a:rPr>
              <a:t>違約金之處置→依金額區分核決層級</a:t>
            </a:r>
          </a:p>
          <a:p>
            <a:pPr algn="just"/>
            <a:endParaRPr lang="en-US" altLang="zh-TW" sz="1433" kern="100" dirty="0">
              <a:latin typeface="Calibri" panose="020F0502020204030204" pitchFamily="34" charset="0"/>
              <a:ea typeface="標楷體" panose="03000509000000000000" pitchFamily="65" charset="-120"/>
              <a:cs typeface="Calibri" panose="020F0502020204030204" pitchFamily="34" charset="0"/>
            </a:endParaRPr>
          </a:p>
          <a:p>
            <a:pPr marL="257175" indent="-257175" algn="just">
              <a:buFont typeface="Wingdings" panose="05000000000000000000" pitchFamily="2" charset="2"/>
              <a:buChar char="u"/>
            </a:pPr>
            <a:r>
              <a:rPr lang="zh-TW" altLang="en-US" sz="24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rPr>
              <a:t>對證券承銷商之處置</a:t>
            </a:r>
          </a:p>
          <a:p>
            <a:pPr indent="228600" algn="just"/>
            <a:r>
              <a:rPr lang="zh-TW" altLang="en-US" kern="100" dirty="0">
                <a:latin typeface="Calibri" panose="020F0502020204030204" pitchFamily="34" charset="0"/>
                <a:ea typeface="標楷體" panose="03000509000000000000" pitchFamily="65" charset="-120"/>
                <a:cs typeface="Calibri" panose="020F0502020204030204" pitchFamily="34" charset="0"/>
              </a:rPr>
              <a:t>上市業務督導副總主持經理部門會議重新審議→簽請總經理核可</a:t>
            </a:r>
            <a:endParaRPr lang="en-US" altLang="zh-TW" kern="100" dirty="0">
              <a:latin typeface="Calibri" panose="020F0502020204030204" pitchFamily="34" charset="0"/>
              <a:ea typeface="標楷體" panose="03000509000000000000" pitchFamily="65" charset="-120"/>
              <a:cs typeface="Calibri" panose="020F0502020204030204" pitchFamily="34" charset="0"/>
            </a:endParaRPr>
          </a:p>
          <a:p>
            <a:pPr indent="228600" algn="just"/>
            <a:endParaRPr lang="zh-TW" altLang="en-US" sz="1800" kern="100" dirty="0">
              <a:latin typeface="Calibri" panose="020F0502020204030204" pitchFamily="34" charset="0"/>
              <a:ea typeface="標楷體" panose="03000509000000000000" pitchFamily="65" charset="-120"/>
              <a:cs typeface="Calibri" panose="020F0502020204030204" pitchFamily="34" charset="0"/>
            </a:endParaRPr>
          </a:p>
          <a:p>
            <a:pPr marL="257175" indent="-257175" algn="just">
              <a:buFont typeface="Wingdings" panose="05000000000000000000" pitchFamily="2" charset="2"/>
              <a:buChar char="u"/>
            </a:pPr>
            <a:r>
              <a:rPr lang="zh-TW" altLang="en-US" sz="24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rPr>
              <a:t>對簽證會計師</a:t>
            </a:r>
            <a:r>
              <a:rPr lang="zh-TW" altLang="en-US" sz="2400" b="1" kern="100" dirty="0" smtClean="0">
                <a:solidFill>
                  <a:srgbClr val="0000CC"/>
                </a:solidFill>
                <a:latin typeface="Calibri" panose="020F0502020204030204" pitchFamily="34" charset="0"/>
                <a:ea typeface="標楷體" panose="03000509000000000000" pitchFamily="65" charset="-120"/>
                <a:cs typeface="Calibri" panose="020F0502020204030204" pitchFamily="34" charset="0"/>
              </a:rPr>
              <a:t>之處置</a:t>
            </a:r>
            <a:endParaRPr lang="zh-TW" altLang="en-US" sz="24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endParaRPr>
          </a:p>
          <a:p>
            <a:pPr indent="228600" algn="just"/>
            <a:r>
              <a:rPr lang="en-US" altLang="zh-TW" sz="1800" kern="100" dirty="0">
                <a:latin typeface="Calibri" panose="020F0502020204030204" pitchFamily="34" charset="0"/>
                <a:ea typeface="標楷體" panose="03000509000000000000" pitchFamily="65" charset="-120"/>
                <a:cs typeface="Calibri" panose="020F0502020204030204" pitchFamily="34" charset="0"/>
              </a:rPr>
              <a:t>1.</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「函請改善」、「公告缺失並報主管機關」：</a:t>
            </a:r>
          </a:p>
          <a:p>
            <a:pPr indent="228600"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經理部門就其申復理由加具是否成立之意見→簽請總經理核可</a:t>
            </a:r>
          </a:p>
          <a:p>
            <a:pPr indent="228600" algn="just"/>
            <a:r>
              <a:rPr lang="en-US" altLang="zh-TW" sz="1800" kern="100" dirty="0">
                <a:latin typeface="Calibri" panose="020F0502020204030204" pitchFamily="34" charset="0"/>
                <a:ea typeface="標楷體" panose="03000509000000000000" pitchFamily="65" charset="-120"/>
                <a:cs typeface="Calibri" panose="020F0502020204030204" pitchFamily="34" charset="0"/>
              </a:rPr>
              <a:t>2.</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「一定期間拒絕接受會計師簽證之財報」：</a:t>
            </a:r>
          </a:p>
          <a:p>
            <a:pPr indent="228600"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經理部門  認申復無理由→簽請總經理核可後，予以退回</a:t>
            </a:r>
          </a:p>
          <a:p>
            <a:pPr indent="228600"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認申復有理由</a:t>
            </a:r>
            <a:r>
              <a:rPr lang="zh-TW" altLang="en-US" sz="1800" kern="100" dirty="0" smtClean="0">
                <a:latin typeface="Calibri" panose="020F0502020204030204" pitchFamily="34" charset="0"/>
                <a:ea typeface="標楷體" panose="03000509000000000000" pitchFamily="65" charset="-120"/>
                <a:cs typeface="Calibri" panose="020F0502020204030204" pitchFamily="34" charset="0"/>
              </a:rPr>
              <a:t>→</a:t>
            </a:r>
            <a:r>
              <a:rPr lang="zh-TW" altLang="en-US" sz="1600" kern="100" dirty="0" smtClean="0">
                <a:latin typeface="Calibri" panose="020F0502020204030204" pitchFamily="34" charset="0"/>
                <a:ea typeface="標楷體" panose="03000509000000000000" pitchFamily="65" charset="-120"/>
                <a:cs typeface="Calibri" panose="020F0502020204030204" pitchFamily="34" charset="0"/>
              </a:rPr>
              <a:t>提請</a:t>
            </a:r>
            <a:r>
              <a:rPr lang="en-US" altLang="zh-TW" sz="1600" kern="100" dirty="0" smtClean="0">
                <a:latin typeface="Calibri" panose="020F0502020204030204" pitchFamily="34" charset="0"/>
                <a:ea typeface="標楷體" panose="03000509000000000000" pitchFamily="65" charset="-120"/>
                <a:cs typeface="Calibri" panose="020F0502020204030204" pitchFamily="34" charset="0"/>
              </a:rPr>
              <a:t>【</a:t>
            </a:r>
            <a:r>
              <a:rPr lang="zh-TW" altLang="en-US" sz="1600" kern="100" dirty="0" smtClean="0">
                <a:latin typeface="Calibri" panose="020F0502020204030204" pitchFamily="34" charset="0"/>
                <a:ea typeface="標楷體" panose="03000509000000000000" pitchFamily="65" charset="-120"/>
                <a:cs typeface="Calibri" panose="020F0502020204030204" pitchFamily="34" charset="0"/>
              </a:rPr>
              <a:t>有價證券上市審議委員會</a:t>
            </a:r>
            <a:r>
              <a:rPr lang="en-US" altLang="zh-TW" sz="1600" kern="100" dirty="0" smtClean="0">
                <a:latin typeface="Calibri" panose="020F0502020204030204" pitchFamily="34" charset="0"/>
                <a:ea typeface="標楷體" panose="03000509000000000000" pitchFamily="65" charset="-120"/>
                <a:cs typeface="Calibri" panose="020F0502020204030204" pitchFamily="34" charset="0"/>
              </a:rPr>
              <a:t>】(</a:t>
            </a:r>
            <a:r>
              <a:rPr lang="zh-TW" altLang="en-US" sz="1600" kern="100" dirty="0" smtClean="0">
                <a:latin typeface="Calibri" panose="020F0502020204030204" pitchFamily="34" charset="0"/>
                <a:ea typeface="標楷體" panose="03000509000000000000" pitchFamily="65" charset="-120"/>
                <a:cs typeface="Calibri" panose="020F0502020204030204" pitchFamily="34" charset="0"/>
              </a:rPr>
              <a:t>由原處置案之審議會                                                   </a:t>
            </a:r>
            <a:endParaRPr lang="en-US" altLang="zh-TW" sz="1600" kern="100" dirty="0" smtClean="0">
              <a:latin typeface="Calibri" panose="020F0502020204030204" pitchFamily="34" charset="0"/>
              <a:ea typeface="標楷體" panose="03000509000000000000" pitchFamily="65" charset="-120"/>
              <a:cs typeface="Calibri" panose="020F0502020204030204" pitchFamily="34" charset="0"/>
            </a:endParaRPr>
          </a:p>
          <a:p>
            <a:pPr indent="228600" algn="just"/>
            <a:r>
              <a:rPr lang="zh-TW" altLang="en-US" sz="1600" kern="100" dirty="0" smtClean="0">
                <a:latin typeface="Calibri" panose="020F0502020204030204" pitchFamily="34" charset="0"/>
                <a:ea typeface="標楷體" panose="03000509000000000000" pitchFamily="65" charset="-120"/>
                <a:cs typeface="Calibri" panose="020F0502020204030204" pitchFamily="34" charset="0"/>
              </a:rPr>
              <a:t>                                                 委員</a:t>
            </a:r>
            <a:r>
              <a:rPr lang="en-US" altLang="zh-TW" sz="1600" kern="100" dirty="0" smtClean="0">
                <a:latin typeface="Calibri" panose="020F0502020204030204" pitchFamily="34" charset="0"/>
                <a:ea typeface="標楷體" panose="03000509000000000000" pitchFamily="65" charset="-120"/>
                <a:cs typeface="Calibri" panose="020F0502020204030204" pitchFamily="34" charset="0"/>
              </a:rPr>
              <a:t>+</a:t>
            </a:r>
            <a:r>
              <a:rPr lang="zh-TW" altLang="en-US" sz="1600" kern="100" dirty="0" smtClean="0">
                <a:latin typeface="Calibri" panose="020F0502020204030204" pitchFamily="34" charset="0"/>
                <a:ea typeface="標楷體" panose="03000509000000000000" pitchFamily="65" charset="-120"/>
                <a:cs typeface="Calibri" panose="020F0502020204030204" pitchFamily="34" charset="0"/>
              </a:rPr>
              <a:t>本公司董事會推舉主管機關指派之董事二人共同組成</a:t>
            </a:r>
            <a:r>
              <a:rPr lang="en-US" altLang="zh-TW" sz="1800" kern="100" dirty="0" smtClean="0">
                <a:latin typeface="Calibri" panose="020F0502020204030204" pitchFamily="34" charset="0"/>
                <a:ea typeface="標楷體" panose="03000509000000000000" pitchFamily="65" charset="-120"/>
                <a:cs typeface="Calibri" panose="020F0502020204030204" pitchFamily="34" charset="0"/>
              </a:rPr>
              <a:t>)</a:t>
            </a:r>
            <a:endParaRPr lang="zh-TW" altLang="en-US" sz="1800" kern="100" dirty="0" smtClean="0">
              <a:latin typeface="Calibri" panose="020F0502020204030204" pitchFamily="34" charset="0"/>
              <a:ea typeface="標楷體" panose="03000509000000000000" pitchFamily="65" charset="-120"/>
              <a:cs typeface="Calibri" panose="020F0502020204030204" pitchFamily="34" charset="0"/>
            </a:endParaRPr>
          </a:p>
          <a:p>
            <a:pPr indent="228600" algn="just"/>
            <a:endParaRPr lang="zh-TW" altLang="en-US" sz="1433" kern="100" dirty="0">
              <a:latin typeface="Calibri" panose="020F0502020204030204" pitchFamily="34" charset="0"/>
              <a:ea typeface="標楷體" panose="03000509000000000000" pitchFamily="65" charset="-120"/>
              <a:cs typeface="Calibri" panose="020F0502020204030204" pitchFamily="34" charset="0"/>
            </a:endParaRPr>
          </a:p>
        </p:txBody>
      </p:sp>
      <p:sp>
        <p:nvSpPr>
          <p:cNvPr id="3" name="左大括弧 2"/>
          <p:cNvSpPr/>
          <p:nvPr/>
        </p:nvSpPr>
        <p:spPr>
          <a:xfrm>
            <a:off x="1750980" y="5190922"/>
            <a:ext cx="34289" cy="28453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sz="1500"/>
          </a:p>
        </p:txBody>
      </p:sp>
      <p:sp>
        <p:nvSpPr>
          <p:cNvPr id="10" name="矩形 9"/>
          <p:cNvSpPr/>
          <p:nvPr/>
        </p:nvSpPr>
        <p:spPr>
          <a:xfrm>
            <a:off x="2237117" y="278369"/>
            <a:ext cx="7391400" cy="584775"/>
          </a:xfrm>
          <a:prstGeom prst="rect">
            <a:avLst/>
          </a:prstGeom>
        </p:spPr>
        <p:txBody>
          <a:bodyPr wrap="square">
            <a:spAutoFit/>
          </a:bodyPr>
          <a:lstStyle/>
          <a:p>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三、申復制度</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a:t>
            </a:r>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續</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rPr>
              <a:t>)</a:t>
            </a:r>
            <a:endPar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endParaRPr>
          </a:p>
        </p:txBody>
      </p:sp>
    </p:spTree>
    <p:extLst>
      <p:ext uri="{BB962C8B-B14F-4D97-AF65-F5344CB8AC3E}">
        <p14:creationId xmlns:p14="http://schemas.microsoft.com/office/powerpoint/2010/main" val="11171632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26597DD-AE29-4BAB-A813-DA9F4EE90BF1}" type="slidenum">
              <a:rPr lang="zh-TW" altLang="en-US" smtClean="0"/>
              <a:pPr>
                <a:defRPr/>
              </a:pPr>
              <a:t>28</a:t>
            </a:fld>
            <a:endParaRPr lang="zh-TW" altLang="en-US" dirty="0"/>
          </a:p>
        </p:txBody>
      </p:sp>
      <p:sp>
        <p:nvSpPr>
          <p:cNvPr id="8" name="矩形 7"/>
          <p:cNvSpPr/>
          <p:nvPr/>
        </p:nvSpPr>
        <p:spPr>
          <a:xfrm>
            <a:off x="457200" y="989078"/>
            <a:ext cx="7807037" cy="523220"/>
          </a:xfrm>
          <a:prstGeom prst="rect">
            <a:avLst/>
          </a:prstGeom>
        </p:spPr>
        <p:txBody>
          <a:bodyPr wrap="square">
            <a:spAutoFit/>
          </a:bodyPr>
          <a:lstStyle/>
          <a:p>
            <a:r>
              <a:rPr lang="zh-TW" altLang="en-US" sz="2800" b="1" dirty="0">
                <a:latin typeface="標楷體" panose="03000509000000000000" pitchFamily="65" charset="-120"/>
                <a:ea typeface="標楷體" panose="03000509000000000000" pitchFamily="65" charset="-120"/>
              </a:rPr>
              <a:t>四、審查重點：</a:t>
            </a:r>
            <a:endParaRPr lang="en-US" altLang="zh-TW" sz="2800" b="1" dirty="0">
              <a:latin typeface="標楷體" panose="03000509000000000000" pitchFamily="65" charset="-120"/>
              <a:ea typeface="標楷體" panose="03000509000000000000" pitchFamily="65" charset="-120"/>
            </a:endParaRPr>
          </a:p>
        </p:txBody>
      </p:sp>
      <p:sp>
        <p:nvSpPr>
          <p:cNvPr id="7" name="矩形 6"/>
          <p:cNvSpPr/>
          <p:nvPr/>
        </p:nvSpPr>
        <p:spPr>
          <a:xfrm>
            <a:off x="2052386" y="4595130"/>
            <a:ext cx="184731" cy="461665"/>
          </a:xfrm>
          <a:prstGeom prst="rect">
            <a:avLst/>
          </a:prstGeom>
        </p:spPr>
        <p:txBody>
          <a:bodyPr wrap="none">
            <a:spAutoFit/>
          </a:bodyPr>
          <a:lstStyle/>
          <a:p>
            <a:endParaRPr lang="zh-TW" altLang="en-US" sz="2400" dirty="0">
              <a:latin typeface="標楷體" panose="03000509000000000000" pitchFamily="65" charset="-120"/>
              <a:ea typeface="標楷體" panose="03000509000000000000" pitchFamily="65" charset="-120"/>
            </a:endParaRPr>
          </a:p>
        </p:txBody>
      </p:sp>
      <p:sp>
        <p:nvSpPr>
          <p:cNvPr id="9" name="矩形 8"/>
          <p:cNvSpPr/>
          <p:nvPr/>
        </p:nvSpPr>
        <p:spPr>
          <a:xfrm>
            <a:off x="674578" y="1512298"/>
            <a:ext cx="8393222" cy="3698385"/>
          </a:xfrm>
          <a:prstGeom prst="rect">
            <a:avLst/>
          </a:prstGeom>
        </p:spPr>
        <p:txBody>
          <a:bodyPr wrap="square">
            <a:spAutoFit/>
          </a:bodyPr>
          <a:lstStyle/>
          <a:p>
            <a:pPr marL="257175" indent="-257175" algn="just">
              <a:buFont typeface="Wingdings" panose="05000000000000000000" pitchFamily="2" charset="2"/>
              <a:buChar char="u"/>
            </a:pPr>
            <a:r>
              <a:rPr lang="zh-TW" altLang="zh-TW" sz="1800" kern="100" dirty="0">
                <a:latin typeface="Calibri" panose="020F0502020204030204" pitchFamily="34" charset="0"/>
                <a:ea typeface="標楷體" panose="03000509000000000000" pitchFamily="65" charset="-120"/>
                <a:cs typeface="Calibri" panose="020F0502020204030204" pitchFamily="34" charset="0"/>
              </a:rPr>
              <a:t>原處置之執行，不因申復之提出而停止</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marL="257175" indent="-257175" algn="just">
              <a:buFont typeface="Wingdings" panose="05000000000000000000" pitchFamily="2" charset="2"/>
              <a:buChar char="u"/>
            </a:pPr>
            <a:r>
              <a:rPr lang="zh-TW" altLang="en-US" sz="1800" kern="100" dirty="0">
                <a:latin typeface="Calibri" panose="020F0502020204030204" pitchFamily="34" charset="0"/>
                <a:ea typeface="標楷體" panose="03000509000000000000" pitchFamily="65" charset="-120"/>
                <a:cs typeface="Calibri" panose="020F0502020204030204" pitchFamily="34" charset="0"/>
              </a:rPr>
              <a:t>就處置已提出申復者，不得就同一處置再行提出申復→不受理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marL="257175" indent="-257175" algn="just">
              <a:buFont typeface="Wingdings" panose="05000000000000000000" pitchFamily="2" charset="2"/>
              <a:buChar char="u"/>
            </a:pPr>
            <a:r>
              <a:rPr lang="zh-TW" altLang="en-US" sz="1800" kern="100" dirty="0">
                <a:latin typeface="Calibri" panose="020F0502020204030204" pitchFamily="34" charset="0"/>
                <a:ea typeface="標楷體" panose="03000509000000000000" pitchFamily="65" charset="-120"/>
                <a:cs typeface="Calibri" panose="020F0502020204030204" pitchFamily="34" charset="0"/>
              </a:rPr>
              <a:t>受理時先進行形式審查：非受處置人提出申復→不受理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a:t>
            </a:r>
            <a:r>
              <a:rPr lang="zh-TW" altLang="en-US" sz="1800" kern="100" dirty="0" smtClean="0">
                <a:latin typeface="Calibri" panose="020F0502020204030204" pitchFamily="34" charset="0"/>
                <a:ea typeface="標楷體" panose="03000509000000000000" pitchFamily="65" charset="-120"/>
                <a:cs typeface="Calibri" panose="020F0502020204030204" pitchFamily="34" charset="0"/>
              </a:rPr>
              <a:t> </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非適格標的→不受理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a:t>
            </a:r>
            <a:r>
              <a:rPr lang="zh-TW" altLang="en-US" sz="1800" kern="100" dirty="0" smtClean="0">
                <a:latin typeface="Calibri" panose="020F0502020204030204" pitchFamily="34" charset="0"/>
                <a:ea typeface="標楷體" panose="03000509000000000000" pitchFamily="65" charset="-120"/>
                <a:cs typeface="Calibri" panose="020F0502020204030204" pitchFamily="34" charset="0"/>
              </a:rPr>
              <a:t> 逾期</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申復→不受理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a:t>
            </a:r>
            <a:r>
              <a:rPr lang="zh-TW" altLang="en-US" sz="1800" kern="100" dirty="0" smtClean="0">
                <a:latin typeface="Calibri" panose="020F0502020204030204" pitchFamily="34" charset="0"/>
                <a:ea typeface="標楷體" panose="03000509000000000000" pitchFamily="65" charset="-120"/>
                <a:cs typeface="Calibri" panose="020F0502020204030204" pitchFamily="34" charset="0"/>
              </a:rPr>
              <a:t>     文件</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闕漏，未依限補正者→不受理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a:t>
            </a:r>
            <a:r>
              <a:rPr lang="en-US" altLang="zh-TW" sz="1800" kern="100" dirty="0">
                <a:latin typeface="Calibri" panose="020F0502020204030204" pitchFamily="34" charset="0"/>
                <a:ea typeface="標楷體" panose="03000509000000000000" pitchFamily="65" charset="-120"/>
                <a:cs typeface="Calibri" panose="020F0502020204030204" pitchFamily="34" charset="0"/>
              </a:rPr>
              <a:t>《</a:t>
            </a:r>
            <a:r>
              <a:rPr lang="zh-TW" altLang="en-US" sz="18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rPr>
              <a:t>終止上市</a:t>
            </a:r>
            <a:r>
              <a:rPr lang="en-US" altLang="zh-TW" sz="1800" kern="100" dirty="0">
                <a:latin typeface="Calibri" panose="020F0502020204030204" pitchFamily="34" charset="0"/>
                <a:ea typeface="標楷體" panose="03000509000000000000" pitchFamily="65" charset="-120"/>
                <a:cs typeface="Calibri" panose="020F0502020204030204" pitchFamily="34" charset="0"/>
              </a:rPr>
              <a:t>》</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未一次繳足申復費</a:t>
            </a:r>
            <a:r>
              <a:rPr lang="en-US" altLang="zh-TW" sz="1800" kern="100" dirty="0">
                <a:latin typeface="Calibri" panose="020F0502020204030204" pitchFamily="34" charset="0"/>
                <a:ea typeface="標楷體" panose="03000509000000000000" pitchFamily="65" charset="-120"/>
                <a:cs typeface="Calibri" panose="020F0502020204030204" pitchFamily="34" charset="0"/>
              </a:rPr>
              <a:t>20</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萬元→不受理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其他終止上市之處置已確定致無提出申復之實益→不受理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a:t>
            </a:r>
            <a:r>
              <a:rPr lang="en-US" altLang="zh-TW" sz="1800" kern="100" dirty="0">
                <a:latin typeface="Calibri" panose="020F0502020204030204" pitchFamily="34" charset="0"/>
                <a:ea typeface="標楷體" panose="03000509000000000000" pitchFamily="65" charset="-120"/>
                <a:cs typeface="Calibri" panose="020F0502020204030204" pitchFamily="34" charset="0"/>
              </a:rPr>
              <a:t>《</a:t>
            </a:r>
            <a:r>
              <a:rPr lang="zh-TW" altLang="en-US" sz="1800" b="1" kern="100" dirty="0">
                <a:solidFill>
                  <a:srgbClr val="0000CC"/>
                </a:solidFill>
                <a:latin typeface="Calibri" panose="020F0502020204030204" pitchFamily="34" charset="0"/>
                <a:ea typeface="標楷體" panose="03000509000000000000" pitchFamily="65" charset="-120"/>
                <a:cs typeface="Calibri" panose="020F0502020204030204" pitchFamily="34" charset="0"/>
              </a:rPr>
              <a:t>證券商、會計師</a:t>
            </a:r>
            <a:r>
              <a:rPr lang="en-US" altLang="zh-TW" sz="1800" kern="100" dirty="0">
                <a:latin typeface="Calibri" panose="020F0502020204030204" pitchFamily="34" charset="0"/>
                <a:ea typeface="標楷體" panose="03000509000000000000" pitchFamily="65" charset="-120"/>
                <a:cs typeface="Calibri" panose="020F0502020204030204" pitchFamily="34" charset="0"/>
              </a:rPr>
              <a:t>》</a:t>
            </a:r>
            <a:r>
              <a:rPr lang="zh-TW" altLang="en-US" sz="1800" kern="100" dirty="0">
                <a:latin typeface="Calibri" panose="020F0502020204030204" pitchFamily="34" charset="0"/>
                <a:ea typeface="標楷體" panose="03000509000000000000" pitchFamily="65" charset="-120"/>
                <a:cs typeface="Calibri" panose="020F0502020204030204" pitchFamily="34" charset="0"/>
              </a:rPr>
              <a:t>申復理由與原處置無關聯→不受理</a:t>
            </a:r>
            <a:endParaRPr lang="en-US" altLang="zh-TW" sz="1800"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sz="1800" kern="100" dirty="0">
                <a:latin typeface="Calibri" panose="020F0502020204030204" pitchFamily="34" charset="0"/>
                <a:ea typeface="標楷體" panose="03000509000000000000" pitchFamily="65" charset="-120"/>
                <a:cs typeface="Calibri" panose="020F0502020204030204" pitchFamily="34" charset="0"/>
              </a:rPr>
              <a:t>                                   申復無理由或依相關資料認仍有其他維持原處置之情事→退回</a:t>
            </a:r>
          </a:p>
          <a:p>
            <a:pPr algn="just"/>
            <a:r>
              <a:rPr lang="zh-TW" altLang="en-US" kern="100" dirty="0">
                <a:latin typeface="Calibri" panose="020F0502020204030204" pitchFamily="34" charset="0"/>
                <a:ea typeface="標楷體" panose="03000509000000000000" pitchFamily="65" charset="-120"/>
                <a:cs typeface="Calibri" panose="020F0502020204030204" pitchFamily="34" charset="0"/>
              </a:rPr>
              <a:t>          </a:t>
            </a:r>
            <a:endParaRPr lang="en-US" altLang="zh-TW" kern="100" dirty="0">
              <a:latin typeface="Calibri" panose="020F0502020204030204" pitchFamily="34" charset="0"/>
              <a:ea typeface="標楷體" panose="03000509000000000000" pitchFamily="65" charset="-120"/>
              <a:cs typeface="Calibri" panose="020F0502020204030204" pitchFamily="34" charset="0"/>
            </a:endParaRPr>
          </a:p>
          <a:p>
            <a:pPr algn="just"/>
            <a:r>
              <a:rPr lang="zh-TW" altLang="en-US" kern="100" dirty="0">
                <a:latin typeface="Calibri" panose="020F0502020204030204" pitchFamily="34" charset="0"/>
                <a:ea typeface="標楷體" panose="03000509000000000000" pitchFamily="65" charset="-120"/>
                <a:cs typeface="Calibri" panose="020F0502020204030204" pitchFamily="34" charset="0"/>
              </a:rPr>
              <a:t>                                              </a:t>
            </a:r>
          </a:p>
          <a:p>
            <a:pPr indent="228600" algn="just"/>
            <a:endParaRPr lang="zh-TW" altLang="en-US" sz="1433" kern="100" dirty="0">
              <a:latin typeface="Calibri" panose="020F0502020204030204" pitchFamily="34" charset="0"/>
              <a:ea typeface="標楷體" panose="03000509000000000000" pitchFamily="65" charset="-120"/>
              <a:cs typeface="Calibri" panose="020F0502020204030204" pitchFamily="34" charset="0"/>
            </a:endParaRPr>
          </a:p>
        </p:txBody>
      </p:sp>
      <p:sp>
        <p:nvSpPr>
          <p:cNvPr id="11" name="矩形 10"/>
          <p:cNvSpPr/>
          <p:nvPr/>
        </p:nvSpPr>
        <p:spPr>
          <a:xfrm>
            <a:off x="3200400" y="239423"/>
            <a:ext cx="7315200" cy="584775"/>
          </a:xfrm>
          <a:prstGeom prst="rect">
            <a:avLst/>
          </a:prstGeom>
        </p:spPr>
        <p:txBody>
          <a:bodyPr wrap="square">
            <a:spAutoFit/>
          </a:bodyPr>
          <a:lstStyle/>
          <a:p>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三、申復制度</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a:t>
            </a:r>
            <a:r>
              <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續</a:t>
            </a:r>
            <a:r>
              <a:rPr lang="en-US" altLang="zh-TW"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rPr>
              <a:t>)</a:t>
            </a:r>
            <a:endParaRPr lang="zh-TW" altLang="en-US" sz="3200" b="1" cap="all" dirty="0">
              <a:solidFill>
                <a:srgbClr val="002060"/>
              </a:solidFill>
              <a:effectLst>
                <a:outerShdw blurRad="38100" dist="38100" dir="2700000" algn="tl">
                  <a:srgbClr val="000000">
                    <a:alpha val="43137"/>
                  </a:srgbClr>
                </a:outerShdw>
              </a:effectLst>
              <a:latin typeface="Constantia" pitchFamily="18" charset="0"/>
              <a:ea typeface="標楷體" pitchFamily="65" charset="-120"/>
              <a:cs typeface="+mj-cs"/>
            </a:endParaRPr>
          </a:p>
        </p:txBody>
      </p:sp>
    </p:spTree>
    <p:extLst>
      <p:ext uri="{BB962C8B-B14F-4D97-AF65-F5344CB8AC3E}">
        <p14:creationId xmlns:p14="http://schemas.microsoft.com/office/powerpoint/2010/main" val="3930307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2</a:t>
            </a:fld>
            <a:endParaRPr lang="en-US"/>
          </a:p>
        </p:txBody>
      </p:sp>
      <p:sp>
        <p:nvSpPr>
          <p:cNvPr id="7" name="投影片編號版面配置區 5"/>
          <p:cNvSpPr txBox="1">
            <a:spLocks/>
          </p:cNvSpPr>
          <p:nvPr/>
        </p:nvSpPr>
        <p:spPr>
          <a:xfrm>
            <a:off x="8459788" y="6492875"/>
            <a:ext cx="576262" cy="365125"/>
          </a:xfrm>
          <a:prstGeom prst="rect">
            <a:avLst/>
          </a:prstGeom>
          <a:ln/>
        </p:spPr>
        <p:txBody>
          <a:bodyPr vert="horz" lIns="91440" tIns="45720" rIns="91440" bIns="45720" rtlCol="0" anchor="ctr"/>
          <a:lstStyle>
            <a:defPPr>
              <a:defRPr lang="zh-TW"/>
            </a:defPPr>
            <a:lvl1pPr algn="r" rtl="0" fontAlgn="auto">
              <a:spcBef>
                <a:spcPts val="0"/>
              </a:spcBef>
              <a:spcAft>
                <a:spcPts val="0"/>
              </a:spcAft>
              <a:defRPr kumimoji="1" sz="1200" b="1" kern="1200">
                <a:solidFill>
                  <a:schemeClr val="tx1"/>
                </a:solidFill>
                <a:latin typeface="Arial" panose="020B0604020202020204" pitchFamily="34" charset="0"/>
                <a:ea typeface="新細明體" panose="02020500000000000000" pitchFamily="18" charset="-120"/>
                <a:cs typeface="+mn-cs"/>
              </a:defRPr>
            </a:lvl1pPr>
            <a:lvl2pPr marL="742950" indent="-28575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11430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6002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20574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5146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6pPr>
            <a:lvl7pPr marL="29718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7pPr>
            <a:lvl8pPr marL="34290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8pPr>
            <a:lvl9pPr marL="38862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8CCF9FE-CD38-4344-A017-54A67D2874F1}" type="slidenum">
              <a:rPr kumimoji="1" lang="en-US" altLang="zh-TW" sz="1200" b="1" i="0" u="none" strike="noStrike" kern="1200" cap="none" spc="0" normalizeH="0" baseline="0" noProof="0" smtClean="0">
                <a:ln>
                  <a:noFill/>
                </a:ln>
                <a:solidFill>
                  <a:prstClr val="black"/>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en-US" altLang="zh-TW" sz="1200" b="1" i="0" u="none" strike="noStrike" kern="1200" cap="none" spc="0" normalizeH="0" baseline="0" noProof="0" smtClean="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 name="Rectangle 4">
            <a:extLst/>
          </p:cNvPr>
          <p:cNvSpPr>
            <a:spLocks noChangeArrowheads="1"/>
          </p:cNvSpPr>
          <p:nvPr/>
        </p:nvSpPr>
        <p:spPr bwMode="auto">
          <a:xfrm>
            <a:off x="609600" y="914400"/>
            <a:ext cx="7924800" cy="1295400"/>
          </a:xfrm>
          <a:prstGeom prst="rect">
            <a:avLst/>
          </a:prstGeom>
          <a:gradFill rotWithShape="1">
            <a:gsLst>
              <a:gs pos="0">
                <a:sysClr val="window" lastClr="FFFFFF"/>
              </a:gs>
              <a:gs pos="100000">
                <a:srgbClr val="DDDDDD"/>
              </a:gs>
            </a:gsLst>
            <a:path path="shape">
              <a:fillToRect l="50000" t="50000" r="50000" b="50000"/>
            </a:path>
          </a:gradFill>
          <a:ln w="76200">
            <a:solidFill>
              <a:srgbClr val="DEF5FA"/>
            </a:solidFill>
            <a:miter lim="800000"/>
            <a:headEnd/>
            <a:tailEnd/>
          </a:ln>
        </p:spPr>
        <p:txBody>
          <a:bodyPr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zh-TW" altLang="en-US" sz="36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標楷體" panose="03000509000000000000" pitchFamily="65" charset="-120"/>
                <a:ea typeface="標楷體" panose="03000509000000000000" pitchFamily="65" charset="-120"/>
              </a:rPr>
              <a:t>簡報大綱</a:t>
            </a:r>
            <a:endParaRPr kumimoji="0" lang="en-US" altLang="zh-TW" sz="36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標楷體" panose="03000509000000000000" pitchFamily="65" charset="-120"/>
              <a:ea typeface="標楷體" panose="03000509000000000000" pitchFamily="65" charset="-120"/>
            </a:endParaRPr>
          </a:p>
        </p:txBody>
      </p:sp>
      <p:graphicFrame>
        <p:nvGraphicFramePr>
          <p:cNvPr id="9" name="內容版面配置區 3"/>
          <p:cNvGraphicFramePr>
            <a:graphicFrameLocks/>
          </p:cNvGraphicFramePr>
          <p:nvPr>
            <p:extLst>
              <p:ext uri="{D42A27DB-BD31-4B8C-83A1-F6EECF244321}">
                <p14:modId xmlns:p14="http://schemas.microsoft.com/office/powerpoint/2010/main" val="2252343531"/>
              </p:ext>
            </p:extLst>
          </p:nvPr>
        </p:nvGraphicFramePr>
        <p:xfrm>
          <a:off x="578883" y="2189142"/>
          <a:ext cx="7986234" cy="4356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808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29</a:t>
            </a:fld>
            <a:endParaRPr lang="en-US"/>
          </a:p>
        </p:txBody>
      </p:sp>
      <p:sp>
        <p:nvSpPr>
          <p:cNvPr id="4" name="矩形 3"/>
          <p:cNvSpPr/>
          <p:nvPr/>
        </p:nvSpPr>
        <p:spPr>
          <a:xfrm>
            <a:off x="304800" y="1024867"/>
            <a:ext cx="8712730" cy="631957"/>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對有價證券上市公司及境外指數股票型基金上市之境外基金機構資訊申報作業辦法第</a:t>
            </a:r>
            <a:r>
              <a:rPr kumimoji="0" lang="en-US" altLang="zh-TW" b="1" i="0" u="none" strike="noStrike" kern="0" cap="none" spc="0" normalizeH="0" baseline="0" noProof="0" dirty="0" smtClean="0">
                <a:ln>
                  <a:noFill/>
                </a:ln>
                <a:solidFill>
                  <a:srgbClr val="002060"/>
                </a:solidFill>
                <a:effectLst/>
                <a:uLnTx/>
                <a:uFillTx/>
                <a:latin typeface="Calibri"/>
                <a:ea typeface="標楷體"/>
                <a:cs typeface="+mn-cs"/>
              </a:rPr>
              <a:t>3</a:t>
            </a: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條、對有價證券上市公司重大訊息之查證暨公開處理程序第</a:t>
            </a:r>
            <a:r>
              <a:rPr kumimoji="0" lang="en-US" altLang="zh-TW" b="1" i="0" u="none" strike="noStrike" kern="0" cap="none" spc="0" normalizeH="0" baseline="0" noProof="0" dirty="0" smtClean="0">
                <a:ln>
                  <a:noFill/>
                </a:ln>
                <a:solidFill>
                  <a:srgbClr val="002060"/>
                </a:solidFill>
                <a:effectLst/>
                <a:uLnTx/>
                <a:uFillTx/>
                <a:latin typeface="Calibri"/>
                <a:ea typeface="標楷體"/>
                <a:cs typeface="+mn-cs"/>
              </a:rPr>
              <a:t>4</a:t>
            </a: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條</a:t>
            </a:r>
            <a:endParaRPr kumimoji="0" lang="en-US" altLang="zh-TW" b="1" i="0" u="none" strike="noStrike" kern="0" cap="none" spc="0" normalizeH="0" baseline="0" noProof="0" dirty="0" smtClean="0">
              <a:ln>
                <a:noFill/>
              </a:ln>
              <a:solidFill>
                <a:srgbClr val="002060"/>
              </a:solidFill>
              <a:effectLst/>
              <a:uLnTx/>
              <a:uFillTx/>
              <a:latin typeface="Calibri"/>
              <a:ea typeface="標楷體"/>
              <a:cs typeface="+mn-cs"/>
            </a:endParaRPr>
          </a:p>
        </p:txBody>
      </p:sp>
      <p:sp>
        <p:nvSpPr>
          <p:cNvPr id="5" name="標題 1"/>
          <p:cNvSpPr txBox="1">
            <a:spLocks/>
          </p:cNvSpPr>
          <p:nvPr/>
        </p:nvSpPr>
        <p:spPr>
          <a:xfrm>
            <a:off x="600770" y="296495"/>
            <a:ext cx="8435280" cy="38370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dirty="0"/>
              <a:t>四、</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視訊股東會相關修正</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endParaRPr>
          </a:p>
        </p:txBody>
      </p:sp>
      <p:sp>
        <p:nvSpPr>
          <p:cNvPr id="6"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7" name="矩形 6"/>
          <p:cNvSpPr/>
          <p:nvPr/>
        </p:nvSpPr>
        <p:spPr>
          <a:xfrm>
            <a:off x="7769120" y="698784"/>
            <a:ext cx="1371600" cy="400110"/>
          </a:xfrm>
          <a:prstGeom prst="rect">
            <a:avLst/>
          </a:prstGeom>
        </p:spPr>
        <p:txBody>
          <a:bodyPr wrap="square">
            <a:spAutoFit/>
          </a:bodyPr>
          <a:lstStyle/>
          <a:p>
            <a:pPr>
              <a:defRPr/>
            </a:pPr>
            <a:r>
              <a:rPr lang="en-US" altLang="zh-TW" dirty="0" smtClean="0">
                <a:solidFill>
                  <a:srgbClr val="C00000"/>
                </a:solidFill>
                <a:latin typeface="Calibri"/>
                <a:ea typeface="標楷體" pitchFamily="65" charset="-120"/>
              </a:rPr>
              <a:t>111.03.07</a:t>
            </a:r>
            <a:endParaRPr lang="zh-TW" altLang="en-US" dirty="0">
              <a:solidFill>
                <a:srgbClr val="C00000"/>
              </a:solidFill>
              <a:latin typeface="Calibri"/>
              <a:ea typeface="標楷體" pitchFamily="65" charset="-120"/>
            </a:endParaRPr>
          </a:p>
        </p:txBody>
      </p:sp>
      <p:graphicFrame>
        <p:nvGraphicFramePr>
          <p:cNvPr id="8" name="資料庫圖表 7"/>
          <p:cNvGraphicFramePr/>
          <p:nvPr>
            <p:extLst>
              <p:ext uri="{D42A27DB-BD31-4B8C-83A1-F6EECF244321}">
                <p14:modId xmlns:p14="http://schemas.microsoft.com/office/powerpoint/2010/main" val="2362003906"/>
              </p:ext>
            </p:extLst>
          </p:nvPr>
        </p:nvGraphicFramePr>
        <p:xfrm>
          <a:off x="286215" y="1750832"/>
          <a:ext cx="8382000" cy="472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50604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30</a:t>
            </a:fld>
            <a:endParaRPr lang="en-US"/>
          </a:p>
        </p:txBody>
      </p:sp>
      <p:sp>
        <p:nvSpPr>
          <p:cNvPr id="4" name="矩形 3"/>
          <p:cNvSpPr/>
          <p:nvPr/>
        </p:nvSpPr>
        <p:spPr>
          <a:xfrm>
            <a:off x="0" y="1126132"/>
            <a:ext cx="9017530" cy="413180"/>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「○○股份有限公司股東會議事規則」參考範例第</a:t>
            </a:r>
            <a:r>
              <a:rPr kumimoji="0" lang="en-US" altLang="zh-TW" b="1" i="0" u="none" strike="noStrike" kern="0" cap="none" spc="0" normalizeH="0" baseline="0" noProof="0" dirty="0" smtClean="0">
                <a:ln>
                  <a:noFill/>
                </a:ln>
                <a:solidFill>
                  <a:srgbClr val="002060"/>
                </a:solidFill>
                <a:effectLst/>
                <a:uLnTx/>
                <a:uFillTx/>
                <a:latin typeface="Calibri"/>
                <a:ea typeface="標楷體"/>
                <a:cs typeface="+mn-cs"/>
              </a:rPr>
              <a:t>3</a:t>
            </a: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a:t>
            </a:r>
            <a:r>
              <a:rPr kumimoji="0" lang="en-US" altLang="zh-TW" b="1" i="0" u="none" strike="noStrike" kern="0" cap="none" spc="0" normalizeH="0" baseline="0" noProof="0" dirty="0" smtClean="0">
                <a:ln>
                  <a:noFill/>
                </a:ln>
                <a:solidFill>
                  <a:srgbClr val="002060"/>
                </a:solidFill>
                <a:effectLst/>
                <a:uLnTx/>
                <a:uFillTx/>
                <a:latin typeface="Calibri"/>
                <a:ea typeface="標楷體"/>
                <a:cs typeface="+mn-cs"/>
              </a:rPr>
              <a:t>6</a:t>
            </a: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之</a:t>
            </a:r>
            <a:r>
              <a:rPr kumimoji="0" lang="en-US" altLang="zh-TW" b="1" i="0" u="none" strike="noStrike" kern="0" cap="none" spc="0" normalizeH="0" baseline="0" noProof="0" dirty="0" smtClean="0">
                <a:ln>
                  <a:noFill/>
                </a:ln>
                <a:solidFill>
                  <a:srgbClr val="002060"/>
                </a:solidFill>
                <a:effectLst/>
                <a:uLnTx/>
                <a:uFillTx/>
                <a:latin typeface="Calibri"/>
                <a:ea typeface="標楷體"/>
                <a:cs typeface="+mn-cs"/>
              </a:rPr>
              <a:t>1</a:t>
            </a: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a:t>
            </a:r>
            <a:r>
              <a:rPr kumimoji="0" lang="en-US" altLang="zh-TW" b="1" i="0" u="none" strike="noStrike" kern="0" cap="none" spc="0" normalizeH="0" baseline="0" noProof="0" dirty="0" smtClean="0">
                <a:ln>
                  <a:noFill/>
                </a:ln>
                <a:solidFill>
                  <a:srgbClr val="002060"/>
                </a:solidFill>
                <a:effectLst/>
                <a:uLnTx/>
                <a:uFillTx/>
                <a:latin typeface="Calibri"/>
                <a:ea typeface="標楷體"/>
                <a:cs typeface="+mn-cs"/>
              </a:rPr>
              <a:t>22</a:t>
            </a: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條</a:t>
            </a:r>
            <a:endParaRPr kumimoji="0" lang="en-US" altLang="zh-TW" b="1" i="0" u="none" strike="noStrike" kern="0" cap="none" spc="0" normalizeH="0" baseline="0" noProof="0" dirty="0" smtClean="0">
              <a:ln>
                <a:noFill/>
              </a:ln>
              <a:solidFill>
                <a:srgbClr val="002060"/>
              </a:solidFill>
              <a:effectLst/>
              <a:uLnTx/>
              <a:uFillTx/>
              <a:latin typeface="Calibri"/>
              <a:ea typeface="標楷體"/>
              <a:cs typeface="+mn-cs"/>
            </a:endParaRPr>
          </a:p>
        </p:txBody>
      </p:sp>
      <p:sp>
        <p:nvSpPr>
          <p:cNvPr id="5" name="標題 1"/>
          <p:cNvSpPr txBox="1">
            <a:spLocks/>
          </p:cNvSpPr>
          <p:nvPr/>
        </p:nvSpPr>
        <p:spPr>
          <a:xfrm>
            <a:off x="483417" y="409647"/>
            <a:ext cx="8435280" cy="38370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dirty="0"/>
              <a:t>四、</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視訊股東會相關修正</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a:t>
            </a:r>
            <a:r>
              <a:rPr kumimoji="0" lang="zh-TW" altLang="en-US" sz="3200" dirty="0"/>
              <a:t>續</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endParaRPr>
          </a:p>
        </p:txBody>
      </p:sp>
      <p:sp>
        <p:nvSpPr>
          <p:cNvPr id="6"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7" name="矩形 6"/>
          <p:cNvSpPr/>
          <p:nvPr/>
        </p:nvSpPr>
        <p:spPr>
          <a:xfrm>
            <a:off x="7769120" y="732648"/>
            <a:ext cx="1371600" cy="400110"/>
          </a:xfrm>
          <a:prstGeom prst="rect">
            <a:avLst/>
          </a:prstGeom>
        </p:spPr>
        <p:txBody>
          <a:bodyPr wrap="square">
            <a:spAutoFit/>
          </a:bodyPr>
          <a:lstStyle/>
          <a:p>
            <a:pPr>
              <a:defRPr/>
            </a:pPr>
            <a:r>
              <a:rPr lang="en-US" altLang="zh-TW" dirty="0" smtClean="0">
                <a:solidFill>
                  <a:srgbClr val="C00000"/>
                </a:solidFill>
                <a:latin typeface="Calibri"/>
                <a:ea typeface="標楷體" pitchFamily="65" charset="-120"/>
              </a:rPr>
              <a:t>112.03.17</a:t>
            </a:r>
            <a:endParaRPr lang="zh-TW" altLang="en-US" dirty="0">
              <a:solidFill>
                <a:srgbClr val="C00000"/>
              </a:solidFill>
              <a:latin typeface="Calibri"/>
              <a:ea typeface="標楷體" pitchFamily="65" charset="-120"/>
            </a:endParaRPr>
          </a:p>
        </p:txBody>
      </p:sp>
      <p:graphicFrame>
        <p:nvGraphicFramePr>
          <p:cNvPr id="8" name="資料庫圖表 7"/>
          <p:cNvGraphicFramePr/>
          <p:nvPr>
            <p:extLst>
              <p:ext uri="{D42A27DB-BD31-4B8C-83A1-F6EECF244321}">
                <p14:modId xmlns:p14="http://schemas.microsoft.com/office/powerpoint/2010/main" val="1081539477"/>
              </p:ext>
            </p:extLst>
          </p:nvPr>
        </p:nvGraphicFramePr>
        <p:xfrm>
          <a:off x="286215" y="1750832"/>
          <a:ext cx="8382000" cy="472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1594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31</a:t>
            </a:fld>
            <a:endParaRPr lang="en-US"/>
          </a:p>
        </p:txBody>
      </p:sp>
      <p:sp>
        <p:nvSpPr>
          <p:cNvPr id="9" name="矩形 8"/>
          <p:cNvSpPr/>
          <p:nvPr/>
        </p:nvSpPr>
        <p:spPr>
          <a:xfrm>
            <a:off x="304800" y="1126132"/>
            <a:ext cx="8712730" cy="413180"/>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b="1" i="0" u="none" strike="noStrike" kern="0" cap="none" spc="0" normalizeH="0" baseline="0" noProof="0" dirty="0" smtClean="0">
                <a:ln>
                  <a:noFill/>
                </a:ln>
                <a:solidFill>
                  <a:srgbClr val="002060"/>
                </a:solidFill>
                <a:effectLst/>
                <a:uLnTx/>
                <a:uFillTx/>
                <a:latin typeface="Calibri"/>
                <a:ea typeface="標楷體"/>
                <a:cs typeface="+mn-cs"/>
              </a:rPr>
              <a:t>外國發行人註冊地國股東權益保護事項檢查表</a:t>
            </a:r>
            <a:endParaRPr kumimoji="0" lang="en-US" altLang="zh-TW" b="1" i="0" u="none" strike="noStrike" kern="0" cap="none" spc="0" normalizeH="0" baseline="0" noProof="0" dirty="0" smtClean="0">
              <a:ln>
                <a:noFill/>
              </a:ln>
              <a:solidFill>
                <a:srgbClr val="002060"/>
              </a:solidFill>
              <a:effectLst/>
              <a:uLnTx/>
              <a:uFillTx/>
              <a:latin typeface="Calibri"/>
              <a:ea typeface="標楷體"/>
              <a:cs typeface="+mn-cs"/>
            </a:endParaRPr>
          </a:p>
        </p:txBody>
      </p:sp>
      <p:sp>
        <p:nvSpPr>
          <p:cNvPr id="10" name="標題 1"/>
          <p:cNvSpPr txBox="1">
            <a:spLocks/>
          </p:cNvSpPr>
          <p:nvPr/>
        </p:nvSpPr>
        <p:spPr>
          <a:xfrm>
            <a:off x="600770" y="296495"/>
            <a:ext cx="8435280" cy="38370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dirty="0"/>
              <a:t>四、</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視訊股東會相關修正</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續</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endParaRPr>
          </a:p>
        </p:txBody>
      </p:sp>
      <p:sp>
        <p:nvSpPr>
          <p:cNvPr id="11"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2" name="矩形 11"/>
          <p:cNvSpPr/>
          <p:nvPr/>
        </p:nvSpPr>
        <p:spPr>
          <a:xfrm>
            <a:off x="6705600" y="700490"/>
            <a:ext cx="2590800" cy="400110"/>
          </a:xfrm>
          <a:prstGeom prst="rect">
            <a:avLst/>
          </a:prstGeom>
        </p:spPr>
        <p:txBody>
          <a:bodyPr wrap="square">
            <a:spAutoFit/>
          </a:bodyPr>
          <a:lstStyle/>
          <a:p>
            <a:pPr>
              <a:defRPr/>
            </a:pPr>
            <a:r>
              <a:rPr lang="en-US" altLang="zh-TW" dirty="0" smtClean="0">
                <a:solidFill>
                  <a:srgbClr val="C00000"/>
                </a:solidFill>
                <a:latin typeface="Calibri"/>
                <a:ea typeface="標楷體" pitchFamily="65" charset="-120"/>
              </a:rPr>
              <a:t>111.03.07/112.01.09</a:t>
            </a:r>
            <a:endParaRPr lang="zh-TW" altLang="en-US" dirty="0">
              <a:solidFill>
                <a:srgbClr val="C00000"/>
              </a:solidFill>
              <a:latin typeface="Calibri"/>
              <a:ea typeface="標楷體" pitchFamily="65" charset="-120"/>
            </a:endParaRPr>
          </a:p>
        </p:txBody>
      </p:sp>
      <p:graphicFrame>
        <p:nvGraphicFramePr>
          <p:cNvPr id="13" name="資料庫圖表 12"/>
          <p:cNvGraphicFramePr/>
          <p:nvPr>
            <p:extLst>
              <p:ext uri="{D42A27DB-BD31-4B8C-83A1-F6EECF244321}">
                <p14:modId xmlns:p14="http://schemas.microsoft.com/office/powerpoint/2010/main" val="4062937627"/>
              </p:ext>
            </p:extLst>
          </p:nvPr>
        </p:nvGraphicFramePr>
        <p:xfrm>
          <a:off x="172915" y="1543827"/>
          <a:ext cx="8883650" cy="5043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874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32</a:t>
            </a:fld>
            <a:endParaRPr lang="en-US"/>
          </a:p>
        </p:txBody>
      </p:sp>
      <p:sp>
        <p:nvSpPr>
          <p:cNvPr id="4" name="標題 1"/>
          <p:cNvSpPr txBox="1">
            <a:spLocks/>
          </p:cNvSpPr>
          <p:nvPr/>
        </p:nvSpPr>
        <p:spPr>
          <a:xfrm>
            <a:off x="600770" y="296495"/>
            <a:ext cx="8435280" cy="38370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dirty="0"/>
              <a:t>四、</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股東會視訊相關修正</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續</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endParaRPr>
          </a:p>
        </p:txBody>
      </p:sp>
      <p:sp>
        <p:nvSpPr>
          <p:cNvPr id="5"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6" name="矩形 5"/>
          <p:cNvSpPr/>
          <p:nvPr/>
        </p:nvSpPr>
        <p:spPr>
          <a:xfrm>
            <a:off x="489279" y="888712"/>
            <a:ext cx="4199830" cy="584775"/>
          </a:xfrm>
          <a:prstGeom prst="rect">
            <a:avLst/>
          </a:prstGeom>
        </p:spPr>
        <p:txBody>
          <a:bodyPr wrap="square">
            <a:spAutoFit/>
          </a:bodyPr>
          <a:lstStyle/>
          <a:p>
            <a:pPr>
              <a:defRPr/>
            </a:pPr>
            <a:r>
              <a:rPr lang="zh-TW" altLang="en-US" sz="3200" dirty="0" smtClean="0">
                <a:solidFill>
                  <a:prstClr val="black"/>
                </a:solidFill>
                <a:effectLst>
                  <a:outerShdw blurRad="38100" dist="38100" dir="2700000" algn="tl">
                    <a:srgbClr val="000000">
                      <a:alpha val="43137"/>
                    </a:srgbClr>
                  </a:outerShdw>
                </a:effectLst>
                <a:latin typeface="Calibri"/>
                <a:ea typeface="標楷體" pitchFamily="65" charset="-120"/>
              </a:rPr>
              <a:t>視訊股東會：釋疑</a:t>
            </a:r>
            <a:endParaRPr lang="zh-TW" altLang="en-US" sz="3200" dirty="0">
              <a:solidFill>
                <a:prstClr val="black"/>
              </a:solidFill>
              <a:effectLst>
                <a:outerShdw blurRad="38100" dist="38100" dir="2700000" algn="tl">
                  <a:srgbClr val="000000">
                    <a:alpha val="43137"/>
                  </a:srgbClr>
                </a:outerShdw>
              </a:effectLst>
              <a:latin typeface="Calibri"/>
              <a:ea typeface="標楷體" pitchFamily="65" charset="-120"/>
            </a:endParaRPr>
          </a:p>
        </p:txBody>
      </p:sp>
      <p:graphicFrame>
        <p:nvGraphicFramePr>
          <p:cNvPr id="7" name="資料庫圖表 6"/>
          <p:cNvGraphicFramePr/>
          <p:nvPr>
            <p:extLst>
              <p:ext uri="{D42A27DB-BD31-4B8C-83A1-F6EECF244321}">
                <p14:modId xmlns:p14="http://schemas.microsoft.com/office/powerpoint/2010/main" val="483621619"/>
              </p:ext>
            </p:extLst>
          </p:nvPr>
        </p:nvGraphicFramePr>
        <p:xfrm>
          <a:off x="477794" y="1354481"/>
          <a:ext cx="8153400" cy="5232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7179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33</a:t>
            </a:fld>
            <a:endParaRPr lang="en-US"/>
          </a:p>
        </p:txBody>
      </p:sp>
      <p:sp>
        <p:nvSpPr>
          <p:cNvPr id="4" name="標題 1"/>
          <p:cNvSpPr txBox="1">
            <a:spLocks/>
          </p:cNvSpPr>
          <p:nvPr/>
        </p:nvSpPr>
        <p:spPr>
          <a:xfrm>
            <a:off x="606866" y="353173"/>
            <a:ext cx="8435280" cy="38370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dirty="0"/>
              <a:t>五、</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行政委託辦理</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KY</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rPr>
              <a:t>公司停止公開發行</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endParaRPr>
          </a:p>
        </p:txBody>
      </p:sp>
      <p:sp>
        <p:nvSpPr>
          <p:cNvPr id="5"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6" name="矩形 5"/>
          <p:cNvSpPr/>
          <p:nvPr/>
        </p:nvSpPr>
        <p:spPr>
          <a:xfrm>
            <a:off x="7699579" y="757805"/>
            <a:ext cx="1290296" cy="400110"/>
          </a:xfrm>
          <a:prstGeom prst="rect">
            <a:avLst/>
          </a:prstGeom>
        </p:spPr>
        <p:txBody>
          <a:bodyPr wrap="square">
            <a:spAutoFit/>
          </a:bodyPr>
          <a:lstStyle/>
          <a:p>
            <a:pPr>
              <a:defRPr/>
            </a:pPr>
            <a:r>
              <a:rPr lang="en-US" altLang="zh-TW" dirty="0" smtClean="0">
                <a:solidFill>
                  <a:srgbClr val="C00000"/>
                </a:solidFill>
                <a:latin typeface="Calibri"/>
                <a:ea typeface="標楷體" pitchFamily="65" charset="-120"/>
              </a:rPr>
              <a:t>111.10.17</a:t>
            </a:r>
            <a:endParaRPr lang="zh-TW" altLang="en-US" dirty="0">
              <a:solidFill>
                <a:srgbClr val="C00000"/>
              </a:solidFill>
              <a:latin typeface="Calibri"/>
              <a:ea typeface="標楷體" pitchFamily="65" charset="-120"/>
            </a:endParaRPr>
          </a:p>
        </p:txBody>
      </p:sp>
      <p:sp>
        <p:nvSpPr>
          <p:cNvPr id="7" name="矩形 6"/>
          <p:cNvSpPr/>
          <p:nvPr/>
        </p:nvSpPr>
        <p:spPr>
          <a:xfrm>
            <a:off x="272087" y="1157915"/>
            <a:ext cx="8594279" cy="622902"/>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b="1" kern="0" dirty="0">
                <a:solidFill>
                  <a:srgbClr val="39639D">
                    <a:lumMod val="50000"/>
                  </a:srgbClr>
                </a:solidFill>
                <a:latin typeface="Calibri"/>
                <a:ea typeface="標楷體"/>
              </a:rPr>
              <a:t>「</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外國發行人募集與發行</a:t>
            </a:r>
            <a:r>
              <a:rPr kumimoji="0" lang="zh-TW" altLang="en-US" b="1" i="0" u="none" strike="noStrike" kern="0" cap="none" spc="0" normalizeH="0" baseline="0" noProof="0" dirty="0" smtClean="0">
                <a:ln>
                  <a:noFill/>
                </a:ln>
                <a:solidFill>
                  <a:srgbClr val="39639D">
                    <a:lumMod val="50000"/>
                  </a:srgbClr>
                </a:solidFill>
                <a:effectLst/>
                <a:uLnTx/>
                <a:uFillTx/>
                <a:latin typeface="Calibri"/>
                <a:ea typeface="標楷體"/>
                <a:cs typeface="+mn-cs"/>
              </a:rPr>
              <a:t>有價證券處理</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準則</a:t>
            </a:r>
            <a:r>
              <a:rPr kumimoji="0" lang="zh-TW" altLang="en-US" b="1" i="0" u="none" strike="noStrike" kern="0" cap="none" spc="0" normalizeH="0" baseline="0" noProof="0" dirty="0" smtClean="0">
                <a:ln>
                  <a:noFill/>
                </a:ln>
                <a:solidFill>
                  <a:srgbClr val="39639D">
                    <a:lumMod val="50000"/>
                  </a:srgbClr>
                </a:solidFill>
                <a:effectLst/>
                <a:uLnTx/>
                <a:uFillTx/>
                <a:latin typeface="Calibri"/>
                <a:ea typeface="標楷體"/>
                <a:cs typeface="+mn-cs"/>
              </a:rPr>
              <a:t>」</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第</a:t>
            </a:r>
            <a:r>
              <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59</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條之</a:t>
            </a:r>
            <a:r>
              <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2</a:t>
            </a:r>
            <a:r>
              <a:rPr kumimoji="0" lang="zh-TW" altLang="en-US" b="1" i="0" u="none" strike="noStrike" kern="0" cap="none" spc="0" normalizeH="0" baseline="0" noProof="0" dirty="0" smtClean="0">
                <a:ln>
                  <a:noFill/>
                </a:ln>
                <a:solidFill>
                  <a:srgbClr val="39639D">
                    <a:lumMod val="50000"/>
                  </a:srgbClr>
                </a:solidFill>
                <a:effectLst/>
                <a:uLnTx/>
                <a:uFillTx/>
                <a:latin typeface="Calibri"/>
                <a:ea typeface="標楷體"/>
                <a:cs typeface="+mn-cs"/>
              </a:rPr>
              <a:t>暨</a:t>
            </a:r>
            <a:r>
              <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111</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年</a:t>
            </a:r>
            <a:r>
              <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10</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月</a:t>
            </a:r>
            <a:r>
              <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13</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日金管證發字第</a:t>
            </a:r>
            <a:r>
              <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11101415943</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號</a:t>
            </a:r>
            <a:r>
              <a:rPr kumimoji="0" lang="zh-TW" altLang="en-US" b="1" i="0" u="none" strike="noStrike" kern="0" cap="none" spc="0" normalizeH="0" baseline="0" noProof="0" dirty="0" smtClean="0">
                <a:ln>
                  <a:noFill/>
                </a:ln>
                <a:solidFill>
                  <a:srgbClr val="39639D">
                    <a:lumMod val="50000"/>
                  </a:srgbClr>
                </a:solidFill>
                <a:effectLst/>
                <a:uLnTx/>
                <a:uFillTx/>
                <a:latin typeface="Calibri"/>
                <a:ea typeface="標楷體"/>
                <a:cs typeface="+mn-cs"/>
              </a:rPr>
              <a:t>公告</a:t>
            </a:r>
            <a:endPar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endParaRPr>
          </a:p>
        </p:txBody>
      </p:sp>
      <p:graphicFrame>
        <p:nvGraphicFramePr>
          <p:cNvPr id="8" name="資料庫圖表 7"/>
          <p:cNvGraphicFramePr/>
          <p:nvPr>
            <p:extLst>
              <p:ext uri="{D42A27DB-BD31-4B8C-83A1-F6EECF244321}">
                <p14:modId xmlns:p14="http://schemas.microsoft.com/office/powerpoint/2010/main" val="3342921978"/>
              </p:ext>
            </p:extLst>
          </p:nvPr>
        </p:nvGraphicFramePr>
        <p:xfrm>
          <a:off x="416326" y="1874824"/>
          <a:ext cx="8450040" cy="4830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3812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34</a:t>
            </a:fld>
            <a:endParaRPr lang="en-US"/>
          </a:p>
        </p:txBody>
      </p:sp>
      <p:sp>
        <p:nvSpPr>
          <p:cNvPr id="4" name="投影片編號版面配置區 5"/>
          <p:cNvSpPr txBox="1">
            <a:spLocks/>
          </p:cNvSpPr>
          <p:nvPr/>
        </p:nvSpPr>
        <p:spPr bwMode="auto">
          <a:xfrm>
            <a:off x="8459788" y="6492875"/>
            <a:ext cx="576262"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zh-TW"/>
            </a:defPPr>
            <a:lvl1pPr algn="r" rtl="0" fontAlgn="auto">
              <a:spcBef>
                <a:spcPts val="0"/>
              </a:spcBef>
              <a:spcAft>
                <a:spcPts val="0"/>
              </a:spcAft>
              <a:defRPr kumimoji="1" sz="1200" b="1" kern="1200">
                <a:solidFill>
                  <a:schemeClr val="tx1"/>
                </a:solidFill>
                <a:latin typeface="Arial" panose="020B0604020202020204" pitchFamily="34" charset="0"/>
                <a:ea typeface="新細明體" panose="02020500000000000000" pitchFamily="18" charset="-120"/>
                <a:cs typeface="+mn-cs"/>
              </a:defRPr>
            </a:lvl1pPr>
            <a:lvl2pPr marL="742950" indent="-28575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11430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6002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20574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5146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6pPr>
            <a:lvl7pPr marL="29718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7pPr>
            <a:lvl8pPr marL="34290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8pPr>
            <a:lvl9pPr marL="38862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80000"/>
              </a:lnSpc>
              <a:spcBef>
                <a:spcPts val="0"/>
              </a:spcBef>
              <a:spcAft>
                <a:spcPts val="0"/>
              </a:spcAft>
              <a:buClrTx/>
              <a:buSzTx/>
              <a:buFontTx/>
              <a:buNone/>
              <a:tabLst/>
              <a:defRPr/>
            </a:pPr>
            <a:fld id="{7F1B0635-8749-4410-9B91-59311A6EFD4D}" type="slidenum">
              <a:rPr kumimoji="0" lang="en-US" altLang="zh-TW" sz="1200" b="1"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auto" latinLnBrk="0" hangingPunct="1">
                <a:lnSpc>
                  <a:spcPct val="80000"/>
                </a:lnSpc>
                <a:spcBef>
                  <a:spcPts val="0"/>
                </a:spcBef>
                <a:spcAft>
                  <a:spcPts val="0"/>
                </a:spcAft>
                <a:buClrTx/>
                <a:buSzTx/>
                <a:buFontTx/>
                <a:buNone/>
                <a:tabLst/>
                <a:defRPr/>
              </a:pPr>
              <a:t>34</a:t>
            </a:fld>
            <a:endParaRPr kumimoji="0" lang="en-US" altLang="zh-TW" sz="1200" b="1"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Rectangle 4">
            <a:extLst/>
          </p:cNvPr>
          <p:cNvSpPr>
            <a:spLocks noChangeArrowheads="1"/>
          </p:cNvSpPr>
          <p:nvPr/>
        </p:nvSpPr>
        <p:spPr bwMode="auto">
          <a:xfrm>
            <a:off x="914400" y="2743200"/>
            <a:ext cx="7315200" cy="1600200"/>
          </a:xfrm>
          <a:prstGeom prst="rect">
            <a:avLst/>
          </a:prstGeom>
          <a:gradFill rotWithShape="1">
            <a:gsLst>
              <a:gs pos="0">
                <a:sysClr val="window" lastClr="FFFFFF"/>
              </a:gs>
              <a:gs pos="100000">
                <a:srgbClr val="DDDDDD"/>
              </a:gs>
            </a:gsLst>
            <a:path path="shape">
              <a:fillToRect l="50000" t="50000" r="50000" b="50000"/>
            </a:path>
          </a:gradFill>
          <a:ln w="76200">
            <a:solidFill>
              <a:srgbClr val="DEF5FA"/>
            </a:solidFill>
            <a:miter lim="800000"/>
            <a:headEnd/>
            <a:tailEnd/>
          </a:ln>
        </p:spPr>
        <p:txBody>
          <a:bodyPr anchor="ctr"/>
          <a:lstStyle/>
          <a:p>
            <a:pPr marL="0" marR="0" lvl="0" indent="0" algn="ctr" defTabSz="914400" eaLnBrk="1" fontAlgn="auto" latinLnBrk="0" hangingPunct="1">
              <a:lnSpc>
                <a:spcPct val="100000"/>
              </a:lnSpc>
              <a:spcBef>
                <a:spcPct val="50000"/>
              </a:spcBef>
              <a:spcAft>
                <a:spcPts val="0"/>
              </a:spcAft>
              <a:buClrTx/>
              <a:buSzTx/>
              <a:buFontTx/>
              <a:buNone/>
              <a:tabLst/>
              <a:defRPr/>
            </a:pPr>
            <a:endParaRPr kumimoji="0" lang="en-US" altLang="zh-TW" sz="36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3600" b="1" i="0" u="none" strike="noStrike" kern="0" cap="none" spc="0" normalizeH="0" baseline="0" noProof="0" dirty="0" smtClean="0">
                <a:ln>
                  <a:noFill/>
                </a:ln>
                <a:solidFill>
                  <a:srgbClr val="1A0585"/>
                </a:solidFill>
                <a:effectLst>
                  <a:outerShdw blurRad="38100" dist="38100" dir="2700000" algn="tl">
                    <a:srgbClr val="000000">
                      <a:alpha val="43137"/>
                    </a:srgbClr>
                  </a:outerShdw>
                </a:effectLst>
                <a:uLnTx/>
                <a:uFillTx/>
                <a:latin typeface="標楷體"/>
                <a:ea typeface="標楷體"/>
              </a:rPr>
              <a:t>肆、</a:t>
            </a:r>
            <a:r>
              <a:rPr kumimoji="0" lang="zh-TW" altLang="en-US" sz="36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標楷體"/>
                <a:ea typeface="標楷體"/>
              </a:rPr>
              <a:t>臺灣創新</a:t>
            </a:r>
            <a:r>
              <a:rPr kumimoji="0" lang="zh-TW" altLang="en-US" sz="36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Book Antiqua" panose="02040602050305030304" pitchFamily="18" charset="0"/>
                <a:ea typeface="標楷體"/>
              </a:rPr>
              <a:t>板</a:t>
            </a:r>
            <a:r>
              <a:rPr kumimoji="0" lang="en-US" altLang="zh-TW" sz="36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Book Antiqua" panose="02040602050305030304" pitchFamily="18" charset="0"/>
                <a:ea typeface="標楷體"/>
              </a:rPr>
              <a:t>(TIB)</a:t>
            </a:r>
            <a:r>
              <a:rPr kumimoji="0" lang="zh-TW" altLang="en-US" sz="36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Book Antiqua" panose="02040602050305030304" pitchFamily="18" charset="0"/>
                <a:ea typeface="標楷體"/>
              </a:rPr>
              <a:t>重點</a:t>
            </a:r>
            <a:r>
              <a:rPr kumimoji="0" lang="zh-TW" altLang="en-US" sz="36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標楷體"/>
                <a:ea typeface="標楷體"/>
              </a:rPr>
              <a:t>說明</a:t>
            </a:r>
          </a:p>
          <a:p>
            <a:pPr marL="0" marR="0" lvl="0" indent="0" algn="ctr" defTabSz="914400" eaLnBrk="1" fontAlgn="auto" latinLnBrk="0" hangingPunct="1">
              <a:lnSpc>
                <a:spcPct val="100000"/>
              </a:lnSpc>
              <a:spcBef>
                <a:spcPct val="50000"/>
              </a:spcBef>
              <a:spcAft>
                <a:spcPts val="0"/>
              </a:spcAft>
              <a:buClrTx/>
              <a:buSzTx/>
              <a:buFontTx/>
              <a:buNone/>
              <a:tabLst/>
              <a:defRPr/>
            </a:pPr>
            <a:endParaRPr kumimoji="0" lang="en-US" altLang="zh-TW" sz="36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4791659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6"/>
          <p:cNvGrpSpPr/>
          <p:nvPr/>
        </p:nvGrpSpPr>
        <p:grpSpPr>
          <a:xfrm>
            <a:off x="203538" y="2362200"/>
            <a:ext cx="7902970" cy="3810000"/>
            <a:chOff x="153144" y="1426237"/>
            <a:chExt cx="8844458" cy="5315782"/>
          </a:xfrm>
        </p:grpSpPr>
        <p:grpSp>
          <p:nvGrpSpPr>
            <p:cNvPr id="2" name="群組 1"/>
            <p:cNvGrpSpPr/>
            <p:nvPr/>
          </p:nvGrpSpPr>
          <p:grpSpPr>
            <a:xfrm>
              <a:off x="153144" y="1426237"/>
              <a:ext cx="8328784" cy="5315782"/>
              <a:chOff x="638972" y="1350015"/>
              <a:chExt cx="7922771" cy="4966949"/>
            </a:xfrm>
          </p:grpSpPr>
          <p:sp>
            <p:nvSpPr>
              <p:cNvPr id="8" name="手繪多邊形 7"/>
              <p:cNvSpPr/>
              <p:nvPr/>
            </p:nvSpPr>
            <p:spPr>
              <a:xfrm>
                <a:off x="1746708" y="3558252"/>
                <a:ext cx="6748343" cy="1171553"/>
              </a:xfrm>
              <a:custGeom>
                <a:avLst/>
                <a:gdLst>
                  <a:gd name="connsiteX0" fmla="*/ 0 w 5695832"/>
                  <a:gd name="connsiteY0" fmla="*/ 95377 h 572248"/>
                  <a:gd name="connsiteX1" fmla="*/ 27935 w 5695832"/>
                  <a:gd name="connsiteY1" fmla="*/ 27935 h 572248"/>
                  <a:gd name="connsiteX2" fmla="*/ 95377 w 5695832"/>
                  <a:gd name="connsiteY2" fmla="*/ 0 h 572248"/>
                  <a:gd name="connsiteX3" fmla="*/ 5600455 w 5695832"/>
                  <a:gd name="connsiteY3" fmla="*/ 0 h 572248"/>
                  <a:gd name="connsiteX4" fmla="*/ 5667897 w 5695832"/>
                  <a:gd name="connsiteY4" fmla="*/ 27935 h 572248"/>
                  <a:gd name="connsiteX5" fmla="*/ 5695832 w 5695832"/>
                  <a:gd name="connsiteY5" fmla="*/ 95377 h 572248"/>
                  <a:gd name="connsiteX6" fmla="*/ 5695832 w 5695832"/>
                  <a:gd name="connsiteY6" fmla="*/ 476871 h 572248"/>
                  <a:gd name="connsiteX7" fmla="*/ 5667897 w 5695832"/>
                  <a:gd name="connsiteY7" fmla="*/ 544313 h 572248"/>
                  <a:gd name="connsiteX8" fmla="*/ 5600455 w 5695832"/>
                  <a:gd name="connsiteY8" fmla="*/ 572248 h 572248"/>
                  <a:gd name="connsiteX9" fmla="*/ 95377 w 5695832"/>
                  <a:gd name="connsiteY9" fmla="*/ 572248 h 572248"/>
                  <a:gd name="connsiteX10" fmla="*/ 27935 w 5695832"/>
                  <a:gd name="connsiteY10" fmla="*/ 544313 h 572248"/>
                  <a:gd name="connsiteX11" fmla="*/ 0 w 5695832"/>
                  <a:gd name="connsiteY11" fmla="*/ 476871 h 572248"/>
                  <a:gd name="connsiteX12" fmla="*/ 0 w 5695832"/>
                  <a:gd name="connsiteY12" fmla="*/ 95377 h 57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95832" h="572248">
                    <a:moveTo>
                      <a:pt x="0" y="95377"/>
                    </a:moveTo>
                    <a:cubicBezTo>
                      <a:pt x="0" y="70081"/>
                      <a:pt x="10049" y="45822"/>
                      <a:pt x="27935" y="27935"/>
                    </a:cubicBezTo>
                    <a:cubicBezTo>
                      <a:pt x="45822" y="10048"/>
                      <a:pt x="70081" y="0"/>
                      <a:pt x="95377" y="0"/>
                    </a:cubicBezTo>
                    <a:lnTo>
                      <a:pt x="5600455" y="0"/>
                    </a:lnTo>
                    <a:cubicBezTo>
                      <a:pt x="5625751" y="0"/>
                      <a:pt x="5650010" y="10049"/>
                      <a:pt x="5667897" y="27935"/>
                    </a:cubicBezTo>
                    <a:cubicBezTo>
                      <a:pt x="5685784" y="45822"/>
                      <a:pt x="5695832" y="70081"/>
                      <a:pt x="5695832" y="95377"/>
                    </a:cubicBezTo>
                    <a:lnTo>
                      <a:pt x="5695832" y="476871"/>
                    </a:lnTo>
                    <a:cubicBezTo>
                      <a:pt x="5695832" y="502167"/>
                      <a:pt x="5685783" y="526426"/>
                      <a:pt x="5667897" y="544313"/>
                    </a:cubicBezTo>
                    <a:cubicBezTo>
                      <a:pt x="5650010" y="562200"/>
                      <a:pt x="5625751" y="572248"/>
                      <a:pt x="5600455" y="572248"/>
                    </a:cubicBezTo>
                    <a:lnTo>
                      <a:pt x="95377" y="572248"/>
                    </a:lnTo>
                    <a:cubicBezTo>
                      <a:pt x="70081" y="572248"/>
                      <a:pt x="45822" y="562199"/>
                      <a:pt x="27935" y="544313"/>
                    </a:cubicBezTo>
                    <a:cubicBezTo>
                      <a:pt x="10048" y="526426"/>
                      <a:pt x="0" y="502167"/>
                      <a:pt x="0" y="476871"/>
                    </a:cubicBezTo>
                    <a:lnTo>
                      <a:pt x="0" y="95377"/>
                    </a:lnTo>
                    <a:close/>
                  </a:path>
                </a:pathLst>
              </a:custGeom>
              <a:solidFill>
                <a:schemeClr val="bg1"/>
              </a:solidFill>
            </p:spPr>
            <p:style>
              <a:lnRef idx="1">
                <a:schemeClr val="accent1"/>
              </a:lnRef>
              <a:fillRef idx="3">
                <a:schemeClr val="accent1"/>
              </a:fillRef>
              <a:effectRef idx="2">
                <a:schemeClr val="accent1"/>
              </a:effectRef>
              <a:fontRef idx="minor">
                <a:schemeClr val="lt1"/>
              </a:fontRef>
            </p:style>
            <p:txBody>
              <a:bodyPr spcFirstLastPara="0" vert="horz" wrap="square" lIns="243224" tIns="27935" rIns="243224" bIns="27935" numCol="1" spcCol="1270" anchor="ctr" anchorCtr="0">
                <a:noAutofit/>
              </a:bodyPr>
              <a:lstStyle/>
              <a:p>
                <a:pPr marL="342900" indent="-342900">
                  <a:lnSpc>
                    <a:spcPct val="110000"/>
                  </a:lnSpc>
                  <a:buFont typeface="Arial" panose="020B0604020202020204" pitchFamily="34" charset="0"/>
                  <a:buChar char="•"/>
                </a:pP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市值：不</a:t>
                </a: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低於</a:t>
                </a:r>
                <a:r>
                  <a:rPr lang="en-US" altLang="zh-TW" sz="2000" b="1" dirty="0" smtClean="0">
                    <a:solidFill>
                      <a:srgbClr val="C00000"/>
                    </a:solidFill>
                    <a:latin typeface="標楷體" panose="03000509000000000000" pitchFamily="65" charset="-120"/>
                    <a:ea typeface="標楷體" panose="03000509000000000000" pitchFamily="65" charset="-120"/>
                    <a:cs typeface="Times New Roman" panose="02020603050405020304" pitchFamily="18" charset="0"/>
                    <a:sym typeface="Wingdings" panose="05000000000000000000" pitchFamily="2" charset="2"/>
                  </a:rPr>
                  <a:t>20</a:t>
                </a:r>
                <a:r>
                  <a:rPr lang="zh-TW" altLang="en-US" sz="2000" b="1" dirty="0" smtClean="0">
                    <a:solidFill>
                      <a:srgbClr val="C00000"/>
                    </a:solidFill>
                    <a:latin typeface="標楷體" panose="03000509000000000000" pitchFamily="65" charset="-120"/>
                    <a:ea typeface="標楷體" panose="03000509000000000000" pitchFamily="65" charset="-120"/>
                    <a:cs typeface="Times New Roman" panose="02020603050405020304" pitchFamily="18" charset="0"/>
                    <a:sym typeface="Wingdings" panose="05000000000000000000" pitchFamily="2" charset="2"/>
                  </a:rPr>
                  <a:t>億元</a:t>
                </a:r>
                <a:endParaRPr lang="en-US" altLang="zh-TW" sz="2000" b="1" dirty="0">
                  <a:solidFill>
                    <a:srgbClr val="C00000"/>
                  </a:solidFill>
                  <a:latin typeface="標楷體" panose="03000509000000000000" pitchFamily="65" charset="-120"/>
                  <a:ea typeface="標楷體" panose="03000509000000000000" pitchFamily="65" charset="-120"/>
                  <a:cs typeface="Times New Roman" panose="02020603050405020304" pitchFamily="18" charset="0"/>
                </a:endParaRPr>
              </a:p>
              <a:p>
                <a:pPr marL="342900" indent="-342900">
                  <a:lnSpc>
                    <a:spcPct val="110000"/>
                  </a:lnSpc>
                  <a:buFont typeface="Arial" panose="020B0604020202020204" pitchFamily="34" charset="0"/>
                  <a:buChar char="•"/>
                </a:pP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不</a:t>
                </a: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低於足供</a:t>
                </a:r>
                <a:r>
                  <a:rPr lang="zh-TW" altLang="zh-TW"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掛牌後十二個月</a:t>
                </a: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營運資金之</a:t>
                </a:r>
                <a:r>
                  <a:rPr lang="en-US" altLang="zh-TW"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125%</a:t>
                </a:r>
              </a:p>
              <a:p>
                <a:pPr marL="342900" indent="-342900">
                  <a:lnSpc>
                    <a:spcPct val="110000"/>
                  </a:lnSpc>
                  <a:buFont typeface="Arial" panose="020B0604020202020204" pitchFamily="34" charset="0"/>
                  <a:buChar char="•"/>
                </a:pP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新</a:t>
                </a: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藥研發公司核心</a:t>
                </a:r>
                <a:r>
                  <a:rPr lang="zh-TW" altLang="zh-TW"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產品通過第一階段臨床試驗</a:t>
                </a:r>
                <a:endParaRPr lang="en-US" altLang="zh-TW"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11" name="圓角化同側角落矩形 10"/>
              <p:cNvSpPr/>
              <p:nvPr/>
            </p:nvSpPr>
            <p:spPr>
              <a:xfrm>
                <a:off x="1797392" y="1350015"/>
                <a:ext cx="1440160" cy="452113"/>
              </a:xfrm>
              <a:prstGeom prst="round2Same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bg1"/>
                    </a:solidFill>
                    <a:latin typeface="微軟正黑體" panose="020B0604030504040204" pitchFamily="34" charset="-120"/>
                    <a:ea typeface="微軟正黑體" panose="020B0604030504040204" pitchFamily="34" charset="-120"/>
                  </a:rPr>
                  <a:t>第一</a:t>
                </a:r>
                <a:r>
                  <a:rPr lang="zh-TW" altLang="en-US" sz="2600" b="1" dirty="0" smtClean="0">
                    <a:solidFill>
                      <a:schemeClr val="bg1"/>
                    </a:solidFill>
                    <a:latin typeface="微軟正黑體" panose="020B0604030504040204" pitchFamily="34" charset="-120"/>
                    <a:ea typeface="微軟正黑體" panose="020B0604030504040204" pitchFamily="34" charset="-120"/>
                  </a:rPr>
                  <a:t>類</a:t>
                </a:r>
                <a:endParaRPr lang="zh-TW" altLang="en-US" sz="2600" b="1" dirty="0">
                  <a:solidFill>
                    <a:schemeClr val="bg1"/>
                  </a:solidFill>
                  <a:latin typeface="微軟正黑體" panose="020B0604030504040204" pitchFamily="34" charset="-120"/>
                  <a:ea typeface="微軟正黑體" panose="020B0604030504040204" pitchFamily="34" charset="-120"/>
                </a:endParaRPr>
              </a:p>
            </p:txBody>
          </p:sp>
          <p:sp>
            <p:nvSpPr>
              <p:cNvPr id="13" name="圓角化同側角落矩形 12"/>
              <p:cNvSpPr/>
              <p:nvPr/>
            </p:nvSpPr>
            <p:spPr>
              <a:xfrm>
                <a:off x="1852078" y="3110943"/>
                <a:ext cx="1440160" cy="452113"/>
              </a:xfrm>
              <a:prstGeom prst="round2Same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smtClean="0">
                    <a:solidFill>
                      <a:schemeClr val="bg1"/>
                    </a:solidFill>
                    <a:latin typeface="微軟正黑體" panose="020B0604030504040204" pitchFamily="34" charset="-120"/>
                    <a:ea typeface="微軟正黑體" panose="020B0604030504040204" pitchFamily="34" charset="-120"/>
                  </a:rPr>
                  <a:t>第二類</a:t>
                </a:r>
                <a:endParaRPr lang="zh-TW" altLang="en-US" sz="2600" b="1" dirty="0">
                  <a:solidFill>
                    <a:schemeClr val="bg1"/>
                  </a:solidFill>
                  <a:latin typeface="微軟正黑體" panose="020B0604030504040204" pitchFamily="34" charset="-120"/>
                  <a:ea typeface="微軟正黑體" panose="020B0604030504040204" pitchFamily="34" charset="-120"/>
                </a:endParaRPr>
              </a:p>
            </p:txBody>
          </p:sp>
          <p:sp>
            <p:nvSpPr>
              <p:cNvPr id="14" name="圓角化同側角落矩形 13"/>
              <p:cNvSpPr/>
              <p:nvPr/>
            </p:nvSpPr>
            <p:spPr>
              <a:xfrm>
                <a:off x="1819179" y="4867778"/>
                <a:ext cx="1440160" cy="452113"/>
              </a:xfrm>
              <a:prstGeom prst="round2Same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smtClean="0">
                    <a:solidFill>
                      <a:schemeClr val="bg1"/>
                    </a:solidFill>
                    <a:latin typeface="微軟正黑體" panose="020B0604030504040204" pitchFamily="34" charset="-120"/>
                    <a:ea typeface="微軟正黑體" panose="020B0604030504040204" pitchFamily="34" charset="-120"/>
                  </a:rPr>
                  <a:t>第三類</a:t>
                </a:r>
                <a:endParaRPr lang="zh-TW" altLang="en-US" sz="2600" b="1" dirty="0">
                  <a:solidFill>
                    <a:schemeClr val="bg1"/>
                  </a:solidFill>
                  <a:latin typeface="微軟正黑體" panose="020B0604030504040204" pitchFamily="34" charset="-120"/>
                  <a:ea typeface="微軟正黑體" panose="020B0604030504040204" pitchFamily="34" charset="-120"/>
                </a:endParaRPr>
              </a:p>
            </p:txBody>
          </p:sp>
          <p:sp>
            <p:nvSpPr>
              <p:cNvPr id="16" name="手繪多邊形 15"/>
              <p:cNvSpPr/>
              <p:nvPr/>
            </p:nvSpPr>
            <p:spPr>
              <a:xfrm>
                <a:off x="1819179" y="5386576"/>
                <a:ext cx="6742564" cy="863592"/>
              </a:xfrm>
              <a:custGeom>
                <a:avLst/>
                <a:gdLst>
                  <a:gd name="connsiteX0" fmla="*/ 0 w 5695832"/>
                  <a:gd name="connsiteY0" fmla="*/ 95377 h 572248"/>
                  <a:gd name="connsiteX1" fmla="*/ 27935 w 5695832"/>
                  <a:gd name="connsiteY1" fmla="*/ 27935 h 572248"/>
                  <a:gd name="connsiteX2" fmla="*/ 95377 w 5695832"/>
                  <a:gd name="connsiteY2" fmla="*/ 0 h 572248"/>
                  <a:gd name="connsiteX3" fmla="*/ 5600455 w 5695832"/>
                  <a:gd name="connsiteY3" fmla="*/ 0 h 572248"/>
                  <a:gd name="connsiteX4" fmla="*/ 5667897 w 5695832"/>
                  <a:gd name="connsiteY4" fmla="*/ 27935 h 572248"/>
                  <a:gd name="connsiteX5" fmla="*/ 5695832 w 5695832"/>
                  <a:gd name="connsiteY5" fmla="*/ 95377 h 572248"/>
                  <a:gd name="connsiteX6" fmla="*/ 5695832 w 5695832"/>
                  <a:gd name="connsiteY6" fmla="*/ 476871 h 572248"/>
                  <a:gd name="connsiteX7" fmla="*/ 5667897 w 5695832"/>
                  <a:gd name="connsiteY7" fmla="*/ 544313 h 572248"/>
                  <a:gd name="connsiteX8" fmla="*/ 5600455 w 5695832"/>
                  <a:gd name="connsiteY8" fmla="*/ 572248 h 572248"/>
                  <a:gd name="connsiteX9" fmla="*/ 95377 w 5695832"/>
                  <a:gd name="connsiteY9" fmla="*/ 572248 h 572248"/>
                  <a:gd name="connsiteX10" fmla="*/ 27935 w 5695832"/>
                  <a:gd name="connsiteY10" fmla="*/ 544313 h 572248"/>
                  <a:gd name="connsiteX11" fmla="*/ 0 w 5695832"/>
                  <a:gd name="connsiteY11" fmla="*/ 476871 h 572248"/>
                  <a:gd name="connsiteX12" fmla="*/ 0 w 5695832"/>
                  <a:gd name="connsiteY12" fmla="*/ 95377 h 57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95832" h="572248">
                    <a:moveTo>
                      <a:pt x="0" y="95377"/>
                    </a:moveTo>
                    <a:cubicBezTo>
                      <a:pt x="0" y="70081"/>
                      <a:pt x="10049" y="45822"/>
                      <a:pt x="27935" y="27935"/>
                    </a:cubicBezTo>
                    <a:cubicBezTo>
                      <a:pt x="45822" y="10048"/>
                      <a:pt x="70081" y="0"/>
                      <a:pt x="95377" y="0"/>
                    </a:cubicBezTo>
                    <a:lnTo>
                      <a:pt x="5600455" y="0"/>
                    </a:lnTo>
                    <a:cubicBezTo>
                      <a:pt x="5625751" y="0"/>
                      <a:pt x="5650010" y="10049"/>
                      <a:pt x="5667897" y="27935"/>
                    </a:cubicBezTo>
                    <a:cubicBezTo>
                      <a:pt x="5685784" y="45822"/>
                      <a:pt x="5695832" y="70081"/>
                      <a:pt x="5695832" y="95377"/>
                    </a:cubicBezTo>
                    <a:lnTo>
                      <a:pt x="5695832" y="476871"/>
                    </a:lnTo>
                    <a:cubicBezTo>
                      <a:pt x="5695832" y="502167"/>
                      <a:pt x="5685783" y="526426"/>
                      <a:pt x="5667897" y="544313"/>
                    </a:cubicBezTo>
                    <a:cubicBezTo>
                      <a:pt x="5650010" y="562200"/>
                      <a:pt x="5625751" y="572248"/>
                      <a:pt x="5600455" y="572248"/>
                    </a:cubicBezTo>
                    <a:lnTo>
                      <a:pt x="95377" y="572248"/>
                    </a:lnTo>
                    <a:cubicBezTo>
                      <a:pt x="70081" y="572248"/>
                      <a:pt x="45822" y="562199"/>
                      <a:pt x="27935" y="544313"/>
                    </a:cubicBezTo>
                    <a:cubicBezTo>
                      <a:pt x="10048" y="526426"/>
                      <a:pt x="0" y="502167"/>
                      <a:pt x="0" y="476871"/>
                    </a:cubicBezTo>
                    <a:lnTo>
                      <a:pt x="0" y="95377"/>
                    </a:lnTo>
                    <a:close/>
                  </a:path>
                </a:pathLst>
              </a:custGeom>
              <a:solidFill>
                <a:schemeClr val="bg1"/>
              </a:solidFill>
            </p:spPr>
            <p:style>
              <a:lnRef idx="1">
                <a:schemeClr val="accent1"/>
              </a:lnRef>
              <a:fillRef idx="3">
                <a:schemeClr val="accent1"/>
              </a:fillRef>
              <a:effectRef idx="2">
                <a:schemeClr val="accent1"/>
              </a:effectRef>
              <a:fontRef idx="minor">
                <a:schemeClr val="lt1"/>
              </a:fontRef>
            </p:style>
            <p:txBody>
              <a:bodyPr spcFirstLastPara="0" vert="horz" wrap="square" lIns="243224" tIns="27935" rIns="243224" bIns="27935" numCol="1" spcCol="1270" anchor="ctr" anchorCtr="0">
                <a:noAutofit/>
              </a:bodyPr>
              <a:lstStyle/>
              <a:p>
                <a:pPr marL="342900" indent="-342900">
                  <a:lnSpc>
                    <a:spcPct val="120000"/>
                  </a:lnSpc>
                  <a:buFont typeface="Arial" panose="020B0604020202020204" pitchFamily="34" charset="0"/>
                  <a:buChar char="•"/>
                </a:pP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市值：不低於</a:t>
                </a:r>
                <a:r>
                  <a:rPr lang="en-US" altLang="zh-TW" sz="2000" b="1" dirty="0">
                    <a:solidFill>
                      <a:srgbClr val="C00000"/>
                    </a:solidFill>
                    <a:latin typeface="標楷體" panose="03000509000000000000" pitchFamily="65" charset="-120"/>
                    <a:ea typeface="標楷體" panose="03000509000000000000" pitchFamily="65" charset="-120"/>
                    <a:cs typeface="Times New Roman" panose="02020603050405020304" pitchFamily="18" charset="0"/>
                  </a:rPr>
                  <a:t>40</a:t>
                </a:r>
                <a:r>
                  <a:rPr lang="zh-TW" altLang="en-US" sz="2000" b="1" dirty="0">
                    <a:solidFill>
                      <a:srgbClr val="C00000"/>
                    </a:solidFill>
                    <a:latin typeface="標楷體" panose="03000509000000000000" pitchFamily="65" charset="-120"/>
                    <a:ea typeface="標楷體" panose="03000509000000000000" pitchFamily="65" charset="-120"/>
                    <a:cs typeface="Times New Roman" panose="02020603050405020304" pitchFamily="18" charset="0"/>
                  </a:rPr>
                  <a:t>億元</a:t>
                </a:r>
                <a:endParaRPr lang="en-US" altLang="zh-TW" sz="2000" b="1" dirty="0">
                  <a:solidFill>
                    <a:srgbClr val="C00000"/>
                  </a:solidFill>
                  <a:latin typeface="標楷體" panose="03000509000000000000" pitchFamily="65" charset="-120"/>
                  <a:ea typeface="標楷體" panose="03000509000000000000" pitchFamily="65" charset="-120"/>
                  <a:cs typeface="Times New Roman" panose="02020603050405020304" pitchFamily="18" charset="0"/>
                </a:endParaRPr>
              </a:p>
              <a:p>
                <a:pPr marL="342900" indent="-342900">
                  <a:lnSpc>
                    <a:spcPct val="120000"/>
                  </a:lnSpc>
                  <a:buFont typeface="Arial" panose="020B0604020202020204" pitchFamily="34" charset="0"/>
                  <a:buChar char="•"/>
                </a:pP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不</a:t>
                </a: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低於足供</a:t>
                </a:r>
                <a:r>
                  <a:rPr lang="zh-TW" altLang="zh-TW"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掛牌後十二個月</a:t>
                </a: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營運資金之</a:t>
                </a:r>
                <a:r>
                  <a:rPr lang="en-US" altLang="zh-TW"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125%</a:t>
                </a:r>
                <a:endPar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10" name="Rectangle 5"/>
              <p:cNvSpPr>
                <a:spLocks noChangeArrowheads="1"/>
              </p:cNvSpPr>
              <p:nvPr>
                <p:custDataLst>
                  <p:tags r:id="rId1"/>
                </p:custDataLst>
              </p:nvPr>
            </p:nvSpPr>
            <p:spPr bwMode="gray">
              <a:xfrm>
                <a:off x="638972" y="1412075"/>
                <a:ext cx="965146" cy="4904889"/>
              </a:xfrm>
              <a:prstGeom prst="rect">
                <a:avLst/>
              </a:prstGeom>
              <a:solidFill>
                <a:schemeClr val="tx2">
                  <a:lumMod val="60000"/>
                  <a:lumOff val="40000"/>
                </a:schemeClr>
              </a:solidFill>
              <a:ln w="25400" algn="ctr">
                <a:noFill/>
                <a:miter lim="800000"/>
                <a:headEnd/>
                <a:tailEnd/>
              </a:ln>
            </p:spPr>
            <p:txBody>
              <a:bodyPr lIns="34290" tIns="33338" rIns="34290" bIns="33338" anchor="ctr" anchorCtr="1"/>
              <a:lstStyle/>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市</a:t>
                </a:r>
                <a:endParaRPr lang="en-US" altLang="zh-TW"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值</a:t>
                </a:r>
                <a:endParaRPr lang="en-US" altLang="zh-TW"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及</a:t>
                </a:r>
                <a:endParaRPr lang="en-US" altLang="zh-TW"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財</a:t>
                </a:r>
                <a:endParaRPr lang="en-US" altLang="zh-TW"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務</a:t>
                </a:r>
                <a:endParaRPr lang="en-US" altLang="zh-TW"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指</a:t>
                </a:r>
                <a:endParaRPr lang="en-US" altLang="zh-TW"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a:p>
                <a:pPr lvl="0" algn="ctr"/>
                <a:r>
                  <a:rPr lang="zh-TW" altLang="en-US" sz="3000" b="1"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標</a:t>
                </a:r>
                <a:endParaRPr lang="zh-TW" altLang="en-US" sz="3000" b="1" dirty="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12" name="手繪多邊形 11"/>
              <p:cNvSpPr/>
              <p:nvPr/>
            </p:nvSpPr>
            <p:spPr>
              <a:xfrm>
                <a:off x="1740464" y="1791499"/>
                <a:ext cx="6821279" cy="1164261"/>
              </a:xfrm>
              <a:custGeom>
                <a:avLst/>
                <a:gdLst>
                  <a:gd name="connsiteX0" fmla="*/ 0 w 5695832"/>
                  <a:gd name="connsiteY0" fmla="*/ 95377 h 572248"/>
                  <a:gd name="connsiteX1" fmla="*/ 27935 w 5695832"/>
                  <a:gd name="connsiteY1" fmla="*/ 27935 h 572248"/>
                  <a:gd name="connsiteX2" fmla="*/ 95377 w 5695832"/>
                  <a:gd name="connsiteY2" fmla="*/ 0 h 572248"/>
                  <a:gd name="connsiteX3" fmla="*/ 5600455 w 5695832"/>
                  <a:gd name="connsiteY3" fmla="*/ 0 h 572248"/>
                  <a:gd name="connsiteX4" fmla="*/ 5667897 w 5695832"/>
                  <a:gd name="connsiteY4" fmla="*/ 27935 h 572248"/>
                  <a:gd name="connsiteX5" fmla="*/ 5695832 w 5695832"/>
                  <a:gd name="connsiteY5" fmla="*/ 95377 h 572248"/>
                  <a:gd name="connsiteX6" fmla="*/ 5695832 w 5695832"/>
                  <a:gd name="connsiteY6" fmla="*/ 476871 h 572248"/>
                  <a:gd name="connsiteX7" fmla="*/ 5667897 w 5695832"/>
                  <a:gd name="connsiteY7" fmla="*/ 544313 h 572248"/>
                  <a:gd name="connsiteX8" fmla="*/ 5600455 w 5695832"/>
                  <a:gd name="connsiteY8" fmla="*/ 572248 h 572248"/>
                  <a:gd name="connsiteX9" fmla="*/ 95377 w 5695832"/>
                  <a:gd name="connsiteY9" fmla="*/ 572248 h 572248"/>
                  <a:gd name="connsiteX10" fmla="*/ 27935 w 5695832"/>
                  <a:gd name="connsiteY10" fmla="*/ 544313 h 572248"/>
                  <a:gd name="connsiteX11" fmla="*/ 0 w 5695832"/>
                  <a:gd name="connsiteY11" fmla="*/ 476871 h 572248"/>
                  <a:gd name="connsiteX12" fmla="*/ 0 w 5695832"/>
                  <a:gd name="connsiteY12" fmla="*/ 95377 h 57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95832" h="572248">
                    <a:moveTo>
                      <a:pt x="0" y="95377"/>
                    </a:moveTo>
                    <a:cubicBezTo>
                      <a:pt x="0" y="70081"/>
                      <a:pt x="10049" y="45822"/>
                      <a:pt x="27935" y="27935"/>
                    </a:cubicBezTo>
                    <a:cubicBezTo>
                      <a:pt x="45822" y="10048"/>
                      <a:pt x="70081" y="0"/>
                      <a:pt x="95377" y="0"/>
                    </a:cubicBezTo>
                    <a:lnTo>
                      <a:pt x="5600455" y="0"/>
                    </a:lnTo>
                    <a:cubicBezTo>
                      <a:pt x="5625751" y="0"/>
                      <a:pt x="5650010" y="10049"/>
                      <a:pt x="5667897" y="27935"/>
                    </a:cubicBezTo>
                    <a:cubicBezTo>
                      <a:pt x="5685784" y="45822"/>
                      <a:pt x="5695832" y="70081"/>
                      <a:pt x="5695832" y="95377"/>
                    </a:cubicBezTo>
                    <a:lnTo>
                      <a:pt x="5695832" y="476871"/>
                    </a:lnTo>
                    <a:cubicBezTo>
                      <a:pt x="5695832" y="502167"/>
                      <a:pt x="5685783" y="526426"/>
                      <a:pt x="5667897" y="544313"/>
                    </a:cubicBezTo>
                    <a:cubicBezTo>
                      <a:pt x="5650010" y="562200"/>
                      <a:pt x="5625751" y="572248"/>
                      <a:pt x="5600455" y="572248"/>
                    </a:cubicBezTo>
                    <a:lnTo>
                      <a:pt x="95377" y="572248"/>
                    </a:lnTo>
                    <a:cubicBezTo>
                      <a:pt x="70081" y="572248"/>
                      <a:pt x="45822" y="562199"/>
                      <a:pt x="27935" y="544313"/>
                    </a:cubicBezTo>
                    <a:cubicBezTo>
                      <a:pt x="10048" y="526426"/>
                      <a:pt x="0" y="502167"/>
                      <a:pt x="0" y="476871"/>
                    </a:cubicBezTo>
                    <a:lnTo>
                      <a:pt x="0" y="95377"/>
                    </a:lnTo>
                    <a:close/>
                  </a:path>
                </a:pathLst>
              </a:custGeom>
              <a:solidFill>
                <a:schemeClr val="bg1"/>
              </a:solidFill>
            </p:spPr>
            <p:style>
              <a:lnRef idx="1">
                <a:schemeClr val="accent1"/>
              </a:lnRef>
              <a:fillRef idx="3">
                <a:schemeClr val="accent1"/>
              </a:fillRef>
              <a:effectRef idx="2">
                <a:schemeClr val="accent1"/>
              </a:effectRef>
              <a:fontRef idx="minor">
                <a:schemeClr val="lt1"/>
              </a:fontRef>
            </p:style>
            <p:txBody>
              <a:bodyPr spcFirstLastPara="0" vert="horz" wrap="square" lIns="243224" tIns="27935" rIns="243224" bIns="27935" numCol="1" spcCol="1270" anchor="ctr" anchorCtr="0">
                <a:noAutofit/>
              </a:bodyPr>
              <a:lstStyle/>
              <a:p>
                <a:pPr marL="342900" lvl="0" indent="-342900">
                  <a:buFont typeface="Arial" panose="020B0604020202020204" pitchFamily="34" charset="0"/>
                  <a:buChar char="•"/>
                </a:pP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市值：不</a:t>
                </a: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低於</a:t>
                </a:r>
                <a:r>
                  <a:rPr lang="en-US" altLang="zh-TW" sz="2000" b="1" dirty="0" smtClean="0">
                    <a:solidFill>
                      <a:srgbClr val="C00000"/>
                    </a:solidFill>
                    <a:latin typeface="標楷體" panose="03000509000000000000" pitchFamily="65" charset="-120"/>
                    <a:ea typeface="標楷體" panose="03000509000000000000" pitchFamily="65" charset="-120"/>
                    <a:cs typeface="Times New Roman" panose="02020603050405020304" pitchFamily="18" charset="0"/>
                    <a:sym typeface="Wingdings" panose="05000000000000000000" pitchFamily="2" charset="2"/>
                  </a:rPr>
                  <a:t>10</a:t>
                </a:r>
                <a:r>
                  <a:rPr lang="zh-TW" altLang="en-US" sz="2000" b="1" dirty="0" smtClean="0">
                    <a:solidFill>
                      <a:srgbClr val="C00000"/>
                    </a:solidFill>
                    <a:latin typeface="標楷體" panose="03000509000000000000" pitchFamily="65" charset="-120"/>
                    <a:ea typeface="標楷體" panose="03000509000000000000" pitchFamily="65" charset="-120"/>
                    <a:cs typeface="Times New Roman" panose="02020603050405020304" pitchFamily="18" charset="0"/>
                    <a:sym typeface="Wingdings" panose="05000000000000000000" pitchFamily="2" charset="2"/>
                  </a:rPr>
                  <a:t>億元</a:t>
                </a:r>
                <a:endParaRPr lang="en-US" altLang="zh-TW" sz="2000" b="1" dirty="0">
                  <a:solidFill>
                    <a:srgbClr val="C00000"/>
                  </a:solidFill>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Arial" panose="020B0604020202020204" pitchFamily="34" charset="0"/>
                  <a:buChar char="•"/>
                </a:pP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營業收入</a:t>
                </a: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：最近四季累計營</a:t>
                </a:r>
                <a:r>
                  <a:rPr lang="zh-TW" altLang="en-US" sz="2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收</a:t>
                </a:r>
                <a:r>
                  <a:rPr lang="zh-TW" altLang="en-US" sz="2000" b="1"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不低於</a:t>
                </a:r>
                <a:r>
                  <a:rPr lang="en-US" altLang="zh-TW" sz="2000" b="1" dirty="0" smtClean="0">
                    <a:solidFill>
                      <a:srgbClr val="C00000"/>
                    </a:solidFill>
                    <a:latin typeface="標楷體" panose="03000509000000000000" pitchFamily="65" charset="-120"/>
                    <a:ea typeface="標楷體" panose="03000509000000000000" pitchFamily="65" charset="-120"/>
                    <a:cs typeface="Times New Roman" panose="02020603050405020304" pitchFamily="18" charset="0"/>
                    <a:sym typeface="Wingdings" panose="05000000000000000000" pitchFamily="2" charset="2"/>
                  </a:rPr>
                  <a:t>1</a:t>
                </a:r>
                <a:r>
                  <a:rPr lang="zh-TW" altLang="en-US" sz="2000" b="1" dirty="0" smtClean="0">
                    <a:solidFill>
                      <a:srgbClr val="C00000"/>
                    </a:solidFill>
                    <a:latin typeface="標楷體" panose="03000509000000000000" pitchFamily="65" charset="-120"/>
                    <a:ea typeface="標楷體" panose="03000509000000000000" pitchFamily="65" charset="-120"/>
                    <a:cs typeface="Times New Roman" panose="02020603050405020304" pitchFamily="18" charset="0"/>
                    <a:sym typeface="Wingdings" panose="05000000000000000000" pitchFamily="2" charset="2"/>
                  </a:rPr>
                  <a:t>億元</a:t>
                </a:r>
                <a:endParaRPr lang="en-US" altLang="zh-TW" sz="2000" b="1" dirty="0">
                  <a:solidFill>
                    <a:srgbClr val="C00000"/>
                  </a:solidFill>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Arial" panose="020B0604020202020204" pitchFamily="34" charset="0"/>
                  <a:buChar char="•"/>
                </a:pPr>
                <a:r>
                  <a:rPr lang="zh-TW" altLang="en-US" sz="2000" b="1" spc="-15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有足供掛牌</a:t>
                </a:r>
                <a:r>
                  <a:rPr lang="zh-TW" altLang="zh-TW" sz="2000" b="1" spc="-15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後十二個月</a:t>
                </a:r>
                <a:r>
                  <a:rPr lang="zh-TW" altLang="en-US" sz="2000" b="1" spc="-15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之營運資金</a:t>
                </a:r>
                <a:endParaRPr lang="zh-TW" altLang="en-US" sz="20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grpSp>
        <p:sp>
          <p:nvSpPr>
            <p:cNvPr id="3" name="矩形 2"/>
            <p:cNvSpPr/>
            <p:nvPr/>
          </p:nvSpPr>
          <p:spPr>
            <a:xfrm>
              <a:off x="3684938" y="1428925"/>
              <a:ext cx="5296346" cy="477129"/>
            </a:xfrm>
            <a:prstGeom prst="rect">
              <a:avLst/>
            </a:prstGeom>
            <a:solidFill>
              <a:schemeClr val="accent5"/>
            </a:solidFill>
          </p:spPr>
          <p:txBody>
            <a:bodyPr wrap="square">
              <a:spAutoFit/>
            </a:bodyPr>
            <a:lstStyle/>
            <a:p>
              <a:pPr algn="ctr" fontAlgn="ctr">
                <a:spcBef>
                  <a:spcPts val="0"/>
                </a:spcBef>
                <a:spcAft>
                  <a:spcPts val="0"/>
                </a:spcAft>
                <a:defRPr/>
              </a:pPr>
              <a:r>
                <a:rPr lang="zh-TW" altLang="en-US" sz="1800" b="1" dirty="0" smtClean="0">
                  <a:solidFill>
                    <a:schemeClr val="bg1"/>
                  </a:solidFill>
                  <a:latin typeface="微軟正黑體" panose="020B0604030504040204" pitchFamily="34" charset="-120"/>
                  <a:ea typeface="微軟正黑體" panose="020B0604030504040204" pitchFamily="34" charset="-120"/>
                </a:rPr>
                <a:t>例如電</a:t>
              </a:r>
              <a:r>
                <a:rPr lang="zh-TW" altLang="en-US" sz="1800" b="1" dirty="0">
                  <a:solidFill>
                    <a:schemeClr val="bg1"/>
                  </a:solidFill>
                  <a:latin typeface="微軟正黑體" panose="020B0604030504040204" pitchFamily="34" charset="-120"/>
                  <a:ea typeface="微軟正黑體" panose="020B0604030504040204" pitchFamily="34" charset="-120"/>
                </a:rPr>
                <a:t>商、</a:t>
              </a:r>
              <a:r>
                <a:rPr lang="zh-TW" altLang="en-US" sz="1800" b="1" dirty="0" smtClean="0">
                  <a:solidFill>
                    <a:schemeClr val="bg1"/>
                  </a:solidFill>
                  <a:latin typeface="微軟正黑體" panose="020B0604030504040204" pitchFamily="34" charset="-120"/>
                  <a:ea typeface="微軟正黑體" panose="020B0604030504040204" pitchFamily="34" charset="-120"/>
                </a:rPr>
                <a:t>數位應用、軟體服</a:t>
              </a:r>
              <a:r>
                <a:rPr lang="zh-TW" altLang="en-US" sz="1800" b="1" dirty="0">
                  <a:solidFill>
                    <a:schemeClr val="bg1"/>
                  </a:solidFill>
                  <a:latin typeface="微軟正黑體" panose="020B0604030504040204" pitchFamily="34" charset="-120"/>
                  <a:ea typeface="微軟正黑體" panose="020B0604030504040204" pitchFamily="34" charset="-120"/>
                </a:rPr>
                <a:t>務</a:t>
              </a:r>
              <a:r>
                <a:rPr lang="zh-TW" altLang="en-US" sz="1800" b="1" dirty="0" smtClean="0">
                  <a:solidFill>
                    <a:schemeClr val="bg1"/>
                  </a:solidFill>
                  <a:latin typeface="微軟正黑體" panose="020B0604030504040204" pitchFamily="34" charset="-120"/>
                  <a:ea typeface="微軟正黑體" panose="020B0604030504040204" pitchFamily="34" charset="-120"/>
                </a:rPr>
                <a:t>、智慧醫材等</a:t>
              </a:r>
              <a:endParaRPr lang="en-US" altLang="zh-TW" sz="1800" b="1" dirty="0">
                <a:solidFill>
                  <a:schemeClr val="bg1"/>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4073" y="3321192"/>
              <a:ext cx="4963529" cy="437367"/>
            </a:xfrm>
            <a:prstGeom prst="rect">
              <a:avLst/>
            </a:prstGeom>
            <a:solidFill>
              <a:schemeClr val="accent6">
                <a:lumMod val="75000"/>
              </a:schemeClr>
            </a:solidFill>
          </p:spPr>
          <p:txBody>
            <a:bodyPr wrap="square">
              <a:spAutoFit/>
            </a:bodyPr>
            <a:lstStyle/>
            <a:p>
              <a:pPr fontAlgn="ctr">
                <a:spcBef>
                  <a:spcPts val="0"/>
                </a:spcBef>
                <a:spcAft>
                  <a:spcPts val="0"/>
                </a:spcAft>
                <a:defRPr/>
              </a:pPr>
              <a:r>
                <a:rPr lang="zh-TW" altLang="en-US" sz="1600" b="1" dirty="0" smtClean="0">
                  <a:solidFill>
                    <a:schemeClr val="bg1"/>
                  </a:solidFill>
                  <a:latin typeface="微軟正黑體" panose="020B0604030504040204" pitchFamily="34" charset="-120"/>
                  <a:ea typeface="微軟正黑體" panose="020B0604030504040204" pitchFamily="34" charset="-120"/>
                </a:rPr>
                <a:t>限生技醫療業 </a:t>
              </a:r>
              <a:r>
                <a:rPr lang="en-US" altLang="zh-TW" sz="1600" b="1" dirty="0" smtClean="0">
                  <a:solidFill>
                    <a:schemeClr val="bg1"/>
                  </a:solidFill>
                  <a:latin typeface="微軟正黑體" panose="020B0604030504040204" pitchFamily="34" charset="-120"/>
                  <a:ea typeface="微軟正黑體" panose="020B0604030504040204" pitchFamily="34" charset="-120"/>
                </a:rPr>
                <a:t>(</a:t>
              </a:r>
              <a:r>
                <a:rPr lang="zh-TW" altLang="en-US" sz="1600" b="1" dirty="0" smtClean="0">
                  <a:solidFill>
                    <a:schemeClr val="bg1"/>
                  </a:solidFill>
                  <a:latin typeface="微軟正黑體" panose="020B0604030504040204" pitchFamily="34" charset="-120"/>
                  <a:ea typeface="微軟正黑體" panose="020B0604030504040204" pitchFamily="34" charset="-120"/>
                </a:rPr>
                <a:t>未達第一類標準或新藥公司</a:t>
              </a:r>
              <a:r>
                <a:rPr lang="en-US" altLang="zh-TW" sz="1600" b="1" dirty="0" smtClean="0">
                  <a:solidFill>
                    <a:schemeClr val="bg1"/>
                  </a:solidFill>
                  <a:latin typeface="微軟正黑體" panose="020B0604030504040204" pitchFamily="34" charset="-120"/>
                  <a:ea typeface="微軟正黑體" panose="020B0604030504040204" pitchFamily="34" charset="-120"/>
                </a:rPr>
                <a:t>)</a:t>
              </a:r>
              <a:endParaRPr lang="en-US" altLang="zh-TW" sz="1600" b="1" dirty="0">
                <a:solidFill>
                  <a:schemeClr val="bg1"/>
                </a:solidFill>
                <a:latin typeface="微軟正黑體" panose="020B0604030504040204" pitchFamily="34" charset="-120"/>
                <a:ea typeface="微軟正黑體" panose="020B0604030504040204" pitchFamily="34" charset="-120"/>
              </a:endParaRPr>
            </a:p>
          </p:txBody>
        </p:sp>
        <p:sp>
          <p:nvSpPr>
            <p:cNvPr id="6" name="矩形 5"/>
            <p:cNvSpPr/>
            <p:nvPr/>
          </p:nvSpPr>
          <p:spPr>
            <a:xfrm>
              <a:off x="5129365" y="5344294"/>
              <a:ext cx="3851921" cy="437367"/>
            </a:xfrm>
            <a:prstGeom prst="rect">
              <a:avLst/>
            </a:prstGeom>
            <a:solidFill>
              <a:srgbClr val="006600"/>
            </a:solidFill>
          </p:spPr>
          <p:txBody>
            <a:bodyPr wrap="square">
              <a:spAutoFit/>
            </a:bodyPr>
            <a:lstStyle/>
            <a:p>
              <a:pPr lvl="0" algn="ctr" fontAlgn="ctr">
                <a:spcBef>
                  <a:spcPts val="600"/>
                </a:spcBef>
                <a:spcAft>
                  <a:spcPts val="600"/>
                </a:spcAft>
                <a:defRPr/>
              </a:pPr>
              <a:r>
                <a:rPr lang="zh-TW" altLang="en-US" sz="1600" b="1" dirty="0" smtClean="0">
                  <a:solidFill>
                    <a:schemeClr val="bg1"/>
                  </a:solidFill>
                  <a:latin typeface="微軟正黑體" panose="020B0604030504040204" pitchFamily="34" charset="-120"/>
                  <a:ea typeface="微軟正黑體" panose="020B0604030504040204" pitchFamily="34" charset="-120"/>
                  <a:sym typeface="Wingdings" panose="05000000000000000000" pitchFamily="2" charset="2"/>
                </a:rPr>
                <a:t>例如半導體、風電、綠能科技等</a:t>
              </a:r>
              <a:endParaRPr lang="en-US" altLang="zh-TW" sz="1600" b="1" dirty="0">
                <a:solidFill>
                  <a:schemeClr val="bg1"/>
                </a:solidFill>
                <a:latin typeface="微軟正黑體" panose="020B0604030504040204" pitchFamily="34" charset="-120"/>
                <a:ea typeface="微軟正黑體" panose="020B0604030504040204" pitchFamily="34" charset="-120"/>
              </a:endParaRPr>
            </a:p>
          </p:txBody>
        </p:sp>
      </p:grpSp>
      <p:sp>
        <p:nvSpPr>
          <p:cNvPr id="20" name="投影片編號版面配置區 3"/>
          <p:cNvSpPr txBox="1">
            <a:spLocks/>
          </p:cNvSpPr>
          <p:nvPr/>
        </p:nvSpPr>
        <p:spPr>
          <a:xfrm>
            <a:off x="7010400" y="6356350"/>
            <a:ext cx="2133600"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a:lstStyle>
          <a:p>
            <a:pPr>
              <a:defRPr/>
            </a:pPr>
            <a:fld id="{3139999B-23BB-4791-AFDB-606F9D01611A}" type="slidenum">
              <a:rPr lang="zh-TW" altLang="en-US" smtClean="0">
                <a:ea typeface="微軟正黑體" pitchFamily="34" charset="-120"/>
              </a:rPr>
              <a:pPr>
                <a:defRPr/>
              </a:pPr>
              <a:t>35</a:t>
            </a:fld>
            <a:endParaRPr lang="zh-TW" altLang="en-US" dirty="0">
              <a:ea typeface="微軟正黑體" pitchFamily="34" charset="-120"/>
            </a:endParaRPr>
          </a:p>
        </p:txBody>
      </p:sp>
      <p:sp>
        <p:nvSpPr>
          <p:cNvPr id="4" name="矩形 3"/>
          <p:cNvSpPr/>
          <p:nvPr/>
        </p:nvSpPr>
        <p:spPr>
          <a:xfrm>
            <a:off x="172830" y="1291888"/>
            <a:ext cx="8801987" cy="1092607"/>
          </a:xfrm>
          <a:prstGeom prst="rect">
            <a:avLst/>
          </a:prstGeom>
        </p:spPr>
        <p:txBody>
          <a:bodyPr wrap="square">
            <a:spAutoFit/>
          </a:bodyPr>
          <a:lstStyle/>
          <a:p>
            <a:pPr marL="203597" indent="-203597">
              <a:lnSpc>
                <a:spcPts val="1800"/>
              </a:lnSpc>
              <a:buClr>
                <a:srgbClr val="0B486B"/>
              </a:buClr>
              <a:buSzPct val="80000"/>
              <a:buFont typeface="Wingdings" pitchFamily="2" charset="2"/>
              <a:buChar char="n"/>
            </a:pPr>
            <a:r>
              <a:rPr lang="zh-TW" altLang="en-US"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設立年限：滿</a:t>
            </a:r>
            <a:r>
              <a:rPr lang="en-US" altLang="zh-TW" sz="2000"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年以上</a:t>
            </a:r>
            <a:endParaRPr lang="en-US" altLang="zh-TW"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endParaRPr>
          </a:p>
          <a:p>
            <a:pPr marL="203597" indent="-203597">
              <a:lnSpc>
                <a:spcPts val="1800"/>
              </a:lnSpc>
              <a:spcBef>
                <a:spcPts val="1200"/>
              </a:spcBef>
              <a:buClr>
                <a:srgbClr val="0B486B"/>
              </a:buClr>
              <a:buSzPct val="80000"/>
              <a:buFont typeface="Wingdings" pitchFamily="2" charset="2"/>
              <a:buChar char="n"/>
            </a:pPr>
            <a:r>
              <a:rPr lang="zh-TW" altLang="en-US" b="1" dirty="0" smtClean="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資本額：普通股</a:t>
            </a:r>
            <a:r>
              <a:rPr lang="zh-TW" altLang="en-US" b="1" strike="sngStrike"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發行總額達新臺幣</a:t>
            </a:r>
            <a:r>
              <a:rPr lang="en-US" altLang="zh-TW" sz="2000" b="1" strike="sngStrike"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b="1" strike="sngStrike"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億元</a:t>
            </a:r>
            <a:r>
              <a:rPr lang="zh-TW" altLang="en-US" b="1" strike="sngStrike"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以上，且</a:t>
            </a:r>
            <a:r>
              <a:rPr lang="zh-TW" altLang="en-US"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發行股數達</a:t>
            </a:r>
            <a:r>
              <a:rPr lang="en-US" altLang="zh-TW"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1000</a:t>
            </a:r>
            <a:r>
              <a:rPr lang="zh-TW" altLang="en-US"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rPr>
              <a:t>萬股以上</a:t>
            </a:r>
            <a:endParaRPr lang="en-US" altLang="zh-TW" b="1" dirty="0">
              <a:solidFill>
                <a:schemeClr val="tx1">
                  <a:lumMod val="95000"/>
                  <a:lumOff val="5000"/>
                </a:schemeClr>
              </a:solidFill>
              <a:latin typeface="標楷體" panose="03000509000000000000" pitchFamily="65" charset="-120"/>
              <a:ea typeface="標楷體" panose="03000509000000000000" pitchFamily="65" charset="-120"/>
              <a:cs typeface="Times New Roman" panose="02020603050405020304" pitchFamily="18" charset="0"/>
            </a:endParaRPr>
          </a:p>
          <a:p>
            <a:pPr marL="203597" indent="-203597">
              <a:lnSpc>
                <a:spcPts val="1800"/>
              </a:lnSpc>
              <a:spcBef>
                <a:spcPts val="1200"/>
              </a:spcBef>
              <a:buClr>
                <a:srgbClr val="0B486B"/>
              </a:buClr>
              <a:buSzPct val="80000"/>
              <a:buFont typeface="Wingdings" pitchFamily="2" charset="2"/>
              <a:buChar char="n"/>
            </a:pPr>
            <a:r>
              <a:rPr lang="zh-TW" altLang="en-US" b="1" dirty="0">
                <a:solidFill>
                  <a:schemeClr val="tx1">
                    <a:lumMod val="95000"/>
                    <a:lumOff val="5000"/>
                  </a:schemeClr>
                </a:solidFill>
                <a:latin typeface="標楷體" panose="03000509000000000000" pitchFamily="65" charset="-120"/>
                <a:ea typeface="標楷體" panose="03000509000000000000" pitchFamily="65" charset="-120"/>
              </a:rPr>
              <a:t>符合下列上市標準之一</a:t>
            </a:r>
            <a:r>
              <a:rPr lang="zh-TW" altLang="en-US" b="1" dirty="0" smtClean="0">
                <a:solidFill>
                  <a:schemeClr val="tx1">
                    <a:lumMod val="95000"/>
                    <a:lumOff val="5000"/>
                  </a:schemeClr>
                </a:solidFill>
                <a:latin typeface="標楷體" panose="03000509000000000000" pitchFamily="65" charset="-120"/>
                <a:ea typeface="標楷體" panose="03000509000000000000" pitchFamily="65" charset="-120"/>
              </a:rPr>
              <a:t>：</a:t>
            </a:r>
            <a:endParaRPr lang="en-US" altLang="zh-TW" b="1" dirty="0">
              <a:solidFill>
                <a:schemeClr val="accent6">
                  <a:lumMod val="75000"/>
                </a:schemeClr>
              </a:solidFill>
              <a:latin typeface="標楷體" panose="03000509000000000000" pitchFamily="65" charset="-120"/>
              <a:ea typeface="標楷體" panose="03000509000000000000" pitchFamily="65" charset="-120"/>
            </a:endParaRPr>
          </a:p>
        </p:txBody>
      </p:sp>
      <p:sp>
        <p:nvSpPr>
          <p:cNvPr id="17" name="矩形 16"/>
          <p:cNvSpPr/>
          <p:nvPr/>
        </p:nvSpPr>
        <p:spPr>
          <a:xfrm>
            <a:off x="2819400" y="431226"/>
            <a:ext cx="2646878" cy="584775"/>
          </a:xfrm>
          <a:prstGeom prst="rect">
            <a:avLst/>
          </a:prstGeom>
        </p:spPr>
        <p:txBody>
          <a:bodyPr wrap="none">
            <a:spAutoFit/>
          </a:bodyPr>
          <a:lstStyle/>
          <a:p>
            <a:pPr lvl="0" eaLnBrk="0" hangingPunct="0">
              <a:defRPr/>
            </a:pPr>
            <a:r>
              <a:rPr lang="zh-TW" altLang="en-US" sz="3200" b="1" cap="all" dirty="0">
                <a:solidFill>
                  <a:srgbClr val="002060"/>
                </a:solidFill>
                <a:effectLst>
                  <a:outerShdw blurRad="38100" dist="38100" dir="2700000" algn="tl">
                    <a:srgbClr val="000000">
                      <a:alpha val="43137"/>
                    </a:srgbClr>
                  </a:outerShdw>
                </a:effectLst>
                <a:latin typeface="標楷體" panose="03000509000000000000" pitchFamily="65" charset="-120"/>
                <a:ea typeface="標楷體" pitchFamily="65" charset="-120"/>
                <a:cs typeface="Arial" pitchFamily="34" charset="0"/>
              </a:rPr>
              <a:t>一、上市條件</a:t>
            </a:r>
          </a:p>
        </p:txBody>
      </p:sp>
      <p:sp>
        <p:nvSpPr>
          <p:cNvPr id="18" name="矩形 17"/>
          <p:cNvSpPr/>
          <p:nvPr/>
        </p:nvSpPr>
        <p:spPr>
          <a:xfrm>
            <a:off x="826055" y="6159123"/>
            <a:ext cx="6853158" cy="400110"/>
          </a:xfrm>
          <a:prstGeom prst="rect">
            <a:avLst/>
          </a:prstGeom>
        </p:spPr>
        <p:txBody>
          <a:bodyPr wrap="none">
            <a:spAutoFit/>
          </a:bodyPr>
          <a:lstStyle/>
          <a:p>
            <a:r>
              <a:rPr lang="zh-TW" altLang="en-US" b="1" u="sng" kern="100" dirty="0" smtClean="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新增：上市</a:t>
            </a:r>
            <a:r>
              <a:rPr lang="zh-TW" altLang="en-US" b="1" u="sng" kern="100" dirty="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產業</a:t>
            </a:r>
            <a:r>
              <a:rPr lang="zh-TW" altLang="en-US" b="1" u="sng" kern="100" dirty="0" smtClean="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類別屬</a:t>
            </a:r>
            <a:r>
              <a:rPr lang="zh-TW" altLang="en-US" b="1" u="sng" kern="1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食品工業</a:t>
            </a:r>
            <a:r>
              <a:rPr lang="zh-TW" altLang="en-US" b="1" u="sng" kern="100" dirty="0" smtClean="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者，</a:t>
            </a:r>
            <a:r>
              <a:rPr lang="zh-TW" altLang="en-US" b="1" u="sng" kern="100" dirty="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應符合之食品安全</a:t>
            </a:r>
            <a:r>
              <a:rPr lang="zh-TW" altLang="en-US" b="1" u="sng" kern="100" dirty="0" smtClean="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規定</a:t>
            </a:r>
            <a:endParaRPr lang="zh-TW" altLang="en-US" dirty="0">
              <a:solidFill>
                <a:srgbClr val="0000CC"/>
              </a:solidFill>
              <a:effectLst>
                <a:outerShdw blurRad="38100" dist="38100" dir="2700000" algn="tl">
                  <a:srgbClr val="000000">
                    <a:alpha val="43137"/>
                  </a:srgbClr>
                </a:outerShdw>
              </a:effectLst>
            </a:endParaRPr>
          </a:p>
        </p:txBody>
      </p:sp>
      <p:sp>
        <p:nvSpPr>
          <p:cNvPr id="9" name="矩形 8"/>
          <p:cNvSpPr/>
          <p:nvPr/>
        </p:nvSpPr>
        <p:spPr>
          <a:xfrm>
            <a:off x="6019800" y="1092145"/>
            <a:ext cx="2608406" cy="323165"/>
          </a:xfrm>
          <a:prstGeom prst="rect">
            <a:avLst/>
          </a:prstGeom>
        </p:spPr>
        <p:txBody>
          <a:bodyPr wrap="none">
            <a:spAutoFit/>
          </a:bodyPr>
          <a:lstStyle/>
          <a:p>
            <a:pPr>
              <a:lnSpc>
                <a:spcPts val="1800"/>
              </a:lnSpc>
              <a:spcBef>
                <a:spcPts val="1200"/>
              </a:spcBef>
              <a:buClr>
                <a:srgbClr val="0B486B"/>
              </a:buClr>
              <a:buSzPct val="80000"/>
            </a:pPr>
            <a:r>
              <a:rPr lang="en-US" altLang="zh-TW" sz="1800" dirty="0" smtClean="0">
                <a:solidFill>
                  <a:srgbClr val="FF0000"/>
                </a:solidFill>
                <a:latin typeface="標楷體" panose="03000509000000000000" pitchFamily="65" charset="-120"/>
                <a:ea typeface="標楷體" panose="03000509000000000000" pitchFamily="65" charset="-120"/>
              </a:rPr>
              <a:t>111.9.21</a:t>
            </a:r>
            <a:r>
              <a:rPr lang="zh-TW" altLang="en-US" sz="1800" dirty="0">
                <a:solidFill>
                  <a:srgbClr val="FF0000"/>
                </a:solidFill>
                <a:latin typeface="標楷體" panose="03000509000000000000" pitchFamily="65" charset="-120"/>
                <a:ea typeface="標楷體" panose="03000509000000000000" pitchFamily="65" charset="-120"/>
              </a:rPr>
              <a:t>、</a:t>
            </a:r>
            <a:r>
              <a:rPr lang="en-US" altLang="zh-TW" sz="1800" dirty="0">
                <a:solidFill>
                  <a:srgbClr val="FF0000"/>
                </a:solidFill>
                <a:latin typeface="標楷體" panose="03000509000000000000" pitchFamily="65" charset="-120"/>
                <a:ea typeface="標楷體" panose="03000509000000000000" pitchFamily="65" charset="-120"/>
              </a:rPr>
              <a:t>112.9.5</a:t>
            </a:r>
            <a:r>
              <a:rPr lang="zh-TW" altLang="en-US" sz="1800" dirty="0" smtClean="0">
                <a:solidFill>
                  <a:srgbClr val="FF0000"/>
                </a:solidFill>
                <a:latin typeface="標楷體" panose="03000509000000000000" pitchFamily="65" charset="-120"/>
                <a:ea typeface="標楷體" panose="03000509000000000000" pitchFamily="65" charset="-120"/>
              </a:rPr>
              <a:t>修正</a:t>
            </a:r>
            <a:endParaRPr lang="en-US" altLang="zh-TW" sz="18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872047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971845" y="6492875"/>
            <a:ext cx="2133600" cy="365125"/>
          </a:xfrm>
        </p:spPr>
        <p:txBody>
          <a:bodyPr/>
          <a:lstStyle/>
          <a:p>
            <a:pPr>
              <a:defRPr/>
            </a:pPr>
            <a:fld id="{4F4E2857-DE5C-405C-9397-A1FB21F696D0}" type="slidenum">
              <a:rPr lang="zh-TW" altLang="en-US" smtClean="0"/>
              <a:pPr>
                <a:defRPr/>
              </a:pPr>
              <a:t>36</a:t>
            </a:fld>
            <a:endParaRPr lang="zh-TW" altLang="en-US" dirty="0"/>
          </a:p>
        </p:txBody>
      </p:sp>
      <p:sp>
        <p:nvSpPr>
          <p:cNvPr id="8" name="圓角矩形 7"/>
          <p:cNvSpPr/>
          <p:nvPr/>
        </p:nvSpPr>
        <p:spPr>
          <a:xfrm>
            <a:off x="1385715" y="3192232"/>
            <a:ext cx="1081114" cy="1448982"/>
          </a:xfrm>
          <a:prstGeom prst="round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軟正黑體" panose="020B0604030504040204" pitchFamily="34" charset="-120"/>
              <a:ea typeface="微軟正黑體" panose="020B0604030504040204" pitchFamily="34" charset="-120"/>
            </a:endParaRPr>
          </a:p>
        </p:txBody>
      </p:sp>
      <p:sp>
        <p:nvSpPr>
          <p:cNvPr id="12" name="文字方塊 11"/>
          <p:cNvSpPr txBox="1"/>
          <p:nvPr/>
        </p:nvSpPr>
        <p:spPr>
          <a:xfrm>
            <a:off x="2805676" y="1346902"/>
            <a:ext cx="3031355"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b="1" dirty="0">
                <a:latin typeface="標楷體" panose="03000509000000000000" pitchFamily="65" charset="-120"/>
                <a:ea typeface="標楷體" panose="03000509000000000000" pitchFamily="65" charset="-120"/>
              </a:rPr>
              <a:t>公開發行</a:t>
            </a:r>
            <a:endParaRPr lang="zh-CN" altLang="en-US" b="1" dirty="0">
              <a:latin typeface="標楷體" panose="03000509000000000000" pitchFamily="65" charset="-120"/>
              <a:ea typeface="標楷體" panose="03000509000000000000" pitchFamily="65" charset="-120"/>
            </a:endParaRPr>
          </a:p>
        </p:txBody>
      </p:sp>
      <p:sp>
        <p:nvSpPr>
          <p:cNvPr id="13" name="文字方塊 12"/>
          <p:cNvSpPr txBox="1"/>
          <p:nvPr/>
        </p:nvSpPr>
        <p:spPr>
          <a:xfrm>
            <a:off x="1199913" y="2800398"/>
            <a:ext cx="1429789"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b="1" spc="-300" dirty="0">
                <a:latin typeface="微軟正黑體" panose="020B0604030504040204" pitchFamily="34" charset="-120"/>
                <a:ea typeface="微軟正黑體" panose="020B0604030504040204" pitchFamily="34" charset="-120"/>
              </a:rPr>
              <a:t>興櫃</a:t>
            </a:r>
            <a:endParaRPr lang="zh-CN" altLang="en-US" b="1" spc="-300"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1973797" y="3643684"/>
            <a:ext cx="400110" cy="901961"/>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eaVert" wrap="square" rtlCol="0">
            <a:spAutoFit/>
          </a:bodyPr>
          <a:lstStyle/>
          <a:p>
            <a:r>
              <a:rPr lang="zh-TW" altLang="en-US" sz="1400" b="1" dirty="0">
                <a:latin typeface="微軟正黑體" panose="020B0604030504040204" pitchFamily="34" charset="-120"/>
                <a:ea typeface="微軟正黑體" panose="020B0604030504040204" pitchFamily="34" charset="-120"/>
              </a:rPr>
              <a:t>戰略新板</a:t>
            </a:r>
            <a:endParaRPr lang="zh-CN" altLang="en-US" sz="1400" b="1" dirty="0">
              <a:latin typeface="微軟正黑體" panose="020B0604030504040204" pitchFamily="34" charset="-120"/>
              <a:ea typeface="微軟正黑體" panose="020B0604030504040204" pitchFamily="34" charset="-120"/>
            </a:endParaRPr>
          </a:p>
        </p:txBody>
      </p:sp>
      <p:sp>
        <p:nvSpPr>
          <p:cNvPr id="16" name="文字方塊 15"/>
          <p:cNvSpPr txBox="1"/>
          <p:nvPr/>
        </p:nvSpPr>
        <p:spPr>
          <a:xfrm>
            <a:off x="1517787" y="3661842"/>
            <a:ext cx="430887" cy="896512"/>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eaVert" wrap="square" rtlCol="0">
            <a:spAutoFit/>
          </a:bodyPr>
          <a:lstStyle/>
          <a:p>
            <a:r>
              <a:rPr lang="zh-TW" altLang="en-US" sz="1600" b="1" dirty="0">
                <a:latin typeface="微軟正黑體" panose="020B0604030504040204" pitchFamily="34" charset="-120"/>
                <a:ea typeface="微軟正黑體" panose="020B0604030504040204" pitchFamily="34" charset="-120"/>
              </a:rPr>
              <a:t>一般板</a:t>
            </a:r>
            <a:endParaRPr lang="zh-CN" altLang="en-US" sz="1600" b="1" dirty="0">
              <a:latin typeface="微軟正黑體" panose="020B0604030504040204" pitchFamily="34" charset="-120"/>
              <a:ea typeface="微軟正黑體" panose="020B0604030504040204" pitchFamily="34" charset="-120"/>
            </a:endParaRPr>
          </a:p>
        </p:txBody>
      </p:sp>
      <p:sp>
        <p:nvSpPr>
          <p:cNvPr id="24" name="文字方塊 23"/>
          <p:cNvSpPr txBox="1"/>
          <p:nvPr/>
        </p:nvSpPr>
        <p:spPr>
          <a:xfrm>
            <a:off x="1267446" y="1728133"/>
            <a:ext cx="1412702"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b="1" dirty="0">
                <a:latin typeface="微軟正黑體" panose="020B0604030504040204" pitchFamily="34" charset="-120"/>
                <a:ea typeface="微軟正黑體" panose="020B0604030504040204" pitchFamily="34" charset="-120"/>
              </a:rPr>
              <a:t>預備市場</a:t>
            </a:r>
            <a:endParaRPr lang="zh-CN" altLang="en-US" b="1" dirty="0">
              <a:latin typeface="微軟正黑體" panose="020B0604030504040204" pitchFamily="34" charset="-120"/>
              <a:ea typeface="微軟正黑體" panose="020B0604030504040204" pitchFamily="34" charset="-120"/>
            </a:endParaRPr>
          </a:p>
        </p:txBody>
      </p:sp>
      <p:cxnSp>
        <p:nvCxnSpPr>
          <p:cNvPr id="27" name="直線接點 26"/>
          <p:cNvCxnSpPr/>
          <p:nvPr/>
        </p:nvCxnSpPr>
        <p:spPr>
          <a:xfrm>
            <a:off x="1454018" y="1679926"/>
            <a:ext cx="6492955" cy="13645"/>
          </a:xfrm>
          <a:prstGeom prst="line">
            <a:avLst/>
          </a:prstGeom>
          <a:ln w="19050"/>
        </p:spPr>
        <p:style>
          <a:lnRef idx="1">
            <a:schemeClr val="dk1"/>
          </a:lnRef>
          <a:fillRef idx="0">
            <a:schemeClr val="dk1"/>
          </a:fillRef>
          <a:effectRef idx="0">
            <a:schemeClr val="dk1"/>
          </a:effectRef>
          <a:fontRef idx="minor">
            <a:schemeClr val="tx1"/>
          </a:fontRef>
        </p:style>
      </p:cxnSp>
      <p:sp>
        <p:nvSpPr>
          <p:cNvPr id="38" name="流程圖: 準備作業 37"/>
          <p:cNvSpPr/>
          <p:nvPr/>
        </p:nvSpPr>
        <p:spPr>
          <a:xfrm>
            <a:off x="3467996" y="2246000"/>
            <a:ext cx="1179624" cy="744184"/>
          </a:xfrm>
          <a:prstGeom prst="flowChartPreparation">
            <a:avLst/>
          </a:prstGeom>
          <a:solidFill>
            <a:schemeClr val="accent5">
              <a:lumMod val="40000"/>
              <a:lumOff val="60000"/>
              <a:alpha val="3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a:solidFill>
                  <a:schemeClr val="tx1"/>
                </a:solidFill>
                <a:latin typeface="微軟正黑體" panose="020B0604030504040204" pitchFamily="34" charset="-120"/>
                <a:ea typeface="微軟正黑體" panose="020B0604030504040204" pitchFamily="34" charset="-120"/>
              </a:rPr>
              <a:t>上櫃</a:t>
            </a:r>
          </a:p>
        </p:txBody>
      </p:sp>
      <p:sp>
        <p:nvSpPr>
          <p:cNvPr id="39" name="流程圖: 準備作業 38"/>
          <p:cNvSpPr/>
          <p:nvPr/>
        </p:nvSpPr>
        <p:spPr>
          <a:xfrm>
            <a:off x="5541275" y="2129536"/>
            <a:ext cx="1430570" cy="935034"/>
          </a:xfrm>
          <a:prstGeom prst="flowChartPreparation">
            <a:avLst/>
          </a:prstGeom>
          <a:solidFill>
            <a:srgbClr val="7030A0">
              <a:alpha val="18000"/>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600"/>
              </a:spcAft>
            </a:pPr>
            <a:r>
              <a:rPr lang="zh-TW" altLang="en-US" sz="1400" b="1" spc="-150" dirty="0">
                <a:solidFill>
                  <a:schemeClr val="tx1"/>
                </a:solidFill>
                <a:latin typeface="微軟正黑體" panose="020B0604030504040204" pitchFamily="34" charset="-120"/>
                <a:ea typeface="微軟正黑體" panose="020B0604030504040204" pitchFamily="34" charset="-120"/>
              </a:rPr>
              <a:t>上市</a:t>
            </a:r>
            <a:endParaRPr lang="en-US" altLang="zh-TW" sz="1400" b="1" spc="-150" dirty="0">
              <a:solidFill>
                <a:schemeClr val="tx1"/>
              </a:solidFill>
              <a:latin typeface="微軟正黑體" panose="020B0604030504040204" pitchFamily="34" charset="-120"/>
              <a:ea typeface="微軟正黑體" panose="020B0604030504040204" pitchFamily="34" charset="-120"/>
            </a:endParaRPr>
          </a:p>
          <a:p>
            <a:pPr algn="ctr">
              <a:spcBef>
                <a:spcPts val="0"/>
              </a:spcBef>
              <a:spcAft>
                <a:spcPts val="600"/>
              </a:spcAft>
            </a:pPr>
            <a:r>
              <a:rPr lang="en-US" altLang="zh-TW" sz="1400" b="1" spc="-150" dirty="0">
                <a:solidFill>
                  <a:schemeClr val="tx1"/>
                </a:solidFill>
                <a:latin typeface="微軟正黑體" panose="020B0604030504040204" pitchFamily="34" charset="-120"/>
                <a:ea typeface="微軟正黑體" panose="020B0604030504040204" pitchFamily="34" charset="-120"/>
              </a:rPr>
              <a:t>(</a:t>
            </a:r>
            <a:r>
              <a:rPr lang="zh-TW" altLang="en-US" sz="1400" b="1" spc="-150" dirty="0">
                <a:solidFill>
                  <a:schemeClr val="tx1"/>
                </a:solidFill>
                <a:latin typeface="微軟正黑體" panose="020B0604030504040204" pitchFamily="34" charset="-120"/>
                <a:ea typeface="微軟正黑體" panose="020B0604030504040204" pitchFamily="34" charset="-120"/>
              </a:rPr>
              <a:t>一般板</a:t>
            </a:r>
            <a:r>
              <a:rPr lang="en-US" altLang="zh-TW" sz="1400" b="1" spc="-150" dirty="0">
                <a:solidFill>
                  <a:schemeClr val="tx1"/>
                </a:solidFill>
                <a:latin typeface="微軟正黑體" panose="020B0604030504040204" pitchFamily="34" charset="-120"/>
                <a:ea typeface="微軟正黑體" panose="020B0604030504040204" pitchFamily="34" charset="-120"/>
              </a:rPr>
              <a:t>)</a:t>
            </a:r>
            <a:endParaRPr lang="zh-TW" altLang="en-US" sz="1400" b="1" spc="-150" dirty="0">
              <a:solidFill>
                <a:schemeClr val="tx1"/>
              </a:solidFill>
              <a:latin typeface="微軟正黑體" panose="020B0604030504040204" pitchFamily="34" charset="-120"/>
              <a:ea typeface="微軟正黑體" panose="020B0604030504040204" pitchFamily="34" charset="-120"/>
            </a:endParaRPr>
          </a:p>
        </p:txBody>
      </p:sp>
      <p:sp>
        <p:nvSpPr>
          <p:cNvPr id="40" name="文字方塊 39"/>
          <p:cNvSpPr txBox="1"/>
          <p:nvPr/>
        </p:nvSpPr>
        <p:spPr>
          <a:xfrm>
            <a:off x="3465011" y="1648439"/>
            <a:ext cx="1412702"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b="1" dirty="0">
                <a:latin typeface="微軟正黑體" panose="020B0604030504040204" pitchFamily="34" charset="-120"/>
                <a:ea typeface="微軟正黑體" panose="020B0604030504040204" pitchFamily="34" charset="-120"/>
              </a:rPr>
              <a:t>櫃買中心</a:t>
            </a:r>
            <a:endParaRPr lang="zh-CN" altLang="en-US" b="1" dirty="0">
              <a:latin typeface="微軟正黑體" panose="020B0604030504040204" pitchFamily="34" charset="-120"/>
              <a:ea typeface="微軟正黑體" panose="020B0604030504040204" pitchFamily="34" charset="-120"/>
            </a:endParaRPr>
          </a:p>
        </p:txBody>
      </p:sp>
      <p:sp>
        <p:nvSpPr>
          <p:cNvPr id="41" name="文字方塊 40"/>
          <p:cNvSpPr txBox="1"/>
          <p:nvPr/>
        </p:nvSpPr>
        <p:spPr>
          <a:xfrm>
            <a:off x="5989195" y="1592834"/>
            <a:ext cx="1412702"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b="1" spc="600" dirty="0">
                <a:latin typeface="微軟正黑體" panose="020B0604030504040204" pitchFamily="34" charset="-120"/>
                <a:ea typeface="微軟正黑體" panose="020B0604030504040204" pitchFamily="34" charset="-120"/>
              </a:rPr>
              <a:t>證交所</a:t>
            </a:r>
            <a:endParaRPr lang="zh-CN" altLang="en-US" b="1" spc="600" dirty="0">
              <a:latin typeface="微軟正黑體" panose="020B0604030504040204" pitchFamily="34" charset="-120"/>
              <a:ea typeface="微軟正黑體" panose="020B0604030504040204" pitchFamily="34" charset="-120"/>
            </a:endParaRPr>
          </a:p>
        </p:txBody>
      </p:sp>
      <p:sp>
        <p:nvSpPr>
          <p:cNvPr id="42" name="流程圖: 準備作業 41"/>
          <p:cNvSpPr/>
          <p:nvPr/>
        </p:nvSpPr>
        <p:spPr>
          <a:xfrm>
            <a:off x="5758350" y="3524905"/>
            <a:ext cx="1582471" cy="1105947"/>
          </a:xfrm>
          <a:prstGeom prst="flowChartPreparation">
            <a:avLst/>
          </a:prstGeom>
          <a:solidFill>
            <a:srgbClr val="7030A0">
              <a:alpha val="48000"/>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400" b="1" spc="-150" dirty="0">
              <a:solidFill>
                <a:schemeClr val="tx1"/>
              </a:solidFill>
              <a:latin typeface="微軟正黑體" panose="020B0604030504040204" pitchFamily="34" charset="-120"/>
              <a:ea typeface="微軟正黑體" panose="020B0604030504040204" pitchFamily="34" charset="-120"/>
            </a:endParaRPr>
          </a:p>
        </p:txBody>
      </p:sp>
      <p:sp>
        <p:nvSpPr>
          <p:cNvPr id="45" name="向右箭號 44"/>
          <p:cNvSpPr/>
          <p:nvPr/>
        </p:nvSpPr>
        <p:spPr>
          <a:xfrm>
            <a:off x="4823789" y="2493147"/>
            <a:ext cx="553719" cy="284217"/>
          </a:xfrm>
          <a:prstGeom prst="rightArrow">
            <a:avLst>
              <a:gd name="adj1" fmla="val 50000"/>
              <a:gd name="adj2" fmla="val 90216"/>
            </a:avLst>
          </a:prstGeom>
          <a:solidFill>
            <a:schemeClr val="accent6">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文字方塊 45"/>
          <p:cNvSpPr txBox="1"/>
          <p:nvPr/>
        </p:nvSpPr>
        <p:spPr>
          <a:xfrm>
            <a:off x="4327351" y="2097003"/>
            <a:ext cx="1412702"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b="1" spc="-150" dirty="0">
                <a:latin typeface="微軟正黑體" panose="020B0604030504040204" pitchFamily="34" charset="-120"/>
                <a:ea typeface="微軟正黑體" panose="020B0604030504040204" pitchFamily="34" charset="-120"/>
              </a:rPr>
              <a:t>櫃轉市</a:t>
            </a:r>
            <a:endParaRPr lang="zh-CN" altLang="en-US" b="1" spc="-150" dirty="0">
              <a:latin typeface="微軟正黑體" panose="020B0604030504040204" pitchFamily="34" charset="-120"/>
              <a:ea typeface="微軟正黑體" panose="020B0604030504040204" pitchFamily="34" charset="-120"/>
            </a:endParaRPr>
          </a:p>
        </p:txBody>
      </p:sp>
      <p:cxnSp>
        <p:nvCxnSpPr>
          <p:cNvPr id="17" name="直線單箭頭接點 16"/>
          <p:cNvCxnSpPr/>
          <p:nvPr/>
        </p:nvCxnSpPr>
        <p:spPr>
          <a:xfrm>
            <a:off x="1636476" y="4826949"/>
            <a:ext cx="5814573" cy="269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7" name="文字方塊 36"/>
          <p:cNvSpPr txBox="1"/>
          <p:nvPr/>
        </p:nvSpPr>
        <p:spPr>
          <a:xfrm>
            <a:off x="2655685" y="4916771"/>
            <a:ext cx="3031355"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市值</a:t>
            </a:r>
            <a:r>
              <a:rPr lang="en-US" altLang="zh-TW" b="1" dirty="0">
                <a:latin typeface="微軟正黑體" panose="020B0604030504040204" pitchFamily="34" charset="-120"/>
                <a:ea typeface="微軟正黑體" panose="020B0604030504040204" pitchFamily="34" charset="-120"/>
              </a:rPr>
              <a:t>)</a:t>
            </a:r>
            <a:endParaRPr lang="zh-CN" altLang="en-US" b="1" dirty="0">
              <a:latin typeface="微軟正黑體" panose="020B0604030504040204" pitchFamily="34" charset="-120"/>
              <a:ea typeface="微軟正黑體" panose="020B0604030504040204" pitchFamily="34" charset="-120"/>
            </a:endParaRPr>
          </a:p>
        </p:txBody>
      </p:sp>
      <p:sp>
        <p:nvSpPr>
          <p:cNvPr id="43" name="文字方塊 42"/>
          <p:cNvSpPr txBox="1"/>
          <p:nvPr/>
        </p:nvSpPr>
        <p:spPr>
          <a:xfrm>
            <a:off x="207200" y="4908026"/>
            <a:ext cx="3031355"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小</a:t>
            </a:r>
            <a:r>
              <a:rPr lang="en-US" altLang="zh-TW" b="1" dirty="0">
                <a:latin typeface="微軟正黑體" panose="020B0604030504040204" pitchFamily="34" charset="-120"/>
                <a:ea typeface="微軟正黑體" panose="020B0604030504040204" pitchFamily="34" charset="-120"/>
              </a:rPr>
              <a:t>)</a:t>
            </a:r>
            <a:endParaRPr lang="zh-CN" altLang="en-US" b="1" dirty="0">
              <a:latin typeface="微軟正黑體" panose="020B0604030504040204" pitchFamily="34" charset="-120"/>
              <a:ea typeface="微軟正黑體" panose="020B0604030504040204" pitchFamily="34" charset="-120"/>
            </a:endParaRPr>
          </a:p>
        </p:txBody>
      </p:sp>
      <p:sp>
        <p:nvSpPr>
          <p:cNvPr id="47" name="文字方塊 46"/>
          <p:cNvSpPr txBox="1"/>
          <p:nvPr/>
        </p:nvSpPr>
        <p:spPr>
          <a:xfrm>
            <a:off x="5687040" y="4862178"/>
            <a:ext cx="3031355"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大</a:t>
            </a:r>
            <a:r>
              <a:rPr lang="en-US" altLang="zh-TW" b="1" dirty="0">
                <a:latin typeface="微軟正黑體" panose="020B0604030504040204" pitchFamily="34" charset="-120"/>
                <a:ea typeface="微軟正黑體" panose="020B0604030504040204" pitchFamily="34" charset="-120"/>
              </a:rPr>
              <a:t>)</a:t>
            </a:r>
            <a:endParaRPr lang="zh-CN" altLang="en-US" b="1" dirty="0">
              <a:latin typeface="微軟正黑體" panose="020B0604030504040204" pitchFamily="34" charset="-120"/>
              <a:ea typeface="微軟正黑體" panose="020B0604030504040204" pitchFamily="34" charset="-120"/>
            </a:endParaRPr>
          </a:p>
        </p:txBody>
      </p:sp>
      <p:sp>
        <p:nvSpPr>
          <p:cNvPr id="44" name="向右箭號 43"/>
          <p:cNvSpPr/>
          <p:nvPr/>
        </p:nvSpPr>
        <p:spPr>
          <a:xfrm rot="19146939">
            <a:off x="2707328" y="3281553"/>
            <a:ext cx="681013" cy="284217"/>
          </a:xfrm>
          <a:prstGeom prst="rightArrow">
            <a:avLst/>
          </a:prstGeom>
          <a:solidFill>
            <a:schemeClr val="accent6">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2928911" y="2001903"/>
            <a:ext cx="4222865" cy="1113933"/>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向右箭號 47"/>
          <p:cNvSpPr/>
          <p:nvPr/>
        </p:nvSpPr>
        <p:spPr>
          <a:xfrm>
            <a:off x="2888716" y="3732134"/>
            <a:ext cx="2524556" cy="284217"/>
          </a:xfrm>
          <a:prstGeom prst="rightArrow">
            <a:avLst/>
          </a:prstGeom>
          <a:solidFill>
            <a:schemeClr val="accent6">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文字方塊 48"/>
          <p:cNvSpPr txBox="1"/>
          <p:nvPr/>
        </p:nvSpPr>
        <p:spPr>
          <a:xfrm>
            <a:off x="2953774" y="4059704"/>
            <a:ext cx="2361429" cy="61555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TW" altLang="en-US" sz="1700" b="1" dirty="0">
                <a:solidFill>
                  <a:srgbClr val="C00000"/>
                </a:solidFill>
                <a:latin typeface="標楷體" panose="03000509000000000000" pitchFamily="65" charset="-120"/>
                <a:ea typeface="標楷體" panose="03000509000000000000" pitchFamily="65" charset="-120"/>
              </a:rPr>
              <a:t>登錄興櫃滿</a:t>
            </a:r>
            <a:r>
              <a:rPr lang="en-US" altLang="zh-TW" sz="1700" b="1" dirty="0">
                <a:solidFill>
                  <a:srgbClr val="C00000"/>
                </a:solidFill>
                <a:latin typeface="標楷體" panose="03000509000000000000" pitchFamily="65" charset="-120"/>
                <a:ea typeface="標楷體" panose="03000509000000000000" pitchFamily="65" charset="-120"/>
              </a:rPr>
              <a:t>6</a:t>
            </a:r>
            <a:r>
              <a:rPr lang="zh-TW" altLang="en-US" sz="1700" b="1" dirty="0">
                <a:solidFill>
                  <a:srgbClr val="C00000"/>
                </a:solidFill>
                <a:latin typeface="標楷體" panose="03000509000000000000" pitchFamily="65" charset="-120"/>
                <a:ea typeface="標楷體" panose="03000509000000000000" pitchFamily="65" charset="-120"/>
              </a:rPr>
              <a:t>個</a:t>
            </a:r>
            <a:r>
              <a:rPr lang="zh-TW" altLang="en-US" sz="1700" b="1" dirty="0" smtClean="0">
                <a:solidFill>
                  <a:srgbClr val="C00000"/>
                </a:solidFill>
                <a:latin typeface="標楷體" panose="03000509000000000000" pitchFamily="65" charset="-120"/>
                <a:ea typeface="標楷體" panose="03000509000000000000" pitchFamily="65" charset="-120"/>
              </a:rPr>
              <a:t>月</a:t>
            </a:r>
            <a:r>
              <a:rPr lang="en-US" altLang="zh-TW" sz="1700" b="1" dirty="0" smtClean="0">
                <a:solidFill>
                  <a:srgbClr val="C00000"/>
                </a:solidFill>
                <a:latin typeface="標楷體" panose="03000509000000000000" pitchFamily="65" charset="-120"/>
                <a:ea typeface="標楷體" panose="03000509000000000000" pitchFamily="65" charset="-120"/>
              </a:rPr>
              <a:t>;</a:t>
            </a:r>
            <a:r>
              <a:rPr lang="zh-TW" altLang="en-US" sz="1700" b="1" dirty="0" smtClean="0">
                <a:solidFill>
                  <a:srgbClr val="C00000"/>
                </a:solidFill>
                <a:latin typeface="標楷體" panose="03000509000000000000" pitchFamily="65" charset="-120"/>
                <a:ea typeface="標楷體" panose="03000509000000000000" pitchFamily="65" charset="-120"/>
              </a:rPr>
              <a:t>或</a:t>
            </a:r>
            <a:endParaRPr lang="en-US" altLang="zh-TW" sz="1700" b="1" dirty="0" smtClean="0">
              <a:solidFill>
                <a:srgbClr val="C00000"/>
              </a:solidFill>
              <a:latin typeface="標楷體" panose="03000509000000000000" pitchFamily="65" charset="-120"/>
              <a:ea typeface="標楷體" panose="03000509000000000000" pitchFamily="65" charset="-120"/>
            </a:endParaRPr>
          </a:p>
          <a:p>
            <a:pPr algn="ctr"/>
            <a:r>
              <a:rPr lang="zh-TW" altLang="en-US" sz="1700" b="1" dirty="0">
                <a:solidFill>
                  <a:srgbClr val="C00000"/>
                </a:solidFill>
                <a:latin typeface="標楷體" panose="03000509000000000000" pitchFamily="65" charset="-120"/>
                <a:ea typeface="標楷體" panose="03000509000000000000" pitchFamily="65" charset="-120"/>
              </a:rPr>
              <a:t>申報上市輔導</a:t>
            </a:r>
            <a:r>
              <a:rPr lang="zh-TW" altLang="en-US" sz="1700" b="1" dirty="0" smtClean="0">
                <a:solidFill>
                  <a:srgbClr val="C00000"/>
                </a:solidFill>
                <a:latin typeface="標楷體" panose="03000509000000000000" pitchFamily="65" charset="-120"/>
                <a:ea typeface="標楷體" panose="03000509000000000000" pitchFamily="65" charset="-120"/>
              </a:rPr>
              <a:t>滿</a:t>
            </a:r>
            <a:r>
              <a:rPr lang="en-US" altLang="zh-TW" sz="1700" b="1" dirty="0" smtClean="0">
                <a:solidFill>
                  <a:srgbClr val="C00000"/>
                </a:solidFill>
                <a:latin typeface="標楷體" panose="03000509000000000000" pitchFamily="65" charset="-120"/>
                <a:ea typeface="標楷體" panose="03000509000000000000" pitchFamily="65" charset="-120"/>
              </a:rPr>
              <a:t>6</a:t>
            </a:r>
            <a:r>
              <a:rPr lang="zh-TW" altLang="en-US" sz="1700" b="1" dirty="0" smtClean="0">
                <a:solidFill>
                  <a:srgbClr val="C00000"/>
                </a:solidFill>
                <a:latin typeface="標楷體" panose="03000509000000000000" pitchFamily="65" charset="-120"/>
                <a:ea typeface="標楷體" panose="03000509000000000000" pitchFamily="65" charset="-120"/>
              </a:rPr>
              <a:t>個月</a:t>
            </a:r>
            <a:endParaRPr lang="zh-CN" altLang="en-US" sz="1700" b="1" dirty="0">
              <a:solidFill>
                <a:srgbClr val="C00000"/>
              </a:solidFill>
              <a:latin typeface="標楷體" panose="03000509000000000000" pitchFamily="65" charset="-120"/>
              <a:ea typeface="標楷體" panose="03000509000000000000" pitchFamily="65" charset="-120"/>
            </a:endParaRPr>
          </a:p>
        </p:txBody>
      </p:sp>
      <p:sp>
        <p:nvSpPr>
          <p:cNvPr id="71" name="迴轉箭號 70"/>
          <p:cNvSpPr/>
          <p:nvPr/>
        </p:nvSpPr>
        <p:spPr>
          <a:xfrm rot="16200000" flipV="1">
            <a:off x="6677997" y="3124058"/>
            <a:ext cx="1854952" cy="444216"/>
          </a:xfrm>
          <a:prstGeom prst="uturnArrow">
            <a:avLst>
              <a:gd name="adj1" fmla="val 25000"/>
              <a:gd name="adj2" fmla="val 25000"/>
              <a:gd name="adj3" fmla="val 28743"/>
              <a:gd name="adj4" fmla="val 43750"/>
              <a:gd name="adj5" fmla="val 100000"/>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2" name="文字方塊 71"/>
          <p:cNvSpPr txBox="1"/>
          <p:nvPr/>
        </p:nvSpPr>
        <p:spPr>
          <a:xfrm>
            <a:off x="7892976" y="2076937"/>
            <a:ext cx="457561" cy="2805373"/>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en-US" altLang="zh-TW" sz="1600" b="1" dirty="0" smtClean="0">
                <a:solidFill>
                  <a:srgbClr val="C00000"/>
                </a:solidFill>
                <a:latin typeface="微軟正黑體" panose="020B0604030504040204" pitchFamily="34" charset="-120"/>
                <a:ea typeface="微軟正黑體" panose="020B0604030504040204" pitchFamily="34" charset="-120"/>
              </a:rPr>
              <a:t>1</a:t>
            </a:r>
            <a:r>
              <a:rPr lang="zh-TW" altLang="en-US" sz="1600" b="1" dirty="0" smtClean="0">
                <a:solidFill>
                  <a:srgbClr val="C00000"/>
                </a:solidFill>
                <a:latin typeface="微軟正黑體" panose="020B0604030504040204" pitchFamily="34" charset="-120"/>
                <a:ea typeface="微軟正黑體" panose="020B0604030504040204" pitchFamily="34" charset="-120"/>
              </a:rPr>
              <a:t>年後</a:t>
            </a:r>
            <a:r>
              <a:rPr lang="zh-TW" altLang="en-US" sz="1600" b="1" dirty="0">
                <a:solidFill>
                  <a:srgbClr val="C00000"/>
                </a:solidFill>
                <a:latin typeface="微軟正黑體" panose="020B0604030504040204" pitchFamily="34" charset="-120"/>
                <a:ea typeface="微軟正黑體" panose="020B0604030504040204" pitchFamily="34" charset="-120"/>
              </a:rPr>
              <a:t>可轉</a:t>
            </a:r>
            <a:r>
              <a:rPr lang="zh-TW" altLang="en-US" sz="1600" b="1" dirty="0" smtClean="0">
                <a:solidFill>
                  <a:srgbClr val="C00000"/>
                </a:solidFill>
                <a:latin typeface="微軟正黑體" panose="020B0604030504040204" pitchFamily="34" charset="-120"/>
                <a:ea typeface="微軟正黑體" panose="020B0604030504040204" pitchFamily="34" charset="-120"/>
              </a:rPr>
              <a:t>列上市</a:t>
            </a:r>
            <a:r>
              <a:rPr lang="en-US" altLang="zh-TW" sz="1600" b="1" dirty="0">
                <a:solidFill>
                  <a:srgbClr val="C00000"/>
                </a:solidFill>
                <a:latin typeface="微軟正黑體" panose="020B0604030504040204" pitchFamily="34" charset="-120"/>
                <a:ea typeface="微軟正黑體" panose="020B0604030504040204" pitchFamily="34" charset="-120"/>
              </a:rPr>
              <a:t>(</a:t>
            </a:r>
            <a:r>
              <a:rPr lang="zh-TW" altLang="en-US" sz="1600" b="1" dirty="0">
                <a:solidFill>
                  <a:srgbClr val="C00000"/>
                </a:solidFill>
                <a:latin typeface="微軟正黑體" panose="020B0604030504040204" pitchFamily="34" charset="-120"/>
                <a:ea typeface="微軟正黑體" panose="020B0604030504040204" pitchFamily="34" charset="-120"/>
              </a:rPr>
              <a:t>櫃</a:t>
            </a:r>
            <a:r>
              <a:rPr lang="en-US" altLang="zh-TW" sz="1600" b="1" dirty="0" smtClean="0">
                <a:solidFill>
                  <a:srgbClr val="C00000"/>
                </a:solidFill>
                <a:latin typeface="微軟正黑體" panose="020B0604030504040204" pitchFamily="34" charset="-120"/>
                <a:ea typeface="微軟正黑體" panose="020B0604030504040204" pitchFamily="34" charset="-120"/>
              </a:rPr>
              <a:t>)</a:t>
            </a:r>
            <a:r>
              <a:rPr lang="zh-TW" altLang="en-US" sz="1600" b="1" dirty="0" smtClean="0">
                <a:solidFill>
                  <a:srgbClr val="C00000"/>
                </a:solidFill>
                <a:latin typeface="微軟正黑體" panose="020B0604030504040204" pitchFamily="34" charset="-120"/>
                <a:ea typeface="微軟正黑體" panose="020B0604030504040204" pitchFamily="34" charset="-120"/>
              </a:rPr>
              <a:t>一般板</a:t>
            </a:r>
            <a:endParaRPr lang="zh-CN" altLang="en-US" sz="1600" b="1" dirty="0">
              <a:solidFill>
                <a:srgbClr val="C00000"/>
              </a:solidFill>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5946374" y="3634106"/>
            <a:ext cx="1205402" cy="769441"/>
          </a:xfrm>
          <a:prstGeom prst="rect">
            <a:avLst/>
          </a:prstGeom>
          <a:noFill/>
        </p:spPr>
        <p:txBody>
          <a:bodyPr wrap="square" rtlCol="0">
            <a:spAutoFit/>
          </a:bodyPr>
          <a:lstStyle/>
          <a:p>
            <a:pPr algn="ctr"/>
            <a:r>
              <a:rPr lang="zh-TW" altLang="en-US" sz="2200" b="1" spc="-150" dirty="0">
                <a:latin typeface="微軟正黑體" panose="020B0604030504040204" pitchFamily="34" charset="-120"/>
                <a:ea typeface="微軟正黑體" panose="020B0604030504040204" pitchFamily="34" charset="-120"/>
              </a:rPr>
              <a:t>上市</a:t>
            </a:r>
            <a:endParaRPr lang="en-US" altLang="zh-TW" sz="2200" b="1" spc="-150" dirty="0">
              <a:latin typeface="微軟正黑體" panose="020B0604030504040204" pitchFamily="34" charset="-120"/>
              <a:ea typeface="微軟正黑體" panose="020B0604030504040204" pitchFamily="34" charset="-120"/>
            </a:endParaRPr>
          </a:p>
          <a:p>
            <a:pPr algn="ctr"/>
            <a:r>
              <a:rPr lang="en-US" altLang="zh-TW" sz="2200" b="1" spc="-150" dirty="0">
                <a:latin typeface="微軟正黑體" panose="020B0604030504040204" pitchFamily="34" charset="-120"/>
                <a:ea typeface="微軟正黑體" panose="020B0604030504040204" pitchFamily="34" charset="-120"/>
              </a:rPr>
              <a:t>(</a:t>
            </a:r>
            <a:r>
              <a:rPr lang="zh-TW" altLang="en-US" sz="2200" b="1" spc="-150" dirty="0">
                <a:latin typeface="微軟正黑體" panose="020B0604030504040204" pitchFamily="34" charset="-120"/>
                <a:ea typeface="微軟正黑體" panose="020B0604030504040204" pitchFamily="34" charset="-120"/>
              </a:rPr>
              <a:t>創新板</a:t>
            </a:r>
            <a:r>
              <a:rPr lang="en-US" altLang="zh-TW" sz="2200" b="1" spc="-150" dirty="0">
                <a:latin typeface="微軟正黑體" panose="020B0604030504040204" pitchFamily="34" charset="-120"/>
                <a:ea typeface="微軟正黑體" panose="020B0604030504040204" pitchFamily="34" charset="-120"/>
              </a:rPr>
              <a:t>)</a:t>
            </a:r>
            <a:endParaRPr lang="zh-TW" altLang="en-US" sz="2200" b="1" spc="-150" dirty="0">
              <a:latin typeface="微軟正黑體" panose="020B0604030504040204" pitchFamily="34" charset="-120"/>
              <a:ea typeface="微軟正黑體" panose="020B0604030504040204" pitchFamily="34" charset="-120"/>
            </a:endParaRPr>
          </a:p>
        </p:txBody>
      </p:sp>
      <p:sp>
        <p:nvSpPr>
          <p:cNvPr id="3" name="矩形 2"/>
          <p:cNvSpPr/>
          <p:nvPr/>
        </p:nvSpPr>
        <p:spPr>
          <a:xfrm>
            <a:off x="3190153" y="300628"/>
            <a:ext cx="2646878" cy="584775"/>
          </a:xfrm>
          <a:prstGeom prst="rect">
            <a:avLst/>
          </a:prstGeom>
        </p:spPr>
        <p:txBody>
          <a:bodyPr wrap="none">
            <a:spAutoFit/>
          </a:bodyPr>
          <a:lstStyle/>
          <a:p>
            <a:r>
              <a:rPr lang="zh-TW" altLang="en-US" sz="3200" b="1" cap="all" dirty="0">
                <a:solidFill>
                  <a:srgbClr val="002060"/>
                </a:solidFill>
                <a:effectLst>
                  <a:outerShdw blurRad="38100" dist="38100" dir="2700000" algn="tl">
                    <a:srgbClr val="000000">
                      <a:alpha val="43137"/>
                    </a:srgbClr>
                  </a:outerShdw>
                </a:effectLst>
                <a:latin typeface="標楷體" panose="03000509000000000000" pitchFamily="65" charset="-120"/>
                <a:ea typeface="標楷體" pitchFamily="65" charset="-120"/>
                <a:cs typeface="Arial" pitchFamily="34" charset="0"/>
              </a:rPr>
              <a:t>興櫃市場整併</a:t>
            </a:r>
          </a:p>
        </p:txBody>
      </p:sp>
      <p:sp>
        <p:nvSpPr>
          <p:cNvPr id="7" name="矩形 6"/>
          <p:cNvSpPr/>
          <p:nvPr/>
        </p:nvSpPr>
        <p:spPr>
          <a:xfrm>
            <a:off x="350480" y="5373229"/>
            <a:ext cx="8641120" cy="861774"/>
          </a:xfrm>
          <a:prstGeom prst="rect">
            <a:avLst/>
          </a:prstGeom>
        </p:spPr>
        <p:txBody>
          <a:bodyPr wrap="square">
            <a:spAutoFit/>
          </a:bodyPr>
          <a:lstStyle/>
          <a:p>
            <a:pPr marL="342900" indent="-342900">
              <a:lnSpc>
                <a:spcPts val="3000"/>
              </a:lnSpc>
              <a:buFont typeface="Wingdings" panose="05000000000000000000" pitchFamily="2" charset="2"/>
              <a:buChar char="Ø"/>
            </a:pPr>
            <a:r>
              <a:rPr lang="zh-TW" altLang="en-US" sz="2400" dirty="0" smtClean="0">
                <a:solidFill>
                  <a:srgbClr val="0000CC"/>
                </a:solidFill>
                <a:latin typeface="標楷體" panose="03000509000000000000" pitchFamily="65" charset="-120"/>
                <a:ea typeface="標楷體" panose="03000509000000000000" pitchFamily="65" charset="-120"/>
              </a:rPr>
              <a:t>自</a:t>
            </a:r>
            <a:r>
              <a:rPr lang="en-US" altLang="zh-TW" sz="2400" dirty="0">
                <a:solidFill>
                  <a:srgbClr val="0000CC"/>
                </a:solidFill>
                <a:latin typeface="標楷體" panose="03000509000000000000" pitchFamily="65" charset="-120"/>
                <a:ea typeface="標楷體" panose="03000509000000000000" pitchFamily="65" charset="-120"/>
              </a:rPr>
              <a:t>113</a:t>
            </a:r>
            <a:r>
              <a:rPr lang="zh-TW" altLang="en-US" sz="2400" dirty="0">
                <a:solidFill>
                  <a:srgbClr val="0000CC"/>
                </a:solidFill>
                <a:latin typeface="標楷體" panose="03000509000000000000" pitchFamily="65" charset="-120"/>
                <a:ea typeface="標楷體" panose="03000509000000000000" pitchFamily="65" charset="-120"/>
              </a:rPr>
              <a:t>年</a:t>
            </a:r>
            <a:r>
              <a:rPr lang="en-US" altLang="zh-TW" sz="2400" dirty="0">
                <a:solidFill>
                  <a:srgbClr val="0000CC"/>
                </a:solidFill>
                <a:latin typeface="標楷體" panose="03000509000000000000" pitchFamily="65" charset="-120"/>
                <a:ea typeface="標楷體" panose="03000509000000000000" pitchFamily="65" charset="-120"/>
              </a:rPr>
              <a:t>1</a:t>
            </a:r>
            <a:r>
              <a:rPr lang="zh-TW" altLang="en-US" sz="2400" dirty="0">
                <a:solidFill>
                  <a:srgbClr val="0000CC"/>
                </a:solidFill>
                <a:latin typeface="標楷體" panose="03000509000000000000" pitchFamily="65" charset="-120"/>
                <a:ea typeface="標楷體" panose="03000509000000000000" pitchFamily="65" charset="-120"/>
              </a:rPr>
              <a:t>月</a:t>
            </a:r>
            <a:r>
              <a:rPr lang="en-US" altLang="zh-TW" sz="2400" dirty="0">
                <a:solidFill>
                  <a:srgbClr val="0000CC"/>
                </a:solidFill>
                <a:latin typeface="標楷體" panose="03000509000000000000" pitchFamily="65" charset="-120"/>
                <a:ea typeface="標楷體" panose="03000509000000000000" pitchFamily="65" charset="-120"/>
              </a:rPr>
              <a:t>1</a:t>
            </a:r>
            <a:r>
              <a:rPr lang="zh-TW" altLang="en-US" sz="2400" dirty="0">
                <a:solidFill>
                  <a:srgbClr val="0000CC"/>
                </a:solidFill>
                <a:latin typeface="標楷體" panose="03000509000000000000" pitchFamily="65" charset="-120"/>
                <a:ea typeface="標楷體" panose="03000509000000000000" pitchFamily="65" charset="-120"/>
              </a:rPr>
              <a:t>日起興櫃一般板及興櫃戰略新板整併為單一</a:t>
            </a:r>
            <a:r>
              <a:rPr lang="zh-TW" altLang="en-US" sz="2400" dirty="0" smtClean="0">
                <a:solidFill>
                  <a:srgbClr val="0000CC"/>
                </a:solidFill>
                <a:latin typeface="標楷體" panose="03000509000000000000" pitchFamily="65" charset="-120"/>
                <a:ea typeface="標楷體" panose="03000509000000000000" pitchFamily="65" charset="-120"/>
              </a:rPr>
              <a:t>板塊</a:t>
            </a:r>
            <a:endParaRPr lang="en-US" altLang="zh-TW" sz="2400" dirty="0" smtClean="0">
              <a:solidFill>
                <a:srgbClr val="0000CC"/>
              </a:solidFill>
              <a:latin typeface="標楷體" panose="03000509000000000000" pitchFamily="65" charset="-120"/>
              <a:ea typeface="標楷體" panose="03000509000000000000" pitchFamily="65" charset="-120"/>
            </a:endParaRPr>
          </a:p>
          <a:p>
            <a:pPr>
              <a:lnSpc>
                <a:spcPts val="3000"/>
              </a:lnSpc>
            </a:pPr>
            <a:r>
              <a:rPr lang="zh-TW" altLang="en-US" sz="2400" dirty="0" smtClean="0">
                <a:solidFill>
                  <a:srgbClr val="0000CC"/>
                </a:solidFill>
                <a:latin typeface="標楷體" panose="03000509000000000000" pitchFamily="65" charset="-120"/>
                <a:ea typeface="標楷體" panose="03000509000000000000" pitchFamily="65" charset="-120"/>
              </a:rPr>
              <a:t>  刪除</a:t>
            </a:r>
            <a:r>
              <a:rPr lang="zh-TW" altLang="en-US" sz="2400" i="1" dirty="0" smtClean="0">
                <a:solidFill>
                  <a:srgbClr val="0000CC"/>
                </a:solidFill>
                <a:latin typeface="標楷體" panose="03000509000000000000" pitchFamily="65" charset="-120"/>
                <a:ea typeface="標楷體" panose="03000509000000000000" pitchFamily="65" charset="-120"/>
              </a:rPr>
              <a:t>須登錄興櫃一般板滿二個月以上</a:t>
            </a:r>
            <a:r>
              <a:rPr lang="zh-TW" altLang="en-US" sz="2400" dirty="0" smtClean="0">
                <a:solidFill>
                  <a:srgbClr val="0000CC"/>
                </a:solidFill>
                <a:latin typeface="標楷體" panose="03000509000000000000" pitchFamily="65" charset="-120"/>
                <a:ea typeface="標楷體" panose="03000509000000000000" pitchFamily="65" charset="-120"/>
              </a:rPr>
              <a:t>之規定</a:t>
            </a:r>
            <a:endParaRPr lang="zh-TW" altLang="en-US" sz="2400" dirty="0">
              <a:solidFill>
                <a:srgbClr val="0000CC"/>
              </a:solidFill>
              <a:latin typeface="標楷體" panose="03000509000000000000" pitchFamily="65" charset="-120"/>
              <a:ea typeface="標楷體" panose="03000509000000000000" pitchFamily="65" charset="-120"/>
            </a:endParaRPr>
          </a:p>
        </p:txBody>
      </p:sp>
      <p:sp>
        <p:nvSpPr>
          <p:cNvPr id="50" name="矩形 49"/>
          <p:cNvSpPr/>
          <p:nvPr/>
        </p:nvSpPr>
        <p:spPr>
          <a:xfrm>
            <a:off x="350480" y="1063628"/>
            <a:ext cx="8594279" cy="250741"/>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b="1" i="0" u="none" strike="noStrike" kern="0" cap="none" spc="0" normalizeH="0" baseline="0" noProof="0" dirty="0" smtClean="0">
                <a:ln>
                  <a:noFill/>
                </a:ln>
                <a:solidFill>
                  <a:srgbClr val="39639D">
                    <a:lumMod val="50000"/>
                  </a:srgbClr>
                </a:solidFill>
                <a:effectLst/>
                <a:uLnTx/>
                <a:uFillTx/>
                <a:latin typeface="Calibri"/>
                <a:ea typeface="標楷體"/>
                <a:cs typeface="+mn-cs"/>
              </a:rPr>
              <a:t>有價證券上市審查</a:t>
            </a:r>
            <a:r>
              <a:rPr kumimoji="0" lang="zh-TW"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rPr>
              <a:t>準則</a:t>
            </a:r>
            <a:r>
              <a:rPr kumimoji="0" lang="zh-TW" altLang="en-US" b="1" kern="0" dirty="0" smtClean="0">
                <a:solidFill>
                  <a:srgbClr val="39639D">
                    <a:lumMod val="50000"/>
                  </a:srgbClr>
                </a:solidFill>
                <a:latin typeface="Calibri"/>
                <a:ea typeface="標楷體"/>
              </a:rPr>
              <a:t>第</a:t>
            </a:r>
            <a:r>
              <a:rPr kumimoji="0" lang="en-US" altLang="zh-TW" b="1" kern="0" dirty="0" smtClean="0">
                <a:solidFill>
                  <a:srgbClr val="39639D">
                    <a:lumMod val="50000"/>
                  </a:srgbClr>
                </a:solidFill>
                <a:latin typeface="Calibri"/>
                <a:ea typeface="標楷體"/>
              </a:rPr>
              <a:t>2</a:t>
            </a:r>
            <a:r>
              <a:rPr kumimoji="0" lang="zh-TW" altLang="en-US" b="1" kern="0" dirty="0" smtClean="0">
                <a:solidFill>
                  <a:srgbClr val="39639D">
                    <a:lumMod val="50000"/>
                  </a:srgbClr>
                </a:solidFill>
                <a:latin typeface="Calibri"/>
                <a:ea typeface="標楷體"/>
              </a:rPr>
              <a:t>條之</a:t>
            </a:r>
            <a:r>
              <a:rPr kumimoji="0" lang="en-US" altLang="zh-TW" b="1" kern="0" dirty="0" smtClean="0">
                <a:solidFill>
                  <a:srgbClr val="39639D">
                    <a:lumMod val="50000"/>
                  </a:srgbClr>
                </a:solidFill>
                <a:latin typeface="Calibri"/>
                <a:ea typeface="標楷體"/>
              </a:rPr>
              <a:t>1</a:t>
            </a:r>
            <a:endParaRPr kumimoji="0" lang="en-US" altLang="zh-TW" b="1" i="0" u="none" strike="noStrike" kern="0" cap="none" spc="0" normalizeH="0" baseline="0" noProof="0" dirty="0" smtClean="0">
              <a:ln>
                <a:noFill/>
              </a:ln>
              <a:solidFill>
                <a:srgbClr val="39639D">
                  <a:lumMod val="50000"/>
                </a:srgbClr>
              </a:solidFill>
              <a:effectLst/>
              <a:uLnTx/>
              <a:uFillTx/>
              <a:latin typeface="Calibri"/>
              <a:ea typeface="標楷體"/>
              <a:cs typeface="+mn-cs"/>
            </a:endParaRPr>
          </a:p>
        </p:txBody>
      </p:sp>
      <p:sp>
        <p:nvSpPr>
          <p:cNvPr id="29" name="禁止標誌 28"/>
          <p:cNvSpPr/>
          <p:nvPr/>
        </p:nvSpPr>
        <p:spPr>
          <a:xfrm>
            <a:off x="1530759" y="3711912"/>
            <a:ext cx="805801" cy="756000"/>
          </a:xfrm>
          <a:prstGeom prst="noSmoking">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bevel/>
              </a:ln>
              <a:solidFill>
                <a:schemeClr val="accent2">
                  <a:lumMod val="40000"/>
                  <a:lumOff val="60000"/>
                </a:schemeClr>
              </a:solidFill>
            </a:endParaRPr>
          </a:p>
        </p:txBody>
      </p:sp>
      <p:sp>
        <p:nvSpPr>
          <p:cNvPr id="26" name="矩形 25"/>
          <p:cNvSpPr/>
          <p:nvPr/>
        </p:nvSpPr>
        <p:spPr>
          <a:xfrm>
            <a:off x="7696200" y="770141"/>
            <a:ext cx="1119217" cy="369332"/>
          </a:xfrm>
          <a:prstGeom prst="rect">
            <a:avLst/>
          </a:prstGeom>
        </p:spPr>
        <p:txBody>
          <a:bodyPr wrap="none">
            <a:spAutoFit/>
          </a:bodyPr>
          <a:lstStyle/>
          <a:p>
            <a:pPr>
              <a:defRPr/>
            </a:pPr>
            <a:r>
              <a:rPr lang="en-US" altLang="zh-TW" sz="1800" dirty="0" smtClean="0">
                <a:solidFill>
                  <a:srgbClr val="C00000"/>
                </a:solidFill>
                <a:latin typeface="Calibri"/>
                <a:ea typeface="標楷體" pitchFamily="65" charset="-120"/>
              </a:rPr>
              <a:t>112.11.13</a:t>
            </a:r>
            <a:endParaRPr lang="zh-TW" altLang="en-US" sz="1800" dirty="0">
              <a:solidFill>
                <a:srgbClr val="C00000"/>
              </a:solidFill>
              <a:latin typeface="Calibri"/>
              <a:ea typeface="標楷體" pitchFamily="65" charset="-120"/>
            </a:endParaRPr>
          </a:p>
        </p:txBody>
      </p:sp>
    </p:spTree>
    <p:extLst>
      <p:ext uri="{BB962C8B-B14F-4D97-AF65-F5344CB8AC3E}">
        <p14:creationId xmlns:p14="http://schemas.microsoft.com/office/powerpoint/2010/main" val="37558491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37</a:t>
            </a:fld>
            <a:endParaRPr lang="en-US"/>
          </a:p>
        </p:txBody>
      </p:sp>
      <p:sp>
        <p:nvSpPr>
          <p:cNvPr id="4" name="標題 1"/>
          <p:cNvSpPr txBox="1">
            <a:spLocks/>
          </p:cNvSpPr>
          <p:nvPr/>
        </p:nvSpPr>
        <p:spPr>
          <a:xfrm>
            <a:off x="-1189256" y="873034"/>
            <a:ext cx="8611478" cy="634082"/>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TW" altLang="en-US" sz="3200" b="1" i="0" u="none" strike="noStrike" kern="1200" cap="all" spc="-150" normalizeH="0" baseline="0" noProof="0" dirty="0">
              <a:ln>
                <a:noFill/>
              </a:ln>
              <a:solidFill>
                <a:srgbClr val="464646">
                  <a:lumMod val="75000"/>
                </a:srgbClr>
              </a:solidFill>
              <a:effectLst/>
              <a:uLnTx/>
              <a:uFillTx/>
              <a:latin typeface="標楷體" panose="03000509000000000000" pitchFamily="65" charset="-120"/>
              <a:ea typeface="標楷體" pitchFamily="65" charset="-120"/>
            </a:endParaRPr>
          </a:p>
        </p:txBody>
      </p:sp>
      <p:sp>
        <p:nvSpPr>
          <p:cNvPr id="5" name="投影片編號版面配置區 3"/>
          <p:cNvSpPr txBox="1">
            <a:spLocks/>
          </p:cNvSpPr>
          <p:nvPr/>
        </p:nvSpPr>
        <p:spPr>
          <a:xfrm>
            <a:off x="7010400" y="6356350"/>
            <a:ext cx="2133600"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139999B-23BB-4791-AFDB-606F9D01611A}" type="slidenum">
              <a:rPr kumimoji="0" lang="zh-TW" altLang="en-US" sz="1200" b="0" i="0" u="none" strike="noStrike" kern="1200" cap="none" spc="0" normalizeH="0" baseline="0" noProof="0" smtClean="0">
                <a:ln>
                  <a:noFill/>
                </a:ln>
                <a:solidFill>
                  <a:prstClr val="black">
                    <a:tint val="75000"/>
                  </a:prstClr>
                </a:solidFill>
                <a:effectLst/>
                <a:uLnTx/>
                <a:uFillTx/>
                <a:latin typeface="Calibri"/>
                <a:ea typeface="標楷體"/>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zh-TW" altLang="en-US" sz="1200" b="0" i="0" u="none" strike="noStrike" kern="1200" cap="none" spc="0" normalizeH="0" baseline="0" noProof="0" dirty="0">
              <a:ln>
                <a:noFill/>
              </a:ln>
              <a:solidFill>
                <a:prstClr val="black">
                  <a:tint val="75000"/>
                </a:prstClr>
              </a:solidFill>
              <a:effectLst/>
              <a:uLnTx/>
              <a:uFillTx/>
              <a:latin typeface="Calibri"/>
              <a:ea typeface="標楷體"/>
              <a:cs typeface="+mn-cs"/>
            </a:endParaRPr>
          </a:p>
        </p:txBody>
      </p:sp>
      <p:sp>
        <p:nvSpPr>
          <p:cNvPr id="6" name="矩形 5"/>
          <p:cNvSpPr/>
          <p:nvPr/>
        </p:nvSpPr>
        <p:spPr>
          <a:xfrm>
            <a:off x="391993" y="1104500"/>
            <a:ext cx="8395454" cy="1200329"/>
          </a:xfrm>
          <a:prstGeom prst="rect">
            <a:avLst/>
          </a:prstGeom>
        </p:spPr>
        <p:txBody>
          <a:bodyPr wrap="square">
            <a:spAutoFit/>
          </a:bodyPr>
          <a:lstStyle/>
          <a:p>
            <a:pPr marL="285750" indent="-285750">
              <a:buFont typeface="Arial" panose="020B0604020202020204" pitchFamily="34" charset="0"/>
              <a:buChar char="•"/>
            </a:pPr>
            <a:r>
              <a:rPr lang="zh-TW" altLang="en-US" sz="2400" b="1" dirty="0" smtClean="0">
                <a:latin typeface="標楷體" panose="03000509000000000000" pitchFamily="65" charset="-120"/>
                <a:ea typeface="標楷體" panose="03000509000000000000" pitchFamily="65" charset="-120"/>
                <a:cs typeface="Calibri" panose="020F0502020204030204" pitchFamily="34" charset="0"/>
              </a:rPr>
              <a:t>現行</a:t>
            </a:r>
            <a:r>
              <a:rPr lang="en-US" altLang="zh-TW" sz="2400" b="1" dirty="0" smtClean="0">
                <a:latin typeface="標楷體" panose="03000509000000000000" pitchFamily="65" charset="-120"/>
                <a:ea typeface="標楷體" panose="03000509000000000000" pitchFamily="65" charset="-120"/>
                <a:cs typeface="Calibri" panose="020F0502020204030204" pitchFamily="34" charset="0"/>
              </a:rPr>
              <a:t>(</a:t>
            </a:r>
            <a:r>
              <a:rPr lang="zh-TW" altLang="en-US" sz="2400" b="1" dirty="0" smtClean="0">
                <a:latin typeface="標楷體" panose="03000509000000000000" pitchFamily="65" charset="-120"/>
                <a:ea typeface="標楷體" panose="03000509000000000000" pitchFamily="65" charset="-120"/>
                <a:cs typeface="Calibri" panose="020F0502020204030204" pitchFamily="34" charset="0"/>
              </a:rPr>
              <a:t>本國</a:t>
            </a:r>
            <a:r>
              <a:rPr lang="en-US" altLang="zh-TW" sz="2400" b="1" dirty="0" smtClean="0">
                <a:latin typeface="標楷體" panose="03000509000000000000" pitchFamily="65" charset="-120"/>
                <a:ea typeface="標楷體" panose="03000509000000000000" pitchFamily="65" charset="-120"/>
                <a:cs typeface="Calibri" panose="020F0502020204030204" pitchFamily="34" charset="0"/>
              </a:rPr>
              <a:t>)</a:t>
            </a:r>
            <a:r>
              <a:rPr lang="zh-TW" altLang="en-US" sz="2400" b="1" dirty="0" smtClean="0">
                <a:latin typeface="標楷體" panose="03000509000000000000" pitchFamily="65" charset="-120"/>
                <a:ea typeface="標楷體" panose="03000509000000000000" pitchFamily="65" charset="-120"/>
                <a:cs typeface="Calibri" panose="020F0502020204030204" pitchFamily="34" charset="0"/>
              </a:rPr>
              <a:t>上市公司已</a:t>
            </a:r>
            <a:r>
              <a:rPr lang="zh-TW" altLang="en-US" sz="2400" b="1" dirty="0">
                <a:latin typeface="標楷體" panose="03000509000000000000" pitchFamily="65" charset="-120"/>
                <a:ea typeface="標楷體" panose="03000509000000000000" pitchFamily="65" charset="-120"/>
                <a:cs typeface="Calibri" panose="020F0502020204030204" pitchFamily="34" charset="0"/>
              </a:rPr>
              <a:t>依規督促子公司建立及執行相關財務業務、法令遵循及內部控制制度</a:t>
            </a:r>
          </a:p>
          <a:p>
            <a:pPr marL="285750" indent="-285750">
              <a:buFont typeface="Arial" panose="020B0604020202020204" pitchFamily="34" charset="0"/>
              <a:buChar char="•"/>
            </a:pPr>
            <a:r>
              <a:rPr lang="zh-TW" altLang="en-US" sz="2400" b="1" dirty="0" smtClean="0">
                <a:latin typeface="標楷體" panose="03000509000000000000" pitchFamily="65" charset="-120"/>
                <a:ea typeface="標楷體" panose="03000509000000000000" pitchFamily="65" charset="-120"/>
                <a:cs typeface="Calibri" panose="020F0502020204030204" pitchFamily="34" charset="0"/>
              </a:rPr>
              <a:t>為</a:t>
            </a:r>
            <a:r>
              <a:rPr lang="zh-TW" altLang="zh-TW" sz="2400" b="1" dirty="0" smtClean="0">
                <a:latin typeface="標楷體" panose="03000509000000000000" pitchFamily="65" charset="-120"/>
                <a:ea typeface="標楷體" panose="03000509000000000000" pitchFamily="65" charset="-120"/>
                <a:cs typeface="Calibri" panose="020F0502020204030204" pitchFamily="34" charset="0"/>
              </a:rPr>
              <a:t>扶植</a:t>
            </a:r>
            <a:r>
              <a:rPr lang="zh-TW" altLang="zh-TW" sz="2400" b="1" dirty="0">
                <a:latin typeface="標楷體" panose="03000509000000000000" pitchFamily="65" charset="-120"/>
                <a:ea typeface="標楷體" panose="03000509000000000000" pitchFamily="65" charset="-120"/>
                <a:cs typeface="Calibri" panose="020F0502020204030204" pitchFamily="34" charset="0"/>
              </a:rPr>
              <a:t>新創</a:t>
            </a:r>
            <a:r>
              <a:rPr lang="zh-TW" altLang="zh-TW" sz="2400" b="1" dirty="0" smtClean="0">
                <a:latin typeface="標楷體" panose="03000509000000000000" pitchFamily="65" charset="-120"/>
                <a:ea typeface="標楷體" panose="03000509000000000000" pitchFamily="65" charset="-120"/>
                <a:cs typeface="Calibri" panose="020F0502020204030204" pitchFamily="34" charset="0"/>
              </a:rPr>
              <a:t>企業</a:t>
            </a:r>
            <a:r>
              <a:rPr lang="en-US" altLang="zh-TW" sz="2400" b="1" dirty="0" smtClean="0">
                <a:latin typeface="標楷體" panose="03000509000000000000" pitchFamily="65" charset="-120"/>
                <a:ea typeface="標楷體" panose="03000509000000000000" pitchFamily="65" charset="-120"/>
                <a:cs typeface="Calibri" panose="020F0502020204030204" pitchFamily="34" charset="0"/>
              </a:rPr>
              <a:t>(</a:t>
            </a:r>
            <a:r>
              <a:rPr lang="zh-TW" altLang="en-US" sz="2400" b="1" dirty="0" smtClean="0">
                <a:latin typeface="標楷體" panose="03000509000000000000" pitchFamily="65" charset="-120"/>
                <a:ea typeface="標楷體" panose="03000509000000000000" pitchFamily="65" charset="-120"/>
                <a:cs typeface="Calibri" panose="020F0502020204030204" pitchFamily="34" charset="0"/>
              </a:rPr>
              <a:t>本國或外國子公司</a:t>
            </a:r>
            <a:r>
              <a:rPr lang="en-US" altLang="zh-TW" sz="2400" b="1" dirty="0" smtClean="0">
                <a:latin typeface="標楷體" panose="03000509000000000000" pitchFamily="65" charset="-120"/>
                <a:ea typeface="標楷體" panose="03000509000000000000" pitchFamily="65" charset="-120"/>
                <a:cs typeface="Calibri" panose="020F0502020204030204" pitchFamily="34" charset="0"/>
              </a:rPr>
              <a:t>)</a:t>
            </a:r>
            <a:r>
              <a:rPr lang="zh-TW" altLang="zh-TW" sz="2400" b="1" dirty="0" smtClean="0">
                <a:latin typeface="標楷體" panose="03000509000000000000" pitchFamily="65" charset="-120"/>
                <a:ea typeface="標楷體" panose="03000509000000000000" pitchFamily="65" charset="-120"/>
                <a:cs typeface="Calibri" panose="020F0502020204030204" pitchFamily="34" charset="0"/>
              </a:rPr>
              <a:t>快速</a:t>
            </a:r>
            <a:r>
              <a:rPr lang="zh-TW" altLang="zh-TW" sz="2400" b="1" dirty="0">
                <a:latin typeface="標楷體" panose="03000509000000000000" pitchFamily="65" charset="-120"/>
                <a:ea typeface="標楷體" panose="03000509000000000000" pitchFamily="65" charset="-120"/>
                <a:cs typeface="Calibri" panose="020F0502020204030204" pitchFamily="34" charset="0"/>
              </a:rPr>
              <a:t>進入</a:t>
            </a:r>
            <a:r>
              <a:rPr lang="zh-TW" altLang="zh-TW" sz="2400" b="1" dirty="0" smtClean="0">
                <a:latin typeface="標楷體" panose="03000509000000000000" pitchFamily="65" charset="-120"/>
                <a:ea typeface="標楷體" panose="03000509000000000000" pitchFamily="65" charset="-120"/>
                <a:cs typeface="Calibri" panose="020F0502020204030204" pitchFamily="34" charset="0"/>
              </a:rPr>
              <a:t>資本市場</a:t>
            </a:r>
            <a:endParaRPr lang="en-US" altLang="zh-TW" sz="2400" b="1" dirty="0">
              <a:latin typeface="標楷體" panose="03000509000000000000" pitchFamily="65" charset="-120"/>
              <a:ea typeface="標楷體" panose="03000509000000000000" pitchFamily="65" charset="-120"/>
              <a:cs typeface="Calibri" panose="020F0502020204030204" pitchFamily="34" charset="0"/>
            </a:endParaRPr>
          </a:p>
        </p:txBody>
      </p:sp>
      <p:grpSp>
        <p:nvGrpSpPr>
          <p:cNvPr id="7" name="群組 6"/>
          <p:cNvGrpSpPr/>
          <p:nvPr/>
        </p:nvGrpSpPr>
        <p:grpSpPr>
          <a:xfrm>
            <a:off x="609600" y="2455795"/>
            <a:ext cx="8176846" cy="4135347"/>
            <a:chOff x="649177" y="1700095"/>
            <a:chExt cx="8176846" cy="4135347"/>
          </a:xfrm>
        </p:grpSpPr>
        <p:grpSp>
          <p:nvGrpSpPr>
            <p:cNvPr id="8" name="群組 7"/>
            <p:cNvGrpSpPr/>
            <p:nvPr/>
          </p:nvGrpSpPr>
          <p:grpSpPr>
            <a:xfrm>
              <a:off x="649177" y="1700095"/>
              <a:ext cx="7272808" cy="3565328"/>
              <a:chOff x="649176" y="2217362"/>
              <a:chExt cx="7272808" cy="3565328"/>
            </a:xfrm>
          </p:grpSpPr>
          <p:sp>
            <p:nvSpPr>
              <p:cNvPr id="10" name="圓角矩形 7">
                <a:extLst>
                  <a:ext uri="{FF2B5EF4-FFF2-40B4-BE49-F238E27FC236}">
                    <a16:creationId xmlns:a16="http://schemas.microsoft.com/office/drawing/2014/main" id="{62029181-9D88-4ED2-8241-E96F1B30BB66}"/>
                  </a:ext>
                </a:extLst>
              </p:cNvPr>
              <p:cNvSpPr/>
              <p:nvPr/>
            </p:nvSpPr>
            <p:spPr>
              <a:xfrm>
                <a:off x="649176" y="3214878"/>
                <a:ext cx="7272808" cy="2567812"/>
              </a:xfrm>
              <a:prstGeom prst="roundRect">
                <a:avLst>
                  <a:gd name="adj" fmla="val 12069"/>
                </a:avLst>
              </a:prstGeom>
              <a:solidFill>
                <a:sysClr val="window" lastClr="FFFFFF">
                  <a:alpha val="70000"/>
                </a:sysClr>
              </a:solidFill>
              <a:ln w="25400" cap="flat" cmpd="sng" algn="ctr">
                <a:solidFill>
                  <a:srgbClr val="474B78">
                    <a:lumMod val="75000"/>
                  </a:srgbClr>
                </a:solidFill>
                <a:prstDash val="solid"/>
              </a:ln>
              <a:effectLst/>
            </p:spPr>
            <p:txBody>
              <a:bodyPr rtlCol="0" anchor="ctr"/>
              <a:lstStyle/>
              <a:p>
                <a:pPr marL="342900" marR="0" lvl="0" indent="-342900" algn="just" defTabSz="914400" eaLnBrk="1" fontAlgn="auto" latinLnBrk="0" hangingPunct="1">
                  <a:lnSpc>
                    <a:spcPts val="2400"/>
                  </a:lnSpc>
                  <a:spcBef>
                    <a:spcPts val="600"/>
                  </a:spcBef>
                  <a:spcAft>
                    <a:spcPts val="600"/>
                  </a:spcAft>
                  <a:buClrTx/>
                  <a:buSzTx/>
                  <a:buFont typeface="+mj-ea"/>
                  <a:buAutoNum type="ea1ChtPlain"/>
                  <a:tabLst/>
                  <a:defRPr/>
                </a:pPr>
                <a:r>
                  <a:rPr kumimoji="0" lang="zh-TW" altLang="zh-TW" sz="1800" b="1" i="0" u="sng"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上市公司</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最近一年</a:t>
                </a:r>
                <a:r>
                  <a:rPr kumimoji="0" lang="zh-TW" altLang="zh-TW" sz="1800" b="1" i="0" u="sng"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未有</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因內部控制制度重大缺失</a:t>
                </a:r>
                <a:r>
                  <a:rPr kumimoji="0" lang="zh-TW" altLang="en-US"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經處以違約金之情事</a:t>
                </a:r>
                <a:endParaRPr kumimoji="0" lang="en-US"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endParaRPr>
              </a:p>
              <a:p>
                <a:pPr marL="342900" marR="0" lvl="0" indent="-342900" algn="just" defTabSz="914400" eaLnBrk="1" fontAlgn="auto" latinLnBrk="0" hangingPunct="1">
                  <a:lnSpc>
                    <a:spcPts val="2400"/>
                  </a:lnSpc>
                  <a:spcBef>
                    <a:spcPts val="600"/>
                  </a:spcBef>
                  <a:spcAft>
                    <a:spcPts val="600"/>
                  </a:spcAft>
                  <a:buClrTx/>
                  <a:buSzTx/>
                  <a:buFont typeface="+mj-ea"/>
                  <a:buAutoNum type="ea1ChtPlain"/>
                  <a:tabLst/>
                  <a:defRPr/>
                </a:pP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會計師就</a:t>
                </a:r>
                <a:r>
                  <a:rPr kumimoji="0" lang="zh-TW" altLang="zh-TW" sz="1800" b="1" i="0" u="sng"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上市公司</a:t>
                </a:r>
                <a:r>
                  <a:rPr kumimoji="0" lang="zh-TW" altLang="zh-TW" sz="1800" b="1" i="0" u="none" strike="noStrike" kern="0" cap="none" spc="0" normalizeH="0" baseline="0" noProof="0" dirty="0" smtClean="0">
                    <a:ln>
                      <a:noFill/>
                    </a:ln>
                    <a:solidFill>
                      <a:srgbClr val="FF0000"/>
                    </a:solidFill>
                    <a:effectLst/>
                    <a:uLnTx/>
                    <a:uFillTx/>
                    <a:latin typeface="微軟正黑體" panose="020B0604030504040204" pitchFamily="34" charset="-120"/>
                    <a:ea typeface="標楷體"/>
                    <a:cs typeface="+mn-cs"/>
                  </a:rPr>
                  <a:t>最近</a:t>
                </a:r>
                <a:r>
                  <a:rPr kumimoji="0" lang="en-US" altLang="zh-TW" sz="1800" b="1" i="0" u="none" strike="noStrike" kern="0" cap="none" spc="0" normalizeH="0" baseline="0" noProof="0" dirty="0" smtClean="0">
                    <a:ln>
                      <a:noFill/>
                    </a:ln>
                    <a:solidFill>
                      <a:srgbClr val="FF0000"/>
                    </a:solidFill>
                    <a:effectLst/>
                    <a:uLnTx/>
                    <a:uFillTx/>
                    <a:latin typeface="微軟正黑體" panose="020B0604030504040204" pitchFamily="34" charset="-120"/>
                    <a:ea typeface="標楷體"/>
                    <a:cs typeface="+mn-cs"/>
                  </a:rPr>
                  <a:t>2</a:t>
                </a:r>
                <a:r>
                  <a:rPr kumimoji="0" lang="zh-TW" altLang="zh-TW" sz="1800" b="1" i="0" u="none" strike="noStrike" kern="0" cap="none" spc="0" normalizeH="0" baseline="0" noProof="0" dirty="0" smtClean="0">
                    <a:ln>
                      <a:noFill/>
                    </a:ln>
                    <a:solidFill>
                      <a:srgbClr val="FF0000"/>
                    </a:solidFill>
                    <a:effectLst/>
                    <a:uLnTx/>
                    <a:uFillTx/>
                    <a:latin typeface="微軟正黑體" panose="020B0604030504040204" pitchFamily="34" charset="-120"/>
                    <a:ea typeface="標楷體"/>
                    <a:cs typeface="+mn-cs"/>
                  </a:rPr>
                  <a:t>季對申請公司之監督及管理</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出具無保留意見之</a:t>
                </a:r>
                <a:r>
                  <a:rPr kumimoji="0" lang="zh-TW" altLang="zh-TW" sz="1800" b="1" i="0" u="sng"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內部控制專案審查報告</a:t>
                </a:r>
              </a:p>
              <a:p>
                <a:pPr marL="342900" marR="0" lvl="0" indent="-342900" algn="just" defTabSz="914400" eaLnBrk="1" fontAlgn="auto" latinLnBrk="0" hangingPunct="1">
                  <a:lnSpc>
                    <a:spcPts val="2400"/>
                  </a:lnSpc>
                  <a:spcBef>
                    <a:spcPts val="600"/>
                  </a:spcBef>
                  <a:spcAft>
                    <a:spcPts val="600"/>
                  </a:spcAft>
                  <a:buClrTx/>
                  <a:buSzTx/>
                  <a:buFont typeface="+mj-ea"/>
                  <a:buAutoNum type="ea1ChtPlain"/>
                  <a:tabLst/>
                  <a:defRPr/>
                </a:pPr>
                <a:r>
                  <a:rPr kumimoji="0" lang="zh-TW" altLang="en-US"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於送件申請上市日前</a:t>
                </a:r>
                <a:r>
                  <a:rPr kumimoji="0" lang="en-US"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2</a:t>
                </a:r>
                <a:r>
                  <a:rPr kumimoji="0" lang="zh-TW" altLang="en-US"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個月起，</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主辦承銷商依規申報</a:t>
                </a:r>
                <a:r>
                  <a:rPr kumimoji="0" lang="zh-TW" altLang="en-US" sz="1800" b="0" i="0" u="none" strike="noStrike" kern="0" cap="none" spc="0" normalizeH="0" baseline="0" noProof="0" dirty="0" smtClean="0">
                    <a:ln>
                      <a:noFill/>
                    </a:ln>
                    <a:solidFill>
                      <a:srgbClr val="2DA2BF">
                        <a:lumMod val="75000"/>
                      </a:srgbClr>
                    </a:solidFill>
                    <a:effectLst/>
                    <a:uLnTx/>
                    <a:uFillTx/>
                    <a:latin typeface="新細明體" panose="02020500000000000000" pitchFamily="18" charset="-120"/>
                    <a:ea typeface="新細明體" panose="02020500000000000000" pitchFamily="18" charset="-120"/>
                    <a:cs typeface="+mn-cs"/>
                  </a:rPr>
                  <a:t>「</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財務業務重大事件檢查表</a:t>
                </a:r>
                <a:r>
                  <a:rPr kumimoji="0" lang="zh-TW" altLang="en-US" sz="1800" b="0" i="0" u="none" strike="noStrike" kern="0" cap="none" spc="0" normalizeH="0" baseline="0" noProof="0" dirty="0" smtClean="0">
                    <a:ln>
                      <a:noFill/>
                    </a:ln>
                    <a:solidFill>
                      <a:srgbClr val="2DA2BF">
                        <a:lumMod val="75000"/>
                      </a:srgbClr>
                    </a:solidFill>
                    <a:effectLst/>
                    <a:uLnTx/>
                    <a:uFillTx/>
                    <a:latin typeface="新細明體" panose="02020500000000000000" pitchFamily="18" charset="-120"/>
                    <a:ea typeface="新細明體" panose="02020500000000000000" pitchFamily="18" charset="-120"/>
                    <a:cs typeface="+mn-cs"/>
                  </a:rPr>
                  <a:t>」</a:t>
                </a:r>
                <a:r>
                  <a:rPr kumimoji="0" lang="zh-TW"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rPr>
                  <a:t>且無重大異常情事</a:t>
                </a:r>
                <a:endParaRPr kumimoji="0" lang="en-US" altLang="zh-TW" sz="1800" b="0" i="0" u="none" strike="noStrike" kern="0" cap="none" spc="0" normalizeH="0" baseline="0" noProof="0" dirty="0" smtClean="0">
                  <a:ln>
                    <a:noFill/>
                  </a:ln>
                  <a:solidFill>
                    <a:srgbClr val="2DA2BF">
                      <a:lumMod val="75000"/>
                    </a:srgbClr>
                  </a:solidFill>
                  <a:effectLst/>
                  <a:uLnTx/>
                  <a:uFillTx/>
                  <a:latin typeface="微軟正黑體" panose="020B0604030504040204" pitchFamily="34" charset="-120"/>
                  <a:ea typeface="標楷體"/>
                  <a:cs typeface="+mn-cs"/>
                </a:endParaRPr>
              </a:p>
            </p:txBody>
          </p:sp>
          <p:sp>
            <p:nvSpPr>
              <p:cNvPr id="11" name="圓角矩形 10"/>
              <p:cNvSpPr/>
              <p:nvPr/>
            </p:nvSpPr>
            <p:spPr>
              <a:xfrm>
                <a:off x="750293" y="2217362"/>
                <a:ext cx="4464495" cy="846550"/>
              </a:xfrm>
              <a:prstGeom prst="roundRect">
                <a:avLst/>
              </a:prstGeom>
              <a:solidFill>
                <a:srgbClr val="2DA2BF"/>
              </a:solidFill>
              <a:ln w="25400" cap="flat" cmpd="sng" algn="ctr">
                <a:solidFill>
                  <a:srgbClr val="2DA2BF">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b="1" i="0" u="none" strike="noStrike" kern="0" cap="none" spc="0" normalizeH="0" baseline="0" noProof="0" dirty="0" smtClean="0">
                    <a:ln>
                      <a:noFill/>
                    </a:ln>
                    <a:solidFill>
                      <a:prstClr val="white"/>
                    </a:solidFill>
                    <a:effectLst/>
                    <a:uLnTx/>
                    <a:uFillTx/>
                    <a:latin typeface="微軟正黑體" panose="020B0604030504040204" pitchFamily="34" charset="-120"/>
                    <a:ea typeface="標楷體"/>
                    <a:cs typeface="Calibri" panose="020F0502020204030204" pitchFamily="34" charset="0"/>
                  </a:rPr>
                  <a:t>符合下列各款條件且經證交所同意者，</a:t>
                </a:r>
                <a:endParaRPr kumimoji="0" lang="en-US" altLang="zh-TW" b="1" i="0" u="none" strike="noStrike" kern="0" cap="none" spc="0" normalizeH="0" baseline="0" noProof="0" dirty="0" smtClean="0">
                  <a:ln>
                    <a:noFill/>
                  </a:ln>
                  <a:solidFill>
                    <a:prstClr val="white"/>
                  </a:solidFill>
                  <a:effectLst/>
                  <a:uLnTx/>
                  <a:uFillTx/>
                  <a:latin typeface="微軟正黑體" panose="020B0604030504040204" pitchFamily="34" charset="-120"/>
                  <a:ea typeface="標楷體"/>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zh-TW" altLang="zh-TW" b="1" i="0" u="none" strike="noStrike" kern="0" cap="none" spc="0" normalizeH="0" baseline="0" noProof="0" dirty="0" smtClean="0">
                    <a:ln>
                      <a:noFill/>
                    </a:ln>
                    <a:solidFill>
                      <a:prstClr val="white"/>
                    </a:solidFill>
                    <a:effectLst/>
                    <a:uLnTx/>
                    <a:uFillTx/>
                    <a:latin typeface="微軟正黑體" panose="020B0604030504040204" pitchFamily="34" charset="-120"/>
                    <a:ea typeface="標楷體"/>
                    <a:cs typeface="Calibri" panose="020F0502020204030204" pitchFamily="34" charset="0"/>
                  </a:rPr>
                  <a:t>得申請縮短承銷商輔導期間</a:t>
                </a:r>
                <a:r>
                  <a:rPr kumimoji="0" lang="zh-TW" altLang="en-US" sz="1800" b="1" i="0" u="none" strike="noStrike" kern="0" cap="none" spc="0" normalizeH="0" baseline="0" noProof="0" dirty="0" smtClean="0">
                    <a:ln>
                      <a:noFill/>
                    </a:ln>
                    <a:solidFill>
                      <a:prstClr val="white"/>
                    </a:solidFill>
                    <a:effectLst/>
                    <a:uLnTx/>
                    <a:uFillTx/>
                    <a:latin typeface="微軟正黑體" panose="020B0604030504040204" pitchFamily="34" charset="-120"/>
                    <a:ea typeface="標楷體"/>
                    <a:cs typeface="Calibri" panose="020F0502020204030204" pitchFamily="34" charset="0"/>
                  </a:rPr>
                  <a:t>：</a:t>
                </a:r>
                <a:endParaRPr kumimoji="0" lang="zh-TW" altLang="en-US" sz="1800" b="0" i="0" u="none" strike="noStrike" kern="0" cap="none" spc="0" normalizeH="0" baseline="0" noProof="0" dirty="0" smtClean="0">
                  <a:ln>
                    <a:noFill/>
                  </a:ln>
                  <a:solidFill>
                    <a:prstClr val="white"/>
                  </a:solidFill>
                  <a:effectLst/>
                  <a:uLnTx/>
                  <a:uFillTx/>
                  <a:latin typeface="Calibri"/>
                  <a:ea typeface="標楷體"/>
                  <a:cs typeface="+mn-cs"/>
                </a:endParaRPr>
              </a:p>
            </p:txBody>
          </p:sp>
        </p:grpSp>
        <p:sp>
          <p:nvSpPr>
            <p:cNvPr id="9" name="圓角矩形 8"/>
            <p:cNvSpPr/>
            <p:nvPr/>
          </p:nvSpPr>
          <p:spPr>
            <a:xfrm>
              <a:off x="3427401" y="5346463"/>
              <a:ext cx="5398622" cy="488979"/>
            </a:xfrm>
            <a:prstGeom prst="roundRect">
              <a:avLst/>
            </a:prstGeom>
            <a:solidFill>
              <a:srgbClr val="2DA2BF"/>
            </a:solidFill>
            <a:ln w="254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FF0000"/>
                  </a:solidFill>
                  <a:effectLst/>
                  <a:uLnTx/>
                  <a:uFillTx/>
                  <a:latin typeface="微軟正黑體" panose="020B0604030504040204" pitchFamily="34" charset="-120"/>
                  <a:ea typeface="標楷體"/>
                  <a:cs typeface="Calibri" panose="020F0502020204030204" pitchFamily="34" charset="0"/>
                </a:rPr>
                <a:t>子公司申請上市時，檢送豁免適用之證明文件</a:t>
              </a:r>
              <a:endParaRPr kumimoji="0" lang="zh-TW" altLang="en-US" sz="1800" b="0" i="0" u="none" strike="noStrike" kern="0" cap="none" spc="0" normalizeH="0" baseline="0" noProof="0" dirty="0" smtClean="0">
                <a:ln>
                  <a:noFill/>
                </a:ln>
                <a:solidFill>
                  <a:srgbClr val="FF0000"/>
                </a:solidFill>
                <a:effectLst/>
                <a:uLnTx/>
                <a:uFillTx/>
                <a:latin typeface="Calibri"/>
                <a:ea typeface="標楷體"/>
              </a:endParaRPr>
            </a:p>
          </p:txBody>
        </p:sp>
      </p:grpSp>
      <p:grpSp>
        <p:nvGrpSpPr>
          <p:cNvPr id="12" name="群組 11"/>
          <p:cNvGrpSpPr/>
          <p:nvPr/>
        </p:nvGrpSpPr>
        <p:grpSpPr>
          <a:xfrm>
            <a:off x="5257800" y="2318098"/>
            <a:ext cx="3505200" cy="1214778"/>
            <a:chOff x="5787327" y="2106212"/>
            <a:chExt cx="3737709" cy="1340523"/>
          </a:xfrm>
        </p:grpSpPr>
        <p:sp>
          <p:nvSpPr>
            <p:cNvPr id="13" name="爆炸 2 12"/>
            <p:cNvSpPr/>
            <p:nvPr/>
          </p:nvSpPr>
          <p:spPr>
            <a:xfrm>
              <a:off x="5787327" y="2106212"/>
              <a:ext cx="3737709" cy="1340523"/>
            </a:xfrm>
            <a:prstGeom prst="irregularSeal2">
              <a:avLst/>
            </a:prstGeom>
            <a:solidFill>
              <a:srgbClr val="FFFF00"/>
            </a:solidFill>
            <a:ln w="25400" cap="flat" cmpd="sng" algn="ctr">
              <a:solidFill>
                <a:srgbClr val="C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a:ea typeface="標楷體"/>
                <a:cs typeface="+mn-cs"/>
              </a:endParaRPr>
            </a:p>
          </p:txBody>
        </p:sp>
        <p:sp>
          <p:nvSpPr>
            <p:cNvPr id="14" name="矩形 13"/>
            <p:cNvSpPr/>
            <p:nvPr/>
          </p:nvSpPr>
          <p:spPr>
            <a:xfrm rot="20834718">
              <a:off x="6224803" y="2488003"/>
              <a:ext cx="2519125" cy="66849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rPr>
                <a:t>輔導期由</a:t>
              </a:r>
              <a:r>
                <a:rPr kumimoji="0" lang="en-US" altLang="zh-TW"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rPr>
                <a:t>6</a:t>
              </a:r>
              <a:r>
                <a:rPr kumimoji="0" lang="zh-TW" altLang="en-US"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rPr>
                <a:t>個月</a:t>
              </a:r>
              <a:endParaRPr kumimoji="0" lang="en-US" altLang="zh-TW"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rPr>
                <a:t>縮短為</a:t>
              </a:r>
              <a:r>
                <a:rPr kumimoji="0" lang="en-US" altLang="zh-TW"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rPr>
                <a:t>2</a:t>
              </a:r>
              <a:r>
                <a:rPr kumimoji="0" lang="zh-TW" altLang="en-US" sz="1800" b="1" i="0" u="none" strike="noStrike" kern="0" cap="none" spc="0" normalizeH="0" baseline="0" noProof="0" dirty="0" smtClean="0">
                  <a:ln>
                    <a:noFill/>
                  </a:ln>
                  <a:solidFill>
                    <a:srgbClr val="C00000"/>
                  </a:solidFill>
                  <a:effectLst/>
                  <a:uLnTx/>
                  <a:uFillTx/>
                  <a:latin typeface="微軟正黑體" panose="020B0604030504040204" pitchFamily="34" charset="-120"/>
                  <a:ea typeface="微軟正黑體" panose="020B0604030504040204" pitchFamily="34" charset="-120"/>
                  <a:cs typeface="Calibri" panose="020F0502020204030204" pitchFamily="34" charset="0"/>
                </a:rPr>
                <a:t>個月</a:t>
              </a:r>
              <a:endParaRPr kumimoji="0" lang="zh-TW" altLang="en-US" sz="1800" b="0" i="0" u="none" strike="noStrike" kern="0" cap="none" spc="0" normalizeH="0" baseline="0" noProof="0" dirty="0" smtClean="0">
                <a:ln>
                  <a:noFill/>
                </a:ln>
                <a:solidFill>
                  <a:srgbClr val="C00000"/>
                </a:solidFill>
                <a:effectLst/>
                <a:uLnTx/>
                <a:uFillTx/>
              </a:endParaRPr>
            </a:p>
          </p:txBody>
        </p:sp>
      </p:grpSp>
      <p:sp>
        <p:nvSpPr>
          <p:cNvPr id="15" name="矩形 14"/>
          <p:cNvSpPr/>
          <p:nvPr/>
        </p:nvSpPr>
        <p:spPr>
          <a:xfrm>
            <a:off x="1905000" y="198644"/>
            <a:ext cx="7441170" cy="1077218"/>
          </a:xfrm>
          <a:prstGeom prst="rect">
            <a:avLst/>
          </a:prstGeom>
        </p:spPr>
        <p:txBody>
          <a:bodyPr wrap="square">
            <a:spAutoFit/>
          </a:bodyPr>
          <a:lstStyle/>
          <a:p>
            <a:r>
              <a:rPr lang="zh-TW" altLang="en-US" sz="3200" b="1" cap="all"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itchFamily="65" charset="-120"/>
                <a:cs typeface="Arial" pitchFamily="34" charset="0"/>
              </a:rPr>
              <a:t>上市</a:t>
            </a:r>
            <a:r>
              <a:rPr lang="zh-TW" altLang="en-US" sz="3200" b="1" cap="all" dirty="0">
                <a:solidFill>
                  <a:srgbClr val="0000FF"/>
                </a:solidFill>
                <a:effectLst>
                  <a:outerShdw blurRad="38100" dist="38100" dir="2700000" algn="tl">
                    <a:srgbClr val="000000">
                      <a:alpha val="43137"/>
                    </a:srgbClr>
                  </a:outerShdw>
                </a:effectLst>
                <a:latin typeface="標楷體" panose="03000509000000000000" pitchFamily="65" charset="-120"/>
                <a:ea typeface="標楷體" pitchFamily="65" charset="-120"/>
                <a:cs typeface="Arial" pitchFamily="34" charset="0"/>
              </a:rPr>
              <a:t>集團子公司</a:t>
            </a:r>
            <a:r>
              <a:rPr lang="en-US" altLang="zh-TW" sz="3200" b="1" cap="all" dirty="0">
                <a:solidFill>
                  <a:srgbClr val="0000FF"/>
                </a:solidFill>
                <a:effectLst>
                  <a:outerShdw blurRad="38100" dist="38100" dir="2700000" algn="tl">
                    <a:srgbClr val="000000">
                      <a:alpha val="43137"/>
                    </a:srgbClr>
                  </a:outerShdw>
                </a:effectLst>
                <a:latin typeface="標楷體" panose="03000509000000000000" pitchFamily="65" charset="-120"/>
                <a:ea typeface="標楷體" pitchFamily="65" charset="-120"/>
                <a:cs typeface="Arial" pitchFamily="34" charset="0"/>
              </a:rPr>
              <a:t>IPO</a:t>
            </a:r>
            <a:r>
              <a:rPr lang="zh-TW" altLang="en-US" sz="3200" b="1" cap="all" dirty="0">
                <a:solidFill>
                  <a:srgbClr val="0000FF"/>
                </a:solidFill>
                <a:effectLst>
                  <a:outerShdw blurRad="38100" dist="38100" dir="2700000" algn="tl">
                    <a:srgbClr val="000000">
                      <a:alpha val="43137"/>
                    </a:srgbClr>
                  </a:outerShdw>
                </a:effectLst>
                <a:latin typeface="標楷體" panose="03000509000000000000" pitchFamily="65" charset="-120"/>
                <a:ea typeface="標楷體" pitchFamily="65" charset="-120"/>
                <a:cs typeface="Arial" pitchFamily="34" charset="0"/>
              </a:rPr>
              <a:t>快易通</a:t>
            </a:r>
            <a:endParaRPr kumimoji="0" lang="zh-TW" altLang="en-US" sz="3200" b="1" cap="all" spc="-150" dirty="0">
              <a:solidFill>
                <a:srgbClr val="0000FF"/>
              </a:solidFill>
              <a:effectLst>
                <a:outerShdw blurRad="38100" dist="38100" dir="2700000" algn="tl">
                  <a:srgbClr val="000000">
                    <a:alpha val="43137"/>
                  </a:srgbClr>
                </a:outerShdw>
              </a:effectLst>
              <a:latin typeface="標楷體" panose="03000509000000000000" pitchFamily="65" charset="-120"/>
              <a:ea typeface="標楷體" pitchFamily="65" charset="-120"/>
            </a:endParaRPr>
          </a:p>
          <a:p>
            <a:endParaRPr lang="zh-TW" altLang="en-US" sz="3200" b="1" cap="all" spc="-150" dirty="0">
              <a:solidFill>
                <a:srgbClr val="002060"/>
              </a:solidFill>
              <a:effectLst>
                <a:outerShdw blurRad="38100" dist="38100" dir="2700000" algn="tl">
                  <a:srgbClr val="000000">
                    <a:alpha val="43137"/>
                  </a:srgbClr>
                </a:outerShdw>
              </a:effectLst>
              <a:latin typeface="Book Antiqua" pitchFamily="18" charset="0"/>
              <a:ea typeface="標楷體" pitchFamily="65" charset="-120"/>
            </a:endParaRPr>
          </a:p>
        </p:txBody>
      </p:sp>
      <p:sp>
        <p:nvSpPr>
          <p:cNvPr id="16" name="矩形 15"/>
          <p:cNvSpPr/>
          <p:nvPr/>
        </p:nvSpPr>
        <p:spPr>
          <a:xfrm>
            <a:off x="7471906" y="688368"/>
            <a:ext cx="1210588"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800" b="0" i="0" u="none" strike="noStrike" kern="0" cap="none" spc="0" normalizeH="0" baseline="0" noProof="0" dirty="0" smtClean="0">
                <a:ln>
                  <a:noFill/>
                </a:ln>
                <a:solidFill>
                  <a:srgbClr val="FF0000"/>
                </a:solidFill>
                <a:effectLst/>
                <a:uLnTx/>
                <a:uFillTx/>
              </a:rPr>
              <a:t>111.11.01</a:t>
            </a:r>
            <a:endParaRPr kumimoji="0" lang="zh-TW" altLang="en-US" sz="1800" b="0" i="0" u="none" strike="noStrike" kern="0" cap="none" spc="0" normalizeH="0" baseline="0" noProof="0" dirty="0" smtClean="0">
              <a:ln>
                <a:noFill/>
              </a:ln>
              <a:solidFill>
                <a:srgbClr val="FF0000"/>
              </a:solidFill>
              <a:effectLst/>
              <a:uLnTx/>
              <a:uFillTx/>
            </a:endParaRPr>
          </a:p>
        </p:txBody>
      </p:sp>
    </p:spTree>
    <p:extLst>
      <p:ext uri="{BB962C8B-B14F-4D97-AF65-F5344CB8AC3E}">
        <p14:creationId xmlns:p14="http://schemas.microsoft.com/office/powerpoint/2010/main" val="2458462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38</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F4E2857-DE5C-405C-9397-A1FB21F696D0}"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5" name="標題 1"/>
          <p:cNvSpPr txBox="1">
            <a:spLocks/>
          </p:cNvSpPr>
          <p:nvPr/>
        </p:nvSpPr>
        <p:spPr>
          <a:xfrm>
            <a:off x="2133600" y="130557"/>
            <a:ext cx="4953000"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3200" b="1" i="0" u="none" strike="noStrike" kern="1200" cap="all" spc="-15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一</a:t>
            </a:r>
            <a:r>
              <a:rPr lang="zh-TW" altLang="en-US" sz="3200" spc="-150" dirty="0"/>
              <a:t>、</a:t>
            </a:r>
            <a:r>
              <a:rPr kumimoji="1" lang="zh-TW" altLang="en-US" sz="3200" b="1" i="0" u="none" strike="noStrike" kern="1200" cap="all" spc="-15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上市條件</a:t>
            </a:r>
            <a:r>
              <a:rPr kumimoji="1" lang="en-US" altLang="zh-TW" sz="3200" b="1" i="0" u="none" strike="noStrike" kern="1200" cap="all" spc="-15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a:t>
            </a:r>
            <a:r>
              <a:rPr kumimoji="1" lang="zh-TW" altLang="en-US" sz="3200" b="1" i="0" u="none" strike="noStrike" kern="1200" cap="all" spc="-15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續</a:t>
            </a:r>
            <a:r>
              <a:rPr kumimoji="1" lang="en-US" altLang="zh-TW" sz="3200" b="1" i="0" u="none" strike="noStrike" kern="1200" cap="all" spc="-15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a:t>
            </a:r>
            <a:endParaRPr kumimoji="1" lang="zh-TW" altLang="en-US" sz="3200" b="1" i="0" u="none" strike="noStrike" kern="1200" cap="all" spc="-15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sp>
        <p:nvSpPr>
          <p:cNvPr id="6" name="矩形 5"/>
          <p:cNvSpPr/>
          <p:nvPr/>
        </p:nvSpPr>
        <p:spPr>
          <a:xfrm>
            <a:off x="53752" y="791996"/>
            <a:ext cx="9036496"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2400" b="0" i="0" u="none" strike="noStrike" kern="0" cap="none" spc="0" normalizeH="0" baseline="0" noProof="0" dirty="0" smtClean="0">
              <a:ln>
                <a:noFill/>
              </a:ln>
              <a:solidFill>
                <a:prstClr val="black"/>
              </a:solidFill>
              <a:effectLst/>
              <a:uLnTx/>
              <a:uFillTx/>
            </a:endParaRPr>
          </a:p>
        </p:txBody>
      </p:sp>
      <p:graphicFrame>
        <p:nvGraphicFramePr>
          <p:cNvPr id="7" name="表格 6"/>
          <p:cNvGraphicFramePr>
            <a:graphicFrameLocks noGrp="1"/>
          </p:cNvGraphicFramePr>
          <p:nvPr>
            <p:extLst>
              <p:ext uri="{D42A27DB-BD31-4B8C-83A1-F6EECF244321}">
                <p14:modId xmlns:p14="http://schemas.microsoft.com/office/powerpoint/2010/main" val="2898203165"/>
              </p:ext>
            </p:extLst>
          </p:nvPr>
        </p:nvGraphicFramePr>
        <p:xfrm>
          <a:off x="53751" y="802884"/>
          <a:ext cx="9036497" cy="5678108"/>
        </p:xfrm>
        <a:graphic>
          <a:graphicData uri="http://schemas.openxmlformats.org/drawingml/2006/table">
            <a:tbl>
              <a:tblPr firstRow="1" bandRow="1"/>
              <a:tblGrid>
                <a:gridCol w="703635">
                  <a:extLst>
                    <a:ext uri="{9D8B030D-6E8A-4147-A177-3AD203B41FA5}">
                      <a16:colId xmlns:a16="http://schemas.microsoft.com/office/drawing/2014/main" val="2072422011"/>
                    </a:ext>
                  </a:extLst>
                </a:gridCol>
                <a:gridCol w="5980158">
                  <a:extLst>
                    <a:ext uri="{9D8B030D-6E8A-4147-A177-3AD203B41FA5}">
                      <a16:colId xmlns:a16="http://schemas.microsoft.com/office/drawing/2014/main" val="3997382503"/>
                    </a:ext>
                  </a:extLst>
                </a:gridCol>
                <a:gridCol w="2352704">
                  <a:extLst>
                    <a:ext uri="{9D8B030D-6E8A-4147-A177-3AD203B41FA5}">
                      <a16:colId xmlns:a16="http://schemas.microsoft.com/office/drawing/2014/main" val="3690286933"/>
                    </a:ext>
                  </a:extLst>
                </a:gridCol>
              </a:tblGrid>
              <a:tr h="339272">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項目</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說明</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依據</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extLst>
                  <a:ext uri="{0D108BD9-81ED-4DB2-BD59-A6C34878D82A}">
                    <a16:rowId xmlns:a16="http://schemas.microsoft.com/office/drawing/2014/main" val="3645410009"/>
                  </a:ext>
                </a:extLst>
              </a:tr>
              <a:tr h="671711">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800" b="1" kern="1200" dirty="0" smtClean="0">
                          <a:solidFill>
                            <a:schemeClr val="dk1"/>
                          </a:solidFill>
                          <a:effectLst/>
                          <a:latin typeface="標楷體" panose="03000509000000000000" pitchFamily="65" charset="-120"/>
                          <a:ea typeface="標楷體" panose="03000509000000000000" pitchFamily="65" charset="-120"/>
                          <a:cs typeface="+mn-cs"/>
                        </a:rPr>
                        <a:t>股權分散</a:t>
                      </a:r>
                      <a:endParaRPr lang="zh-TW" altLang="en-US"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900"/>
                        </a:lnSpc>
                        <a:spcAft>
                          <a:spcPts val="0"/>
                        </a:spcAft>
                      </a:pPr>
                      <a:r>
                        <a:rPr lang="zh-TW"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記名股東人數在</a:t>
                      </a:r>
                      <a:r>
                        <a:rPr lang="en-US"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50</a:t>
                      </a:r>
                      <a:r>
                        <a:rPr lang="zh-TW"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人以上，公司內部人及該等內部人持股逾</a:t>
                      </a:r>
                      <a:r>
                        <a:rPr lang="en-US"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50</a:t>
                      </a:r>
                      <a:r>
                        <a:rPr lang="zh-TW"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％之法人以外之記名股東所持股份合計占發行股份總額</a:t>
                      </a:r>
                      <a:r>
                        <a:rPr lang="en-US"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5</a:t>
                      </a:r>
                      <a:r>
                        <a:rPr lang="zh-TW"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％以上或滿</a:t>
                      </a:r>
                      <a:r>
                        <a:rPr lang="en-US"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500</a:t>
                      </a:r>
                      <a:r>
                        <a:rPr lang="zh-TW" sz="1600" kern="100" baseline="0" dirty="0">
                          <a:effectLst/>
                          <a:latin typeface="Book Antiqua" panose="02040602050305030304" pitchFamily="18" charset="0"/>
                          <a:ea typeface="標楷體" panose="03000509000000000000" pitchFamily="65" charset="-120"/>
                          <a:cs typeface="Times New Roman" panose="02020603050405020304" pitchFamily="18" charset="0"/>
                        </a:rPr>
                        <a:t>萬股</a:t>
                      </a:r>
                      <a:endParaRPr lang="zh-TW" sz="1600" kern="100" baseline="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900"/>
                        </a:lnSpc>
                        <a:spcAft>
                          <a:spcPts val="0"/>
                        </a:spcAft>
                      </a:pPr>
                      <a:r>
                        <a:rPr lang="zh-TW" sz="1600" b="1" kern="100" dirty="0">
                          <a:effectLst/>
                          <a:latin typeface="Book Antiqua" panose="02040602050305030304" pitchFamily="18" charset="0"/>
                          <a:ea typeface="標楷體" panose="03000509000000000000" pitchFamily="65" charset="-120"/>
                          <a:cs typeface="Times New Roman" panose="02020603050405020304" pitchFamily="18" charset="0"/>
                        </a:rPr>
                        <a:t>上市審查準則</a:t>
                      </a:r>
                      <a:r>
                        <a:rPr lang="zh-TW" sz="1600" kern="100" dirty="0">
                          <a:effectLst/>
                          <a:latin typeface="Book Antiqua" panose="02040602050305030304" pitchFamily="18" charset="0"/>
                          <a:ea typeface="標楷體" panose="03000509000000000000" pitchFamily="65" charset="-120"/>
                          <a:cs typeface="Times New Roman" panose="02020603050405020304" pitchFamily="18" charset="0"/>
                        </a:rPr>
                        <a:t>第</a:t>
                      </a:r>
                      <a:r>
                        <a:rPr lang="en-US" sz="1600" kern="100" dirty="0">
                          <a:effectLst/>
                          <a:latin typeface="Book Antiqua" panose="02040602050305030304" pitchFamily="18" charset="0"/>
                          <a:ea typeface="標楷體" panose="03000509000000000000" pitchFamily="65" charset="-120"/>
                          <a:cs typeface="Times New Roman" panose="02020603050405020304" pitchFamily="18" charset="0"/>
                        </a:rPr>
                        <a:t>29</a:t>
                      </a:r>
                      <a:r>
                        <a:rPr lang="zh-TW" sz="1600" kern="100" dirty="0">
                          <a:effectLst/>
                          <a:latin typeface="Book Antiqua" panose="02040602050305030304" pitchFamily="18" charset="0"/>
                          <a:ea typeface="標楷體" panose="03000509000000000000" pitchFamily="65" charset="-120"/>
                          <a:cs typeface="Times New Roman" panose="02020603050405020304" pitchFamily="18" charset="0"/>
                        </a:rPr>
                        <a:t>條第</a:t>
                      </a:r>
                      <a:r>
                        <a:rPr lang="en-US" sz="1600" kern="100" dirty="0">
                          <a:effectLst/>
                          <a:latin typeface="Book Antiqua" panose="02040602050305030304" pitchFamily="18" charset="0"/>
                          <a:ea typeface="標楷體" panose="03000509000000000000" pitchFamily="65" charset="-120"/>
                          <a:cs typeface="Times New Roman" panose="02020603050405020304" pitchFamily="18" charset="0"/>
                        </a:rPr>
                        <a:t>1</a:t>
                      </a:r>
                      <a:r>
                        <a:rPr lang="zh-TW" sz="1600" kern="100" dirty="0">
                          <a:effectLst/>
                          <a:latin typeface="Book Antiqua" panose="02040602050305030304" pitchFamily="18" charset="0"/>
                          <a:ea typeface="標楷體" panose="03000509000000000000" pitchFamily="65" charset="-120"/>
                          <a:cs typeface="Times New Roman" panose="02020603050405020304" pitchFamily="18" charset="0"/>
                        </a:rPr>
                        <a:t>項第</a:t>
                      </a:r>
                      <a:r>
                        <a:rPr lang="en-US" sz="1600" kern="100" dirty="0">
                          <a:effectLst/>
                          <a:latin typeface="Book Antiqua" panose="02040602050305030304" pitchFamily="18" charset="0"/>
                          <a:ea typeface="標楷體" panose="03000509000000000000" pitchFamily="65" charset="-120"/>
                          <a:cs typeface="Times New Roman" panose="02020603050405020304" pitchFamily="18" charset="0"/>
                        </a:rPr>
                        <a:t>4</a:t>
                      </a:r>
                      <a:r>
                        <a:rPr lang="zh-TW" sz="1600" kern="100" dirty="0">
                          <a:effectLst/>
                          <a:latin typeface="Book Antiqua" panose="02040602050305030304" pitchFamily="18" charset="0"/>
                          <a:ea typeface="標楷體" panose="03000509000000000000" pitchFamily="65" charset="-120"/>
                          <a:cs typeface="Times New Roman" panose="02020603050405020304" pitchFamily="18" charset="0"/>
                        </a:rPr>
                        <a:t>款、第</a:t>
                      </a:r>
                      <a:r>
                        <a:rPr lang="en-US" sz="1600" kern="100" dirty="0">
                          <a:effectLst/>
                          <a:latin typeface="Book Antiqua" panose="02040602050305030304" pitchFamily="18" charset="0"/>
                          <a:ea typeface="標楷體" panose="03000509000000000000" pitchFamily="65" charset="-120"/>
                          <a:cs typeface="Times New Roman" panose="02020603050405020304" pitchFamily="18" charset="0"/>
                        </a:rPr>
                        <a:t>2</a:t>
                      </a:r>
                      <a:r>
                        <a:rPr lang="zh-TW" sz="1600" kern="100" dirty="0">
                          <a:effectLst/>
                          <a:latin typeface="Book Antiqua" panose="02040602050305030304" pitchFamily="18" charset="0"/>
                          <a:ea typeface="標楷體" panose="03000509000000000000" pitchFamily="65" charset="-120"/>
                          <a:cs typeface="Times New Roman" panose="02020603050405020304" pitchFamily="18" charset="0"/>
                        </a:rPr>
                        <a:t>項</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779553339"/>
                  </a:ext>
                </a:extLst>
              </a:tr>
              <a:tr h="3060456">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1900"/>
                        </a:lnSpc>
                        <a:spcBef>
                          <a:spcPts val="600"/>
                        </a:spcBef>
                        <a:spcAft>
                          <a:spcPts val="0"/>
                        </a:spcAft>
                      </a:pPr>
                      <a:r>
                        <a:rPr lang="zh-TW" altLang="en-US" sz="1800" b="1" kern="100" dirty="0" smtClean="0">
                          <a:effectLst/>
                          <a:latin typeface="Book Antiqua" panose="02040602050305030304" pitchFamily="18" charset="0"/>
                          <a:ea typeface="標楷體" panose="03000509000000000000" pitchFamily="65" charset="-120"/>
                          <a:cs typeface="Times New Roman" panose="02020603050405020304" pitchFamily="18" charset="0"/>
                        </a:rPr>
                        <a:t>對子公司之釋股規範</a:t>
                      </a:r>
                      <a:endParaRPr lang="zh-TW" sz="18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aseline="0" dirty="0" smtClean="0"/>
                        <a:t>申請時屬於母子公司關係之子公司申請其股票在創新板上市，雖合於本準則有關規定，但不能符合下列各款情事者，應不同意其股票上市：</a:t>
                      </a:r>
                    </a:p>
                    <a:p>
                      <a:r>
                        <a:rPr lang="zh-TW" altLang="en-US" sz="1600" baseline="0" dirty="0" smtClean="0"/>
                        <a:t>一、母公司及其所有子公司，以及前開公司之董事、監察人、代表人，暨持有公司股份超過股份總額百分之十之股東，與其關係人總計持有該申請公司之股份</a:t>
                      </a:r>
                      <a:r>
                        <a:rPr lang="zh-TW" altLang="en-US" sz="1600" baseline="0" dirty="0" smtClean="0">
                          <a:solidFill>
                            <a:schemeClr val="tx1"/>
                          </a:solidFill>
                        </a:rPr>
                        <a:t>不得超過發行總額之</a:t>
                      </a:r>
                      <a:r>
                        <a:rPr lang="en-US" altLang="zh-TW" sz="1600" b="1" u="sng" baseline="0" dirty="0" smtClean="0">
                          <a:solidFill>
                            <a:srgbClr val="FF0000"/>
                          </a:solidFill>
                          <a:effectLst>
                            <a:outerShdw blurRad="38100" dist="38100" dir="2700000" algn="tl">
                              <a:srgbClr val="000000">
                                <a:alpha val="43137"/>
                              </a:srgbClr>
                            </a:outerShdw>
                          </a:effectLst>
                        </a:rPr>
                        <a:t>80</a:t>
                      </a:r>
                      <a:r>
                        <a:rPr lang="zh-TW" altLang="zh-TW" sz="1600" b="1" u="sng" kern="100" baseline="0" dirty="0" smtClean="0">
                          <a:solidFill>
                            <a:srgbClr val="FF0000"/>
                          </a:solidFill>
                          <a:effectLst>
                            <a:outerShdw blurRad="38100" dist="38100" dir="2700000" algn="tl">
                              <a:srgbClr val="000000">
                                <a:alpha val="43137"/>
                              </a:srgbClr>
                            </a:outerShdw>
                          </a:effectLst>
                          <a:latin typeface="Book Antiqua" panose="02040602050305030304" pitchFamily="18" charset="0"/>
                          <a:ea typeface="標楷體" panose="03000509000000000000" pitchFamily="65" charset="-120"/>
                          <a:cs typeface="Times New Roman" panose="02020603050405020304" pitchFamily="18" charset="0"/>
                        </a:rPr>
                        <a:t>％</a:t>
                      </a:r>
                      <a:r>
                        <a:rPr lang="zh-TW" altLang="en-US" sz="1600" baseline="0" dirty="0" smtClean="0"/>
                        <a:t>，超過者，應辦理上市前之股票公開銷售，</a:t>
                      </a:r>
                      <a:r>
                        <a:rPr lang="zh-TW" altLang="en-US" sz="1600" u="sng" baseline="0" dirty="0" smtClean="0">
                          <a:solidFill>
                            <a:schemeClr val="tx1"/>
                          </a:solidFill>
                        </a:rPr>
                        <a:t>使其降至</a:t>
                      </a:r>
                      <a:r>
                        <a:rPr lang="en-US" altLang="zh-TW" sz="1600" u="sng" baseline="0" dirty="0" smtClean="0">
                          <a:solidFill>
                            <a:srgbClr val="FF0000"/>
                          </a:solidFill>
                          <a:effectLst>
                            <a:outerShdw blurRad="38100" dist="38100" dir="2700000" algn="tl">
                              <a:srgbClr val="000000">
                                <a:alpha val="43137"/>
                              </a:srgbClr>
                            </a:outerShdw>
                          </a:effectLst>
                        </a:rPr>
                        <a:t>80</a:t>
                      </a:r>
                      <a:r>
                        <a:rPr lang="zh-TW" altLang="en-US" sz="1600" u="sng" baseline="0" dirty="0" smtClean="0">
                          <a:solidFill>
                            <a:srgbClr val="FF0000"/>
                          </a:solidFill>
                          <a:effectLst>
                            <a:outerShdw blurRad="38100" dist="38100" dir="2700000" algn="tl">
                              <a:srgbClr val="000000">
                                <a:alpha val="43137"/>
                              </a:srgbClr>
                            </a:outerShdw>
                          </a:effectLst>
                        </a:rPr>
                        <a:t>％以下</a:t>
                      </a:r>
                      <a:r>
                        <a:rPr lang="zh-TW" altLang="en-US" sz="1600" baseline="0" dirty="0" smtClean="0">
                          <a:effectLst>
                            <a:outerShdw blurRad="38100" dist="38100" dir="2700000" algn="tl">
                              <a:srgbClr val="000000">
                                <a:alpha val="43137"/>
                              </a:srgbClr>
                            </a:outerShdw>
                          </a:effectLst>
                        </a:rPr>
                        <a:t>。</a:t>
                      </a:r>
                      <a:r>
                        <a:rPr lang="zh-TW" altLang="en-US" sz="1600" u="sng" baseline="0" dirty="0" smtClean="0">
                          <a:solidFill>
                            <a:srgbClr val="FF0000"/>
                          </a:solidFill>
                          <a:effectLst>
                            <a:outerShdw blurRad="38100" dist="38100" dir="2700000" algn="tl">
                              <a:srgbClr val="000000">
                                <a:alpha val="43137"/>
                              </a:srgbClr>
                            </a:outerShdw>
                          </a:effectLst>
                        </a:rPr>
                        <a:t>但本款所訂持有股份總額限制對象以外之人持有股數達五千萬股以上者；無面額或每股面額非屬新臺幣</a:t>
                      </a:r>
                      <a:r>
                        <a:rPr lang="en-US" altLang="zh-TW" sz="1600" u="sng" baseline="0" dirty="0" smtClean="0">
                          <a:solidFill>
                            <a:srgbClr val="FF0000"/>
                          </a:solidFill>
                          <a:effectLst>
                            <a:outerShdw blurRad="38100" dist="38100" dir="2700000" algn="tl">
                              <a:srgbClr val="000000">
                                <a:alpha val="43137"/>
                              </a:srgbClr>
                            </a:outerShdw>
                          </a:effectLst>
                        </a:rPr>
                        <a:t>10</a:t>
                      </a:r>
                      <a:r>
                        <a:rPr lang="zh-TW" altLang="en-US" sz="1600" u="sng" baseline="0" dirty="0" smtClean="0">
                          <a:solidFill>
                            <a:srgbClr val="FF0000"/>
                          </a:solidFill>
                          <a:effectLst>
                            <a:outerShdw blurRad="38100" dist="38100" dir="2700000" algn="tl">
                              <a:srgbClr val="000000">
                                <a:alpha val="43137"/>
                              </a:srgbClr>
                            </a:outerShdw>
                          </a:effectLst>
                        </a:rPr>
                        <a:t>元者，本款所訂持有股份總額限制對象以外之人持有申請公司股數換算之淨值達</a:t>
                      </a:r>
                      <a:r>
                        <a:rPr lang="en-US" altLang="zh-TW" sz="1600" u="sng" baseline="0" dirty="0" smtClean="0">
                          <a:solidFill>
                            <a:srgbClr val="FF0000"/>
                          </a:solidFill>
                          <a:effectLst>
                            <a:outerShdw blurRad="38100" dist="38100" dir="2700000" algn="tl">
                              <a:srgbClr val="000000">
                                <a:alpha val="43137"/>
                              </a:srgbClr>
                            </a:outerShdw>
                          </a:effectLst>
                        </a:rPr>
                        <a:t>10</a:t>
                      </a:r>
                      <a:r>
                        <a:rPr lang="zh-TW" altLang="en-US" sz="1600" u="sng" baseline="0" dirty="0" smtClean="0">
                          <a:solidFill>
                            <a:srgbClr val="FF0000"/>
                          </a:solidFill>
                          <a:effectLst>
                            <a:outerShdw blurRad="38100" dist="38100" dir="2700000" algn="tl">
                              <a:srgbClr val="000000">
                                <a:alpha val="43137"/>
                              </a:srgbClr>
                            </a:outerShdw>
                          </a:effectLst>
                        </a:rPr>
                        <a:t>億元以上者，不在此限</a:t>
                      </a:r>
                      <a:r>
                        <a:rPr lang="zh-TW" altLang="en-US" sz="1600" u="sng" baseline="0" dirty="0" smtClean="0"/>
                        <a:t>。</a:t>
                      </a:r>
                      <a:r>
                        <a:rPr lang="en-US" altLang="zh-TW" sz="1600" baseline="0" dirty="0" smtClean="0"/>
                        <a:t>…</a:t>
                      </a:r>
                      <a:endParaRPr lang="zh-TW" altLang="en-US" sz="1600" baseline="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baseline="0" dirty="0" smtClean="0">
                          <a:latin typeface="標楷體" panose="03000509000000000000" pitchFamily="65" charset="-120"/>
                          <a:ea typeface="標楷體" panose="03000509000000000000" pitchFamily="65" charset="-120"/>
                        </a:rPr>
                        <a:t>上市審查準則</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33</a:t>
                      </a:r>
                      <a:r>
                        <a:rPr lang="zh-TW" altLang="en-US" sz="1600" dirty="0" smtClean="0">
                          <a:latin typeface="標楷體" panose="03000509000000000000" pitchFamily="65" charset="-120"/>
                          <a:ea typeface="標楷體" panose="03000509000000000000" pitchFamily="65" charset="-120"/>
                        </a:rPr>
                        <a:t>條</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增訂、</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112.3.10</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smtClean="0">
                        <a:solidFill>
                          <a:schemeClr val="tx1"/>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extLst>
                  <a:ext uri="{0D108BD9-81ED-4DB2-BD59-A6C34878D82A}">
                    <a16:rowId xmlns:a16="http://schemas.microsoft.com/office/drawing/2014/main" val="2547829137"/>
                  </a:ext>
                </a:extLst>
              </a:tr>
              <a:tr h="128628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1900"/>
                        </a:lnSpc>
                        <a:spcBef>
                          <a:spcPts val="600"/>
                        </a:spcBef>
                        <a:spcAft>
                          <a:spcPts val="0"/>
                        </a:spcAft>
                      </a:pPr>
                      <a:r>
                        <a:rPr lang="zh-TW" altLang="en-US" sz="1800" b="1" kern="100" dirty="0" smtClean="0">
                          <a:effectLst/>
                          <a:latin typeface="Book Antiqua" panose="02040602050305030304" pitchFamily="18" charset="0"/>
                          <a:ea typeface="標楷體" panose="03000509000000000000" pitchFamily="65" charset="-120"/>
                          <a:cs typeface="Times New Roman" panose="02020603050405020304" pitchFamily="18" charset="0"/>
                        </a:rPr>
                        <a:t>承諾事項</a:t>
                      </a:r>
                      <a:endParaRPr lang="zh-TW" altLang="zh-TW" sz="18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en-US" altLang="zh-TW" sz="1600" baseline="0" dirty="0" smtClean="0"/>
                        <a:t>(</a:t>
                      </a:r>
                      <a:r>
                        <a:rPr lang="zh-TW" altLang="en-US" sz="1600" baseline="0" dirty="0" smtClean="0"/>
                        <a:t>１</a:t>
                      </a:r>
                      <a:r>
                        <a:rPr lang="en-US" altLang="zh-TW" sz="1600" baseline="0" dirty="0" smtClean="0"/>
                        <a:t>)</a:t>
                      </a:r>
                      <a:r>
                        <a:rPr lang="zh-TW" altLang="en-US" sz="1600" baseline="0" dirty="0" smtClean="0"/>
                        <a:t>未興櫃者，上市掛牌前完成有價證券之無實體登錄相關作業</a:t>
                      </a:r>
                    </a:p>
                    <a:p>
                      <a:r>
                        <a:rPr lang="en-US" altLang="zh-TW" sz="1600" baseline="0" dirty="0" smtClean="0"/>
                        <a:t>(</a:t>
                      </a:r>
                      <a:r>
                        <a:rPr lang="zh-TW" altLang="en-US" sz="1600" baseline="0" dirty="0" smtClean="0"/>
                        <a:t>２</a:t>
                      </a:r>
                      <a:r>
                        <a:rPr lang="en-US" altLang="zh-TW" sz="1600" baseline="0" dirty="0" smtClean="0"/>
                        <a:t>)</a:t>
                      </a:r>
                      <a:r>
                        <a:rPr lang="zh-TW" altLang="en-US" sz="1600" baseline="0" dirty="0" smtClean="0">
                          <a:solidFill>
                            <a:srgbClr val="FF0000"/>
                          </a:solidFill>
                          <a:effectLst>
                            <a:outerShdw blurRad="38100" dist="38100" dir="2700000" algn="tl">
                              <a:srgbClr val="000000">
                                <a:alpha val="43137"/>
                              </a:srgbClr>
                            </a:outerShdw>
                          </a:effectLst>
                        </a:rPr>
                        <a:t>於上市掛牌日起至其後</a:t>
                      </a:r>
                      <a:r>
                        <a:rPr lang="en-US" altLang="zh-TW" sz="1600" baseline="0" dirty="0" smtClean="0">
                          <a:solidFill>
                            <a:srgbClr val="FF0000"/>
                          </a:solidFill>
                          <a:effectLst>
                            <a:outerShdw blurRad="38100" dist="38100" dir="2700000" algn="tl">
                              <a:srgbClr val="000000">
                                <a:alpha val="43137"/>
                              </a:srgbClr>
                            </a:outerShdw>
                          </a:effectLst>
                        </a:rPr>
                        <a:t>3</a:t>
                      </a:r>
                      <a:r>
                        <a:rPr lang="zh-TW" altLang="en-US" sz="1600" baseline="0" dirty="0" smtClean="0">
                          <a:solidFill>
                            <a:srgbClr val="FF0000"/>
                          </a:solidFill>
                          <a:effectLst>
                            <a:outerShdw blurRad="38100" dist="38100" dir="2700000" algn="tl">
                              <a:srgbClr val="000000">
                                <a:alpha val="43137"/>
                              </a:srgbClr>
                            </a:outerShdw>
                          </a:effectLst>
                        </a:rPr>
                        <a:t>個會計年度止</a:t>
                      </a:r>
                      <a:r>
                        <a:rPr lang="zh-TW" altLang="en-US" sz="1600" baseline="0" dirty="0" smtClean="0"/>
                        <a:t>委任主辦證券承銷商協助法令遵循作業</a:t>
                      </a:r>
                      <a:r>
                        <a:rPr lang="zh-TW" altLang="en-US" sz="1600" baseline="0" dirty="0" smtClean="0">
                          <a:solidFill>
                            <a:srgbClr val="FF0000"/>
                          </a:solidFill>
                          <a:effectLst>
                            <a:outerShdw blurRad="38100" dist="38100" dir="2700000" algn="tl">
                              <a:srgbClr val="000000">
                                <a:alpha val="43137"/>
                              </a:srgbClr>
                            </a:outerShdw>
                          </a:effectLst>
                        </a:rPr>
                        <a:t>，於本公司認有延長委任期間之必要時，願配合延長之</a:t>
                      </a:r>
                      <a:r>
                        <a:rPr lang="zh-TW" altLang="en-US" sz="1600" baseline="0" dirty="0" smtClean="0"/>
                        <a:t>。</a:t>
                      </a:r>
                      <a:endParaRPr lang="zh-TW" altLang="en-US" sz="1600" baseline="0" dirty="0" smtClean="0">
                        <a:solidFill>
                          <a:srgbClr val="FF0000"/>
                        </a:solidFill>
                      </a:endParaRPr>
                    </a:p>
                    <a:p>
                      <a:r>
                        <a:rPr lang="en-US" altLang="zh-TW" sz="1600" baseline="0" dirty="0" smtClean="0"/>
                        <a:t>(</a:t>
                      </a:r>
                      <a:r>
                        <a:rPr lang="zh-TW" altLang="en-US" sz="1600" baseline="0" dirty="0" smtClean="0"/>
                        <a:t>３</a:t>
                      </a:r>
                      <a:r>
                        <a:rPr lang="en-US" altLang="zh-TW" sz="1600" baseline="0" dirty="0" smtClean="0"/>
                        <a:t>)</a:t>
                      </a:r>
                      <a:r>
                        <a:rPr lang="zh-TW" altLang="en-US" sz="1600" baseline="0" dirty="0" smtClean="0"/>
                        <a:t>上市後次</a:t>
                      </a:r>
                      <a:r>
                        <a:rPr lang="en-US" altLang="zh-TW" sz="1600" baseline="0" dirty="0" smtClean="0"/>
                        <a:t>1</a:t>
                      </a:r>
                      <a:r>
                        <a:rPr lang="zh-TW" altLang="en-US" sz="1600" baseline="0" dirty="0" smtClean="0"/>
                        <a:t>個會計年度內，於檢送年報時，應公開及以書面申報前</a:t>
                      </a:r>
                      <a:r>
                        <a:rPr lang="en-US" altLang="zh-TW" sz="1600" baseline="0" dirty="0" smtClean="0"/>
                        <a:t>1</a:t>
                      </a:r>
                      <a:r>
                        <a:rPr lang="zh-TW" altLang="en-US" sz="1600" baseline="0" dirty="0" smtClean="0"/>
                        <a:t>年度會計師專案審查報告。</a:t>
                      </a:r>
                      <a:r>
                        <a:rPr lang="en-US" altLang="zh-TW" sz="1600" baseline="0" dirty="0" smtClean="0"/>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baseline="0" dirty="0" smtClean="0">
                          <a:latin typeface="標楷體" panose="03000509000000000000" pitchFamily="65" charset="-120"/>
                          <a:ea typeface="標楷體" panose="03000509000000000000" pitchFamily="65" charset="-120"/>
                        </a:rPr>
                        <a:t>上市審查準則</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34</a:t>
                      </a:r>
                      <a:r>
                        <a:rPr lang="zh-TW" altLang="en-US" sz="1600" dirty="0" smtClean="0">
                          <a:latin typeface="標楷體" panose="03000509000000000000" pitchFamily="65" charset="-120"/>
                          <a:ea typeface="標楷體" panose="03000509000000000000" pitchFamily="65" charset="-120"/>
                        </a:rPr>
                        <a:t>條</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(111.9.21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r>
                        <a:rPr lang="zh-TW" altLang="en-US" sz="160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1600" b="1" kern="1200" dirty="0" smtClean="0">
                          <a:solidFill>
                            <a:schemeClr val="tx1"/>
                          </a:solidFill>
                          <a:effectLst/>
                          <a:latin typeface="標楷體" panose="03000509000000000000" pitchFamily="65" charset="-120"/>
                          <a:ea typeface="標楷體" panose="03000509000000000000" pitchFamily="65" charset="-120"/>
                          <a:cs typeface="+mn-cs"/>
                        </a:rPr>
                        <a:t>上市審查準則補充規定</a:t>
                      </a:r>
                      <a:r>
                        <a:rPr lang="zh-TW" altLang="en-US" sz="1600" kern="1200" dirty="0" smtClean="0">
                          <a:solidFill>
                            <a:schemeClr val="tx1"/>
                          </a:solidFill>
                          <a:effectLst/>
                          <a:latin typeface="標楷體" panose="03000509000000000000" pitchFamily="65" charset="-120"/>
                          <a:ea typeface="標楷體" panose="03000509000000000000" pitchFamily="65" charset="-120"/>
                          <a:cs typeface="+mn-cs"/>
                        </a:rPr>
                        <a:t>第</a:t>
                      </a:r>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31</a:t>
                      </a:r>
                      <a:r>
                        <a:rPr lang="zh-TW" altLang="en-US" sz="1600" kern="1200" dirty="0" smtClean="0">
                          <a:solidFill>
                            <a:schemeClr val="tx1"/>
                          </a:solidFill>
                          <a:effectLst/>
                          <a:latin typeface="標楷體" panose="03000509000000000000" pitchFamily="65" charset="-120"/>
                          <a:ea typeface="標楷體" panose="03000509000000000000" pitchFamily="65" charset="-120"/>
                          <a:cs typeface="+mn-cs"/>
                        </a:rPr>
                        <a:t>條之</a:t>
                      </a:r>
                      <a:r>
                        <a:rPr lang="en-US" altLang="zh-TW" sz="1600" kern="1200" dirty="0" smtClean="0">
                          <a:solidFill>
                            <a:schemeClr val="tx1"/>
                          </a:solidFill>
                          <a:effectLst/>
                          <a:latin typeface="標楷體" panose="03000509000000000000" pitchFamily="65" charset="-120"/>
                          <a:ea typeface="標楷體" panose="03000509000000000000" pitchFamily="65" charset="-120"/>
                          <a:cs typeface="+mn-cs"/>
                        </a:rPr>
                        <a:t>1</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(111.9.21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增訂</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smtClean="0">
                        <a:solidFill>
                          <a:schemeClr val="tx1"/>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1987474838"/>
                  </a:ext>
                </a:extLst>
              </a:tr>
            </a:tbl>
          </a:graphicData>
        </a:graphic>
      </p:graphicFrame>
    </p:spTree>
    <p:extLst>
      <p:ext uri="{BB962C8B-B14F-4D97-AF65-F5344CB8AC3E}">
        <p14:creationId xmlns:p14="http://schemas.microsoft.com/office/powerpoint/2010/main" val="912201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3</a:t>
            </a:fld>
            <a:endParaRPr lang="en-US"/>
          </a:p>
        </p:txBody>
      </p:sp>
      <p:sp>
        <p:nvSpPr>
          <p:cNvPr id="4" name="投影片編號版面配置區 5"/>
          <p:cNvSpPr txBox="1">
            <a:spLocks/>
          </p:cNvSpPr>
          <p:nvPr/>
        </p:nvSpPr>
        <p:spPr bwMode="auto">
          <a:xfrm>
            <a:off x="8459788" y="6492875"/>
            <a:ext cx="57626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zh-TW"/>
            </a:defPPr>
            <a:lvl1pPr algn="r" rtl="0" fontAlgn="base">
              <a:spcBef>
                <a:spcPct val="0"/>
              </a:spcBef>
              <a:spcAft>
                <a:spcPct val="0"/>
              </a:spcAft>
              <a:defRPr kumimoji="1" sz="900" b="0" kern="1200" spc="75" baseline="0">
                <a:solidFill>
                  <a:schemeClr val="tx1"/>
                </a:solidFill>
                <a:latin typeface="Arial" pitchFamily="34" charset="0"/>
                <a:ea typeface="新細明體" pitchFamily="18" charset="-120"/>
                <a:cs typeface="+mn-cs"/>
              </a:defRPr>
            </a:lvl1pPr>
            <a:lvl2pPr marL="742950" indent="-28575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11430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6002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2057400" indent="-228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5146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6pPr>
            <a:lvl7pPr marL="29718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7pPr>
            <a:lvl8pPr marL="34290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8pPr>
            <a:lvl9pPr marL="3886200" indent="-228600" algn="l" defTabSz="914400" rtl="0" eaLnBrk="0" fontAlgn="base" latinLnBrk="0" hangingPunct="0">
              <a:spcBef>
                <a:spcPct val="0"/>
              </a:spcBef>
              <a:spcAft>
                <a:spcPct val="0"/>
              </a:spcAft>
              <a:defRPr kumimoji="1" sz="2000" kern="1200">
                <a:solidFill>
                  <a:schemeClr val="tx1"/>
                </a:solidFill>
                <a:latin typeface="Arial" pitchFamily="34" charset="0"/>
                <a:ea typeface="新細明體" pitchFamily="18" charset="-120"/>
                <a:cs typeface="+mn-cs"/>
              </a:defRPr>
            </a:lvl9pPr>
          </a:lstStyle>
          <a:p>
            <a:pPr>
              <a:lnSpc>
                <a:spcPct val="80000"/>
              </a:lnSpc>
            </a:pPr>
            <a:fld id="{7F1B0635-8749-4410-9B91-59311A6EFD4D}" type="slidenum">
              <a:rPr kumimoji="0" lang="en-US" altLang="zh-TW" sz="1200" smtClean="0">
                <a:solidFill>
                  <a:srgbClr val="FFFFFF"/>
                </a:solidFill>
              </a:rPr>
              <a:pPr>
                <a:lnSpc>
                  <a:spcPct val="80000"/>
                </a:lnSpc>
              </a:pPr>
              <a:t>3</a:t>
            </a:fld>
            <a:endParaRPr kumimoji="0" lang="en-US" altLang="zh-TW" sz="1200" smtClean="0">
              <a:solidFill>
                <a:srgbClr val="FFFFFF"/>
              </a:solidFill>
            </a:endParaRPr>
          </a:p>
        </p:txBody>
      </p:sp>
      <p:sp>
        <p:nvSpPr>
          <p:cNvPr id="5" name="Rectangle 4">
            <a:extLst/>
          </p:cNvPr>
          <p:cNvSpPr>
            <a:spLocks noChangeArrowheads="1"/>
          </p:cNvSpPr>
          <p:nvPr/>
        </p:nvSpPr>
        <p:spPr bwMode="auto">
          <a:xfrm>
            <a:off x="1476375" y="2708275"/>
            <a:ext cx="6400800" cy="1600200"/>
          </a:xfrm>
          <a:prstGeom prst="rect">
            <a:avLst/>
          </a:prstGeom>
          <a:gradFill rotWithShape="1">
            <a:gsLst>
              <a:gs pos="0">
                <a:schemeClr val="bg1"/>
              </a:gs>
              <a:gs pos="100000">
                <a:srgbClr val="DDDDDD"/>
              </a:gs>
            </a:gsLst>
            <a:path path="shape">
              <a:fillToRect l="50000" t="50000" r="50000" b="50000"/>
            </a:path>
          </a:gradFill>
          <a:ln w="76200">
            <a:solidFill>
              <a:schemeClr val="bg2"/>
            </a:solidFill>
            <a:miter lim="800000"/>
            <a:headEnd/>
            <a:tailEnd/>
          </a:ln>
        </p:spPr>
        <p:txBody>
          <a:bodyPr anchor="ctr"/>
          <a:lstStyle/>
          <a:p>
            <a:pPr algn="ctr" eaLnBrk="1" hangingPunct="1">
              <a:spcBef>
                <a:spcPct val="50000"/>
              </a:spcBef>
              <a:defRPr/>
            </a:pPr>
            <a:endParaRPr lang="en-US" altLang="zh-TW" sz="3600" b="1" dirty="0">
              <a:solidFill>
                <a:srgbClr val="C00000"/>
              </a:solidFill>
              <a:effectLst>
                <a:outerShdw blurRad="38100" dist="38100" dir="2700000" algn="tl">
                  <a:srgbClr val="000000">
                    <a:alpha val="43137"/>
                  </a:srgbClr>
                </a:outerShdw>
              </a:effectLst>
            </a:endParaRPr>
          </a:p>
          <a:p>
            <a:pPr algn="ctr" eaLnBrk="1" hangingPunct="1">
              <a:spcBef>
                <a:spcPct val="50000"/>
              </a:spcBef>
              <a:defRPr/>
            </a:pPr>
            <a:r>
              <a:rPr lang="zh-TW" altLang="en-US" sz="3600" b="1" dirty="0" smtClean="0">
                <a:solidFill>
                  <a:srgbClr val="1A0585"/>
                </a:solidFill>
                <a:effectLst>
                  <a:outerShdw blurRad="38100" dist="38100" dir="2700000" algn="tl">
                    <a:srgbClr val="000000">
                      <a:alpha val="43137"/>
                    </a:srgbClr>
                  </a:outerShdw>
                </a:effectLst>
                <a:latin typeface="標楷體" pitchFamily="65" charset="-120"/>
                <a:ea typeface="標楷體" pitchFamily="65" charset="-120"/>
              </a:rPr>
              <a:t>壹、</a:t>
            </a:r>
            <a:r>
              <a:rPr lang="zh-TW" altLang="en-US"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rPr>
              <a:t>上市標準規章</a:t>
            </a:r>
            <a:endParaRPr lang="en-US" altLang="zh-TW"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endParaRPr>
          </a:p>
          <a:p>
            <a:pPr algn="ctr" eaLnBrk="1" hangingPunct="1">
              <a:spcBef>
                <a:spcPct val="50000"/>
              </a:spcBef>
              <a:defRPr/>
            </a:pPr>
            <a:endParaRPr lang="en-US" altLang="zh-TW" sz="36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0979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39</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F4E2857-DE5C-405C-9397-A1FB21F696D0}"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5" name="標題 1"/>
          <p:cNvSpPr txBox="1">
            <a:spLocks/>
          </p:cNvSpPr>
          <p:nvPr/>
        </p:nvSpPr>
        <p:spPr>
          <a:xfrm>
            <a:off x="2895600" y="83045"/>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lgn="l">
              <a:defRPr/>
            </a:pPr>
            <a:r>
              <a:rPr lang="zh-TW" altLang="en-US" sz="3200" spc="-150" dirty="0"/>
              <a:t>一、上市條件</a:t>
            </a:r>
            <a:r>
              <a:rPr lang="en-US" altLang="zh-TW" sz="3200" spc="-150" dirty="0"/>
              <a:t>(</a:t>
            </a:r>
            <a:r>
              <a:rPr lang="zh-TW" altLang="en-US" sz="3200" spc="-150" dirty="0"/>
              <a:t>續</a:t>
            </a:r>
            <a:r>
              <a:rPr lang="en-US" altLang="zh-TW" sz="3200" spc="-150" dirty="0"/>
              <a:t>)</a:t>
            </a:r>
            <a:endParaRPr lang="zh-TW" altLang="en-US" sz="3200" spc="-150" dirty="0"/>
          </a:p>
        </p:txBody>
      </p:sp>
      <p:sp>
        <p:nvSpPr>
          <p:cNvPr id="6" name="矩形 5"/>
          <p:cNvSpPr/>
          <p:nvPr/>
        </p:nvSpPr>
        <p:spPr>
          <a:xfrm>
            <a:off x="53752" y="791996"/>
            <a:ext cx="9036496"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2400" b="0" i="0" u="none" strike="noStrike" kern="0" cap="none" spc="0" normalizeH="0" baseline="0" noProof="0" dirty="0" smtClean="0">
              <a:ln>
                <a:noFill/>
              </a:ln>
              <a:solidFill>
                <a:prstClr val="black"/>
              </a:solidFill>
              <a:effectLst/>
              <a:uLnTx/>
              <a:uFillTx/>
            </a:endParaRPr>
          </a:p>
        </p:txBody>
      </p:sp>
      <p:graphicFrame>
        <p:nvGraphicFramePr>
          <p:cNvPr id="7" name="表格 6"/>
          <p:cNvGraphicFramePr>
            <a:graphicFrameLocks noGrp="1"/>
          </p:cNvGraphicFramePr>
          <p:nvPr>
            <p:extLst>
              <p:ext uri="{D42A27DB-BD31-4B8C-83A1-F6EECF244321}">
                <p14:modId xmlns:p14="http://schemas.microsoft.com/office/powerpoint/2010/main" val="1443525749"/>
              </p:ext>
            </p:extLst>
          </p:nvPr>
        </p:nvGraphicFramePr>
        <p:xfrm>
          <a:off x="53751" y="802883"/>
          <a:ext cx="9036497" cy="5841224"/>
        </p:xfrm>
        <a:graphic>
          <a:graphicData uri="http://schemas.openxmlformats.org/drawingml/2006/table">
            <a:tbl>
              <a:tblPr firstRow="1" bandRow="1"/>
              <a:tblGrid>
                <a:gridCol w="703635">
                  <a:extLst>
                    <a:ext uri="{9D8B030D-6E8A-4147-A177-3AD203B41FA5}">
                      <a16:colId xmlns:a16="http://schemas.microsoft.com/office/drawing/2014/main" val="2072422011"/>
                    </a:ext>
                  </a:extLst>
                </a:gridCol>
                <a:gridCol w="5980158">
                  <a:extLst>
                    <a:ext uri="{9D8B030D-6E8A-4147-A177-3AD203B41FA5}">
                      <a16:colId xmlns:a16="http://schemas.microsoft.com/office/drawing/2014/main" val="3997382503"/>
                    </a:ext>
                  </a:extLst>
                </a:gridCol>
                <a:gridCol w="2352704">
                  <a:extLst>
                    <a:ext uri="{9D8B030D-6E8A-4147-A177-3AD203B41FA5}">
                      <a16:colId xmlns:a16="http://schemas.microsoft.com/office/drawing/2014/main" val="3690286933"/>
                    </a:ext>
                  </a:extLst>
                </a:gridCol>
              </a:tblGrid>
              <a:tr h="351053">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800" dirty="0" smtClean="0"/>
                        <a:t>項目</a:t>
                      </a:r>
                      <a:endParaRPr lang="zh-TW" alt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800" dirty="0" smtClean="0"/>
                        <a:t>說明</a:t>
                      </a:r>
                      <a:endParaRPr lang="zh-TW" alt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800" dirty="0" smtClean="0"/>
                        <a:t>依據</a:t>
                      </a:r>
                      <a:endParaRPr lang="zh-TW" alt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DA2BF"/>
                    </a:solidFill>
                  </a:tcPr>
                </a:tc>
                <a:extLst>
                  <a:ext uri="{0D108BD9-81ED-4DB2-BD59-A6C34878D82A}">
                    <a16:rowId xmlns:a16="http://schemas.microsoft.com/office/drawing/2014/main" val="3645410009"/>
                  </a:ext>
                </a:extLst>
              </a:tr>
              <a:tr h="430039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ts val="1900"/>
                        </a:lnSpc>
                        <a:spcBef>
                          <a:spcPts val="600"/>
                        </a:spcBef>
                        <a:spcAft>
                          <a:spcPts val="0"/>
                        </a:spcAft>
                        <a:buClrTx/>
                        <a:buSzTx/>
                        <a:buFontTx/>
                        <a:buNone/>
                        <a:tabLst/>
                        <a:defRPr/>
                      </a:pPr>
                      <a:r>
                        <a:rPr lang="zh-TW" altLang="en-US" sz="1800" b="1" dirty="0" smtClean="0"/>
                        <a:t>集保規定</a:t>
                      </a:r>
                    </a:p>
                    <a:p>
                      <a:pPr>
                        <a:lnSpc>
                          <a:spcPts val="1900"/>
                        </a:lnSpc>
                        <a:spcBef>
                          <a:spcPts val="600"/>
                        </a:spcBef>
                        <a:spcAft>
                          <a:spcPts val="0"/>
                        </a:spcAft>
                      </a:pPr>
                      <a:endParaRPr lang="zh-TW" sz="18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aseline="0" dirty="0" smtClean="0"/>
                        <a:t>公司董事、總經理暨核心技術人員、持有公司股份超過已發行股份總額</a:t>
                      </a:r>
                      <a:r>
                        <a:rPr lang="en-US" altLang="zh-TW" sz="1600" baseline="0" dirty="0" smtClean="0"/>
                        <a:t>5</a:t>
                      </a:r>
                      <a:r>
                        <a:rPr lang="zh-TW" altLang="en-US" sz="1600" baseline="0" dirty="0" smtClean="0"/>
                        <a:t>％之股東、自上市買賣開始日起分</a:t>
                      </a:r>
                      <a:r>
                        <a:rPr lang="en-US" altLang="zh-TW" sz="1600" baseline="0" dirty="0" smtClean="0"/>
                        <a:t>2</a:t>
                      </a:r>
                      <a:r>
                        <a:rPr lang="zh-TW" altLang="en-US" sz="1600" baseline="0" dirty="0" smtClean="0"/>
                        <a:t>年領回</a:t>
                      </a:r>
                      <a:endParaRPr lang="en-US" altLang="zh-TW" sz="1600" baseline="0" dirty="0" smtClean="0"/>
                    </a:p>
                    <a:p>
                      <a:r>
                        <a:rPr lang="zh-TW" altLang="en-US" sz="1600" baseline="0" dirty="0" smtClean="0">
                          <a:solidFill>
                            <a:srgbClr val="FF0000"/>
                          </a:solidFill>
                        </a:rPr>
                        <a:t>依第一項申請上市之本國發行公司或外國發行人，提交辦理集中保管之股票總數經核計超過其已發行股份總數之</a:t>
                      </a:r>
                      <a:r>
                        <a:rPr lang="en-US" altLang="zh-TW" sz="1600" baseline="0" dirty="0" smtClean="0">
                          <a:solidFill>
                            <a:srgbClr val="FF0000"/>
                          </a:solidFill>
                        </a:rPr>
                        <a:t>50</a:t>
                      </a:r>
                      <a:r>
                        <a:rPr lang="zh-TW" altLang="zh-TW" sz="1600" kern="100" baseline="0" dirty="0" smtClean="0">
                          <a:solidFill>
                            <a:srgbClr val="FF0000"/>
                          </a:solidFill>
                          <a:effectLst/>
                          <a:latin typeface="Book Antiqua" panose="02040602050305030304" pitchFamily="18" charset="0"/>
                          <a:ea typeface="標楷體" panose="03000509000000000000" pitchFamily="65" charset="-120"/>
                          <a:cs typeface="Times New Roman" panose="02020603050405020304" pitchFamily="18" charset="0"/>
                        </a:rPr>
                        <a:t>％</a:t>
                      </a:r>
                      <a:r>
                        <a:rPr lang="zh-TW" altLang="en-US" sz="1600" baseline="0" dirty="0" smtClean="0">
                          <a:solidFill>
                            <a:srgbClr val="FF0000"/>
                          </a:solidFill>
                        </a:rPr>
                        <a:t>且該公司實收資本額達新台幣</a:t>
                      </a:r>
                      <a:r>
                        <a:rPr lang="en-US" altLang="zh-TW" sz="1600" b="1" baseline="0" dirty="0" smtClean="0">
                          <a:solidFill>
                            <a:srgbClr val="FF0000"/>
                          </a:solidFill>
                        </a:rPr>
                        <a:t>100</a:t>
                      </a:r>
                      <a:r>
                        <a:rPr lang="zh-TW" altLang="en-US" sz="1600" b="1" baseline="0" dirty="0" smtClean="0">
                          <a:solidFill>
                            <a:srgbClr val="FF0000"/>
                          </a:solidFill>
                        </a:rPr>
                        <a:t>億元</a:t>
                      </a:r>
                      <a:r>
                        <a:rPr lang="zh-TW" altLang="en-US" sz="1600" baseline="0" dirty="0" smtClean="0">
                          <a:solidFill>
                            <a:srgbClr val="FF0000"/>
                          </a:solidFill>
                        </a:rPr>
                        <a:t>者，</a:t>
                      </a:r>
                      <a:r>
                        <a:rPr lang="zh-TW" altLang="en-US" sz="1600" b="1" u="sng" baseline="0" dirty="0" smtClean="0">
                          <a:solidFill>
                            <a:srgbClr val="FF0000"/>
                          </a:solidFill>
                        </a:rPr>
                        <a:t>該應提交集中保管之股數超過上開已發行股份總數之</a:t>
                      </a:r>
                      <a:r>
                        <a:rPr lang="en-US" altLang="zh-TW" sz="1600" b="1" u="sng" baseline="0" dirty="0" smtClean="0">
                          <a:solidFill>
                            <a:srgbClr val="FF0000"/>
                          </a:solidFill>
                        </a:rPr>
                        <a:t>50</a:t>
                      </a:r>
                      <a:r>
                        <a:rPr lang="zh-TW" altLang="en-US" sz="1600" b="1" u="sng" baseline="0" dirty="0" smtClean="0">
                          <a:solidFill>
                            <a:srgbClr val="FF0000"/>
                          </a:solidFill>
                        </a:rPr>
                        <a:t>％部分</a:t>
                      </a:r>
                      <a:r>
                        <a:rPr lang="zh-TW" altLang="en-US" sz="1600" baseline="0" dirty="0" smtClean="0">
                          <a:solidFill>
                            <a:srgbClr val="FF0000"/>
                          </a:solidFill>
                        </a:rPr>
                        <a:t>，如係該公司之董事及股東為公司或其本人資金融通之保證而以其持股設定質權於金融機構，則</a:t>
                      </a:r>
                      <a:r>
                        <a:rPr lang="zh-TW" altLang="en-US" sz="1600" b="1" u="sng" baseline="0" dirty="0" smtClean="0">
                          <a:solidFill>
                            <a:srgbClr val="FF0000"/>
                          </a:solidFill>
                        </a:rPr>
                        <a:t>得以金融機構出具之證明文件替代集中保管之股票</a:t>
                      </a:r>
                      <a:r>
                        <a:rPr lang="zh-TW" altLang="en-US" sz="1600" baseline="0" dirty="0" smtClean="0">
                          <a:solidFill>
                            <a:srgbClr val="FF0000"/>
                          </a:solidFill>
                        </a:rPr>
                        <a:t>，惟於保管期間解質者，該董事及大股東應將同額股數提交集中保管；或質權標的物經金融機構處分者，申請人應洽其他董事或股東將同額股數提交集中保管。</a:t>
                      </a:r>
                      <a:endParaRPr lang="en-US" altLang="zh-TW" sz="1600" baseline="0" dirty="0" smtClean="0">
                        <a:solidFill>
                          <a:srgbClr val="FF0000"/>
                        </a:solidFill>
                      </a:endParaRPr>
                    </a:p>
                    <a:p>
                      <a:r>
                        <a:rPr lang="zh-TW" altLang="en-US" sz="1600" baseline="0" dirty="0" smtClean="0">
                          <a:solidFill>
                            <a:srgbClr val="FF0000"/>
                          </a:solidFill>
                        </a:rPr>
                        <a:t>其董事及股東為</a:t>
                      </a:r>
                      <a:r>
                        <a:rPr lang="zh-TW" altLang="en-US" sz="1600" u="sng" baseline="0" dirty="0" smtClean="0">
                          <a:solidFill>
                            <a:srgbClr val="FF0000"/>
                          </a:solidFill>
                        </a:rPr>
                        <a:t>政府機關或公營事業</a:t>
                      </a:r>
                      <a:r>
                        <a:rPr lang="zh-TW" altLang="en-US" sz="1600" baseline="0" dirty="0" smtClean="0">
                          <a:solidFill>
                            <a:srgbClr val="FF0000"/>
                          </a:solidFill>
                        </a:rPr>
                        <a:t>，或報經目的事業主管機關核准出售持股而有不宜將持股送交集中保管者不適用之</a:t>
                      </a:r>
                    </a:p>
                    <a:p>
                      <a:endParaRPr lang="zh-TW" altLang="en-US"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dirty="0" smtClean="0">
                          <a:latin typeface="標楷體" panose="03000509000000000000" pitchFamily="65" charset="-120"/>
                          <a:ea typeface="標楷體" panose="03000509000000000000" pitchFamily="65" charset="-120"/>
                        </a:rPr>
                        <a:t>上市審查準則</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35</a:t>
                      </a:r>
                      <a:r>
                        <a:rPr lang="zh-TW" altLang="en-US" sz="1600" dirty="0" smtClean="0">
                          <a:latin typeface="標楷體" panose="03000509000000000000" pitchFamily="65" charset="-120"/>
                          <a:ea typeface="標楷體" panose="03000509000000000000" pitchFamily="65" charset="-120"/>
                        </a:rPr>
                        <a:t>條</a:t>
                      </a:r>
                      <a:r>
                        <a:rPr lang="en-US" altLang="zh-TW" sz="1600" dirty="0" smtClean="0">
                          <a:solidFill>
                            <a:srgbClr val="7030A0"/>
                          </a:solidFill>
                          <a:latin typeface="標楷體" panose="03000509000000000000" pitchFamily="65" charset="-120"/>
                          <a:ea typeface="標楷體" panose="03000509000000000000" pitchFamily="65" charset="-120"/>
                        </a:rPr>
                        <a:t>(</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112.3.10</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增訂第</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7</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項</a:t>
                      </a:r>
                      <a:r>
                        <a:rPr lang="en-US" altLang="zh-TW" sz="1600" dirty="0" smtClean="0">
                          <a:solidFill>
                            <a:srgbClr val="7030A0"/>
                          </a:solidFill>
                          <a:latin typeface="標楷體" panose="03000509000000000000" pitchFamily="65" charset="-120"/>
                          <a:ea typeface="標楷體" panose="03000509000000000000" pitchFamily="65" charset="-120"/>
                        </a:rPr>
                        <a:t>)</a:t>
                      </a:r>
                      <a:endParaRPr lang="zh-TW" altLang="en-US" sz="1600" dirty="0" smtClean="0">
                        <a:solidFill>
                          <a:srgbClr val="7030A0"/>
                        </a:solidFill>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600" dirty="0" smtClean="0">
                        <a:solidFill>
                          <a:schemeClr val="tx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779553339"/>
                  </a:ext>
                </a:extLst>
              </a:tr>
              <a:tr h="1175065">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t>承銷方式</a:t>
                      </a:r>
                      <a:endParaRPr lang="zh-TW" altLang="en-US" sz="1800"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dirty="0" smtClean="0"/>
                        <a:t>上市承銷股份 </a:t>
                      </a:r>
                      <a:r>
                        <a:rPr lang="en-US" altLang="zh-TW" sz="1600" b="1" dirty="0" smtClean="0">
                          <a:solidFill>
                            <a:srgbClr val="FF0000"/>
                          </a:solidFill>
                          <a:effectLst>
                            <a:outerShdw blurRad="38100" dist="38100" dir="2700000" algn="tl">
                              <a:srgbClr val="000000">
                                <a:alpha val="43137"/>
                              </a:srgbClr>
                            </a:outerShdw>
                          </a:effectLst>
                        </a:rPr>
                        <a:t>5</a:t>
                      </a:r>
                      <a:r>
                        <a:rPr lang="en-US" altLang="zh-TW" sz="1600" dirty="0" smtClean="0"/>
                        <a:t>%</a:t>
                      </a:r>
                      <a:r>
                        <a:rPr lang="zh-TW" altLang="en-US" sz="1600" dirty="0" smtClean="0"/>
                        <a:t>且不得低於 </a:t>
                      </a:r>
                      <a:r>
                        <a:rPr lang="en-US" altLang="zh-TW" sz="1600" b="1" dirty="0" smtClean="0">
                          <a:solidFill>
                            <a:srgbClr val="FF0000"/>
                          </a:solidFill>
                          <a:effectLst>
                            <a:outerShdw blurRad="38100" dist="38100" dir="2700000" algn="tl">
                              <a:srgbClr val="000000">
                                <a:alpha val="43137"/>
                              </a:srgbClr>
                            </a:outerShdw>
                          </a:effectLst>
                        </a:rPr>
                        <a:t>80 </a:t>
                      </a:r>
                      <a:r>
                        <a:rPr lang="zh-TW" altLang="en-US" sz="1600" dirty="0" smtClean="0"/>
                        <a:t>萬股，全數現金增資發行新股全數現金增資發行新股；</a:t>
                      </a:r>
                      <a:r>
                        <a:rPr lang="zh-TW" altLang="zh-TW" sz="1600" b="1" u="none"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但應提出承銷之股數超過</a:t>
                      </a:r>
                      <a:r>
                        <a:rPr lang="en-US" altLang="zh-TW" sz="1600" b="1" u="none" kern="1200"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5</a:t>
                      </a:r>
                      <a:r>
                        <a:rPr lang="en-US" altLang="zh-TW" sz="1600" b="1" u="none"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00</a:t>
                      </a:r>
                      <a:r>
                        <a:rPr lang="zh-TW" altLang="zh-TW" sz="1600" b="1" u="none"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萬股者，得以不低於</a:t>
                      </a:r>
                      <a:r>
                        <a:rPr lang="en-US" altLang="zh-TW" sz="1600" b="1" u="none" kern="1200"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5</a:t>
                      </a:r>
                      <a:r>
                        <a:rPr lang="en-US" altLang="zh-TW" sz="1600" b="1" u="none"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00</a:t>
                      </a:r>
                      <a:r>
                        <a:rPr lang="zh-TW" altLang="zh-TW" sz="1600" b="1" u="none"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萬股之股數辦理公開銷售</a:t>
                      </a:r>
                      <a:endParaRPr lang="zh-TW" altLang="en-US" sz="1600" b="1" baseline="0"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dirty="0" smtClean="0"/>
                        <a:t>上市審查準則</a:t>
                      </a:r>
                      <a:r>
                        <a:rPr lang="zh-TW" altLang="en-US" sz="1600" dirty="0" smtClean="0"/>
                        <a:t>第</a:t>
                      </a:r>
                      <a:r>
                        <a:rPr lang="en-US" altLang="zh-TW" sz="1600" dirty="0" smtClean="0"/>
                        <a:t>36</a:t>
                      </a:r>
                      <a:r>
                        <a:rPr lang="zh-TW" altLang="en-US" sz="1600" dirty="0" smtClean="0"/>
                        <a:t>條、</a:t>
                      </a:r>
                      <a:r>
                        <a:rPr lang="zh-TW" altLang="en-US" sz="1600" b="1" dirty="0" smtClean="0"/>
                        <a:t>補充規定</a:t>
                      </a:r>
                      <a:r>
                        <a:rPr lang="zh-TW" altLang="en-US" sz="1600" dirty="0" smtClean="0"/>
                        <a:t>第</a:t>
                      </a:r>
                      <a:r>
                        <a:rPr lang="en-US" altLang="zh-TW" sz="1600" dirty="0" smtClean="0">
                          <a:latin typeface="標楷體" panose="03000509000000000000" pitchFamily="65" charset="-120"/>
                          <a:ea typeface="標楷體" panose="03000509000000000000" pitchFamily="65" charset="-120"/>
                        </a:rPr>
                        <a:t>17</a:t>
                      </a:r>
                      <a:r>
                        <a:rPr lang="zh-TW" altLang="en-US" sz="1600" dirty="0" smtClean="0">
                          <a:latin typeface="標楷體" panose="03000509000000000000" pitchFamily="65" charset="-120"/>
                          <a:ea typeface="標楷體" panose="03000509000000000000" pitchFamily="65" charset="-120"/>
                        </a:rPr>
                        <a:t>條之</a:t>
                      </a:r>
                      <a:r>
                        <a:rPr lang="en-US" altLang="zh-TW" sz="1600" dirty="0" smtClean="0">
                          <a:latin typeface="標楷體" panose="03000509000000000000" pitchFamily="65" charset="-120"/>
                          <a:ea typeface="標楷體" panose="03000509000000000000" pitchFamily="65" charset="-120"/>
                        </a:rPr>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(111.9.21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112.9.5</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a:solidFill>
                          <a:srgbClr val="7030A0"/>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extLst>
                  <a:ext uri="{0D108BD9-81ED-4DB2-BD59-A6C34878D82A}">
                    <a16:rowId xmlns:a16="http://schemas.microsoft.com/office/drawing/2014/main" val="2547829137"/>
                  </a:ext>
                </a:extLst>
              </a:tr>
            </a:tbl>
          </a:graphicData>
        </a:graphic>
      </p:graphicFrame>
    </p:spTree>
    <p:extLst>
      <p:ext uri="{BB962C8B-B14F-4D97-AF65-F5344CB8AC3E}">
        <p14:creationId xmlns:p14="http://schemas.microsoft.com/office/powerpoint/2010/main" val="42523941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A7F7AB1E-6983-4FC7-AC12-B273AF45D02A}" type="slidenum">
              <a:rPr lang="zh-TW" altLang="en-US" smtClean="0"/>
              <a:pPr>
                <a:defRPr/>
              </a:pPr>
              <a:t>40</a:t>
            </a:fld>
            <a:endParaRPr lang="zh-TW" altLang="en-US" dirty="0"/>
          </a:p>
        </p:txBody>
      </p:sp>
      <p:sp>
        <p:nvSpPr>
          <p:cNvPr id="5" name="矩形 4"/>
          <p:cNvSpPr/>
          <p:nvPr/>
        </p:nvSpPr>
        <p:spPr>
          <a:xfrm>
            <a:off x="1524000" y="10473"/>
            <a:ext cx="7820703" cy="964368"/>
          </a:xfrm>
          <a:prstGeom prst="rect">
            <a:avLst/>
          </a:prstGeom>
        </p:spPr>
        <p:txBody>
          <a:bodyPr wrap="square">
            <a:spAutoFit/>
          </a:bodyPr>
          <a:lstStyle/>
          <a:p>
            <a:pPr>
              <a:lnSpc>
                <a:spcPts val="3400"/>
              </a:lnSpc>
            </a:pPr>
            <a:r>
              <a:rPr lang="en-US" altLang="zh-TW" sz="3200" b="1" cap="all" dirty="0" smtClean="0">
                <a:latin typeface="Book Antiqua" pitchFamily="18" charset="0"/>
                <a:ea typeface="標楷體" pitchFamily="65" charset="-120"/>
                <a:cs typeface="+mj-cs"/>
              </a:rPr>
              <a:t>Q.</a:t>
            </a:r>
            <a:r>
              <a:rPr lang="zh-TW" altLang="en-US" sz="3200" b="1" cap="all" dirty="0" smtClean="0">
                <a:latin typeface="Book Antiqua" pitchFamily="18" charset="0"/>
                <a:ea typeface="標楷體" pitchFamily="65" charset="-120"/>
                <a:cs typeface="+mj-cs"/>
              </a:rPr>
              <a:t>申請</a:t>
            </a:r>
            <a:r>
              <a:rPr lang="zh-TW" altLang="en-US" sz="3200" b="1" cap="all" dirty="0">
                <a:latin typeface="Book Antiqua" pitchFamily="18" charset="0"/>
                <a:ea typeface="標楷體" pitchFamily="65" charset="-120"/>
                <a:cs typeface="+mj-cs"/>
              </a:rPr>
              <a:t>創新板上市時，應如何檢送內部控制專案審查報告？</a:t>
            </a:r>
          </a:p>
        </p:txBody>
      </p:sp>
      <p:graphicFrame>
        <p:nvGraphicFramePr>
          <p:cNvPr id="7" name="資料庫圖表 6"/>
          <p:cNvGraphicFramePr/>
          <p:nvPr>
            <p:extLst>
              <p:ext uri="{D42A27DB-BD31-4B8C-83A1-F6EECF244321}">
                <p14:modId xmlns:p14="http://schemas.microsoft.com/office/powerpoint/2010/main" val="1937876225"/>
              </p:ext>
            </p:extLst>
          </p:nvPr>
        </p:nvGraphicFramePr>
        <p:xfrm>
          <a:off x="169529" y="901449"/>
          <a:ext cx="8876950" cy="5844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1205506586"/>
              </p:ext>
            </p:extLst>
          </p:nvPr>
        </p:nvGraphicFramePr>
        <p:xfrm>
          <a:off x="4838608" y="1912731"/>
          <a:ext cx="4008504" cy="1228143"/>
        </p:xfrm>
        <a:graphic>
          <a:graphicData uri="http://schemas.openxmlformats.org/drawingml/2006/table">
            <a:tbl>
              <a:tblPr firstRow="1" firstCol="1" bandRow="1">
                <a:tableStyleId>{5C22544A-7EE6-4342-B048-85BDC9FD1C3A}</a:tableStyleId>
              </a:tblPr>
              <a:tblGrid>
                <a:gridCol w="1340253">
                  <a:extLst>
                    <a:ext uri="{9D8B030D-6E8A-4147-A177-3AD203B41FA5}">
                      <a16:colId xmlns:a16="http://schemas.microsoft.com/office/drawing/2014/main" val="844192000"/>
                    </a:ext>
                  </a:extLst>
                </a:gridCol>
                <a:gridCol w="2668251">
                  <a:extLst>
                    <a:ext uri="{9D8B030D-6E8A-4147-A177-3AD203B41FA5}">
                      <a16:colId xmlns:a16="http://schemas.microsoft.com/office/drawing/2014/main" val="340526924"/>
                    </a:ext>
                  </a:extLst>
                </a:gridCol>
              </a:tblGrid>
              <a:tr h="138779">
                <a:tc>
                  <a:txBody>
                    <a:bodyPr/>
                    <a:lstStyle/>
                    <a:p>
                      <a:pPr algn="ctr">
                        <a:lnSpc>
                          <a:spcPts val="1500"/>
                        </a:lnSpc>
                        <a:spcAft>
                          <a:spcPts val="0"/>
                        </a:spcAft>
                      </a:pPr>
                      <a:r>
                        <a:rPr lang="zh-TW" sz="1400" kern="100" dirty="0">
                          <a:effectLst/>
                          <a:latin typeface="標楷體" panose="03000509000000000000" pitchFamily="65" charset="-120"/>
                          <a:ea typeface="標楷體" panose="03000509000000000000" pitchFamily="65" charset="-120"/>
                        </a:rPr>
                        <a:t>送件日期</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500"/>
                        </a:lnSpc>
                        <a:spcAft>
                          <a:spcPts val="0"/>
                        </a:spcAft>
                      </a:pPr>
                      <a:r>
                        <a:rPr lang="zh-TW" sz="1400" kern="100" dirty="0">
                          <a:effectLst/>
                          <a:latin typeface="標楷體" panose="03000509000000000000" pitchFamily="65" charset="-120"/>
                          <a:ea typeface="標楷體" panose="03000509000000000000" pitchFamily="65" charset="-120"/>
                        </a:rPr>
                        <a:t>涵蓋期間</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2654498959"/>
                  </a:ext>
                </a:extLst>
              </a:tr>
              <a:tr h="168576">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8</a:t>
                      </a:r>
                      <a:r>
                        <a:rPr lang="zh-TW" sz="1400" kern="100" dirty="0">
                          <a:effectLst/>
                          <a:latin typeface="標楷體" panose="03000509000000000000" pitchFamily="65" charset="-120"/>
                          <a:ea typeface="標楷體" panose="03000509000000000000" pitchFamily="65" charset="-120"/>
                        </a:rPr>
                        <a:t>～</a:t>
                      </a:r>
                      <a:r>
                        <a:rPr lang="en-US" sz="1400" kern="100" dirty="0">
                          <a:effectLst/>
                          <a:latin typeface="標楷體" panose="03000509000000000000" pitchFamily="65" charset="-120"/>
                          <a:ea typeface="標楷體" panose="03000509000000000000" pitchFamily="65" charset="-120"/>
                        </a:rPr>
                        <a:t>10 </a:t>
                      </a:r>
                      <a:r>
                        <a:rPr lang="zh-TW" sz="1400" kern="100" dirty="0">
                          <a:effectLst/>
                          <a:latin typeface="標楷體" panose="03000509000000000000" pitchFamily="65" charset="-120"/>
                          <a:ea typeface="標楷體" panose="03000509000000000000" pitchFamily="65" charset="-120"/>
                        </a:rPr>
                        <a:t>月</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日～</a:t>
                      </a:r>
                      <a:r>
                        <a:rPr lang="en-US" sz="1400" kern="100" dirty="0">
                          <a:effectLst/>
                          <a:latin typeface="標楷體" panose="03000509000000000000" pitchFamily="65" charset="-120"/>
                          <a:ea typeface="標楷體" panose="03000509000000000000" pitchFamily="65" charset="-120"/>
                        </a:rPr>
                        <a:t>6</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30</a:t>
                      </a:r>
                      <a:r>
                        <a:rPr lang="zh-TW" sz="1400" kern="100" dirty="0">
                          <a:effectLst/>
                          <a:latin typeface="標楷體" panose="03000509000000000000" pitchFamily="65" charset="-120"/>
                          <a:ea typeface="標楷體" panose="03000509000000000000" pitchFamily="65" charset="-120"/>
                        </a:rPr>
                        <a:t>日</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2075009428"/>
                  </a:ext>
                </a:extLst>
              </a:tr>
              <a:tr h="337151">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11 </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111</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月</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4</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日～</a:t>
                      </a:r>
                      <a:r>
                        <a:rPr lang="en-US" sz="1400" kern="100" dirty="0">
                          <a:effectLst/>
                          <a:latin typeface="標楷體" panose="03000509000000000000" pitchFamily="65" charset="-120"/>
                          <a:ea typeface="標楷體" panose="03000509000000000000" pitchFamily="65" charset="-120"/>
                        </a:rPr>
                        <a:t>9</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30</a:t>
                      </a:r>
                      <a:r>
                        <a:rPr lang="zh-TW" sz="1400" kern="100" dirty="0">
                          <a:effectLst/>
                          <a:latin typeface="標楷體" panose="03000509000000000000" pitchFamily="65" charset="-120"/>
                          <a:ea typeface="標楷體" panose="03000509000000000000" pitchFamily="65" charset="-120"/>
                        </a:rPr>
                        <a:t>日</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6297979"/>
                  </a:ext>
                </a:extLst>
              </a:tr>
              <a:tr h="168576">
                <a:tc>
                  <a:txBody>
                    <a:bodyPr/>
                    <a:lstStyle/>
                    <a:p>
                      <a:pPr>
                        <a:lnSpc>
                          <a:spcPts val="1500"/>
                        </a:lnSpc>
                        <a:spcAft>
                          <a:spcPts val="0"/>
                        </a:spcAft>
                      </a:pPr>
                      <a:r>
                        <a:rPr lang="en-US" sz="1400" kern="100">
                          <a:effectLst/>
                          <a:latin typeface="標楷體" panose="03000509000000000000" pitchFamily="65" charset="-120"/>
                          <a:ea typeface="標楷體" panose="03000509000000000000" pitchFamily="65" charset="-120"/>
                        </a:rPr>
                        <a:t>111</a:t>
                      </a:r>
                      <a:r>
                        <a:rPr lang="zh-TW" sz="1400" kern="100">
                          <a:effectLst/>
                          <a:latin typeface="標楷體" panose="03000509000000000000" pitchFamily="65" charset="-120"/>
                          <a:ea typeface="標楷體" panose="03000509000000000000" pitchFamily="65" charset="-120"/>
                        </a:rPr>
                        <a:t>年</a:t>
                      </a:r>
                      <a:r>
                        <a:rPr lang="en-US" sz="1400" kern="100">
                          <a:effectLst/>
                          <a:latin typeface="標楷體" panose="03000509000000000000" pitchFamily="65" charset="-120"/>
                          <a:ea typeface="標楷體" panose="03000509000000000000" pitchFamily="65" charset="-120"/>
                        </a:rPr>
                        <a:t>2</a:t>
                      </a:r>
                      <a:r>
                        <a:rPr lang="zh-TW" sz="1400" kern="100">
                          <a:effectLst/>
                          <a:latin typeface="標楷體" panose="03000509000000000000" pitchFamily="65" charset="-120"/>
                          <a:ea typeface="標楷體" panose="03000509000000000000" pitchFamily="65" charset="-120"/>
                        </a:rPr>
                        <a:t>～</a:t>
                      </a:r>
                      <a:r>
                        <a:rPr lang="en-US" sz="1400" kern="100">
                          <a:effectLst/>
                          <a:latin typeface="標楷體" panose="03000509000000000000" pitchFamily="65" charset="-120"/>
                          <a:ea typeface="標楷體" panose="03000509000000000000" pitchFamily="65" charset="-120"/>
                        </a:rPr>
                        <a:t>4</a:t>
                      </a:r>
                      <a:r>
                        <a:rPr lang="zh-TW" sz="1400" kern="100">
                          <a:effectLst/>
                          <a:latin typeface="標楷體" panose="03000509000000000000" pitchFamily="65" charset="-120"/>
                          <a:ea typeface="標楷體" panose="03000509000000000000" pitchFamily="65" charset="-120"/>
                        </a:rPr>
                        <a:t>月</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7</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日～</a:t>
                      </a:r>
                      <a:r>
                        <a:rPr lang="en-US" sz="1400" kern="100" dirty="0">
                          <a:effectLst/>
                          <a:latin typeface="標楷體" panose="03000509000000000000" pitchFamily="65" charset="-120"/>
                          <a:ea typeface="標楷體" panose="03000509000000000000" pitchFamily="65" charset="-120"/>
                        </a:rPr>
                        <a:t>12</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31</a:t>
                      </a:r>
                      <a:r>
                        <a:rPr lang="zh-TW" sz="1400" kern="100" dirty="0">
                          <a:effectLst/>
                          <a:latin typeface="標楷體" panose="03000509000000000000" pitchFamily="65" charset="-120"/>
                          <a:ea typeface="標楷體" panose="03000509000000000000" pitchFamily="65" charset="-120"/>
                        </a:rPr>
                        <a:t>日</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2205948571"/>
                  </a:ext>
                </a:extLst>
              </a:tr>
              <a:tr h="275643">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111</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5</a:t>
                      </a:r>
                      <a:r>
                        <a:rPr lang="zh-TW" sz="1400" kern="100" dirty="0">
                          <a:effectLst/>
                          <a:latin typeface="標楷體" panose="03000509000000000000" pitchFamily="65" charset="-120"/>
                          <a:ea typeface="標楷體" panose="03000509000000000000" pitchFamily="65" charset="-120"/>
                        </a:rPr>
                        <a:t>～</a:t>
                      </a:r>
                      <a:r>
                        <a:rPr lang="en-US" sz="1400" kern="100" dirty="0">
                          <a:effectLst/>
                          <a:latin typeface="標楷體" panose="03000509000000000000" pitchFamily="65" charset="-120"/>
                          <a:ea typeface="標楷體" panose="03000509000000000000" pitchFamily="65" charset="-120"/>
                        </a:rPr>
                        <a:t>7</a:t>
                      </a:r>
                      <a:r>
                        <a:rPr lang="zh-TW" sz="1400" kern="100" dirty="0">
                          <a:effectLst/>
                          <a:latin typeface="標楷體" panose="03000509000000000000" pitchFamily="65" charset="-120"/>
                          <a:ea typeface="標楷體" panose="03000509000000000000" pitchFamily="65" charset="-120"/>
                        </a:rPr>
                        <a:t>月</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nSpc>
                          <a:spcPts val="1500"/>
                        </a:lnSpc>
                        <a:spcAft>
                          <a:spcPts val="0"/>
                        </a:spcAft>
                      </a:pP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日～</a:t>
                      </a:r>
                      <a:r>
                        <a:rPr lang="en-US" sz="1400" kern="100" dirty="0">
                          <a:effectLst/>
                          <a:latin typeface="標楷體" panose="03000509000000000000" pitchFamily="65" charset="-120"/>
                          <a:ea typeface="標楷體" panose="03000509000000000000" pitchFamily="65" charset="-120"/>
                        </a:rPr>
                        <a:t>111</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3</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31</a:t>
                      </a:r>
                      <a:r>
                        <a:rPr lang="zh-TW" sz="1400" kern="100" dirty="0">
                          <a:effectLst/>
                          <a:latin typeface="標楷體" panose="03000509000000000000" pitchFamily="65" charset="-120"/>
                          <a:ea typeface="標楷體" panose="03000509000000000000" pitchFamily="65" charset="-120"/>
                        </a:rPr>
                        <a:t>日</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538081467"/>
                  </a:ext>
                </a:extLst>
              </a:tr>
            </a:tbl>
          </a:graphicData>
        </a:graphic>
      </p:graphicFrame>
      <p:sp>
        <p:nvSpPr>
          <p:cNvPr id="9" name="矩形 8"/>
          <p:cNvSpPr/>
          <p:nvPr/>
        </p:nvSpPr>
        <p:spPr>
          <a:xfrm>
            <a:off x="2438400" y="3188855"/>
            <a:ext cx="6408712" cy="1569660"/>
          </a:xfrm>
          <a:prstGeom prst="rect">
            <a:avLst/>
          </a:prstGeom>
        </p:spPr>
        <p:txBody>
          <a:bodyPr wrap="square">
            <a:spAutoFit/>
          </a:bodyPr>
          <a:lstStyle/>
          <a:p>
            <a:pPr marL="285750" indent="-285750" algn="just">
              <a:buFont typeface="Arial" panose="020B0604020202020204" pitchFamily="34" charset="0"/>
              <a:buChar char="•"/>
            </a:pPr>
            <a:r>
              <a:rPr lang="zh-TW" altLang="zh-TW" sz="1600" dirty="0">
                <a:ea typeface="標楷體" panose="03000509000000000000" pitchFamily="65" charset="-120"/>
                <a:cs typeface="Calibri" panose="020F0502020204030204" pitchFamily="34" charset="0"/>
              </a:rPr>
              <a:t>承諾於上市後</a:t>
            </a:r>
            <a:r>
              <a:rPr lang="zh-TW" altLang="zh-TW" sz="1600" dirty="0">
                <a:solidFill>
                  <a:srgbClr val="0000FF"/>
                </a:solidFill>
                <a:ea typeface="標楷體" panose="03000509000000000000" pitchFamily="65" charset="-120"/>
                <a:cs typeface="Calibri" panose="020F0502020204030204" pitchFamily="34" charset="0"/>
              </a:rPr>
              <a:t>次一</a:t>
            </a:r>
            <a:r>
              <a:rPr lang="zh-TW" altLang="zh-TW" sz="1600" dirty="0">
                <a:ea typeface="標楷體" panose="03000509000000000000" pitchFamily="65" charset="-120"/>
                <a:cs typeface="Calibri" panose="020F0502020204030204" pitchFamily="34" charset="0"/>
              </a:rPr>
              <a:t>個會計年度內，於檢送書面年報時，一併於本公司指定之網際網路資訊申報系統公開及以書面申報</a:t>
            </a:r>
            <a:r>
              <a:rPr lang="zh-TW" altLang="zh-TW" sz="1600" dirty="0">
                <a:solidFill>
                  <a:srgbClr val="0000FF"/>
                </a:solidFill>
                <a:ea typeface="標楷體" panose="03000509000000000000" pitchFamily="65" charset="-120"/>
                <a:cs typeface="Calibri" panose="020F0502020204030204" pitchFamily="34" charset="0"/>
              </a:rPr>
              <a:t>前一</a:t>
            </a:r>
            <a:r>
              <a:rPr lang="zh-TW" altLang="zh-TW" sz="1600" dirty="0">
                <a:ea typeface="標楷體" panose="03000509000000000000" pitchFamily="65" charset="-120"/>
                <a:cs typeface="Calibri" panose="020F0502020204030204" pitchFamily="34" charset="0"/>
              </a:rPr>
              <a:t>年度會計師專案審查</a:t>
            </a:r>
            <a:r>
              <a:rPr lang="zh-TW" altLang="zh-TW" sz="1600" dirty="0" smtClean="0">
                <a:ea typeface="標楷體" panose="03000509000000000000" pitchFamily="65" charset="-120"/>
                <a:cs typeface="Calibri" panose="020F0502020204030204" pitchFamily="34" charset="0"/>
              </a:rPr>
              <a:t>報告</a:t>
            </a:r>
            <a:r>
              <a:rPr lang="zh-TW" altLang="en-US" sz="1600" dirty="0" smtClean="0">
                <a:ea typeface="標楷體" panose="03000509000000000000" pitchFamily="65" charset="-120"/>
                <a:cs typeface="Calibri" panose="020F0502020204030204" pitchFamily="34" charset="0"/>
              </a:rPr>
              <a:t>。</a:t>
            </a:r>
            <a:endParaRPr lang="en-US" altLang="zh-TW" sz="1600" dirty="0" smtClean="0">
              <a:ea typeface="標楷體" panose="03000509000000000000" pitchFamily="65" charset="-120"/>
              <a:cs typeface="Calibri" panose="020F0502020204030204" pitchFamily="34" charset="0"/>
            </a:endParaRPr>
          </a:p>
          <a:p>
            <a:pPr marL="285750" indent="-285750" algn="just">
              <a:buFont typeface="Arial" panose="020B0604020202020204" pitchFamily="34" charset="0"/>
              <a:buChar char="•"/>
            </a:pPr>
            <a:r>
              <a:rPr lang="zh-TW" altLang="en-US" sz="1600" dirty="0" smtClean="0">
                <a:ea typeface="標楷體" panose="03000509000000000000" pitchFamily="65" charset="-120"/>
                <a:cs typeface="Calibri" panose="020F0502020204030204" pitchFamily="34" charset="0"/>
              </a:rPr>
              <a:t>舉例：</a:t>
            </a:r>
            <a:r>
              <a:rPr lang="en-US" altLang="zh-TW" sz="1600" dirty="0" smtClean="0">
                <a:ea typeface="標楷體" panose="03000509000000000000" pitchFamily="65" charset="-120"/>
                <a:cs typeface="Calibri" panose="020F0502020204030204" pitchFamily="34" charset="0"/>
              </a:rPr>
              <a:t>110</a:t>
            </a:r>
            <a:r>
              <a:rPr lang="zh-TW" altLang="en-US" sz="1600" dirty="0" smtClean="0">
                <a:ea typeface="標楷體" panose="03000509000000000000" pitchFamily="65" charset="-120"/>
                <a:cs typeface="Calibri" panose="020F0502020204030204" pitchFamily="34" charset="0"/>
              </a:rPr>
              <a:t>年</a:t>
            </a:r>
            <a:r>
              <a:rPr lang="en-US" altLang="zh-TW" sz="1600" dirty="0">
                <a:ea typeface="標楷體" panose="03000509000000000000" pitchFamily="65" charset="-120"/>
                <a:cs typeface="Calibri" panose="020F0502020204030204" pitchFamily="34" charset="0"/>
              </a:rPr>
              <a:t>12</a:t>
            </a:r>
            <a:r>
              <a:rPr lang="zh-TW" altLang="en-US" sz="1600" dirty="0">
                <a:ea typeface="標楷體" panose="03000509000000000000" pitchFamily="65" charset="-120"/>
                <a:cs typeface="Calibri" panose="020F0502020204030204" pitchFamily="34" charset="0"/>
              </a:rPr>
              <a:t>月上市掛牌，甲公司須於</a:t>
            </a:r>
            <a:r>
              <a:rPr lang="en-US" altLang="zh-TW" sz="1600" dirty="0" smtClean="0">
                <a:ea typeface="標楷體" panose="03000509000000000000" pitchFamily="65" charset="-120"/>
                <a:cs typeface="Calibri" panose="020F0502020204030204" pitchFamily="34" charset="0"/>
              </a:rPr>
              <a:t>111</a:t>
            </a:r>
            <a:r>
              <a:rPr lang="zh-TW" altLang="en-US" sz="1600" dirty="0" smtClean="0">
                <a:ea typeface="標楷體" panose="03000509000000000000" pitchFamily="65" charset="-120"/>
                <a:cs typeface="Calibri" panose="020F0502020204030204" pitchFamily="34" charset="0"/>
              </a:rPr>
              <a:t>年</a:t>
            </a:r>
            <a:r>
              <a:rPr lang="zh-TW" altLang="en-US" sz="1600" dirty="0">
                <a:ea typeface="標楷體" panose="03000509000000000000" pitchFamily="65" charset="-120"/>
                <a:cs typeface="Calibri" panose="020F0502020204030204" pitchFamily="34" charset="0"/>
              </a:rPr>
              <a:t>股東常會開會</a:t>
            </a:r>
            <a:r>
              <a:rPr lang="en-US" altLang="zh-TW" sz="1600" dirty="0">
                <a:ea typeface="標楷體" panose="03000509000000000000" pitchFamily="65" charset="-120"/>
                <a:cs typeface="Calibri" panose="020F0502020204030204" pitchFamily="34" charset="0"/>
              </a:rPr>
              <a:t>21</a:t>
            </a:r>
            <a:r>
              <a:rPr lang="zh-TW" altLang="en-US" sz="1600" dirty="0">
                <a:ea typeface="標楷體" panose="03000509000000000000" pitchFamily="65" charset="-120"/>
                <a:cs typeface="Calibri" panose="020F0502020204030204" pitchFamily="34" charset="0"/>
              </a:rPr>
              <a:t>日前申報並檢送書面年報時，一併檢送</a:t>
            </a:r>
            <a:r>
              <a:rPr lang="en-US" altLang="zh-TW" sz="1600" dirty="0" smtClean="0">
                <a:solidFill>
                  <a:srgbClr val="0000FF"/>
                </a:solidFill>
                <a:ea typeface="標楷體" panose="03000509000000000000" pitchFamily="65" charset="-120"/>
                <a:cs typeface="Calibri" panose="020F0502020204030204" pitchFamily="34" charset="0"/>
              </a:rPr>
              <a:t>110</a:t>
            </a:r>
            <a:r>
              <a:rPr lang="zh-TW" altLang="en-US" sz="1600" dirty="0" smtClean="0">
                <a:solidFill>
                  <a:srgbClr val="0000FF"/>
                </a:solidFill>
                <a:ea typeface="標楷體" panose="03000509000000000000" pitchFamily="65" charset="-120"/>
                <a:cs typeface="Calibri" panose="020F0502020204030204" pitchFamily="34" charset="0"/>
              </a:rPr>
              <a:t>年度</a:t>
            </a:r>
            <a:r>
              <a:rPr lang="zh-TW" altLang="en-US" sz="1600" dirty="0">
                <a:ea typeface="標楷體" panose="03000509000000000000" pitchFamily="65" charset="-120"/>
                <a:cs typeface="Calibri" panose="020F0502020204030204" pitchFamily="34" charset="0"/>
              </a:rPr>
              <a:t>內部控制專案審查</a:t>
            </a:r>
            <a:r>
              <a:rPr lang="zh-TW" altLang="en-US" sz="1600" dirty="0" smtClean="0">
                <a:ea typeface="標楷體" panose="03000509000000000000" pitchFamily="65" charset="-120"/>
                <a:cs typeface="Calibri" panose="020F0502020204030204" pitchFamily="34" charset="0"/>
              </a:rPr>
              <a:t>報告</a:t>
            </a:r>
            <a:r>
              <a:rPr lang="en-US" altLang="zh-TW" sz="1600" i="1" dirty="0">
                <a:ea typeface="標楷體" panose="03000509000000000000" pitchFamily="65" charset="-120"/>
                <a:cs typeface="Calibri" panose="020F0502020204030204" pitchFamily="34" charset="0"/>
              </a:rPr>
              <a:t> </a:t>
            </a:r>
            <a:r>
              <a:rPr lang="en-US" altLang="zh-TW" sz="1600" i="1" dirty="0" smtClean="0">
                <a:ea typeface="標楷體" panose="03000509000000000000" pitchFamily="65" charset="-120"/>
                <a:cs typeface="Calibri" panose="020F0502020204030204" pitchFamily="34" charset="0"/>
              </a:rPr>
              <a:t> </a:t>
            </a:r>
            <a:r>
              <a:rPr lang="en-US" altLang="zh-TW" sz="1600" b="1" i="1" dirty="0" smtClean="0">
                <a:ea typeface="標楷體" panose="03000509000000000000" pitchFamily="65" charset="-120"/>
                <a:cs typeface="Calibri" panose="020F0502020204030204" pitchFamily="34" charset="0"/>
              </a:rPr>
              <a:t>Q.111</a:t>
            </a:r>
            <a:r>
              <a:rPr lang="zh-TW" altLang="en-US" sz="1600" b="1" i="1" dirty="0" smtClean="0">
                <a:ea typeface="標楷體" panose="03000509000000000000" pitchFamily="65" charset="-120"/>
                <a:cs typeface="Calibri" panose="020F0502020204030204" pitchFamily="34" charset="0"/>
              </a:rPr>
              <a:t>年</a:t>
            </a:r>
            <a:r>
              <a:rPr lang="en-US" altLang="zh-TW" sz="1600" b="1" i="1" dirty="0" smtClean="0">
                <a:ea typeface="標楷體" panose="03000509000000000000" pitchFamily="65" charset="-120"/>
                <a:cs typeface="Calibri" panose="020F0502020204030204" pitchFamily="34" charset="0"/>
              </a:rPr>
              <a:t>2</a:t>
            </a:r>
            <a:r>
              <a:rPr lang="zh-TW" altLang="en-US" sz="1600" b="1" i="1" dirty="0" smtClean="0">
                <a:ea typeface="標楷體" panose="03000509000000000000" pitchFamily="65" charset="-120"/>
                <a:cs typeface="Calibri" panose="020F0502020204030204" pitchFamily="34" charset="0"/>
              </a:rPr>
              <a:t>月上市→</a:t>
            </a:r>
            <a:r>
              <a:rPr lang="en-US" altLang="zh-TW" sz="1600" b="1" i="1" dirty="0" smtClean="0">
                <a:ea typeface="標楷體" panose="03000509000000000000" pitchFamily="65" charset="-120"/>
                <a:cs typeface="Calibri" panose="020F0502020204030204" pitchFamily="34" charset="0"/>
              </a:rPr>
              <a:t>112</a:t>
            </a:r>
            <a:r>
              <a:rPr lang="zh-TW" altLang="en-US" sz="1600" b="1" i="1" dirty="0" smtClean="0">
                <a:ea typeface="標楷體" panose="03000509000000000000" pitchFamily="65" charset="-120"/>
                <a:cs typeface="Calibri" panose="020F0502020204030204" pitchFamily="34" charset="0"/>
              </a:rPr>
              <a:t>年檢送</a:t>
            </a:r>
            <a:r>
              <a:rPr lang="en-US" altLang="zh-TW" sz="1600" b="1" i="1" dirty="0" smtClean="0">
                <a:ea typeface="標楷體" panose="03000509000000000000" pitchFamily="65" charset="-120"/>
                <a:cs typeface="Calibri" panose="020F0502020204030204" pitchFamily="34" charset="0"/>
              </a:rPr>
              <a:t>111</a:t>
            </a:r>
            <a:r>
              <a:rPr lang="zh-TW" altLang="en-US" sz="1600" b="1" i="1" dirty="0" smtClean="0">
                <a:ea typeface="標楷體" panose="03000509000000000000" pitchFamily="65" charset="-120"/>
                <a:cs typeface="Calibri" panose="020F0502020204030204" pitchFamily="34" charset="0"/>
              </a:rPr>
              <a:t>年度專審報告</a:t>
            </a:r>
            <a:r>
              <a:rPr lang="en-US" altLang="zh-TW" sz="1600" b="1" i="1" dirty="0" smtClean="0">
                <a:ea typeface="標楷體" panose="03000509000000000000" pitchFamily="65" charset="-120"/>
                <a:cs typeface="Calibri" panose="020F0502020204030204" pitchFamily="34" charset="0"/>
              </a:rPr>
              <a:t>?</a:t>
            </a:r>
            <a:endParaRPr lang="zh-TW" altLang="en-US" sz="1600" b="1" i="1" dirty="0"/>
          </a:p>
        </p:txBody>
      </p:sp>
      <p:sp>
        <p:nvSpPr>
          <p:cNvPr id="10" name="書卷 (水平) 9"/>
          <p:cNvSpPr/>
          <p:nvPr/>
        </p:nvSpPr>
        <p:spPr>
          <a:xfrm>
            <a:off x="2514600" y="5638800"/>
            <a:ext cx="2324008" cy="685800"/>
          </a:xfrm>
          <a:prstGeom prst="horizont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110"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無紙化申報作業精進方案</a:t>
            </a:r>
          </a:p>
        </p:txBody>
      </p:sp>
    </p:spTree>
    <p:extLst>
      <p:ext uri="{BB962C8B-B14F-4D97-AF65-F5344CB8AC3E}">
        <p14:creationId xmlns:p14="http://schemas.microsoft.com/office/powerpoint/2010/main" val="35426297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41</a:t>
            </a:fld>
            <a:endParaRPr lang="en-US"/>
          </a:p>
        </p:txBody>
      </p:sp>
      <p:sp>
        <p:nvSpPr>
          <p:cNvPr id="4" name="投影片編號版面配置區 1"/>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F7AB1E-6983-4FC7-AC12-B273AF45D02A}"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5" name="矩形 4"/>
          <p:cNvSpPr/>
          <p:nvPr/>
        </p:nvSpPr>
        <p:spPr>
          <a:xfrm>
            <a:off x="1393321" y="23231"/>
            <a:ext cx="7620000" cy="964367"/>
          </a:xfrm>
          <a:prstGeom prst="rect">
            <a:avLst/>
          </a:prstGeom>
        </p:spPr>
        <p:txBody>
          <a:bodyPr wrap="square">
            <a:spAutoFit/>
          </a:bodyPr>
          <a:lstStyle/>
          <a:p>
            <a:pPr>
              <a:lnSpc>
                <a:spcPts val="3400"/>
              </a:lnSpc>
            </a:pPr>
            <a:r>
              <a:rPr lang="en-US" altLang="zh-TW" sz="3200" b="1" cap="all" dirty="0" smtClean="0">
                <a:solidFill>
                  <a:prstClr val="black"/>
                </a:solidFill>
                <a:latin typeface="Book Antiqua" pitchFamily="18" charset="0"/>
                <a:ea typeface="標楷體" pitchFamily="65" charset="-120"/>
              </a:rPr>
              <a:t>Q.</a:t>
            </a:r>
            <a:r>
              <a:rPr lang="zh-TW" altLang="en-US" sz="3200" b="1" cap="all" dirty="0" smtClean="0">
                <a:solidFill>
                  <a:prstClr val="black"/>
                </a:solidFill>
                <a:latin typeface="Book Antiqua" pitchFamily="18" charset="0"/>
                <a:ea typeface="標楷體" pitchFamily="65" charset="-120"/>
              </a:rPr>
              <a:t>創新</a:t>
            </a:r>
            <a:r>
              <a:rPr lang="zh-TW" altLang="en-US" sz="3200" b="1" cap="all" dirty="0">
                <a:solidFill>
                  <a:prstClr val="black"/>
                </a:solidFill>
                <a:latin typeface="Book Antiqua" pitchFamily="18" charset="0"/>
                <a:ea typeface="標楷體" pitchFamily="65" charset="-120"/>
              </a:rPr>
              <a:t>板</a:t>
            </a:r>
            <a:r>
              <a:rPr lang="zh-TW" altLang="en-US" sz="3200" b="1" cap="all" dirty="0" smtClean="0">
                <a:solidFill>
                  <a:prstClr val="black"/>
                </a:solidFill>
                <a:latin typeface="Book Antiqua" pitchFamily="18" charset="0"/>
                <a:ea typeface="標楷體" pitchFamily="65" charset="-120"/>
              </a:rPr>
              <a:t>上市掛牌公司轉板</a:t>
            </a:r>
            <a:r>
              <a:rPr lang="zh-TW" altLang="en-US" sz="3200" b="1" cap="all" dirty="0">
                <a:solidFill>
                  <a:prstClr val="black"/>
                </a:solidFill>
                <a:latin typeface="Book Antiqua" pitchFamily="18" charset="0"/>
                <a:ea typeface="標楷體" pitchFamily="65" charset="-120"/>
              </a:rPr>
              <a:t>有</a:t>
            </a:r>
            <a:r>
              <a:rPr lang="zh-TW" altLang="en-US" sz="3200" b="1" cap="all" dirty="0" smtClean="0">
                <a:solidFill>
                  <a:prstClr val="black"/>
                </a:solidFill>
                <a:latin typeface="Book Antiqua" pitchFamily="18" charset="0"/>
                <a:ea typeface="標楷體" pitchFamily="65" charset="-120"/>
              </a:rPr>
              <a:t>何條件、程序等規範？</a:t>
            </a:r>
            <a:endParaRPr lang="zh-TW" altLang="en-US" sz="3200" b="1" cap="all" dirty="0">
              <a:solidFill>
                <a:prstClr val="black"/>
              </a:solidFill>
              <a:latin typeface="Book Antiqua" pitchFamily="18" charset="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441084688"/>
              </p:ext>
            </p:extLst>
          </p:nvPr>
        </p:nvGraphicFramePr>
        <p:xfrm>
          <a:off x="38100" y="914400"/>
          <a:ext cx="9036050" cy="5914572"/>
        </p:xfrm>
        <a:graphic>
          <a:graphicData uri="http://schemas.openxmlformats.org/drawingml/2006/table">
            <a:tbl>
              <a:tblPr firstRow="1" bandRow="1"/>
              <a:tblGrid>
                <a:gridCol w="952500">
                  <a:extLst>
                    <a:ext uri="{9D8B030D-6E8A-4147-A177-3AD203B41FA5}">
                      <a16:colId xmlns:a16="http://schemas.microsoft.com/office/drawing/2014/main" val="564522494"/>
                    </a:ext>
                  </a:extLst>
                </a:gridCol>
                <a:gridCol w="5878555">
                  <a:extLst>
                    <a:ext uri="{9D8B030D-6E8A-4147-A177-3AD203B41FA5}">
                      <a16:colId xmlns:a16="http://schemas.microsoft.com/office/drawing/2014/main" val="1307428522"/>
                    </a:ext>
                  </a:extLst>
                </a:gridCol>
                <a:gridCol w="2204995">
                  <a:extLst>
                    <a:ext uri="{9D8B030D-6E8A-4147-A177-3AD203B41FA5}">
                      <a16:colId xmlns:a16="http://schemas.microsoft.com/office/drawing/2014/main" val="2502048026"/>
                    </a:ext>
                  </a:extLst>
                </a:gridCol>
              </a:tblGrid>
              <a:tr h="359229">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600" dirty="0" smtClean="0"/>
                        <a:t>項目</a:t>
                      </a:r>
                      <a:endParaRPr lang="zh-TW"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B641B"/>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600" dirty="0" smtClean="0"/>
                        <a:t>說明</a:t>
                      </a:r>
                      <a:endParaRPr lang="zh-TW"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B641B"/>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1600" dirty="0" smtClean="0"/>
                        <a:t>依據</a:t>
                      </a:r>
                      <a:endParaRPr lang="zh-TW"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B641B"/>
                    </a:solidFill>
                  </a:tcPr>
                </a:tc>
                <a:extLst>
                  <a:ext uri="{0D108BD9-81ED-4DB2-BD59-A6C34878D82A}">
                    <a16:rowId xmlns:a16="http://schemas.microsoft.com/office/drawing/2014/main" val="2808865733"/>
                  </a:ext>
                </a:extLst>
              </a:tr>
              <a:tr h="628650">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dirty="0" smtClean="0"/>
                        <a:t>要件</a:t>
                      </a:r>
                      <a:endParaRPr lang="zh-TW" altLang="en-US" sz="1600" b="1"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ts val="2000"/>
                        </a:lnSpc>
                        <a:spcBef>
                          <a:spcPts val="0"/>
                        </a:spcBef>
                        <a:spcAft>
                          <a:spcPts val="0"/>
                        </a:spcAft>
                        <a:buClrTx/>
                        <a:buSzTx/>
                        <a:buFontTx/>
                        <a:buNone/>
                        <a:tabLst/>
                        <a:defRPr/>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公司須在創新板掛牌滿</a:t>
                      </a:r>
                      <a:r>
                        <a:rPr lang="en-US" altLang="zh-TW"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1</a:t>
                      </a:r>
                      <a:r>
                        <a:rPr lang="zh-TW" altLang="zh-TW"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年</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且已符合各項現行交易板塊上市條件</a:t>
                      </a:r>
                      <a:endParaRPr lang="zh-TW" altLang="en-US" sz="1600"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ts val="2000"/>
                        </a:lnSpc>
                        <a:spcBef>
                          <a:spcPts val="0"/>
                        </a:spcBef>
                        <a:spcAft>
                          <a:spcPts val="0"/>
                        </a:spcAft>
                        <a:buClrTx/>
                        <a:buSzTx/>
                        <a:buFontTx/>
                        <a:buNone/>
                        <a:tabLst/>
                        <a:defRPr/>
                      </a:pP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上市審查準則</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40</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條</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項</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(111.9.21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smtClean="0">
                        <a:solidFill>
                          <a:srgbClr val="7030A0"/>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extLst>
                  <a:ext uri="{0D108BD9-81ED-4DB2-BD59-A6C34878D82A}">
                    <a16:rowId xmlns:a16="http://schemas.microsoft.com/office/drawing/2014/main" val="2369174561"/>
                  </a:ext>
                </a:extLst>
              </a:tr>
              <a:tr h="1167493">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dirty="0" smtClean="0">
                          <a:latin typeface="標楷體" panose="03000509000000000000" pitchFamily="65" charset="-120"/>
                          <a:ea typeface="標楷體" panose="03000509000000000000" pitchFamily="65" charset="-120"/>
                        </a:rPr>
                        <a:t>強制集保</a:t>
                      </a:r>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en-US" sz="1600" dirty="0" smtClean="0">
                          <a:latin typeface="標楷體" panose="03000509000000000000" pitchFamily="65" charset="-120"/>
                          <a:ea typeface="標楷體" panose="03000509000000000000" pitchFamily="65" charset="-120"/>
                        </a:rPr>
                        <a:t>上市掛牌前辦理公開承銷，並應強制集保一定期間</a:t>
                      </a:r>
                      <a:r>
                        <a:rPr lang="en-US"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即符合獲利條件轉列一般上市公司，強制集保半年；以多元上市條件或科技、文創暨農創事業轉列一般上市公司，則強制集保</a:t>
                      </a:r>
                      <a:r>
                        <a:rPr lang="en-US" altLang="zh-TW" sz="1600" dirty="0" smtClean="0">
                          <a:latin typeface="標楷體" panose="03000509000000000000" pitchFamily="65" charset="-120"/>
                          <a:ea typeface="標楷體" panose="03000509000000000000" pitchFamily="65" charset="-120"/>
                        </a:rPr>
                        <a:t>1</a:t>
                      </a:r>
                      <a:r>
                        <a:rPr lang="zh-TW" altLang="en-US" sz="1600" dirty="0" smtClean="0">
                          <a:latin typeface="標楷體" panose="03000509000000000000" pitchFamily="65" charset="-120"/>
                          <a:ea typeface="標楷體" panose="03000509000000000000" pitchFamily="65" charset="-120"/>
                        </a:rPr>
                        <a:t>年</a:t>
                      </a:r>
                      <a:r>
                        <a:rPr lang="en-US" altLang="zh-TW" sz="1600" dirty="0" smtClean="0">
                          <a:latin typeface="標楷體" panose="03000509000000000000" pitchFamily="65" charset="-120"/>
                          <a:ea typeface="標楷體" panose="03000509000000000000" pitchFamily="65" charset="-120"/>
                        </a:rPr>
                        <a:t>)</a:t>
                      </a:r>
                      <a:endParaRPr lang="zh-TW" altLang="en-US" sz="1600"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en-US" sz="1600" b="1" dirty="0" smtClean="0">
                          <a:latin typeface="標楷體" panose="03000509000000000000" pitchFamily="65" charset="-120"/>
                          <a:ea typeface="標楷體" panose="03000509000000000000" pitchFamily="65" charset="-120"/>
                        </a:rPr>
                        <a:t>上市審查準則</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40</a:t>
                      </a:r>
                      <a:r>
                        <a:rPr lang="zh-TW" altLang="en-US" sz="1600" dirty="0" smtClean="0">
                          <a:latin typeface="標楷體" panose="03000509000000000000" pitchFamily="65" charset="-120"/>
                          <a:ea typeface="標楷體" panose="03000509000000000000" pitchFamily="65" charset="-120"/>
                        </a:rPr>
                        <a:t>條第</a:t>
                      </a:r>
                      <a:r>
                        <a:rPr lang="en-US" altLang="zh-TW" sz="1600" dirty="0" smtClean="0">
                          <a:latin typeface="標楷體" panose="03000509000000000000" pitchFamily="65" charset="-120"/>
                          <a:ea typeface="標楷體" panose="03000509000000000000" pitchFamily="65" charset="-120"/>
                        </a:rPr>
                        <a:t>4</a:t>
                      </a:r>
                      <a:r>
                        <a:rPr lang="zh-TW" altLang="en-US" sz="1600" dirty="0" smtClean="0">
                          <a:latin typeface="標楷體" panose="03000509000000000000" pitchFamily="65" charset="-120"/>
                          <a:ea typeface="標楷體" panose="03000509000000000000" pitchFamily="65" charset="-120"/>
                        </a:rPr>
                        <a:t>項</a:t>
                      </a:r>
                    </a:p>
                    <a:p>
                      <a:pPr>
                        <a:lnSpc>
                          <a:spcPts val="2000"/>
                        </a:lnSpc>
                      </a:pPr>
                      <a:endParaRPr lang="zh-TW" altLang="en-US" sz="1600"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extLst>
                  <a:ext uri="{0D108BD9-81ED-4DB2-BD59-A6C34878D82A}">
                    <a16:rowId xmlns:a16="http://schemas.microsoft.com/office/drawing/2014/main" val="541167489"/>
                  </a:ext>
                </a:extLst>
              </a:tr>
              <a:tr h="56877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1900"/>
                        </a:lnSpc>
                        <a:spcBef>
                          <a:spcPts val="600"/>
                        </a:spcBef>
                        <a:spcAft>
                          <a:spcPts val="0"/>
                        </a:spcAft>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上市契約</a:t>
                      </a:r>
                      <a:endParaRPr lang="zh-TW" altLang="zh-TW" sz="1600" b="1"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ts val="2000"/>
                        </a:lnSpc>
                        <a:spcBef>
                          <a:spcPts val="0"/>
                        </a:spcBef>
                        <a:spcAft>
                          <a:spcPts val="0"/>
                        </a:spcAft>
                        <a:buClrTx/>
                        <a:buSzTx/>
                        <a:buFontTx/>
                        <a:buNone/>
                        <a:tabLst/>
                        <a:defRPr/>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轉列上市之申請書所載之事項，亦為股票上市契約之一部分</a:t>
                      </a:r>
                      <a:endParaRPr lang="zh-TW" altLang="en-US" sz="1600" dirty="0" smtClean="0">
                        <a:latin typeface="標楷體" panose="03000509000000000000" pitchFamily="65" charset="-120"/>
                        <a:ea typeface="標楷體" panose="03000509000000000000" pitchFamily="65" charset="-12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上市契約準則</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6</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13</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條第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3</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項</a:t>
                      </a:r>
                      <a:endParaRPr lang="zh-TW" altLang="zh-TW" sz="1600" kern="1200" dirty="0">
                        <a:solidFill>
                          <a:schemeClr val="dk1"/>
                        </a:solidFill>
                        <a:effectLst/>
                        <a:latin typeface="標楷體" panose="03000509000000000000" pitchFamily="65" charset="-120"/>
                        <a:ea typeface="標楷體" panose="03000509000000000000" pitchFamily="65" charset="-120"/>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extLst>
                  <a:ext uri="{0D108BD9-81ED-4DB2-BD59-A6C34878D82A}">
                    <a16:rowId xmlns:a16="http://schemas.microsoft.com/office/drawing/2014/main" val="2685904718"/>
                  </a:ext>
                </a:extLst>
              </a:tr>
              <a:tr h="56877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1900"/>
                        </a:lnSpc>
                        <a:spcBef>
                          <a:spcPts val="600"/>
                        </a:spcBef>
                        <a:spcAft>
                          <a:spcPts val="0"/>
                        </a:spcAft>
                      </a:pP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上市審查費</a:t>
                      </a:r>
                      <a:endParaRPr lang="zh-TW" altLang="zh-TW" sz="1600" b="1"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just" defTabSz="914400" rtl="0" eaLnBrk="1" fontAlgn="auto" latinLnBrk="0" hangingPunct="1">
                        <a:lnSpc>
                          <a:spcPts val="2000"/>
                        </a:lnSpc>
                        <a:spcBef>
                          <a:spcPts val="600"/>
                        </a:spcBef>
                        <a:spcAft>
                          <a:spcPts val="0"/>
                        </a:spcAft>
                        <a:buClrTx/>
                        <a:buSzTx/>
                        <a:buFontTx/>
                        <a:buNone/>
                        <a:tabLst/>
                        <a:defRPr/>
                      </a:pPr>
                      <a:r>
                        <a:rPr lang="zh-TW" altLang="en-US" sz="1600" dirty="0" smtClean="0">
                          <a:latin typeface="標楷體" panose="03000509000000000000" pitchFamily="65" charset="-120"/>
                          <a:ea typeface="標楷體" panose="03000509000000000000" pitchFamily="65" charset="-120"/>
                        </a:rPr>
                        <a:t>新台幣</a:t>
                      </a:r>
                      <a:r>
                        <a:rPr lang="en-US" altLang="zh-TW" sz="1600" dirty="0" smtClean="0">
                          <a:latin typeface="標楷體" panose="03000509000000000000" pitchFamily="65" charset="-120"/>
                          <a:ea typeface="標楷體" panose="03000509000000000000" pitchFamily="65" charset="-120"/>
                        </a:rPr>
                        <a:t>50</a:t>
                      </a:r>
                      <a:r>
                        <a:rPr lang="zh-TW" altLang="en-US" sz="1600" dirty="0" smtClean="0">
                          <a:latin typeface="標楷體" panose="03000509000000000000" pitchFamily="65" charset="-120"/>
                          <a:ea typeface="標楷體" panose="03000509000000000000" pitchFamily="65" charset="-120"/>
                        </a:rPr>
                        <a:t>萬元</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en-US" sz="1600" b="1" dirty="0" smtClean="0">
                          <a:latin typeface="標楷體" panose="03000509000000000000" pitchFamily="65" charset="-120"/>
                          <a:ea typeface="標楷體" panose="03000509000000000000" pitchFamily="65" charset="-120"/>
                        </a:rPr>
                        <a:t>有價證券上市審查費收費辦法</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2</a:t>
                      </a:r>
                      <a:r>
                        <a:rPr lang="zh-TW" altLang="en-US" sz="1600" dirty="0" smtClean="0">
                          <a:latin typeface="標楷體" panose="03000509000000000000" pitchFamily="65" charset="-120"/>
                          <a:ea typeface="標楷體" panose="03000509000000000000" pitchFamily="65" charset="-120"/>
                        </a:rPr>
                        <a:t>條</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extLst>
                  <a:ext uri="{0D108BD9-81ED-4DB2-BD59-A6C34878D82A}">
                    <a16:rowId xmlns:a16="http://schemas.microsoft.com/office/drawing/2014/main" val="2909485962"/>
                  </a:ext>
                </a:extLst>
              </a:tr>
              <a:tr h="56877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ts val="1900"/>
                        </a:lnSpc>
                        <a:spcBef>
                          <a:spcPts val="600"/>
                        </a:spcBef>
                        <a:spcAft>
                          <a:spcPts val="0"/>
                        </a:spcAft>
                        <a:buClrTx/>
                        <a:buSzTx/>
                        <a:buFontTx/>
                        <a:buNone/>
                        <a:tabLst/>
                        <a:defRPr/>
                      </a:pP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審議委員會</a:t>
                      </a:r>
                      <a:endParaRPr lang="zh-TW" altLang="en-US" sz="1600" b="1" dirty="0" smtClean="0">
                        <a:latin typeface="標楷體" panose="03000509000000000000" pitchFamily="65" charset="-120"/>
                        <a:ea typeface="標楷體" panose="03000509000000000000" pitchFamily="65" charset="-12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2000"/>
                        </a:lnSpc>
                        <a:spcBef>
                          <a:spcPts val="600"/>
                        </a:spcBef>
                        <a:spcAft>
                          <a:spcPts val="0"/>
                        </a:spcAft>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股票已在創新板上市之公司申請股票</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轉列一般上市公司</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，得免提報審議委員會審議</a:t>
                      </a:r>
                      <a:endParaRPr lang="zh-TW" alt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ts val="2000"/>
                        </a:lnSpc>
                        <a:spcBef>
                          <a:spcPts val="0"/>
                        </a:spcBef>
                        <a:spcAft>
                          <a:spcPts val="0"/>
                        </a:spcAft>
                        <a:buClrTx/>
                        <a:buSzTx/>
                        <a:buFontTx/>
                        <a:buNone/>
                        <a:tabLst/>
                        <a:defRPr/>
                      </a:pP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審查有價證券上市作業程序</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7</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條</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之</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a:t>
                      </a:r>
                      <a:endParaRPr lang="zh-TW" altLang="en-US" sz="1600" dirty="0" smtClean="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extLst>
                  <a:ext uri="{0D108BD9-81ED-4DB2-BD59-A6C34878D82A}">
                    <a16:rowId xmlns:a16="http://schemas.microsoft.com/office/drawing/2014/main" val="2110939055"/>
                  </a:ext>
                </a:extLst>
              </a:tr>
              <a:tr h="1304108">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承銷制度</a:t>
                      </a:r>
                      <a:endParaRPr lang="zh-TW" altLang="en-US" sz="1600"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全數以現金增資發行新股方式，扣除保留供員工承購之股數後，比照一般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IPO</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方式委託承銷商辦理公開銷售</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a:lnSpc>
                          <a:spcPts val="2000"/>
                        </a:lnSpc>
                      </a:pPr>
                      <a:r>
                        <a:rPr lang="en-US" altLang="zh-TW" sz="1600" kern="1200" dirty="0" smtClean="0">
                          <a:solidFill>
                            <a:srgbClr val="FF0000"/>
                          </a:solidFill>
                          <a:effectLst/>
                          <a:latin typeface="標楷體" panose="03000509000000000000" pitchFamily="65" charset="-120"/>
                          <a:ea typeface="標楷體" panose="03000509000000000000" pitchFamily="65" charset="-120"/>
                          <a:cs typeface="+mn-cs"/>
                        </a:rPr>
                        <a:t>1.</a:t>
                      </a:r>
                      <a:r>
                        <a:rPr lang="zh-TW" altLang="en-US"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與創新板</a:t>
                      </a:r>
                      <a:r>
                        <a:rPr lang="en-US" altLang="zh-TW"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IPO</a:t>
                      </a:r>
                      <a:r>
                        <a:rPr lang="zh-TW" altLang="en-US"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階段</a:t>
                      </a:r>
                      <a:r>
                        <a:rPr lang="zh-TW" altLang="en-US" sz="1600" b="1"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合計</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提撥不低於擬上市股份總額</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10%</a:t>
                      </a:r>
                    </a:p>
                    <a:p>
                      <a:pPr>
                        <a:lnSpc>
                          <a:spcPts val="2000"/>
                        </a:lnSpc>
                      </a:pPr>
                      <a:r>
                        <a:rPr lang="en-US" altLang="zh-TW" sz="1600" kern="1200" dirty="0" smtClean="0">
                          <a:solidFill>
                            <a:srgbClr val="FF0000"/>
                          </a:solidFill>
                          <a:effectLst/>
                          <a:latin typeface="標楷體" panose="03000509000000000000" pitchFamily="65" charset="-120"/>
                          <a:ea typeface="標楷體" panose="03000509000000000000" pitchFamily="65" charset="-120"/>
                          <a:cs typeface="+mn-cs"/>
                        </a:rPr>
                        <a:t>2.</a:t>
                      </a:r>
                      <a:r>
                        <a:rPr lang="zh-TW" altLang="en-US"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至少應提撥</a:t>
                      </a:r>
                      <a:r>
                        <a:rPr lang="en-US" altLang="zh-TW"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3%</a:t>
                      </a:r>
                      <a:r>
                        <a:rPr lang="zh-TW" altLang="en-US"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以上；若超過</a:t>
                      </a:r>
                      <a:r>
                        <a:rPr lang="en-US" altLang="zh-TW"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600</a:t>
                      </a:r>
                      <a:r>
                        <a:rPr lang="zh-TW" altLang="en-US"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萬股以上，得以</a:t>
                      </a:r>
                      <a:r>
                        <a:rPr lang="zh-TW" altLang="en-US"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不低於</a:t>
                      </a:r>
                      <a:r>
                        <a:rPr lang="en-US" altLang="zh-TW"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600</a:t>
                      </a:r>
                      <a:r>
                        <a:rPr lang="zh-TW" altLang="en-US" sz="1600" u="sng"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萬股</a:t>
                      </a:r>
                      <a:r>
                        <a:rPr lang="zh-TW" altLang="en-US" sz="1600"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辦理</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just" defTabSz="914400" rtl="0" eaLnBrk="1" fontAlgn="auto" latinLnBrk="0" hangingPunct="1">
                        <a:lnSpc>
                          <a:spcPts val="2000"/>
                        </a:lnSpc>
                        <a:spcBef>
                          <a:spcPts val="0"/>
                        </a:spcBef>
                        <a:spcAft>
                          <a:spcPts val="0"/>
                        </a:spcAft>
                        <a:buClrTx/>
                        <a:buSzTx/>
                        <a:buFontTx/>
                        <a:buNone/>
                        <a:tabLst/>
                        <a:defRPr/>
                      </a:pPr>
                      <a:r>
                        <a:rPr lang="zh-TW" altLang="zh-TW" sz="1600" b="1" kern="100" dirty="0" smtClean="0">
                          <a:effectLst/>
                          <a:latin typeface="標楷體" panose="03000509000000000000" pitchFamily="65" charset="-120"/>
                          <a:ea typeface="標楷體" panose="03000509000000000000" pitchFamily="65" charset="-120"/>
                          <a:cs typeface="Times New Roman" panose="02020603050405020304" pitchFamily="18" charset="0"/>
                        </a:rPr>
                        <a:t>上市審查準則</a:t>
                      </a:r>
                      <a:r>
                        <a:rPr lang="zh-TW"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40</a:t>
                      </a:r>
                      <a:r>
                        <a:rPr lang="zh-TW"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條，</a:t>
                      </a:r>
                      <a:r>
                        <a:rPr lang="zh-TW" altLang="zh-TW" sz="1600" b="1" kern="100" dirty="0" smtClean="0">
                          <a:effectLst/>
                          <a:latin typeface="標楷體" panose="03000509000000000000" pitchFamily="65" charset="-120"/>
                          <a:ea typeface="標楷體" panose="03000509000000000000" pitchFamily="65" charset="-120"/>
                          <a:cs typeface="Times New Roman" panose="02020603050405020304" pitchFamily="18" charset="0"/>
                        </a:rPr>
                        <a:t>有價證券上市審查準則補充規定</a:t>
                      </a:r>
                      <a:r>
                        <a:rPr lang="zh-TW"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1</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(111.9.21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112.9.5</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smtClean="0">
                          <a:solidFill>
                            <a:srgbClr val="7030A0"/>
                          </a:solidFill>
                          <a:effectLst/>
                          <a:latin typeface="標楷體" panose="03000509000000000000" pitchFamily="65" charset="-120"/>
                          <a:ea typeface="標楷體" panose="03000509000000000000" pitchFamily="65" charset="-120"/>
                          <a:cs typeface="+mn-cs"/>
                        </a:rPr>
                        <a:t>)</a:t>
                      </a:r>
                      <a:endParaRPr lang="zh-TW"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20000"/>
                      </a:srgbClr>
                    </a:solidFill>
                  </a:tcPr>
                </a:tc>
                <a:extLst>
                  <a:ext uri="{0D108BD9-81ED-4DB2-BD59-A6C34878D82A}">
                    <a16:rowId xmlns:a16="http://schemas.microsoft.com/office/drawing/2014/main" val="2468330104"/>
                  </a:ext>
                </a:extLst>
              </a:tr>
              <a:tr h="56877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dirty="0" smtClean="0">
                          <a:latin typeface="標楷體" panose="03000509000000000000" pitchFamily="65" charset="-120"/>
                          <a:ea typeface="標楷體" panose="03000509000000000000" pitchFamily="65" charset="-120"/>
                        </a:rPr>
                        <a:t>法遵契約</a:t>
                      </a:r>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en-US" sz="16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委任契約得予終止</a:t>
                      </a:r>
                      <a:endParaRPr lang="zh-TW" altLang="en-US" sz="1600"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nSpc>
                          <a:spcPts val="2000"/>
                        </a:lnSpc>
                      </a:pPr>
                      <a:r>
                        <a:rPr lang="zh-TW" altLang="en-US" sz="1600" b="1" kern="100" dirty="0" smtClean="0">
                          <a:solidFill>
                            <a:schemeClr val="dk1"/>
                          </a:solidFill>
                          <a:effectLst/>
                          <a:latin typeface="標楷體" panose="03000509000000000000" pitchFamily="65" charset="-120"/>
                          <a:ea typeface="標楷體" panose="03000509000000000000" pitchFamily="65" charset="-120"/>
                          <a:cs typeface="Times New Roman" panose="02020603050405020304" pitchFamily="18" charset="0"/>
                        </a:rPr>
                        <a:t>上市審查準則</a:t>
                      </a:r>
                      <a:r>
                        <a:rPr lang="zh-TW" altLang="en-US"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34</a:t>
                      </a:r>
                      <a:r>
                        <a:rPr lang="zh-TW" altLang="en-US" sz="1600" kern="100" dirty="0" smtClean="0">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(111.9.21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a:solidFill>
                          <a:srgbClr val="7030A0"/>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641B">
                        <a:tint val="40000"/>
                      </a:srgbClr>
                    </a:solidFill>
                  </a:tcPr>
                </a:tc>
                <a:extLst>
                  <a:ext uri="{0D108BD9-81ED-4DB2-BD59-A6C34878D82A}">
                    <a16:rowId xmlns:a16="http://schemas.microsoft.com/office/drawing/2014/main" val="1541973191"/>
                  </a:ext>
                </a:extLst>
              </a:tr>
            </a:tbl>
          </a:graphicData>
        </a:graphic>
      </p:graphicFrame>
    </p:spTree>
    <p:extLst>
      <p:ext uri="{BB962C8B-B14F-4D97-AF65-F5344CB8AC3E}">
        <p14:creationId xmlns:p14="http://schemas.microsoft.com/office/powerpoint/2010/main" val="15653987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42</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F4E2857-DE5C-405C-9397-A1FB21F696D0}"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5" name="標題 1"/>
          <p:cNvSpPr txBox="1">
            <a:spLocks/>
          </p:cNvSpPr>
          <p:nvPr/>
        </p:nvSpPr>
        <p:spPr>
          <a:xfrm>
            <a:off x="498456" y="457200"/>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spc="-150" dirty="0">
                <a:solidFill>
                  <a:srgbClr val="0000FF"/>
                </a:solidFill>
              </a:rPr>
              <a:t>調整改</a:t>
            </a:r>
            <a:r>
              <a:rPr kumimoji="0" lang="zh-TW" altLang="en-US" sz="3200" spc="-150" dirty="0" smtClean="0">
                <a:solidFill>
                  <a:srgbClr val="0000FF"/>
                </a:solidFill>
              </a:rPr>
              <a:t>列一般</a:t>
            </a:r>
            <a:r>
              <a:rPr kumimoji="0" lang="zh-TW" altLang="en-US" sz="3200" spc="-150" dirty="0">
                <a:solidFill>
                  <a:srgbClr val="0000FF"/>
                </a:solidFill>
              </a:rPr>
              <a:t>板</a:t>
            </a:r>
            <a:r>
              <a:rPr kumimoji="0" lang="zh-TW" altLang="en-US" sz="3200" spc="-150" dirty="0" smtClean="0">
                <a:solidFill>
                  <a:srgbClr val="0000FF"/>
                </a:solidFill>
              </a:rPr>
              <a:t>之應</a:t>
            </a:r>
            <a:r>
              <a:rPr kumimoji="0" lang="zh-TW" altLang="en-US" sz="3200" spc="-150" dirty="0">
                <a:solidFill>
                  <a:srgbClr val="0000FF"/>
                </a:solidFill>
              </a:rPr>
              <a:t>集保期間</a:t>
            </a:r>
          </a:p>
        </p:txBody>
      </p:sp>
      <p:graphicFrame>
        <p:nvGraphicFramePr>
          <p:cNvPr id="6" name="資料庫圖表 5"/>
          <p:cNvGraphicFramePr/>
          <p:nvPr>
            <p:extLst>
              <p:ext uri="{D42A27DB-BD31-4B8C-83A1-F6EECF244321}">
                <p14:modId xmlns:p14="http://schemas.microsoft.com/office/powerpoint/2010/main" val="4083817348"/>
              </p:ext>
            </p:extLst>
          </p:nvPr>
        </p:nvGraphicFramePr>
        <p:xfrm>
          <a:off x="152401" y="1033264"/>
          <a:ext cx="8635046" cy="5553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7371675" y="1676400"/>
            <a:ext cx="1415772" cy="584775"/>
          </a:xfrm>
          <a:prstGeom prst="rect">
            <a:avLst/>
          </a:prstGeom>
        </p:spPr>
        <p:txBody>
          <a:bodyPr wrap="none">
            <a:sp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修正後</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9" name="矩形 8"/>
          <p:cNvSpPr/>
          <p:nvPr/>
        </p:nvSpPr>
        <p:spPr>
          <a:xfrm>
            <a:off x="381000" y="1799510"/>
            <a:ext cx="1107996" cy="461665"/>
          </a:xfrm>
          <a:prstGeom prst="rect">
            <a:avLst/>
          </a:prstGeom>
        </p:spPr>
        <p:txBody>
          <a:bodyPr wrap="none">
            <a:spAutoFit/>
          </a:bodyPr>
          <a:lstStyle/>
          <a:p>
            <a:r>
              <a:rPr lang="zh-TW" altLang="en-US" sz="2400" b="1" dirty="0" smtClean="0">
                <a:solidFill>
                  <a:srgbClr val="99FF99"/>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修正前</a:t>
            </a:r>
            <a:endParaRPr lang="zh-TW" altLang="en-US" sz="2400" b="1" dirty="0">
              <a:solidFill>
                <a:srgbClr val="99FF99"/>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0" name="矩形 9"/>
          <p:cNvSpPr/>
          <p:nvPr/>
        </p:nvSpPr>
        <p:spPr>
          <a:xfrm>
            <a:off x="7833340" y="895602"/>
            <a:ext cx="954107"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800" kern="0" dirty="0" smtClean="0">
                <a:solidFill>
                  <a:srgbClr val="C00000"/>
                </a:solidFill>
              </a:rPr>
              <a:t>112.9.5</a:t>
            </a:r>
            <a:endParaRPr kumimoji="0" lang="zh-TW" altLang="en-US" sz="1800" kern="0" dirty="0">
              <a:solidFill>
                <a:srgbClr val="C00000"/>
              </a:solidFill>
            </a:endParaRPr>
          </a:p>
        </p:txBody>
      </p:sp>
    </p:spTree>
    <p:extLst>
      <p:ext uri="{BB962C8B-B14F-4D97-AF65-F5344CB8AC3E}">
        <p14:creationId xmlns:p14="http://schemas.microsoft.com/office/powerpoint/2010/main" val="29504224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43</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4F4E2857-DE5C-405C-9397-A1FB21F696D0}" type="slidenum">
              <a:rPr lang="zh-TW" altLang="en-US" b="0" smtClean="0">
                <a:solidFill>
                  <a:prstClr val="black">
                    <a:tint val="75000"/>
                  </a:prstClr>
                </a:solidFill>
                <a:ea typeface="標楷體"/>
              </a:rPr>
              <a:pPr>
                <a:defRPr/>
              </a:pPr>
              <a:t>43</a:t>
            </a:fld>
            <a:endParaRPr lang="zh-TW" altLang="en-US" b="0" dirty="0">
              <a:solidFill>
                <a:prstClr val="black">
                  <a:tint val="75000"/>
                </a:prstClr>
              </a:solidFill>
              <a:ea typeface="標楷體"/>
            </a:endParaRPr>
          </a:p>
        </p:txBody>
      </p:sp>
      <p:sp>
        <p:nvSpPr>
          <p:cNvPr id="5" name="標題 1"/>
          <p:cNvSpPr txBox="1">
            <a:spLocks/>
          </p:cNvSpPr>
          <p:nvPr/>
        </p:nvSpPr>
        <p:spPr>
          <a:xfrm>
            <a:off x="0" y="433586"/>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en-US" sz="3200" b="1" i="0" u="none" strike="noStrike" kern="1200" cap="all" spc="-150" normalizeH="0" baseline="0" noProof="0" dirty="0" smtClean="0">
                <a:ln>
                  <a:noFill/>
                </a:ln>
                <a:solidFill>
                  <a:srgbClr val="39639D">
                    <a:lumMod val="50000"/>
                  </a:srgbClr>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二、</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資訊揭露</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graphicFrame>
        <p:nvGraphicFramePr>
          <p:cNvPr id="6" name="表格 5"/>
          <p:cNvGraphicFramePr>
            <a:graphicFrameLocks noGrp="1"/>
          </p:cNvGraphicFramePr>
          <p:nvPr>
            <p:extLst>
              <p:ext uri="{D42A27DB-BD31-4B8C-83A1-F6EECF244321}">
                <p14:modId xmlns:p14="http://schemas.microsoft.com/office/powerpoint/2010/main" val="3404392659"/>
              </p:ext>
            </p:extLst>
          </p:nvPr>
        </p:nvGraphicFramePr>
        <p:xfrm>
          <a:off x="420922" y="1103657"/>
          <a:ext cx="8568953" cy="4881265"/>
        </p:xfrm>
        <a:graphic>
          <a:graphicData uri="http://schemas.openxmlformats.org/drawingml/2006/table">
            <a:tbl>
              <a:tblPr firstRow="1" bandRow="1"/>
              <a:tblGrid>
                <a:gridCol w="1124273">
                  <a:extLst>
                    <a:ext uri="{9D8B030D-6E8A-4147-A177-3AD203B41FA5}">
                      <a16:colId xmlns:a16="http://schemas.microsoft.com/office/drawing/2014/main" val="3631422688"/>
                    </a:ext>
                  </a:extLst>
                </a:gridCol>
                <a:gridCol w="4724400">
                  <a:extLst>
                    <a:ext uri="{9D8B030D-6E8A-4147-A177-3AD203B41FA5}">
                      <a16:colId xmlns:a16="http://schemas.microsoft.com/office/drawing/2014/main" val="928269043"/>
                    </a:ext>
                  </a:extLst>
                </a:gridCol>
                <a:gridCol w="2720280">
                  <a:extLst>
                    <a:ext uri="{9D8B030D-6E8A-4147-A177-3AD203B41FA5}">
                      <a16:colId xmlns:a16="http://schemas.microsoft.com/office/drawing/2014/main" val="1733433613"/>
                    </a:ext>
                  </a:extLst>
                </a:gridCol>
              </a:tblGrid>
              <a:tr h="461665">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項目</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說明</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依據</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extLst>
                  <a:ext uri="{0D108BD9-81ED-4DB2-BD59-A6C34878D82A}">
                    <a16:rowId xmlns:a16="http://schemas.microsoft.com/office/drawing/2014/main" val="2074466587"/>
                  </a:ext>
                </a:extLst>
              </a:tr>
              <a:tr h="936104">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公司之經營部分</a:t>
                      </a:r>
                      <a:endParaRPr lang="zh-TW" altLang="zh-TW" sz="1600" b="1" kern="100" dirty="0" smtClean="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just" defTabSz="914400" rtl="0" eaLnBrk="1" fontAlgn="auto" latinLnBrk="0" hangingPunct="1">
                        <a:lnSpc>
                          <a:spcPts val="1900"/>
                        </a:lnSpc>
                        <a:spcBef>
                          <a:spcPts val="600"/>
                        </a:spcBef>
                        <a:spcAft>
                          <a:spcPts val="0"/>
                        </a:spcAft>
                        <a:buClrTx/>
                        <a:buSzTx/>
                        <a:buFont typeface="+mj-lt"/>
                        <a:buNone/>
                        <a:tabLst/>
                        <a:defRPr/>
                      </a:pP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公開說明書</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參考科技事業申請上市規定，增列市場及產銷資訊、生技公司之臨床實驗進度資訊、經理人、技術及研究發展人員暨其他員工之流動情形等公司經營之記載事項</a:t>
                      </a:r>
                      <a:endParaRPr lang="zh-TW" altLang="en-US" sz="1600" dirty="0" smtClean="0">
                        <a:latin typeface="標楷體" panose="03000509000000000000" pitchFamily="65" charset="-120"/>
                        <a:ea typeface="標楷體" panose="03000509000000000000" pitchFamily="65" charset="-120"/>
                      </a:endParaRPr>
                    </a:p>
                    <a:p>
                      <a:pPr marL="342900" indent="-342900" algn="just">
                        <a:lnSpc>
                          <a:spcPts val="1900"/>
                        </a:lnSpc>
                        <a:spcBef>
                          <a:spcPts val="600"/>
                        </a:spcBef>
                        <a:spcAft>
                          <a:spcPts val="0"/>
                        </a:spcAft>
                        <a:buFont typeface="+mj-lt"/>
                        <a:buAutoNum type="arabicPeriod"/>
                      </a:pP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初次申請有價證券上市公開說明書應行記載事項準則</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9</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條</a:t>
                      </a:r>
                    </a:p>
                    <a:p>
                      <a:endParaRPr lang="zh-TW" altLang="en-US"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extLst>
                  <a:ext uri="{0D108BD9-81ED-4DB2-BD59-A6C34878D82A}">
                    <a16:rowId xmlns:a16="http://schemas.microsoft.com/office/drawing/2014/main" val="3008958285"/>
                  </a:ext>
                </a:extLst>
              </a:tr>
              <a:tr h="969647">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洽商銷售資訊</a:t>
                      </a:r>
                      <a:endParaRPr lang="en-US" altLang="zh-TW" sz="1600" b="1" kern="1200" dirty="0" smtClean="0">
                        <a:solidFill>
                          <a:schemeClr val="dk1"/>
                        </a:solidFill>
                        <a:effectLst/>
                        <a:latin typeface="標楷體" panose="03000509000000000000" pitchFamily="65" charset="-120"/>
                        <a:ea typeface="標楷體" panose="03000509000000000000" pitchFamily="65" charset="-120"/>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900"/>
                        </a:lnSpc>
                        <a:spcBef>
                          <a:spcPts val="600"/>
                        </a:spcBef>
                        <a:spcAft>
                          <a:spcPts val="0"/>
                        </a:spcAft>
                      </a:pP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公開說明書</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u="none" kern="1200" dirty="0" smtClean="0">
                          <a:solidFill>
                            <a:schemeClr val="dk1"/>
                          </a:solidFill>
                          <a:effectLst/>
                          <a:latin typeface="標楷體" panose="03000509000000000000" pitchFamily="65" charset="-120"/>
                          <a:ea typeface="標楷體" panose="03000509000000000000" pitchFamily="65" charset="-120"/>
                          <a:cs typeface="+mn-cs"/>
                        </a:rPr>
                        <a:t>委託證券承銷商辦理上市前公開銷售，並保留一定比例採洽商銷售方式辦理配售者，應增列</a:t>
                      </a:r>
                      <a:r>
                        <a:rPr lang="zh-TW" altLang="en-US" sz="1600" u="sng" kern="1200" dirty="0" smtClean="0">
                          <a:solidFill>
                            <a:srgbClr val="FF0000"/>
                          </a:solidFill>
                          <a:effectLst/>
                          <a:latin typeface="標楷體" panose="03000509000000000000" pitchFamily="65" charset="-120"/>
                          <a:ea typeface="標楷體" panose="03000509000000000000" pitchFamily="65" charset="-120"/>
                          <a:cs typeface="+mn-cs"/>
                        </a:rPr>
                        <a:t>配售名單、協議認購股數、協議配售總股數、占公開銷售總股數之比例及配售股票之集保期間與賣出限制</a:t>
                      </a:r>
                      <a:r>
                        <a:rPr lang="zh-TW" altLang="en-US" sz="1600" u="none" kern="1200" dirty="0" smtClean="0">
                          <a:solidFill>
                            <a:schemeClr val="dk1"/>
                          </a:solidFill>
                          <a:effectLst/>
                          <a:latin typeface="標楷體" panose="03000509000000000000" pitchFamily="65" charset="-120"/>
                          <a:ea typeface="標楷體" panose="03000509000000000000" pitchFamily="65" charset="-120"/>
                          <a:cs typeface="+mn-cs"/>
                        </a:rPr>
                        <a:t>等事項；證券承銷商應就</a:t>
                      </a:r>
                      <a:r>
                        <a:rPr lang="zh-TW" altLang="en-US" sz="1600" u="sng" kern="1200" dirty="0" smtClean="0">
                          <a:solidFill>
                            <a:srgbClr val="FF0000"/>
                          </a:solidFill>
                          <a:effectLst/>
                          <a:latin typeface="標楷體" panose="03000509000000000000" pitchFamily="65" charset="-120"/>
                          <a:ea typeface="標楷體" panose="03000509000000000000" pitchFamily="65" charset="-120"/>
                          <a:cs typeface="+mn-cs"/>
                        </a:rPr>
                        <a:t>配售名單合理性、配售股數、占公開銷售總股數之比例、配售股票賣出限制、繳款資力及協議事項妥適性出具評估意見</a:t>
                      </a:r>
                      <a:endParaRPr lang="zh-TW" sz="1600" u="sng" kern="1200" dirty="0">
                        <a:solidFill>
                          <a:srgbClr val="FF0000"/>
                        </a:solidFill>
                        <a:effectLst/>
                        <a:latin typeface="標楷體" panose="03000509000000000000" pitchFamily="65" charset="-120"/>
                        <a:ea typeface="標楷體" panose="03000509000000000000" pitchFamily="65" charset="-120"/>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algn="l" defTabSz="914400" rtl="0" eaLnBrk="1" latinLnBrk="0" hangingPunct="1"/>
                      <a:r>
                        <a:rPr lang="zh-TW" altLang="en-US" sz="1600" b="1" dirty="0" smtClean="0">
                          <a:latin typeface="標楷體" panose="03000509000000000000" pitchFamily="65" charset="-120"/>
                          <a:ea typeface="標楷體" panose="03000509000000000000" pitchFamily="65" charset="-120"/>
                        </a:rPr>
                        <a:t>初次申請有價證券上市公開說明書應行記載事項準則</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9</a:t>
                      </a:r>
                      <a:r>
                        <a:rPr lang="zh-TW" altLang="en-US" sz="1600" dirty="0" smtClean="0">
                          <a:latin typeface="標楷體" panose="03000509000000000000" pitchFamily="65" charset="-120"/>
                          <a:ea typeface="標楷體" panose="03000509000000000000" pitchFamily="65" charset="-120"/>
                        </a:rPr>
                        <a:t>條</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(112.3.10</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endParaRPr>
                    </a:p>
                    <a:p>
                      <a:endParaRPr lang="zh-TW" altLang="en-US"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20000"/>
                      </a:srgbClr>
                    </a:solidFill>
                  </a:tcPr>
                </a:tc>
                <a:extLst>
                  <a:ext uri="{0D108BD9-81ED-4DB2-BD59-A6C34878D82A}">
                    <a16:rowId xmlns:a16="http://schemas.microsoft.com/office/drawing/2014/main" val="3248519624"/>
                  </a:ext>
                </a:extLst>
              </a:tr>
              <a:tr h="9696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重大訊息</a:t>
                      </a:r>
                      <a:endParaRPr lang="en-US" altLang="zh-TW" sz="1600" b="1" kern="1200" dirty="0" smtClean="0">
                        <a:solidFill>
                          <a:schemeClr val="dk1"/>
                        </a:solidFill>
                        <a:effectLst/>
                        <a:latin typeface="標楷體" panose="03000509000000000000" pitchFamily="65" charset="-120"/>
                        <a:ea typeface="標楷體" panose="03000509000000000000" pitchFamily="65" charset="-120"/>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lumMod val="85000"/>
                      </a:schemeClr>
                    </a:solidFill>
                  </a:tcPr>
                </a:tc>
                <a:tc>
                  <a:txBody>
                    <a:bodyPr/>
                    <a:lstStyle/>
                    <a:p>
                      <a:pPr algn="just">
                        <a:lnSpc>
                          <a:spcPts val="1900"/>
                        </a:lnSpc>
                        <a:spcBef>
                          <a:spcPts val="600"/>
                        </a:spcBef>
                        <a:spcAft>
                          <a:spcPts val="0"/>
                        </a:spcAft>
                      </a:pPr>
                      <a:r>
                        <a:rPr lang="zh-TW" altLang="en-US" sz="1600" u="none" kern="1200" dirty="0" smtClean="0">
                          <a:solidFill>
                            <a:schemeClr val="tx1"/>
                          </a:solidFill>
                          <a:effectLst/>
                          <a:latin typeface="標楷體" panose="03000509000000000000" pitchFamily="65" charset="-120"/>
                          <a:ea typeface="標楷體" panose="03000509000000000000" pitchFamily="65" charset="-120"/>
                          <a:cs typeface="+mn-cs"/>
                        </a:rPr>
                        <a:t>配合本公司營業細則修訂創新板上市公司、創新板第一上市公司為另一已上市（櫃）之公司持有股份逾其已發行股份總數或實收資本額達一定門檻應終止上市之比例，由百分之七十放寬調整為百分之八十，爰調整應發布重大訊息之文字</a:t>
                      </a:r>
                      <a:r>
                        <a:rPr lang="en-US" altLang="zh-TW" sz="160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1600" u="none" kern="1200" dirty="0" smtClean="0">
                          <a:solidFill>
                            <a:schemeClr val="tx1"/>
                          </a:solidFill>
                          <a:effectLst/>
                          <a:latin typeface="標楷體" panose="03000509000000000000" pitchFamily="65" charset="-120"/>
                          <a:ea typeface="標楷體" panose="03000509000000000000" pitchFamily="65" charset="-120"/>
                          <a:cs typeface="+mn-cs"/>
                        </a:rPr>
                        <a:t>「</a:t>
                      </a:r>
                      <a:r>
                        <a:rPr lang="en-US" altLang="zh-TW" sz="160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1600" u="none" kern="1200" dirty="0" smtClean="0">
                          <a:solidFill>
                            <a:schemeClr val="tx1"/>
                          </a:solidFill>
                          <a:effectLst/>
                          <a:latin typeface="標楷體" panose="03000509000000000000" pitchFamily="65" charset="-120"/>
                          <a:ea typeface="標楷體" panose="03000509000000000000" pitchFamily="65" charset="-120"/>
                          <a:cs typeface="+mn-cs"/>
                        </a:rPr>
                        <a:t>達本公司營業細則所定應終止上市之標準</a:t>
                      </a:r>
                      <a:r>
                        <a:rPr lang="en-US" altLang="zh-TW" sz="160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1600" u="none" kern="1200" dirty="0" smtClean="0">
                          <a:solidFill>
                            <a:schemeClr val="tx1"/>
                          </a:solidFill>
                          <a:effectLst/>
                          <a:latin typeface="標楷體" panose="03000509000000000000" pitchFamily="65" charset="-120"/>
                          <a:ea typeface="標楷體" panose="03000509000000000000" pitchFamily="65" charset="-120"/>
                          <a:cs typeface="+mn-cs"/>
                        </a:rPr>
                        <a:t>」</a:t>
                      </a:r>
                      <a:r>
                        <a:rPr lang="en-US" altLang="zh-TW" sz="160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1600" u="none" kern="1200" dirty="0" smtClean="0">
                          <a:solidFill>
                            <a:schemeClr val="tx1"/>
                          </a:solidFill>
                          <a:effectLst/>
                          <a:latin typeface="標楷體" panose="03000509000000000000" pitchFamily="65" charset="-120"/>
                          <a:ea typeface="標楷體" panose="03000509000000000000" pitchFamily="65" charset="-120"/>
                          <a:cs typeface="+mn-cs"/>
                        </a:rPr>
                        <a:t>，俾投資人知悉</a:t>
                      </a:r>
                      <a:endParaRPr lang="zh-TW" sz="1600" u="sng" kern="1200" dirty="0">
                        <a:solidFill>
                          <a:srgbClr val="FF0000"/>
                        </a:solidFill>
                        <a:effectLst/>
                        <a:latin typeface="標楷體" panose="03000509000000000000" pitchFamily="65" charset="-120"/>
                        <a:ea typeface="標楷體" panose="03000509000000000000" pitchFamily="65" charset="-120"/>
                        <a:cs typeface="+mn-cs"/>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lumMod val="85000"/>
                      </a:schemeClr>
                    </a:solidFill>
                  </a:tcPr>
                </a:tc>
                <a:tc>
                  <a:txBody>
                    <a:bodyPr/>
                    <a:lstStyle/>
                    <a:p>
                      <a:r>
                        <a:rPr lang="zh-TW" altLang="en-US" sz="1600" b="1" dirty="0" smtClean="0">
                          <a:latin typeface="標楷體" panose="03000509000000000000" pitchFamily="65" charset="-120"/>
                          <a:ea typeface="標楷體" panose="03000509000000000000" pitchFamily="65" charset="-120"/>
                        </a:rPr>
                        <a:t>對有價證券上市公司重大訊息之查證暨公開處理程序</a:t>
                      </a:r>
                      <a:r>
                        <a:rPr lang="zh-TW" altLang="en-US" sz="1600" dirty="0" smtClean="0">
                          <a:latin typeface="標楷體" panose="03000509000000000000" pitchFamily="65" charset="-120"/>
                          <a:ea typeface="標楷體" panose="03000509000000000000" pitchFamily="65" charset="-120"/>
                        </a:rPr>
                        <a:t>第</a:t>
                      </a:r>
                      <a:r>
                        <a:rPr lang="en-US" altLang="zh-TW" sz="1600" dirty="0" smtClean="0">
                          <a:latin typeface="標楷體" panose="03000509000000000000" pitchFamily="65" charset="-120"/>
                          <a:ea typeface="標楷體" panose="03000509000000000000" pitchFamily="65" charset="-120"/>
                        </a:rPr>
                        <a:t>4</a:t>
                      </a:r>
                      <a:r>
                        <a:rPr lang="zh-TW" altLang="en-US" sz="1600" dirty="0" smtClean="0">
                          <a:latin typeface="標楷體" panose="03000509000000000000" pitchFamily="65" charset="-120"/>
                          <a:ea typeface="標楷體" panose="03000509000000000000" pitchFamily="65" charset="-120"/>
                        </a:rPr>
                        <a:t>條第</a:t>
                      </a:r>
                      <a:r>
                        <a:rPr lang="en-US" altLang="zh-TW" sz="1600" dirty="0" smtClean="0">
                          <a:latin typeface="標楷體" panose="03000509000000000000" pitchFamily="65" charset="-120"/>
                          <a:ea typeface="標楷體" panose="03000509000000000000" pitchFamily="65" charset="-120"/>
                        </a:rPr>
                        <a:t>1</a:t>
                      </a:r>
                      <a:r>
                        <a:rPr lang="zh-TW" altLang="en-US" sz="1600" dirty="0" smtClean="0">
                          <a:latin typeface="標楷體" panose="03000509000000000000" pitchFamily="65" charset="-120"/>
                          <a:ea typeface="標楷體" panose="03000509000000000000" pitchFamily="65" charset="-120"/>
                        </a:rPr>
                        <a:t>項第</a:t>
                      </a:r>
                      <a:r>
                        <a:rPr lang="en-US" altLang="zh-TW" sz="1600" dirty="0" smtClean="0">
                          <a:latin typeface="標楷體" panose="03000509000000000000" pitchFamily="65" charset="-120"/>
                          <a:ea typeface="標楷體" panose="03000509000000000000" pitchFamily="65" charset="-120"/>
                        </a:rPr>
                        <a:t>46</a:t>
                      </a:r>
                      <a:r>
                        <a:rPr lang="zh-TW" altLang="en-US" sz="1600" dirty="0" smtClean="0">
                          <a:latin typeface="標楷體" panose="03000509000000000000" pitchFamily="65" charset="-120"/>
                          <a:ea typeface="標楷體" panose="03000509000000000000" pitchFamily="65" charset="-120"/>
                        </a:rPr>
                        <a:t>款</a:t>
                      </a:r>
                      <a:r>
                        <a:rPr lang="en-US" altLang="zh-TW" sz="1600" dirty="0" smtClean="0">
                          <a:solidFill>
                            <a:schemeClr val="accent6">
                              <a:lumMod val="75000"/>
                            </a:schemeClr>
                          </a:solidFill>
                          <a:latin typeface="標楷體" panose="03000509000000000000" pitchFamily="65" charset="-120"/>
                          <a:ea typeface="標楷體" panose="03000509000000000000" pitchFamily="65" charset="-120"/>
                        </a:rPr>
                        <a:t>(112.8.14</a:t>
                      </a:r>
                      <a:r>
                        <a:rPr lang="zh-TW" altLang="en-US" sz="1600" dirty="0" smtClean="0">
                          <a:solidFill>
                            <a:schemeClr val="accent6">
                              <a:lumMod val="75000"/>
                            </a:schemeClr>
                          </a:solidFill>
                          <a:latin typeface="標楷體" panose="03000509000000000000" pitchFamily="65" charset="-120"/>
                          <a:ea typeface="標楷體" panose="03000509000000000000" pitchFamily="65" charset="-120"/>
                        </a:rPr>
                        <a:t>修正</a:t>
                      </a:r>
                      <a:r>
                        <a:rPr lang="en-US" altLang="zh-TW" sz="1600" dirty="0" smtClean="0">
                          <a:solidFill>
                            <a:schemeClr val="accent6">
                              <a:lumMod val="75000"/>
                            </a:schemeClr>
                          </a:solidFill>
                          <a:latin typeface="標楷體" panose="03000509000000000000" pitchFamily="65" charset="-120"/>
                          <a:ea typeface="標楷體" panose="03000509000000000000" pitchFamily="65" charset="-120"/>
                        </a:rPr>
                        <a:t>)</a:t>
                      </a:r>
                    </a:p>
                    <a:p>
                      <a:endParaRPr lang="zh-TW" altLang="en-US" sz="1600" dirty="0">
                        <a:latin typeface="標楷體" panose="03000509000000000000" pitchFamily="65" charset="-120"/>
                        <a:ea typeface="標楷體" panose="03000509000000000000" pitchFamily="65" charset="-12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15002834"/>
                  </a:ext>
                </a:extLst>
              </a:tr>
            </a:tbl>
          </a:graphicData>
        </a:graphic>
      </p:graphicFrame>
    </p:spTree>
    <p:extLst>
      <p:ext uri="{BB962C8B-B14F-4D97-AF65-F5344CB8AC3E}">
        <p14:creationId xmlns:p14="http://schemas.microsoft.com/office/powerpoint/2010/main" val="7865302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44</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4F4E2857-DE5C-405C-9397-A1FB21F696D0}" type="slidenum">
              <a:rPr lang="zh-TW" altLang="en-US" b="0" smtClean="0">
                <a:solidFill>
                  <a:prstClr val="black">
                    <a:tint val="75000"/>
                  </a:prstClr>
                </a:solidFill>
                <a:ea typeface="標楷體"/>
              </a:rPr>
              <a:pPr>
                <a:defRPr/>
              </a:pPr>
              <a:t>44</a:t>
            </a:fld>
            <a:endParaRPr lang="zh-TW" altLang="en-US" b="0" dirty="0">
              <a:solidFill>
                <a:prstClr val="black">
                  <a:tint val="75000"/>
                </a:prstClr>
              </a:solidFill>
              <a:ea typeface="標楷體"/>
            </a:endParaRPr>
          </a:p>
        </p:txBody>
      </p:sp>
      <p:sp>
        <p:nvSpPr>
          <p:cNvPr id="5" name="標題 1"/>
          <p:cNvSpPr txBox="1">
            <a:spLocks/>
          </p:cNvSpPr>
          <p:nvPr/>
        </p:nvSpPr>
        <p:spPr>
          <a:xfrm>
            <a:off x="228600" y="390670"/>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spc="-150" noProof="0" dirty="0">
                <a:solidFill>
                  <a:srgbClr val="39639D">
                    <a:lumMod val="50000"/>
                  </a:srgbClr>
                </a:solidFill>
              </a:rPr>
              <a:t>三</a:t>
            </a:r>
            <a:r>
              <a:rPr kumimoji="0" lang="zh-TW" altLang="en-US" sz="3200" b="1" i="0" u="none" strike="noStrike" kern="1200" cap="all" spc="-150" normalizeH="0" baseline="0" noProof="0" dirty="0" smtClean="0">
                <a:ln>
                  <a:noFill/>
                </a:ln>
                <a:solidFill>
                  <a:srgbClr val="39639D">
                    <a:lumMod val="50000"/>
                  </a:srgbClr>
                </a:solidFill>
                <a:effectLst>
                  <a:outerShdw blurRad="38100" dist="38100" dir="2700000" algn="tl">
                    <a:srgbClr val="000000">
                      <a:alpha val="43137"/>
                    </a:srgbClr>
                  </a:outerShdw>
                </a:effectLst>
                <a:uLnTx/>
                <a:uFillTx/>
                <a:latin typeface="Book Antiqua" pitchFamily="18" charset="0"/>
                <a:ea typeface="標楷體" pitchFamily="65" charset="-120"/>
                <a:cs typeface="+mj-cs"/>
              </a:rPr>
              <a:t>、</a:t>
            </a:r>
            <a:r>
              <a:rPr kumimoji="0" lang="zh-TW" altLang="en-US" sz="3200" dirty="0"/>
              <a:t>上市後監理</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graphicFrame>
        <p:nvGraphicFramePr>
          <p:cNvPr id="6" name="表格 5"/>
          <p:cNvGraphicFramePr>
            <a:graphicFrameLocks noGrp="1"/>
          </p:cNvGraphicFramePr>
          <p:nvPr>
            <p:extLst>
              <p:ext uri="{D42A27DB-BD31-4B8C-83A1-F6EECF244321}">
                <p14:modId xmlns:p14="http://schemas.microsoft.com/office/powerpoint/2010/main" val="116012605"/>
              </p:ext>
            </p:extLst>
          </p:nvPr>
        </p:nvGraphicFramePr>
        <p:xfrm>
          <a:off x="328562" y="1219200"/>
          <a:ext cx="8287073" cy="4131965"/>
        </p:xfrm>
        <a:graphic>
          <a:graphicData uri="http://schemas.openxmlformats.org/drawingml/2006/table">
            <a:tbl>
              <a:tblPr firstRow="1" bandRow="1"/>
              <a:tblGrid>
                <a:gridCol w="1308370">
                  <a:extLst>
                    <a:ext uri="{9D8B030D-6E8A-4147-A177-3AD203B41FA5}">
                      <a16:colId xmlns:a16="http://schemas.microsoft.com/office/drawing/2014/main" val="3631422688"/>
                    </a:ext>
                  </a:extLst>
                </a:gridCol>
                <a:gridCol w="4347908">
                  <a:extLst>
                    <a:ext uri="{9D8B030D-6E8A-4147-A177-3AD203B41FA5}">
                      <a16:colId xmlns:a16="http://schemas.microsoft.com/office/drawing/2014/main" val="928269043"/>
                    </a:ext>
                  </a:extLst>
                </a:gridCol>
                <a:gridCol w="2630795">
                  <a:extLst>
                    <a:ext uri="{9D8B030D-6E8A-4147-A177-3AD203B41FA5}">
                      <a16:colId xmlns:a16="http://schemas.microsoft.com/office/drawing/2014/main" val="1733433613"/>
                    </a:ext>
                  </a:extLst>
                </a:gridCol>
              </a:tblGrid>
              <a:tr h="461665">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項目</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說明</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依據</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extLst>
                  <a:ext uri="{0D108BD9-81ED-4DB2-BD59-A6C34878D82A}">
                    <a16:rowId xmlns:a16="http://schemas.microsoft.com/office/drawing/2014/main" val="2074466587"/>
                  </a:ext>
                </a:extLst>
              </a:tr>
              <a:tr h="2875398">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變更交易方法、停止及終止交易</a:t>
                      </a:r>
                      <a:endParaRPr lang="en-US" altLang="zh-TW" sz="1600" b="1" kern="1200" dirty="0" smtClean="0">
                        <a:solidFill>
                          <a:schemeClr val="dk1"/>
                        </a:solidFill>
                        <a:effectLst/>
                        <a:latin typeface="標楷體" panose="03000509000000000000" pitchFamily="65" charset="-120"/>
                        <a:ea typeface="標楷體" panose="03000509000000000000" pitchFamily="65" charset="-120"/>
                        <a:cs typeface="+mn-cs"/>
                      </a:endParaRPr>
                    </a:p>
                    <a:p>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285750" marR="0" lvl="0" indent="-285750" algn="just" defTabSz="914400" rtl="0" eaLnBrk="1" fontAlgn="auto" latinLnBrk="0" hangingPunct="1">
                        <a:lnSpc>
                          <a:spcPts val="1900"/>
                        </a:lnSpc>
                        <a:spcBef>
                          <a:spcPts val="600"/>
                        </a:spcBef>
                        <a:spcAft>
                          <a:spcPts val="0"/>
                        </a:spcAft>
                        <a:buClrTx/>
                        <a:buSzTx/>
                        <a:buFont typeface="Wingdings" panose="05000000000000000000" pitchFamily="2" charset="2"/>
                        <a:buChar char="u"/>
                        <a:tabLst/>
                        <a:defRPr/>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變更交易方法、停止買賣及終止上市事由，原則比照現行一般上市公司</a:t>
                      </a:r>
                    </a:p>
                    <a:p>
                      <a:pPr marL="285750" marR="0" lvl="0" indent="-285750" algn="just" defTabSz="914400" rtl="0" eaLnBrk="1" fontAlgn="auto" latinLnBrk="0" hangingPunct="1">
                        <a:lnSpc>
                          <a:spcPts val="1900"/>
                        </a:lnSpc>
                        <a:spcBef>
                          <a:spcPts val="600"/>
                        </a:spcBef>
                        <a:spcAft>
                          <a:spcPts val="0"/>
                        </a:spcAft>
                        <a:buClrTx/>
                        <a:buSzTx/>
                        <a:buFont typeface="Wingdings" panose="05000000000000000000" pitchFamily="2" charset="2"/>
                        <a:buChar char="u"/>
                        <a:tabLst/>
                        <a:defRPr/>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免予適用採行分盤交易方式等規定</a:t>
                      </a:r>
                    </a:p>
                    <a:p>
                      <a:pPr marL="285750" marR="0" lvl="0" indent="-285750" algn="just" defTabSz="914400" rtl="0" eaLnBrk="1" fontAlgn="auto" latinLnBrk="0" hangingPunct="1">
                        <a:lnSpc>
                          <a:spcPts val="1900"/>
                        </a:lnSpc>
                        <a:spcBef>
                          <a:spcPts val="600"/>
                        </a:spcBef>
                        <a:spcAft>
                          <a:spcPts val="0"/>
                        </a:spcAft>
                        <a:buClrTx/>
                        <a:buSzTx/>
                        <a:buFont typeface="Wingdings" panose="05000000000000000000" pitchFamily="2" charset="2"/>
                        <a:buChar char="u"/>
                        <a:tabLst/>
                        <a:defRPr/>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調整現行規定之部分處置事由</a:t>
                      </a:r>
                    </a:p>
                    <a:p>
                      <a:pPr marL="0" marR="0" lvl="0" indent="0" algn="just" defTabSz="914400" rtl="0" eaLnBrk="1" fontAlgn="auto" latinLnBrk="0" hangingPunct="1">
                        <a:lnSpc>
                          <a:spcPts val="1900"/>
                        </a:lnSpc>
                        <a:spcBef>
                          <a:spcPts val="600"/>
                        </a:spcBef>
                        <a:spcAft>
                          <a:spcPts val="0"/>
                        </a:spcAft>
                        <a:buClrTx/>
                        <a:buSzTx/>
                        <a:buFont typeface="+mj-lt"/>
                        <a:buNone/>
                        <a:tabLst/>
                        <a:defRPr/>
                      </a:pP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en-US" altLang="zh-TW" sz="1600" kern="1200" smtClean="0">
                          <a:solidFill>
                            <a:schemeClr val="dk1"/>
                          </a:solidFill>
                          <a:effectLst/>
                          <a:latin typeface="標楷體" panose="03000509000000000000" pitchFamily="65" charset="-120"/>
                          <a:ea typeface="標楷體" panose="03000509000000000000" pitchFamily="65" charset="-120"/>
                          <a:cs typeface="+mn-cs"/>
                        </a:rPr>
                        <a:t>1)</a:t>
                      </a:r>
                      <a:r>
                        <a:rPr lang="zh-TW" altLang="en-US" sz="1600" strike="sngStrike" kern="1200" smtClean="0">
                          <a:solidFill>
                            <a:srgbClr val="FF0000"/>
                          </a:solidFill>
                          <a:effectLst/>
                          <a:latin typeface="標楷體" panose="03000509000000000000" pitchFamily="65" charset="-120"/>
                          <a:ea typeface="標楷體" panose="03000509000000000000" pitchFamily="65" charset="-120"/>
                          <a:cs typeface="+mn-cs"/>
                        </a:rPr>
                        <a:t>上市</a:t>
                      </a:r>
                      <a:r>
                        <a:rPr lang="zh-TW" altLang="en-US" sz="1600" strike="sngStrike" kern="1200" dirty="0" smtClean="0">
                          <a:solidFill>
                            <a:srgbClr val="FF0000"/>
                          </a:solidFill>
                          <a:effectLst/>
                          <a:latin typeface="標楷體" panose="03000509000000000000" pitchFamily="65" charset="-120"/>
                          <a:ea typeface="標楷體" panose="03000509000000000000" pitchFamily="65" charset="-120"/>
                          <a:cs typeface="+mn-cs"/>
                        </a:rPr>
                        <a:t>普通股股份發行總額未達</a:t>
                      </a:r>
                      <a:r>
                        <a:rPr lang="en-US" altLang="zh-TW" sz="1600" strike="sngStrike" kern="1200" dirty="0" smtClean="0">
                          <a:solidFill>
                            <a:srgbClr val="FF0000"/>
                          </a:solidFill>
                          <a:effectLst/>
                          <a:latin typeface="標楷體" panose="03000509000000000000" pitchFamily="65" charset="-120"/>
                          <a:ea typeface="標楷體" panose="03000509000000000000" pitchFamily="65" charset="-120"/>
                          <a:cs typeface="+mn-cs"/>
                        </a:rPr>
                        <a:t>1</a:t>
                      </a:r>
                      <a:r>
                        <a:rPr lang="zh-TW" altLang="en-US" sz="1600" strike="sngStrike" kern="1200" dirty="0" smtClean="0">
                          <a:solidFill>
                            <a:srgbClr val="FF0000"/>
                          </a:solidFill>
                          <a:effectLst/>
                          <a:latin typeface="標楷體" panose="03000509000000000000" pitchFamily="65" charset="-120"/>
                          <a:ea typeface="標楷體" panose="03000509000000000000" pitchFamily="65" charset="-120"/>
                          <a:cs typeface="+mn-cs"/>
                        </a:rPr>
                        <a:t>億元者→變更交易方法、恢復停買</a:t>
                      </a:r>
                      <a:endParaRPr lang="en-US" altLang="zh-TW" sz="1600" strike="sngStrike" kern="1200" dirty="0" smtClean="0">
                        <a:solidFill>
                          <a:srgbClr val="FF0000"/>
                        </a:solidFill>
                        <a:effectLst/>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1900"/>
                        </a:lnSpc>
                        <a:spcBef>
                          <a:spcPts val="600"/>
                        </a:spcBef>
                        <a:spcAft>
                          <a:spcPts val="0"/>
                        </a:spcAft>
                        <a:buClrTx/>
                        <a:buSzTx/>
                        <a:buFont typeface="+mj-lt"/>
                        <a:buNone/>
                        <a:tabLst/>
                        <a:defRPr/>
                      </a:pP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(2)</a:t>
                      </a:r>
                      <a:r>
                        <a:rPr lang="zh-TW" altLang="en-US" sz="1600" strike="sngStrike" kern="1200" dirty="0" smtClean="0">
                          <a:solidFill>
                            <a:srgbClr val="FF0000"/>
                          </a:solidFill>
                          <a:effectLst/>
                          <a:latin typeface="標楷體" panose="03000509000000000000" pitchFamily="65" charset="-120"/>
                          <a:ea typeface="標楷體" panose="03000509000000000000" pitchFamily="65" charset="-120"/>
                          <a:cs typeface="+mn-cs"/>
                        </a:rPr>
                        <a:t>未委任證券承銷商協助法遵作業逾</a:t>
                      </a:r>
                      <a:r>
                        <a:rPr lang="en-US" altLang="zh-TW" sz="1600" strike="sngStrike" kern="1200" dirty="0" smtClean="0">
                          <a:solidFill>
                            <a:srgbClr val="FF0000"/>
                          </a:solidFill>
                          <a:effectLst/>
                          <a:latin typeface="標楷體" panose="03000509000000000000" pitchFamily="65" charset="-120"/>
                          <a:ea typeface="標楷體" panose="03000509000000000000" pitchFamily="65" charset="-120"/>
                          <a:cs typeface="+mn-cs"/>
                        </a:rPr>
                        <a:t>1</a:t>
                      </a:r>
                      <a:r>
                        <a:rPr lang="zh-TW" altLang="en-US" sz="1600" strike="sngStrike" kern="1200" dirty="0" smtClean="0">
                          <a:solidFill>
                            <a:srgbClr val="FF0000"/>
                          </a:solidFill>
                          <a:effectLst/>
                          <a:latin typeface="標楷體" panose="03000509000000000000" pitchFamily="65" charset="-120"/>
                          <a:ea typeface="標楷體" panose="03000509000000000000" pitchFamily="65" charset="-120"/>
                          <a:cs typeface="+mn-cs"/>
                        </a:rPr>
                        <a:t>個月→停止買賣、終止上市</a:t>
                      </a:r>
                    </a:p>
                    <a:p>
                      <a:pPr marL="0" marR="0" lvl="0" indent="0" algn="just" defTabSz="914400" rtl="0" eaLnBrk="1" fontAlgn="auto" latinLnBrk="0" hangingPunct="1">
                        <a:lnSpc>
                          <a:spcPts val="1900"/>
                        </a:lnSpc>
                        <a:spcBef>
                          <a:spcPts val="600"/>
                        </a:spcBef>
                        <a:spcAft>
                          <a:spcPts val="0"/>
                        </a:spcAft>
                        <a:buClrTx/>
                        <a:buSzTx/>
                        <a:buFont typeface="+mj-lt"/>
                        <a:buNone/>
                        <a:tabLst/>
                        <a:defRPr/>
                      </a:pP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(3)</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「連續</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30</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個營業日之平均收盤價低於</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3</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元或平均上市股票市值總額低於</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億元」→終止上市</a:t>
                      </a:r>
                    </a:p>
                    <a:p>
                      <a:pPr marL="0" marR="0" lvl="0" indent="0" algn="just" defTabSz="914400" rtl="0" eaLnBrk="1" fontAlgn="auto" latinLnBrk="0" hangingPunct="1">
                        <a:lnSpc>
                          <a:spcPts val="1900"/>
                        </a:lnSpc>
                        <a:spcBef>
                          <a:spcPts val="600"/>
                        </a:spcBef>
                        <a:spcAft>
                          <a:spcPts val="0"/>
                        </a:spcAft>
                        <a:buClrTx/>
                        <a:buSzTx/>
                        <a:buFont typeface="+mj-lt"/>
                        <a:buNone/>
                        <a:tabLst/>
                        <a:defRPr/>
                      </a:pP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(4)</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自上市掛牌日起屆滿</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2</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年後，該股票在</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OTC</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上櫃或登錄興櫃者→終止上市</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kern="1200" dirty="0" smtClean="0">
                          <a:solidFill>
                            <a:schemeClr val="dk1"/>
                          </a:solidFill>
                          <a:effectLst/>
                          <a:latin typeface="Calibri"/>
                          <a:ea typeface="標楷體"/>
                          <a:cs typeface="+mn-cs"/>
                        </a:rPr>
                        <a:t>營業細則</a:t>
                      </a:r>
                      <a:r>
                        <a:rPr lang="zh-TW" altLang="zh-TW" sz="1600" kern="1200" dirty="0" smtClean="0">
                          <a:solidFill>
                            <a:schemeClr val="dk1"/>
                          </a:solidFill>
                          <a:effectLst/>
                          <a:latin typeface="Calibri"/>
                          <a:ea typeface="標楷體"/>
                          <a:cs typeface="+mn-cs"/>
                        </a:rPr>
                        <a:t>第</a:t>
                      </a:r>
                      <a:r>
                        <a:rPr lang="en-US" altLang="zh-TW" sz="1600" kern="1200" dirty="0" smtClean="0">
                          <a:solidFill>
                            <a:schemeClr val="dk1"/>
                          </a:solidFill>
                          <a:effectLst/>
                          <a:latin typeface="Calibri"/>
                          <a:ea typeface="標楷體"/>
                          <a:cs typeface="+mn-cs"/>
                        </a:rPr>
                        <a:t>49</a:t>
                      </a:r>
                      <a:r>
                        <a:rPr lang="zh-TW" altLang="zh-TW" sz="1600" kern="1200" dirty="0" smtClean="0">
                          <a:solidFill>
                            <a:schemeClr val="dk1"/>
                          </a:solidFill>
                          <a:effectLst/>
                          <a:latin typeface="Calibri"/>
                          <a:ea typeface="標楷體"/>
                          <a:cs typeface="+mn-cs"/>
                        </a:rPr>
                        <a:t>條之</a:t>
                      </a:r>
                      <a:r>
                        <a:rPr lang="en-US" altLang="zh-TW" sz="1600" kern="1200" dirty="0" smtClean="0">
                          <a:solidFill>
                            <a:schemeClr val="dk1"/>
                          </a:solidFill>
                          <a:effectLst/>
                          <a:latin typeface="Calibri"/>
                          <a:ea typeface="標楷體"/>
                          <a:cs typeface="+mn-cs"/>
                        </a:rPr>
                        <a:t>4 (</a:t>
                      </a:r>
                      <a:r>
                        <a:rPr lang="zh-TW" altLang="zh-TW" sz="1600" kern="1200" dirty="0" smtClean="0">
                          <a:solidFill>
                            <a:schemeClr val="dk1"/>
                          </a:solidFill>
                          <a:effectLst/>
                          <a:latin typeface="Calibri"/>
                          <a:ea typeface="標楷體"/>
                          <a:cs typeface="+mn-cs"/>
                        </a:rPr>
                        <a:t>變更交易方法</a:t>
                      </a:r>
                      <a:r>
                        <a:rPr lang="en-US" altLang="zh-TW" sz="1600" kern="1200" dirty="0" smtClean="0">
                          <a:solidFill>
                            <a:schemeClr val="dk1"/>
                          </a:solidFill>
                          <a:effectLst/>
                          <a:latin typeface="Calibri"/>
                          <a:ea typeface="標楷體"/>
                          <a:cs typeface="+mn-cs"/>
                        </a:rPr>
                        <a:t>)</a:t>
                      </a:r>
                      <a:r>
                        <a:rPr lang="zh-TW" altLang="zh-TW" sz="1600" kern="1200" dirty="0" smtClean="0">
                          <a:solidFill>
                            <a:schemeClr val="dk1"/>
                          </a:solidFill>
                          <a:effectLst/>
                          <a:latin typeface="Calibri"/>
                          <a:ea typeface="標楷體"/>
                          <a:cs typeface="+mn-cs"/>
                        </a:rPr>
                        <a:t>、</a:t>
                      </a:r>
                      <a:endParaRPr lang="en-US" altLang="zh-TW" sz="1600" kern="1200" dirty="0" smtClean="0">
                        <a:solidFill>
                          <a:schemeClr val="dk1"/>
                        </a:solidFill>
                        <a:effectLst/>
                        <a:latin typeface="Calibri"/>
                        <a:ea typeface="標楷體"/>
                        <a:cs typeface="+mn-cs"/>
                      </a:endParaRPr>
                    </a:p>
                    <a:p>
                      <a:r>
                        <a:rPr lang="zh-TW" altLang="zh-TW" sz="1600" kern="1200" dirty="0" smtClean="0">
                          <a:solidFill>
                            <a:schemeClr val="dk1"/>
                          </a:solidFill>
                          <a:effectLst/>
                          <a:latin typeface="Calibri"/>
                          <a:ea typeface="標楷體"/>
                          <a:cs typeface="+mn-cs"/>
                        </a:rPr>
                        <a:t>第</a:t>
                      </a:r>
                      <a:r>
                        <a:rPr lang="en-US" altLang="zh-TW" sz="1600" kern="1200" dirty="0" smtClean="0">
                          <a:solidFill>
                            <a:schemeClr val="dk1"/>
                          </a:solidFill>
                          <a:effectLst/>
                          <a:latin typeface="Calibri"/>
                          <a:ea typeface="標楷體"/>
                          <a:cs typeface="+mn-cs"/>
                        </a:rPr>
                        <a:t>50</a:t>
                      </a:r>
                      <a:r>
                        <a:rPr lang="zh-TW" altLang="zh-TW" sz="1600" kern="1200" dirty="0" smtClean="0">
                          <a:solidFill>
                            <a:schemeClr val="dk1"/>
                          </a:solidFill>
                          <a:effectLst/>
                          <a:latin typeface="Calibri"/>
                          <a:ea typeface="標楷體"/>
                          <a:cs typeface="+mn-cs"/>
                        </a:rPr>
                        <a:t>條之</a:t>
                      </a:r>
                      <a:r>
                        <a:rPr lang="en-US" altLang="zh-TW" sz="1600" kern="1200" dirty="0" smtClean="0">
                          <a:solidFill>
                            <a:schemeClr val="dk1"/>
                          </a:solidFill>
                          <a:effectLst/>
                          <a:latin typeface="Calibri"/>
                          <a:ea typeface="標楷體"/>
                          <a:cs typeface="+mn-cs"/>
                        </a:rPr>
                        <a:t>9(</a:t>
                      </a:r>
                      <a:r>
                        <a:rPr lang="zh-TW" altLang="zh-TW" sz="1600" kern="1200" dirty="0" smtClean="0">
                          <a:solidFill>
                            <a:schemeClr val="dk1"/>
                          </a:solidFill>
                          <a:effectLst/>
                          <a:latin typeface="Calibri"/>
                          <a:ea typeface="標楷體"/>
                          <a:cs typeface="+mn-cs"/>
                        </a:rPr>
                        <a:t>停止買賣</a:t>
                      </a:r>
                      <a:r>
                        <a:rPr lang="en-US" altLang="zh-TW" sz="1600" kern="1200" dirty="0" smtClean="0">
                          <a:solidFill>
                            <a:schemeClr val="dk1"/>
                          </a:solidFill>
                          <a:effectLst/>
                          <a:latin typeface="Calibri"/>
                          <a:ea typeface="標楷體"/>
                          <a:cs typeface="+mn-cs"/>
                        </a:rPr>
                        <a:t>)</a:t>
                      </a:r>
                      <a:r>
                        <a:rPr lang="zh-TW" altLang="zh-TW" sz="1600" kern="1200" dirty="0" smtClean="0">
                          <a:solidFill>
                            <a:schemeClr val="dk1"/>
                          </a:solidFill>
                          <a:effectLst/>
                          <a:latin typeface="Calibri"/>
                          <a:ea typeface="標楷體"/>
                          <a:cs typeface="+mn-cs"/>
                        </a:rPr>
                        <a:t>第</a:t>
                      </a:r>
                      <a:r>
                        <a:rPr lang="en-US" altLang="zh-TW" sz="1600" kern="1200" dirty="0" smtClean="0">
                          <a:solidFill>
                            <a:schemeClr val="dk1"/>
                          </a:solidFill>
                          <a:effectLst/>
                          <a:latin typeface="Calibri"/>
                          <a:ea typeface="標楷體"/>
                          <a:cs typeface="+mn-cs"/>
                        </a:rPr>
                        <a:t>50</a:t>
                      </a:r>
                      <a:r>
                        <a:rPr lang="zh-TW" altLang="zh-TW" sz="1600" kern="1200" dirty="0" smtClean="0">
                          <a:solidFill>
                            <a:schemeClr val="dk1"/>
                          </a:solidFill>
                          <a:effectLst/>
                          <a:latin typeface="Calibri"/>
                          <a:ea typeface="標楷體"/>
                          <a:cs typeface="+mn-cs"/>
                        </a:rPr>
                        <a:t>條之</a:t>
                      </a:r>
                      <a:r>
                        <a:rPr lang="en-US" altLang="zh-TW" sz="1600" kern="1200" dirty="0" smtClean="0">
                          <a:solidFill>
                            <a:schemeClr val="dk1"/>
                          </a:solidFill>
                          <a:effectLst/>
                          <a:latin typeface="Calibri"/>
                          <a:ea typeface="標楷體"/>
                          <a:cs typeface="+mn-cs"/>
                        </a:rPr>
                        <a:t>10(</a:t>
                      </a:r>
                      <a:r>
                        <a:rPr lang="zh-TW" altLang="zh-TW" sz="1600" kern="1200" dirty="0" smtClean="0">
                          <a:solidFill>
                            <a:schemeClr val="dk1"/>
                          </a:solidFill>
                          <a:effectLst/>
                          <a:latin typeface="Calibri"/>
                          <a:ea typeface="標楷體"/>
                          <a:cs typeface="+mn-cs"/>
                        </a:rPr>
                        <a:t>終止上市</a:t>
                      </a:r>
                      <a:r>
                        <a:rPr lang="en-US" altLang="zh-TW" sz="1600" kern="1200" dirty="0" smtClean="0">
                          <a:solidFill>
                            <a:schemeClr val="dk1"/>
                          </a:solidFill>
                          <a:effectLst/>
                          <a:latin typeface="Calibri"/>
                          <a:ea typeface="標楷體"/>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kern="1200" dirty="0" smtClean="0">
                          <a:solidFill>
                            <a:srgbClr val="7030A0"/>
                          </a:solidFill>
                          <a:effectLst/>
                          <a:latin typeface="Calibri"/>
                          <a:ea typeface="標楷體"/>
                          <a:cs typeface="+mn-cs"/>
                        </a:rPr>
                        <a:t>(111.9.21</a:t>
                      </a:r>
                      <a:r>
                        <a:rPr lang="zh-TW" altLang="en-US" sz="1600" kern="1200" dirty="0" smtClean="0">
                          <a:solidFill>
                            <a:srgbClr val="7030A0"/>
                          </a:solidFill>
                          <a:effectLst/>
                          <a:latin typeface="Calibri"/>
                          <a:ea typeface="標楷體"/>
                          <a:cs typeface="+mn-cs"/>
                        </a:rPr>
                        <a:t>、</a:t>
                      </a:r>
                      <a:r>
                        <a:rPr lang="en-US" altLang="zh-TW" sz="1600" kern="1200" dirty="0" smtClean="0">
                          <a:solidFill>
                            <a:srgbClr val="7030A0"/>
                          </a:solidFill>
                          <a:effectLst/>
                          <a:latin typeface="Calibri"/>
                          <a:ea typeface="標楷體"/>
                          <a:cs typeface="+mn-cs"/>
                        </a:rPr>
                        <a:t>112.11.13</a:t>
                      </a:r>
                      <a:r>
                        <a:rPr lang="zh-TW" altLang="en-US" sz="1600" kern="1200" dirty="0" smtClean="0">
                          <a:solidFill>
                            <a:srgbClr val="7030A0"/>
                          </a:solidFill>
                          <a:effectLst/>
                          <a:latin typeface="Calibri"/>
                          <a:ea typeface="標楷體"/>
                          <a:cs typeface="+mn-cs"/>
                        </a:rPr>
                        <a:t>修正</a:t>
                      </a:r>
                      <a:r>
                        <a:rPr lang="en-US" altLang="zh-TW" sz="1600" kern="1200" dirty="0" smtClean="0">
                          <a:solidFill>
                            <a:srgbClr val="7030A0"/>
                          </a:solidFill>
                          <a:effectLst/>
                          <a:latin typeface="Calibri"/>
                          <a:ea typeface="標楷體"/>
                          <a:cs typeface="+mn-cs"/>
                        </a:rPr>
                        <a:t>)</a:t>
                      </a:r>
                      <a:endParaRPr lang="zh-TW" altLang="en-US" sz="1600" dirty="0" smtClean="0">
                        <a:solidFill>
                          <a:srgbClr val="7030A0"/>
                        </a:solidFill>
                      </a:endParaRPr>
                    </a:p>
                    <a:p>
                      <a:endParaRPr lang="zh-TW" altLang="en-US"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40000"/>
                      </a:srgbClr>
                    </a:solidFill>
                  </a:tcPr>
                </a:tc>
                <a:extLst>
                  <a:ext uri="{0D108BD9-81ED-4DB2-BD59-A6C34878D82A}">
                    <a16:rowId xmlns:a16="http://schemas.microsoft.com/office/drawing/2014/main" val="3008958285"/>
                  </a:ext>
                </a:extLst>
              </a:tr>
            </a:tbl>
          </a:graphicData>
        </a:graphic>
      </p:graphicFrame>
    </p:spTree>
    <p:extLst>
      <p:ext uri="{BB962C8B-B14F-4D97-AF65-F5344CB8AC3E}">
        <p14:creationId xmlns:p14="http://schemas.microsoft.com/office/powerpoint/2010/main" val="8679841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45</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F4E2857-DE5C-405C-9397-A1FB21F696D0}"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5" name="標題 1"/>
          <p:cNvSpPr txBox="1">
            <a:spLocks/>
          </p:cNvSpPr>
          <p:nvPr/>
        </p:nvSpPr>
        <p:spPr>
          <a:xfrm>
            <a:off x="228600" y="542500"/>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en-US" sz="3200" spc="-150" noProof="0" dirty="0">
                <a:solidFill>
                  <a:srgbClr val="39639D">
                    <a:lumMod val="50000"/>
                  </a:srgbClr>
                </a:solidFill>
              </a:rPr>
              <a:t>四</a:t>
            </a:r>
            <a:r>
              <a:rPr kumimoji="0" lang="zh-TW" altLang="en-US" sz="3200" b="1" i="0" u="none" strike="noStrike" kern="1200" cap="all" spc="-150" normalizeH="0" baseline="0" noProof="0" dirty="0" smtClean="0">
                <a:ln>
                  <a:noFill/>
                </a:ln>
                <a:solidFill>
                  <a:srgbClr val="39639D">
                    <a:lumMod val="50000"/>
                  </a:srgbClr>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、交易制度</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graphicFrame>
        <p:nvGraphicFramePr>
          <p:cNvPr id="7" name="表格 6"/>
          <p:cNvGraphicFramePr>
            <a:graphicFrameLocks noGrp="1"/>
          </p:cNvGraphicFramePr>
          <p:nvPr>
            <p:extLst>
              <p:ext uri="{D42A27DB-BD31-4B8C-83A1-F6EECF244321}">
                <p14:modId xmlns:p14="http://schemas.microsoft.com/office/powerpoint/2010/main" val="2426681984"/>
              </p:ext>
            </p:extLst>
          </p:nvPr>
        </p:nvGraphicFramePr>
        <p:xfrm>
          <a:off x="76200" y="1405781"/>
          <a:ext cx="8991600" cy="5264871"/>
        </p:xfrm>
        <a:graphic>
          <a:graphicData uri="http://schemas.openxmlformats.org/drawingml/2006/table">
            <a:tbl>
              <a:tblPr firstRow="1" bandRow="1"/>
              <a:tblGrid>
                <a:gridCol w="893153">
                  <a:extLst>
                    <a:ext uri="{9D8B030D-6E8A-4147-A177-3AD203B41FA5}">
                      <a16:colId xmlns:a16="http://schemas.microsoft.com/office/drawing/2014/main" val="462115446"/>
                    </a:ext>
                  </a:extLst>
                </a:gridCol>
                <a:gridCol w="4669447">
                  <a:extLst>
                    <a:ext uri="{9D8B030D-6E8A-4147-A177-3AD203B41FA5}">
                      <a16:colId xmlns:a16="http://schemas.microsoft.com/office/drawing/2014/main" val="2295632765"/>
                    </a:ext>
                  </a:extLst>
                </a:gridCol>
                <a:gridCol w="3429000">
                  <a:extLst>
                    <a:ext uri="{9D8B030D-6E8A-4147-A177-3AD203B41FA5}">
                      <a16:colId xmlns:a16="http://schemas.microsoft.com/office/drawing/2014/main" val="509504606"/>
                    </a:ext>
                  </a:extLst>
                </a:gridCol>
              </a:tblGrid>
              <a:tr h="350853">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項目</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說明</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依據</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extLst>
                  <a:ext uri="{0D108BD9-81ED-4DB2-BD59-A6C34878D82A}">
                    <a16:rowId xmlns:a16="http://schemas.microsoft.com/office/drawing/2014/main" val="2154040481"/>
                  </a:ext>
                </a:extLst>
              </a:tr>
              <a:tr h="1997913">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合格投資人</a:t>
                      </a:r>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342900" indent="-342900" algn="just" defTabSz="914400" rtl="0" eaLnBrk="1" latinLnBrk="0" hangingPunct="1">
                        <a:lnSpc>
                          <a:spcPts val="2000"/>
                        </a:lnSpc>
                        <a:spcBef>
                          <a:spcPts val="600"/>
                        </a:spcBef>
                        <a:spcAft>
                          <a:spcPts val="0"/>
                        </a:spcAft>
                        <a:buFont typeface="+mj-lt"/>
                        <a:buAutoNum type="arabicPeriod"/>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專業機構投資人或</a:t>
                      </a:r>
                      <a:r>
                        <a:rPr lang="zh-TW" altLang="en-US" sz="1600" kern="1200" dirty="0" smtClean="0">
                          <a:solidFill>
                            <a:srgbClr val="FF0000"/>
                          </a:solidFill>
                          <a:effectLst/>
                          <a:latin typeface="標楷體" panose="03000509000000000000" pitchFamily="65" charset="-120"/>
                          <a:ea typeface="標楷體" panose="03000509000000000000" pitchFamily="65" charset="-120"/>
                          <a:cs typeface="+mn-cs"/>
                        </a:rPr>
                        <a:t>具有</a:t>
                      </a:r>
                      <a:r>
                        <a:rPr lang="en-US" altLang="zh-TW" sz="1600" u="sng" kern="1200"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1</a:t>
                      </a:r>
                      <a:r>
                        <a:rPr lang="zh-TW" altLang="en-US" sz="1600" kern="1200" dirty="0" smtClean="0">
                          <a:solidFill>
                            <a:srgbClr val="FF0000"/>
                          </a:solidFill>
                          <a:effectLst/>
                          <a:latin typeface="標楷體" panose="03000509000000000000" pitchFamily="65" charset="-120"/>
                          <a:ea typeface="標楷體" panose="03000509000000000000" pitchFamily="65" charset="-120"/>
                          <a:cs typeface="+mn-cs"/>
                        </a:rPr>
                        <a:t>年以上證券交易投資經驗之法人</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依法設立之創業投資事業</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en-US" sz="1600" kern="1200" dirty="0" smtClean="0">
                          <a:solidFill>
                            <a:srgbClr val="FF0000"/>
                          </a:solidFill>
                          <a:effectLst/>
                          <a:latin typeface="標楷體" panose="03000509000000000000" pitchFamily="65" charset="-120"/>
                          <a:ea typeface="標楷體" panose="03000509000000000000" pitchFamily="65" charset="-120"/>
                          <a:cs typeface="+mn-cs"/>
                        </a:rPr>
                        <a:t>依洽商銷售方式取得創新板初次上市有價證券之法人</a:t>
                      </a:r>
                      <a:endParaRPr lang="en-US" altLang="zh-TW" sz="1600" kern="1200" dirty="0" smtClean="0">
                        <a:solidFill>
                          <a:srgbClr val="FF0000"/>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自然人具有2年以上參與證券交易之投資經驗</a:t>
                      </a: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1600" kern="1200" dirty="0" smtClean="0">
                          <a:solidFill>
                            <a:schemeClr val="tx1"/>
                          </a:solidFill>
                          <a:effectLst/>
                          <a:latin typeface="標楷體" panose="03000509000000000000" pitchFamily="65" charset="-120"/>
                          <a:ea typeface="標楷體" panose="03000509000000000000" pitchFamily="65" charset="-120"/>
                          <a:cs typeface="+mn-cs"/>
                        </a:rPr>
                        <a:t>且新臺幣</a:t>
                      </a:r>
                      <a:r>
                        <a:rPr lang="en-US" altLang="zh-TW" sz="1600" u="sng" kern="1200" dirty="0" smtClean="0">
                          <a:solidFill>
                            <a:srgbClr val="000099"/>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200</a:t>
                      </a:r>
                      <a:r>
                        <a:rPr lang="zh-TW" altLang="zh-TW" sz="1600" kern="1200" dirty="0" smtClean="0">
                          <a:solidFill>
                            <a:srgbClr val="FF0000"/>
                          </a:solidFill>
                          <a:effectLst/>
                          <a:latin typeface="標楷體" panose="03000509000000000000" pitchFamily="65" charset="-120"/>
                          <a:ea typeface="標楷體" panose="03000509000000000000" pitchFamily="65" charset="-120"/>
                          <a:cs typeface="+mn-cs"/>
                        </a:rPr>
                        <a:t>萬元</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以上之</a:t>
                      </a:r>
                      <a:r>
                        <a:rPr lang="zh-TW" altLang="en-US" sz="1600" kern="1200" dirty="0" smtClean="0">
                          <a:solidFill>
                            <a:srgbClr val="FF0000"/>
                          </a:solidFill>
                          <a:effectLst/>
                          <a:latin typeface="標楷體" panose="03000509000000000000" pitchFamily="65" charset="-120"/>
                          <a:ea typeface="標楷體" panose="03000509000000000000" pitchFamily="65" charset="-120"/>
                          <a:cs typeface="+mn-cs"/>
                        </a:rPr>
                        <a:t>財力證明</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或最近2年度平均所得達</a:t>
                      </a:r>
                      <a:r>
                        <a:rPr lang="zh-TW" altLang="en-US" sz="1600" kern="1200" dirty="0" smtClean="0">
                          <a:solidFill>
                            <a:schemeClr val="tx1"/>
                          </a:solidFill>
                          <a:effectLst/>
                          <a:latin typeface="標楷體" panose="03000509000000000000" pitchFamily="65" charset="-120"/>
                          <a:ea typeface="標楷體" panose="03000509000000000000" pitchFamily="65" charset="-120"/>
                          <a:cs typeface="+mn-cs"/>
                        </a:rPr>
                        <a:t>新臺幣</a:t>
                      </a:r>
                      <a:r>
                        <a:rPr lang="zh-TW" altLang="zh-TW" sz="1600" kern="1200" dirty="0" smtClean="0">
                          <a:solidFill>
                            <a:srgbClr val="002060"/>
                          </a:solidFill>
                          <a:effectLst/>
                          <a:latin typeface="標楷體" panose="03000509000000000000" pitchFamily="65" charset="-120"/>
                          <a:ea typeface="標楷體" panose="03000509000000000000" pitchFamily="65" charset="-120"/>
                          <a:cs typeface="+mn-cs"/>
                        </a:rPr>
                        <a:t>1</a:t>
                      </a:r>
                      <a:r>
                        <a:rPr lang="en-US" altLang="zh-TW" sz="1600" kern="1200" dirty="0" smtClean="0">
                          <a:solidFill>
                            <a:srgbClr val="002060"/>
                          </a:solidFill>
                          <a:effectLst/>
                          <a:latin typeface="標楷體" panose="03000509000000000000" pitchFamily="65" charset="-120"/>
                          <a:ea typeface="標楷體" panose="03000509000000000000" pitchFamily="65" charset="-120"/>
                          <a:cs typeface="+mn-cs"/>
                        </a:rPr>
                        <a:t>0</a:t>
                      </a:r>
                      <a:r>
                        <a:rPr lang="zh-TW" altLang="zh-TW" sz="1600" kern="1200" dirty="0" smtClean="0">
                          <a:solidFill>
                            <a:srgbClr val="002060"/>
                          </a:solidFill>
                          <a:effectLst/>
                          <a:latin typeface="標楷體" panose="03000509000000000000" pitchFamily="65" charset="-120"/>
                          <a:ea typeface="標楷體" panose="03000509000000000000" pitchFamily="65" charset="-120"/>
                          <a:cs typeface="+mn-cs"/>
                        </a:rPr>
                        <a:t>0</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萬元</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營業細則</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第79條之2</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(111.1.27</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111.8.11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112.3.10</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112.9.5</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a:solidFill>
                          <a:srgbClr val="7030A0"/>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extLst>
                  <a:ext uri="{0D108BD9-81ED-4DB2-BD59-A6C34878D82A}">
                    <a16:rowId xmlns:a16="http://schemas.microsoft.com/office/drawing/2014/main" val="1186029582"/>
                  </a:ext>
                </a:extLst>
              </a:tr>
              <a:tr h="178445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交易制度</a:t>
                      </a:r>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900"/>
                        </a:lnSpc>
                        <a:spcBef>
                          <a:spcPts val="600"/>
                        </a:spcBef>
                        <a:spcAft>
                          <a:spcPts val="0"/>
                        </a:spcAft>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盤中不得零股交易但盤後可零股交易，不納入當沖標的、初期暫不開放信用交易、借券交易及款項融通業務</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零股交易辦法</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第3條、</a:t>
                      </a: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證券商辦理有價證券買賣融資融券業務操作辦法</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第8條、第13條、第57條、</a:t>
                      </a: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有價證券借貸辦法</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第14條、</a:t>
                      </a:r>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證券商辦理證券業務借貸款項操作辦法</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第2條及第16條</a:t>
                      </a:r>
                      <a:endParaRPr lang="zh-TW" altLang="en-US" sz="1600"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20000"/>
                      </a:srgbClr>
                    </a:solidFill>
                  </a:tcPr>
                </a:tc>
                <a:extLst>
                  <a:ext uri="{0D108BD9-81ED-4DB2-BD59-A6C34878D82A}">
                    <a16:rowId xmlns:a16="http://schemas.microsoft.com/office/drawing/2014/main" val="2620859387"/>
                  </a:ext>
                </a:extLst>
              </a:tr>
              <a:tr h="94515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漲跌幅限制</a:t>
                      </a:r>
                      <a:endParaRPr lang="zh-TW" altLang="en-US" sz="1600" b="1"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342900" marR="0" lvl="0" indent="-342900" algn="just" defTabSz="685800" rtl="0" eaLnBrk="1" fontAlgn="auto" latinLnBrk="0" hangingPunct="1">
                        <a:lnSpc>
                          <a:spcPts val="1900"/>
                        </a:lnSpc>
                        <a:spcBef>
                          <a:spcPts val="600"/>
                        </a:spcBef>
                        <a:spcAft>
                          <a:spcPts val="0"/>
                        </a:spcAft>
                        <a:buClrTx/>
                        <a:buSzTx/>
                        <a:buFont typeface="+mj-lt"/>
                        <a:buAutoNum type="arabicPeriod"/>
                        <a:tabLst/>
                        <a:defRPr/>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在創新板上市掛牌時</a:t>
                      </a:r>
                      <a:r>
                        <a:rPr lang="zh-TW" altLang="en-US" sz="1600" b="1" u="sng" kern="1200" dirty="0" smtClean="0">
                          <a:solidFill>
                            <a:srgbClr val="FF0000"/>
                          </a:solidFill>
                          <a:effectLst/>
                          <a:latin typeface="標楷體" panose="03000509000000000000" pitchFamily="65" charset="-120"/>
                          <a:ea typeface="標楷體" panose="03000509000000000000" pitchFamily="65" charset="-120"/>
                          <a:cs typeface="+mn-cs"/>
                        </a:rPr>
                        <a:t>首</a:t>
                      </a:r>
                      <a:r>
                        <a:rPr lang="en-US" altLang="zh-TW" sz="1600" b="1" u="sng" kern="1200" dirty="0" smtClean="0">
                          <a:solidFill>
                            <a:srgbClr val="FF0000"/>
                          </a:solidFill>
                          <a:effectLst/>
                          <a:latin typeface="標楷體" panose="03000509000000000000" pitchFamily="65" charset="-120"/>
                          <a:ea typeface="標楷體" panose="03000509000000000000" pitchFamily="65" charset="-120"/>
                          <a:cs typeface="+mn-cs"/>
                        </a:rPr>
                        <a:t>5</a:t>
                      </a:r>
                      <a:r>
                        <a:rPr lang="zh-TW" altLang="en-US" sz="1600" b="1" u="sng" kern="1200" dirty="0" smtClean="0">
                          <a:solidFill>
                            <a:srgbClr val="FF0000"/>
                          </a:solidFill>
                          <a:effectLst/>
                          <a:latin typeface="標楷體" panose="03000509000000000000" pitchFamily="65" charset="-120"/>
                          <a:ea typeface="標楷體" panose="03000509000000000000" pitchFamily="65" charset="-120"/>
                          <a:cs typeface="+mn-cs"/>
                        </a:rPr>
                        <a:t>日無漲跌幅規定</a:t>
                      </a:r>
                      <a:endParaRPr lang="zh-TW" altLang="zh-TW" sz="1600" b="1" u="sng"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342900" marR="0" lvl="0" indent="-342900" algn="just" defTabSz="685800" rtl="0" eaLnBrk="1" fontAlgn="auto" latinLnBrk="0" hangingPunct="1">
                        <a:lnSpc>
                          <a:spcPts val="1900"/>
                        </a:lnSpc>
                        <a:spcBef>
                          <a:spcPts val="600"/>
                        </a:spcBef>
                        <a:spcAft>
                          <a:spcPts val="0"/>
                        </a:spcAft>
                        <a:buClrTx/>
                        <a:buSzTx/>
                        <a:buFont typeface="+mj-lt"/>
                        <a:buAutoNum type="arabicPeriod"/>
                        <a:tabLst/>
                        <a:defRPr/>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轉列為一般上市公司</a:t>
                      </a:r>
                      <a:r>
                        <a:rPr lang="zh-TW" altLang="en-US" sz="1600" kern="1200" dirty="0" smtClean="0">
                          <a:solidFill>
                            <a:schemeClr val="tx1"/>
                          </a:solidFill>
                          <a:effectLst/>
                          <a:latin typeface="標楷體" panose="03000509000000000000" pitchFamily="65" charset="-120"/>
                          <a:ea typeface="標楷體" panose="03000509000000000000" pitchFamily="65" charset="-120"/>
                          <a:cs typeface="+mn-cs"/>
                        </a:rPr>
                        <a:t>之</a:t>
                      </a:r>
                      <a:r>
                        <a:rPr lang="zh-TW" altLang="en-US" sz="1600" u="sng" kern="1200" dirty="0" smtClean="0">
                          <a:solidFill>
                            <a:srgbClr val="FF0000"/>
                          </a:solidFill>
                          <a:effectLst/>
                          <a:latin typeface="標楷體" panose="03000509000000000000" pitchFamily="65" charset="-120"/>
                          <a:ea typeface="標楷體" panose="03000509000000000000" pitchFamily="65" charset="-120"/>
                          <a:cs typeface="+mn-cs"/>
                        </a:rPr>
                        <a:t>漲跌幅以當市開盤競價基準</a:t>
                      </a:r>
                      <a:r>
                        <a:rPr lang="en-US" altLang="zh-TW" sz="1600" u="sng" kern="1200" dirty="0" smtClean="0">
                          <a:solidFill>
                            <a:srgbClr val="FF0000"/>
                          </a:solidFill>
                          <a:effectLst/>
                          <a:latin typeface="標楷體" panose="03000509000000000000" pitchFamily="65" charset="-120"/>
                          <a:ea typeface="標楷體" panose="03000509000000000000" pitchFamily="65" charset="-120"/>
                          <a:cs typeface="+mn-cs"/>
                        </a:rPr>
                        <a:t>10%</a:t>
                      </a:r>
                      <a:r>
                        <a:rPr lang="zh-TW" altLang="en-US" sz="1600" u="sng" kern="1200" dirty="0" smtClean="0">
                          <a:solidFill>
                            <a:srgbClr val="FF0000"/>
                          </a:solidFill>
                          <a:effectLst/>
                          <a:latin typeface="標楷體" panose="03000509000000000000" pitchFamily="65" charset="-120"/>
                          <a:ea typeface="標楷體" panose="03000509000000000000" pitchFamily="65" charset="-120"/>
                          <a:cs typeface="+mn-cs"/>
                        </a:rPr>
                        <a:t>為限</a:t>
                      </a:r>
                      <a:endParaRPr lang="zh-TW" sz="1600" u="sng"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zh-TW" sz="1600" b="1" kern="1200" dirty="0" smtClean="0">
                          <a:solidFill>
                            <a:schemeClr val="dk1"/>
                          </a:solidFill>
                          <a:effectLst/>
                          <a:latin typeface="標楷體" panose="03000509000000000000" pitchFamily="65" charset="-120"/>
                          <a:ea typeface="標楷體" panose="03000509000000000000" pitchFamily="65" charset="-120"/>
                          <a:cs typeface="+mn-cs"/>
                        </a:rPr>
                        <a:t>營業細則</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第59條、第63條</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(112.9.5</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p>
                    <a:p>
                      <a:endParaRPr lang="zh-TW" altLang="en-US" sz="1600" dirty="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extLst>
                  <a:ext uri="{0D108BD9-81ED-4DB2-BD59-A6C34878D82A}">
                    <a16:rowId xmlns:a16="http://schemas.microsoft.com/office/drawing/2014/main" val="196583272"/>
                  </a:ext>
                </a:extLst>
              </a:tr>
            </a:tbl>
          </a:graphicData>
        </a:graphic>
      </p:graphicFrame>
    </p:spTree>
    <p:extLst>
      <p:ext uri="{BB962C8B-B14F-4D97-AF65-F5344CB8AC3E}">
        <p14:creationId xmlns:p14="http://schemas.microsoft.com/office/powerpoint/2010/main" val="2163108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46</a:t>
            </a:fld>
            <a:endParaRPr lang="en-US"/>
          </a:p>
        </p:txBody>
      </p:sp>
      <p:sp>
        <p:nvSpPr>
          <p:cNvPr id="4"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F4E2857-DE5C-405C-9397-A1FB21F696D0}"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5" name="標題 1"/>
          <p:cNvSpPr txBox="1">
            <a:spLocks/>
          </p:cNvSpPr>
          <p:nvPr/>
        </p:nvSpPr>
        <p:spPr>
          <a:xfrm>
            <a:off x="228600" y="304800"/>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defRPr/>
            </a:pPr>
            <a:r>
              <a:rPr kumimoji="0" lang="zh-TW" altLang="en-US" sz="3200" spc="-150" dirty="0">
                <a:solidFill>
                  <a:srgbClr val="39639D">
                    <a:lumMod val="50000"/>
                  </a:srgbClr>
                </a:solidFill>
              </a:rPr>
              <a:t>四</a:t>
            </a:r>
            <a:r>
              <a:rPr kumimoji="0" lang="zh-TW" altLang="en-US" sz="3200" b="1" i="0" u="none" strike="noStrike" kern="1200" cap="all" spc="-150" normalizeH="0" baseline="0" noProof="0" dirty="0" smtClean="0">
                <a:ln>
                  <a:noFill/>
                </a:ln>
                <a:solidFill>
                  <a:srgbClr val="39639D">
                    <a:lumMod val="50000"/>
                  </a:srgbClr>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、交易制度</a:t>
            </a:r>
            <a:r>
              <a:rPr kumimoji="0" lang="en-US" altLang="zh-TW" sz="3200" b="1" i="0" u="none" strike="noStrike" kern="1200" cap="all" spc="-150" normalizeH="0" baseline="0" noProof="0" dirty="0" smtClean="0">
                <a:ln>
                  <a:noFill/>
                </a:ln>
                <a:solidFill>
                  <a:srgbClr val="39639D">
                    <a:lumMod val="50000"/>
                  </a:srgbClr>
                </a:solidFill>
                <a:effectLst>
                  <a:outerShdw blurRad="38100" dist="38100" dir="2700000" algn="tl">
                    <a:srgbClr val="000000">
                      <a:alpha val="43137"/>
                    </a:srgbClr>
                  </a:outerShdw>
                </a:effectLst>
                <a:uLnTx/>
                <a:uFillTx/>
                <a:latin typeface="Book Antiqua" pitchFamily="18" charset="0"/>
                <a:ea typeface="標楷體" pitchFamily="65" charset="-120"/>
                <a:cs typeface="+mj-cs"/>
              </a:rPr>
              <a:t>(</a:t>
            </a:r>
            <a:r>
              <a:rPr kumimoji="0" lang="zh-TW" altLang="en-US" sz="3200" spc="-150" dirty="0">
                <a:solidFill>
                  <a:srgbClr val="39639D">
                    <a:lumMod val="50000"/>
                  </a:srgbClr>
                </a:solidFill>
              </a:rPr>
              <a:t>續</a:t>
            </a:r>
            <a:r>
              <a:rPr kumimoji="0" lang="en-US" altLang="zh-TW" sz="3200" b="1" i="0" u="none" strike="noStrike" kern="1200" cap="all" spc="-150" normalizeH="0" baseline="0" noProof="0" dirty="0" smtClean="0">
                <a:ln>
                  <a:noFill/>
                </a:ln>
                <a:solidFill>
                  <a:srgbClr val="39639D">
                    <a:lumMod val="50000"/>
                  </a:srgbClr>
                </a:solidFill>
                <a:effectLst>
                  <a:outerShdw blurRad="38100" dist="38100" dir="2700000" algn="tl">
                    <a:srgbClr val="000000">
                      <a:alpha val="43137"/>
                    </a:srgbClr>
                  </a:outerShdw>
                </a:effectLst>
                <a:uLnTx/>
                <a:uFillTx/>
                <a:latin typeface="Book Antiqua" pitchFamily="18" charset="0"/>
                <a:ea typeface="標楷體" pitchFamily="65" charset="-120"/>
                <a:cs typeface="+mj-cs"/>
              </a:rPr>
              <a:t>)</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graphicFrame>
        <p:nvGraphicFramePr>
          <p:cNvPr id="7" name="表格 6"/>
          <p:cNvGraphicFramePr>
            <a:graphicFrameLocks noGrp="1"/>
          </p:cNvGraphicFramePr>
          <p:nvPr>
            <p:extLst>
              <p:ext uri="{D42A27DB-BD31-4B8C-83A1-F6EECF244321}">
                <p14:modId xmlns:p14="http://schemas.microsoft.com/office/powerpoint/2010/main" val="1459368845"/>
              </p:ext>
            </p:extLst>
          </p:nvPr>
        </p:nvGraphicFramePr>
        <p:xfrm>
          <a:off x="-31033" y="1231221"/>
          <a:ext cx="8991600" cy="5423579"/>
        </p:xfrm>
        <a:graphic>
          <a:graphicData uri="http://schemas.openxmlformats.org/drawingml/2006/table">
            <a:tbl>
              <a:tblPr firstRow="1" bandRow="1"/>
              <a:tblGrid>
                <a:gridCol w="893153">
                  <a:extLst>
                    <a:ext uri="{9D8B030D-6E8A-4147-A177-3AD203B41FA5}">
                      <a16:colId xmlns:a16="http://schemas.microsoft.com/office/drawing/2014/main" val="462115446"/>
                    </a:ext>
                  </a:extLst>
                </a:gridCol>
                <a:gridCol w="4669447">
                  <a:extLst>
                    <a:ext uri="{9D8B030D-6E8A-4147-A177-3AD203B41FA5}">
                      <a16:colId xmlns:a16="http://schemas.microsoft.com/office/drawing/2014/main" val="2295632765"/>
                    </a:ext>
                  </a:extLst>
                </a:gridCol>
                <a:gridCol w="3429000">
                  <a:extLst>
                    <a:ext uri="{9D8B030D-6E8A-4147-A177-3AD203B41FA5}">
                      <a16:colId xmlns:a16="http://schemas.microsoft.com/office/drawing/2014/main" val="509504606"/>
                    </a:ext>
                  </a:extLst>
                </a:gridCol>
              </a:tblGrid>
              <a:tr h="350853">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項目</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說明</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dirty="0" smtClean="0"/>
                        <a:t>依據</a:t>
                      </a:r>
                      <a:endParaRPr lang="zh-TW"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solidFill>
                  </a:tcPr>
                </a:tc>
                <a:extLst>
                  <a:ext uri="{0D108BD9-81ED-4DB2-BD59-A6C34878D82A}">
                    <a16:rowId xmlns:a16="http://schemas.microsoft.com/office/drawing/2014/main" val="2154040481"/>
                  </a:ext>
                </a:extLst>
              </a:tr>
              <a:tr h="998957">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股票造市者制度</a:t>
                      </a:r>
                    </a:p>
                  </a:txBody>
                  <a:tcP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342900" indent="-342900" algn="just">
                        <a:lnSpc>
                          <a:spcPts val="1900"/>
                        </a:lnSpc>
                        <a:spcBef>
                          <a:spcPts val="600"/>
                        </a:spcBef>
                        <a:spcAft>
                          <a:spcPts val="0"/>
                        </a:spcAft>
                        <a:buFont typeface="+mj-lt"/>
                        <a:buAutoNum type="arabicPeriod"/>
                      </a:pP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為提升創新板股票市場之流動性，並使股票造市者從事造市業務有所依循。</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本辦法所稱股票造市者，係指向本公司申請於指定時間內對創新板股票提供買賣報價之證券自營商</a:t>
                      </a:r>
                      <a:r>
                        <a:rPr lang="zh-TW" altLang="zh-TW" sz="1600" kern="1200" dirty="0" smtClean="0">
                          <a:solidFill>
                            <a:schemeClr val="dk1"/>
                          </a:solidFill>
                          <a:effectLst/>
                          <a:latin typeface="標楷體" panose="03000509000000000000" pitchFamily="65" charset="-120"/>
                          <a:ea typeface="標楷體" panose="03000509000000000000" pitchFamily="65" charset="-120"/>
                          <a:cs typeface="+mn-cs"/>
                        </a:rPr>
                        <a:t>。</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股票造市者應以專戶（證券商帳號為五五五五五五</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五）提供買賣報價。</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創新板股票造市者作業辦法</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(111.8.11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訂定</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a:solidFill>
                          <a:srgbClr val="7030A0"/>
                        </a:solidFill>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74B78">
                        <a:tint val="40000"/>
                      </a:srgbClr>
                    </a:solidFill>
                  </a:tcPr>
                </a:tc>
                <a:extLst>
                  <a:ext uri="{0D108BD9-81ED-4DB2-BD59-A6C34878D82A}">
                    <a16:rowId xmlns:a16="http://schemas.microsoft.com/office/drawing/2014/main" val="1186029582"/>
                  </a:ext>
                </a:extLst>
              </a:tr>
              <a:tr h="1148426">
                <a:tc>
                  <a:txBody>
                    <a:bodyPr/>
                    <a:lstStyle/>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改板首日之開盤競價</a:t>
                      </a:r>
                    </a:p>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基準</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p>
                      <a:pPr marL="0" indent="0" algn="just">
                        <a:lnSpc>
                          <a:spcPts val="1900"/>
                        </a:lnSpc>
                        <a:spcBef>
                          <a:spcPts val="600"/>
                        </a:spcBef>
                        <a:spcAft>
                          <a:spcPts val="0"/>
                        </a:spcAft>
                        <a:buFont typeface="+mj-lt"/>
                        <a:buNone/>
                      </a:pPr>
                      <a:r>
                        <a:rPr lang="zh-TW" altLang="en-US" sz="1600" b="0" kern="1200" dirty="0" smtClean="0">
                          <a:solidFill>
                            <a:schemeClr val="dk1"/>
                          </a:solidFill>
                          <a:effectLst/>
                          <a:latin typeface="標楷體" panose="03000509000000000000" pitchFamily="65" charset="-120"/>
                          <a:ea typeface="標楷體" panose="03000509000000000000" pitchFamily="65" charset="-120"/>
                          <a:cs typeface="+mn-cs"/>
                        </a:rPr>
                        <a:t>改列一般板時價格應有連續性，故延續前一日收盤價格，並以改列上市首日之當市開盤競價基準為計算升降幅度之參考基準</a:t>
                      </a:r>
                      <a:endParaRPr lang="zh-TW" sz="1600" b="0" kern="12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tc>
                  <a:txBody>
                    <a:bodyPr/>
                    <a:lstStyle/>
                    <a:p>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營業細則第</a:t>
                      </a:r>
                      <a:r>
                        <a:rPr lang="en-US" altLang="zh-TW" sz="1600" b="1" kern="1200" dirty="0" smtClean="0">
                          <a:solidFill>
                            <a:schemeClr val="dk1"/>
                          </a:solidFill>
                          <a:effectLst/>
                          <a:latin typeface="標楷體" panose="03000509000000000000" pitchFamily="65" charset="-120"/>
                          <a:ea typeface="標楷體" panose="03000509000000000000" pitchFamily="65" charset="-120"/>
                          <a:cs typeface="+mn-cs"/>
                        </a:rPr>
                        <a:t>59</a:t>
                      </a: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條</a:t>
                      </a:r>
                      <a:r>
                        <a:rPr lang="en-US" altLang="zh-TW" sz="1600" b="1" kern="1200" dirty="0" smtClean="0">
                          <a:solidFill>
                            <a:schemeClr val="dk1"/>
                          </a:solidFill>
                          <a:effectLst/>
                          <a:latin typeface="標楷體" panose="03000509000000000000" pitchFamily="65" charset="-120"/>
                          <a:ea typeface="標楷體" panose="03000509000000000000" pitchFamily="65" charset="-120"/>
                          <a:cs typeface="+mn-cs"/>
                        </a:rPr>
                        <a:t>(</a:t>
                      </a:r>
                      <a:r>
                        <a:rPr lang="en-US" altLang="zh-TW" sz="1600" b="0" kern="1200" dirty="0" smtClean="0">
                          <a:solidFill>
                            <a:srgbClr val="7030A0"/>
                          </a:solidFill>
                          <a:effectLst/>
                          <a:latin typeface="標楷體" panose="03000509000000000000" pitchFamily="65" charset="-120"/>
                          <a:ea typeface="標楷體" panose="03000509000000000000" pitchFamily="65" charset="-120"/>
                          <a:cs typeface="+mn-cs"/>
                        </a:rPr>
                        <a:t>112.9.5</a:t>
                      </a:r>
                      <a:r>
                        <a:rPr lang="zh-TW" altLang="en-US" sz="1600" b="0" kern="1200" dirty="0" smtClean="0">
                          <a:solidFill>
                            <a:srgbClr val="7030A0"/>
                          </a:solidFill>
                          <a:effectLst/>
                          <a:latin typeface="標楷體" panose="03000509000000000000" pitchFamily="65" charset="-120"/>
                          <a:ea typeface="標楷體" panose="03000509000000000000" pitchFamily="65" charset="-120"/>
                          <a:cs typeface="+mn-cs"/>
                        </a:rPr>
                        <a:t>修正</a:t>
                      </a:r>
                      <a:r>
                        <a:rPr lang="en-US" altLang="zh-TW" sz="1600" b="0" kern="1200" dirty="0" smtClean="0">
                          <a:solidFill>
                            <a:srgbClr val="7030A0"/>
                          </a:solidFill>
                          <a:effectLst/>
                          <a:latin typeface="標楷體" panose="03000509000000000000" pitchFamily="65" charset="-120"/>
                          <a:ea typeface="標楷體" panose="03000509000000000000" pitchFamily="65" charset="-120"/>
                          <a:cs typeface="+mn-cs"/>
                        </a:rPr>
                        <a:t>)</a:t>
                      </a:r>
                    </a:p>
                    <a:p>
                      <a:endParaRPr lang="zh-TW" altLang="en-US" sz="1600" b="1" kern="1200" dirty="0">
                        <a:solidFill>
                          <a:schemeClr val="dk1"/>
                        </a:solidFill>
                        <a:effectLst/>
                        <a:latin typeface="標楷體" panose="03000509000000000000" pitchFamily="65" charset="-120"/>
                        <a:ea typeface="標楷體" panose="03000509000000000000" pitchFamily="65" charset="-120"/>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74B78">
                        <a:tint val="40000"/>
                      </a:srgbClr>
                    </a:solidFill>
                  </a:tcPr>
                </a:tc>
                <a:extLst>
                  <a:ext uri="{0D108BD9-81ED-4DB2-BD59-A6C34878D82A}">
                    <a16:rowId xmlns:a16="http://schemas.microsoft.com/office/drawing/2014/main" val="133496987"/>
                  </a:ext>
                </a:extLst>
              </a:tr>
              <a:tr h="1784459">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股票造市者</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獎勵及經手費折讓</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342900" indent="-342900" algn="just">
                        <a:lnSpc>
                          <a:spcPts val="1900"/>
                        </a:lnSpc>
                        <a:spcBef>
                          <a:spcPts val="600"/>
                        </a:spcBef>
                        <a:spcAft>
                          <a:spcPts val="0"/>
                        </a:spcAft>
                        <a:buFont typeface="+mj-lt"/>
                        <a:buAutoNum type="arabicPeriod"/>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造市專戶於掛牌當月起連續</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13</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個月份，買賣成交所造市之創新板股票經手費，本公司全數折讓</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自該檔創新板股票掛牌當月起連續</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13</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個月份，本公司每月依符合規範創新板造市檔數提供</a:t>
                      </a: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造市</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獎勵金</a:t>
                      </a:r>
                      <a:endParaRPr lang="en-US" altLang="zh-TW" sz="1600" kern="1200" dirty="0" smtClean="0">
                        <a:solidFill>
                          <a:schemeClr val="dk1"/>
                        </a:solidFill>
                        <a:effectLst/>
                        <a:latin typeface="標楷體" panose="03000509000000000000" pitchFamily="65" charset="-120"/>
                        <a:ea typeface="標楷體" panose="03000509000000000000" pitchFamily="65" charset="-120"/>
                        <a:cs typeface="+mn-cs"/>
                      </a:endParaRPr>
                    </a:p>
                    <a:p>
                      <a:pPr marL="342900" indent="-342900" algn="just">
                        <a:lnSpc>
                          <a:spcPts val="1900"/>
                        </a:lnSpc>
                        <a:spcBef>
                          <a:spcPts val="600"/>
                        </a:spcBef>
                        <a:spcAft>
                          <a:spcPts val="0"/>
                        </a:spcAft>
                        <a:buFont typeface="+mj-lt"/>
                        <a:buAutoNum type="arabicPeriod"/>
                      </a:pP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自該檔創新板股票掛牌當月起連續</a:t>
                      </a:r>
                      <a:r>
                        <a:rPr lang="en-US" altLang="zh-TW" sz="1600" kern="1200" dirty="0" smtClean="0">
                          <a:solidFill>
                            <a:schemeClr val="dk1"/>
                          </a:solidFill>
                          <a:effectLst/>
                          <a:latin typeface="標楷體" panose="03000509000000000000" pitchFamily="65" charset="-120"/>
                          <a:ea typeface="標楷體" panose="03000509000000000000" pitchFamily="65" charset="-120"/>
                          <a:cs typeface="+mn-cs"/>
                        </a:rPr>
                        <a:t>4</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個月份，本公司每月計算當月</a:t>
                      </a: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成交</a:t>
                      </a:r>
                      <a:r>
                        <a:rPr lang="zh-TW" altLang="en-US" sz="1600" kern="1200" dirty="0" smtClean="0">
                          <a:solidFill>
                            <a:schemeClr val="dk1"/>
                          </a:solidFill>
                          <a:effectLst/>
                          <a:latin typeface="標楷體" panose="03000509000000000000" pitchFamily="65" charset="-120"/>
                          <a:ea typeface="標楷體" panose="03000509000000000000" pitchFamily="65" charset="-120"/>
                          <a:cs typeface="+mn-cs"/>
                        </a:rPr>
                        <a:t>獎勵金</a:t>
                      </a:r>
                      <a:endParaRPr lang="zh-TW" sz="1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rPr>
                        <a:t>創新板股票造市者獎勵及經手費折讓標準</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(111.8.11</a:t>
                      </a:r>
                      <a:r>
                        <a:rPr lang="zh-TW" altLang="en-US" sz="1600" kern="1200" dirty="0" smtClean="0">
                          <a:solidFill>
                            <a:srgbClr val="7030A0"/>
                          </a:solidFill>
                          <a:effectLst/>
                          <a:latin typeface="標楷體" panose="03000509000000000000" pitchFamily="65" charset="-120"/>
                          <a:ea typeface="標楷體" panose="03000509000000000000" pitchFamily="65" charset="-120"/>
                          <a:cs typeface="+mn-cs"/>
                        </a:rPr>
                        <a:t>訂定</a:t>
                      </a:r>
                      <a:r>
                        <a:rPr lang="en-US" altLang="zh-TW" sz="1600" kern="1200" dirty="0" smtClean="0">
                          <a:solidFill>
                            <a:srgbClr val="7030A0"/>
                          </a:solidFill>
                          <a:effectLst/>
                          <a:latin typeface="標楷體" panose="03000509000000000000" pitchFamily="65" charset="-120"/>
                          <a:ea typeface="標楷體" panose="03000509000000000000" pitchFamily="65" charset="-120"/>
                          <a:cs typeface="+mn-cs"/>
                        </a:rPr>
                        <a:t>)</a:t>
                      </a:r>
                      <a:endParaRPr lang="zh-TW" altLang="en-US" sz="1600" dirty="0" smtClean="0">
                        <a:solidFill>
                          <a:srgbClr val="7030A0"/>
                        </a:solidFill>
                        <a:latin typeface="標楷體" panose="03000509000000000000" pitchFamily="65" charset="-120"/>
                        <a:ea typeface="標楷體" panose="03000509000000000000" pitchFamily="65" charset="-120"/>
                      </a:endParaRPr>
                    </a:p>
                    <a:p>
                      <a:endParaRPr lang="zh-TW" altLang="en-US" sz="1600" b="1" kern="1200" dirty="0" smtClean="0">
                        <a:solidFill>
                          <a:schemeClr val="dk1"/>
                        </a:solidFill>
                        <a:effectLst/>
                        <a:latin typeface="標楷體" panose="03000509000000000000" pitchFamily="65" charset="-120"/>
                        <a:ea typeface="標楷體" panose="03000509000000000000" pitchFamily="65" charset="-120"/>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74B78">
                        <a:tint val="20000"/>
                      </a:srgbClr>
                    </a:solidFill>
                  </a:tcPr>
                </a:tc>
                <a:extLst>
                  <a:ext uri="{0D108BD9-81ED-4DB2-BD59-A6C34878D82A}">
                    <a16:rowId xmlns:a16="http://schemas.microsoft.com/office/drawing/2014/main" val="2620859387"/>
                  </a:ext>
                </a:extLst>
              </a:tr>
            </a:tbl>
          </a:graphicData>
        </a:graphic>
      </p:graphicFrame>
    </p:spTree>
    <p:extLst>
      <p:ext uri="{BB962C8B-B14F-4D97-AF65-F5344CB8AC3E}">
        <p14:creationId xmlns:p14="http://schemas.microsoft.com/office/powerpoint/2010/main" val="14313847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47</a:t>
            </a:fld>
            <a:endParaRPr lang="en-US"/>
          </a:p>
        </p:txBody>
      </p:sp>
      <p:sp>
        <p:nvSpPr>
          <p:cNvPr id="4" name="Rectangle 2"/>
          <p:cNvSpPr txBox="1">
            <a:spLocks noChangeArrowheads="1"/>
          </p:cNvSpPr>
          <p:nvPr/>
        </p:nvSpPr>
        <p:spPr bwMode="auto">
          <a:xfrm>
            <a:off x="1979613" y="2205038"/>
            <a:ext cx="4967287" cy="1492250"/>
          </a:xfrm>
          <a:prstGeom prst="rect">
            <a:avLst/>
          </a:prstGeom>
          <a:gradFill flip="none" rotWithShape="1">
            <a:gsLst>
              <a:gs pos="0">
                <a:sysClr val="window" lastClr="FFFFFF"/>
              </a:gs>
              <a:gs pos="100000">
                <a:srgbClr val="DDDDDD"/>
              </a:gs>
            </a:gsLst>
            <a:path path="rect">
              <a:fillToRect l="50000" t="50000" r="50000" b="50000"/>
            </a:path>
            <a:tileRect/>
          </a:gradFill>
          <a:ln w="76200">
            <a:solidFill>
              <a:sysClr val="window" lastClr="FFFFFF">
                <a:lumMod val="50000"/>
              </a:sysClr>
            </a:solidFill>
          </a:ln>
          <a:effectLst>
            <a:outerShdw dist="107763" dir="2700000" algn="ctr" rotWithShape="0">
              <a:srgbClr val="EEECE1">
                <a:alpha val="50000"/>
              </a:srgbClr>
            </a:outerShdw>
          </a:effectLst>
        </p:spPr>
        <p:txBody>
          <a:bodyPr vert="horz" lIns="91440" tIns="45720" rIns="91440" bIns="45720" rtlCol="0" anchor="ctr">
            <a:normAutofit/>
          </a:bodyPr>
          <a:lstStyle>
            <a:lvl1pPr algn="ctr" rtl="0" eaLnBrk="0" fontAlgn="base" hangingPunct="0">
              <a:spcBef>
                <a:spcPct val="0"/>
              </a:spcBef>
              <a:spcAft>
                <a:spcPct val="0"/>
              </a:spcAft>
              <a:defRPr lang="zh-TW" altLang="en-US" sz="4000" b="1" kern="1200" dirty="0" smtClean="0">
                <a:solidFill>
                  <a:schemeClr val="tx1"/>
                </a:solidFill>
                <a:latin typeface="Book Antiqua" pitchFamily="18" charset="0"/>
                <a:ea typeface="標楷體" pitchFamily="65" charset="-120"/>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en-US" sz="40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標楷體" pitchFamily="65" charset="-120"/>
                <a:ea typeface="標楷體" pitchFamily="65" charset="-120"/>
                <a:cs typeface="+mj-cs"/>
              </a:rPr>
              <a:t>謝謝聆聽</a:t>
            </a:r>
            <a:br>
              <a:rPr kumimoji="0" lang="zh-TW" altLang="en-US" sz="40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標楷體" pitchFamily="65" charset="-120"/>
                <a:ea typeface="標楷體" pitchFamily="65" charset="-120"/>
                <a:cs typeface="+mj-cs"/>
              </a:rPr>
            </a:br>
            <a:r>
              <a:rPr kumimoji="0" lang="zh-TW" altLang="en-US" sz="40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標楷體" pitchFamily="65" charset="-120"/>
                <a:ea typeface="標楷體" pitchFamily="65" charset="-120"/>
                <a:cs typeface="+mj-cs"/>
              </a:rPr>
              <a:t>敬請指教</a:t>
            </a:r>
            <a:endParaRPr kumimoji="0" lang="zh-TW" altLang="en-US" sz="4000" b="1" i="0" u="none" strike="noStrike" kern="1200" cap="none" spc="0" normalizeH="0" baseline="0" noProof="0" dirty="0">
              <a:ln>
                <a:noFill/>
              </a:ln>
              <a:solidFill>
                <a:srgbClr val="0033CC"/>
              </a:solidFill>
              <a:effectLst>
                <a:outerShdw blurRad="38100" dist="38100" dir="2700000" algn="tl">
                  <a:srgbClr val="C0C0C0"/>
                </a:outerShdw>
              </a:effectLst>
              <a:uLnTx/>
              <a:uFillTx/>
              <a:latin typeface="標楷體" pitchFamily="65" charset="-120"/>
              <a:ea typeface="標楷體" pitchFamily="65" charset="-120"/>
              <a:cs typeface="+mj-cs"/>
            </a:endParaRPr>
          </a:p>
        </p:txBody>
      </p:sp>
      <p:sp>
        <p:nvSpPr>
          <p:cNvPr id="5" name="投影片編號版面配置區 1"/>
          <p:cNvSpPr txBox="1">
            <a:spLocks/>
          </p:cNvSpPr>
          <p:nvPr/>
        </p:nvSpPr>
        <p:spPr>
          <a:xfrm>
            <a:off x="6553200" y="6356350"/>
            <a:ext cx="2133600"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kern="1200">
                <a:solidFill>
                  <a:schemeClr val="tx1">
                    <a:tint val="75000"/>
                  </a:schemeClr>
                </a:solidFill>
                <a:latin typeface="+mn-lt"/>
                <a:ea typeface="+mn-ea"/>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a:defRPr/>
            </a:pPr>
            <a:fld id="{A7F7AB1E-6983-4FC7-AC12-B273AF45D02A}" type="slidenum">
              <a:rPr lang="zh-TW" altLang="en-US" smtClean="0">
                <a:solidFill>
                  <a:prstClr val="black">
                    <a:tint val="75000"/>
                  </a:prstClr>
                </a:solidFill>
                <a:ea typeface="標楷體"/>
              </a:rPr>
              <a:pPr>
                <a:defRPr/>
              </a:pPr>
              <a:t>47</a:t>
            </a:fld>
            <a:endParaRPr lang="zh-TW" altLang="en-US" dirty="0">
              <a:solidFill>
                <a:prstClr val="black">
                  <a:tint val="75000"/>
                </a:prstClr>
              </a:solidFill>
              <a:ea typeface="標楷體"/>
            </a:endParaRPr>
          </a:p>
        </p:txBody>
      </p:sp>
    </p:spTree>
    <p:extLst>
      <p:ext uri="{BB962C8B-B14F-4D97-AF65-F5344CB8AC3E}">
        <p14:creationId xmlns:p14="http://schemas.microsoft.com/office/powerpoint/2010/main" val="2448508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4</a:t>
            </a:fld>
            <a:endParaRPr lang="en-US"/>
          </a:p>
        </p:txBody>
      </p:sp>
      <p:sp>
        <p:nvSpPr>
          <p:cNvPr id="9" name="標題 1"/>
          <p:cNvSpPr txBox="1">
            <a:spLocks/>
          </p:cNvSpPr>
          <p:nvPr/>
        </p:nvSpPr>
        <p:spPr>
          <a:xfrm>
            <a:off x="630793" y="361909"/>
            <a:ext cx="7929094"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一、設置公司治理主管</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sp>
        <p:nvSpPr>
          <p:cNvPr id="10"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1" name="矩形 10"/>
          <p:cNvSpPr/>
          <p:nvPr/>
        </p:nvSpPr>
        <p:spPr>
          <a:xfrm>
            <a:off x="7745754" y="728363"/>
            <a:ext cx="1290296" cy="400110"/>
          </a:xfrm>
          <a:prstGeom prst="rect">
            <a:avLst/>
          </a:prstGeom>
        </p:spPr>
        <p:txBody>
          <a:bodyPr wrap="square">
            <a:spAutoFit/>
          </a:bodyPr>
          <a:lstStyle/>
          <a:p>
            <a:pPr>
              <a:defRPr/>
            </a:pPr>
            <a:r>
              <a:rPr lang="en-US" altLang="zh-TW" dirty="0" smtClean="0">
                <a:solidFill>
                  <a:srgbClr val="C00000"/>
                </a:solidFill>
                <a:latin typeface="Calibri"/>
                <a:ea typeface="標楷體" pitchFamily="65" charset="-120"/>
              </a:rPr>
              <a:t>111.07.13</a:t>
            </a:r>
            <a:endParaRPr lang="zh-TW" altLang="en-US" dirty="0">
              <a:solidFill>
                <a:srgbClr val="C00000"/>
              </a:solidFill>
              <a:latin typeface="Calibri"/>
              <a:ea typeface="標楷體" pitchFamily="65" charset="-120"/>
            </a:endParaRPr>
          </a:p>
        </p:txBody>
      </p:sp>
      <p:sp>
        <p:nvSpPr>
          <p:cNvPr id="12" name="矩形 11"/>
          <p:cNvSpPr/>
          <p:nvPr/>
        </p:nvSpPr>
        <p:spPr>
          <a:xfrm>
            <a:off x="298201" y="1111241"/>
            <a:ext cx="8594279" cy="576065"/>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zh-TW" sz="2400" b="1" i="0" u="none" strike="noStrike" kern="0" cap="none" spc="0" normalizeH="0" baseline="0" noProof="0" dirty="0" smtClean="0">
                <a:ln>
                  <a:noFill/>
                </a:ln>
                <a:solidFill>
                  <a:srgbClr val="002060"/>
                </a:solidFill>
                <a:effectLst/>
                <a:uLnTx/>
                <a:uFillTx/>
                <a:latin typeface="Calibri"/>
                <a:ea typeface="標楷體"/>
                <a:cs typeface="+mn-cs"/>
              </a:rPr>
              <a:t>有價證券上市審查準則</a:t>
            </a:r>
            <a:r>
              <a:rPr kumimoji="0" lang="zh-TW" altLang="en-US" sz="2400" b="1" i="0" u="none" strike="noStrike" kern="0" cap="none" spc="0" normalizeH="0" baseline="0" noProof="0" dirty="0" smtClean="0">
                <a:ln>
                  <a:noFill/>
                </a:ln>
                <a:solidFill>
                  <a:srgbClr val="002060"/>
                </a:solidFill>
                <a:effectLst/>
                <a:uLnTx/>
                <a:uFillTx/>
                <a:latin typeface="Calibri"/>
                <a:ea typeface="標楷體"/>
                <a:cs typeface="+mn-cs"/>
              </a:rPr>
              <a:t>第</a:t>
            </a:r>
            <a:r>
              <a:rPr kumimoji="0" lang="en-US" altLang="zh-TW" sz="2400" b="1" i="0" u="none" strike="noStrike" kern="0" cap="none" spc="0" normalizeH="0" baseline="0" noProof="0" dirty="0" smtClean="0">
                <a:ln>
                  <a:noFill/>
                </a:ln>
                <a:solidFill>
                  <a:srgbClr val="002060"/>
                </a:solidFill>
                <a:effectLst/>
                <a:uLnTx/>
                <a:uFillTx/>
                <a:latin typeface="Calibri"/>
                <a:ea typeface="標楷體"/>
                <a:cs typeface="+mn-cs"/>
              </a:rPr>
              <a:t>2</a:t>
            </a:r>
            <a:r>
              <a:rPr kumimoji="0" lang="zh-TW" altLang="en-US" sz="2400" b="1" i="0" u="none" strike="noStrike" kern="0" cap="none" spc="0" normalizeH="0" baseline="0" noProof="0" dirty="0" smtClean="0">
                <a:ln>
                  <a:noFill/>
                </a:ln>
                <a:solidFill>
                  <a:srgbClr val="002060"/>
                </a:solidFill>
                <a:effectLst/>
                <a:uLnTx/>
                <a:uFillTx/>
                <a:latin typeface="Calibri"/>
                <a:ea typeface="標楷體"/>
                <a:cs typeface="+mn-cs"/>
              </a:rPr>
              <a:t>條之</a:t>
            </a:r>
            <a:r>
              <a:rPr kumimoji="0" lang="en-US" altLang="zh-TW" sz="2400" b="1" i="0" u="none" strike="noStrike" kern="0" cap="none" spc="0" normalizeH="0" baseline="0" noProof="0" dirty="0" smtClean="0">
                <a:ln>
                  <a:noFill/>
                </a:ln>
                <a:solidFill>
                  <a:srgbClr val="002060"/>
                </a:solidFill>
                <a:effectLst/>
                <a:uLnTx/>
                <a:uFillTx/>
                <a:latin typeface="Calibri"/>
                <a:ea typeface="標楷體"/>
                <a:cs typeface="+mn-cs"/>
              </a:rPr>
              <a:t>2</a:t>
            </a:r>
            <a:r>
              <a:rPr kumimoji="0" lang="zh-TW" altLang="en-US" sz="2400" b="1" i="0" u="none" strike="noStrike" kern="0" cap="none" spc="0" normalizeH="0" baseline="0" noProof="0" dirty="0" smtClean="0">
                <a:ln>
                  <a:noFill/>
                </a:ln>
                <a:solidFill>
                  <a:srgbClr val="002060"/>
                </a:solidFill>
                <a:effectLst/>
                <a:uLnTx/>
                <a:uFillTx/>
                <a:latin typeface="Calibri"/>
                <a:ea typeface="標楷體"/>
                <a:cs typeface="+mn-cs"/>
              </a:rPr>
              <a:t>第</a:t>
            </a:r>
            <a:r>
              <a:rPr kumimoji="0" lang="en-US" altLang="zh-TW" sz="2400" b="1" i="0" u="none" strike="noStrike" kern="0" cap="none" spc="0" normalizeH="0" baseline="0" noProof="0" dirty="0" smtClean="0">
                <a:ln>
                  <a:noFill/>
                </a:ln>
                <a:solidFill>
                  <a:srgbClr val="002060"/>
                </a:solidFill>
                <a:effectLst/>
                <a:uLnTx/>
                <a:uFillTx/>
                <a:latin typeface="Calibri"/>
                <a:ea typeface="標楷體"/>
                <a:cs typeface="+mn-cs"/>
              </a:rPr>
              <a:t>4</a:t>
            </a:r>
            <a:r>
              <a:rPr kumimoji="0" lang="zh-TW" altLang="en-US" sz="2400" b="1" i="0" u="none" strike="noStrike" kern="0" cap="none" spc="0" normalizeH="0" baseline="0" noProof="0" dirty="0" smtClean="0">
                <a:ln>
                  <a:noFill/>
                </a:ln>
                <a:solidFill>
                  <a:srgbClr val="002060"/>
                </a:solidFill>
                <a:effectLst/>
                <a:uLnTx/>
                <a:uFillTx/>
                <a:latin typeface="Calibri"/>
                <a:ea typeface="標楷體"/>
                <a:cs typeface="+mn-cs"/>
              </a:rPr>
              <a:t>項</a:t>
            </a:r>
            <a:endParaRPr kumimoji="0" lang="en-US" altLang="zh-TW" sz="2400" b="1" i="0" u="none" strike="noStrike" kern="0" cap="none" spc="0" normalizeH="0" baseline="0" noProof="0" dirty="0" smtClean="0">
              <a:ln>
                <a:noFill/>
              </a:ln>
              <a:solidFill>
                <a:srgbClr val="002060"/>
              </a:solidFill>
              <a:effectLst/>
              <a:uLnTx/>
              <a:uFillTx/>
              <a:latin typeface="Calibri"/>
              <a:ea typeface="標楷體"/>
              <a:cs typeface="+mn-cs"/>
            </a:endParaRPr>
          </a:p>
        </p:txBody>
      </p:sp>
      <p:graphicFrame>
        <p:nvGraphicFramePr>
          <p:cNvPr id="13" name="資料庫圖表 12"/>
          <p:cNvGraphicFramePr/>
          <p:nvPr>
            <p:extLst>
              <p:ext uri="{D42A27DB-BD31-4B8C-83A1-F6EECF244321}">
                <p14:modId xmlns:p14="http://schemas.microsoft.com/office/powerpoint/2010/main" val="807381542"/>
              </p:ext>
            </p:extLst>
          </p:nvPr>
        </p:nvGraphicFramePr>
        <p:xfrm>
          <a:off x="228600" y="1905000"/>
          <a:ext cx="895096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831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5</a:t>
            </a:fld>
            <a:endParaRPr lang="en-US"/>
          </a:p>
        </p:txBody>
      </p:sp>
      <p:sp>
        <p:nvSpPr>
          <p:cNvPr id="12" name="標題 1"/>
          <p:cNvSpPr txBox="1">
            <a:spLocks/>
          </p:cNvSpPr>
          <p:nvPr/>
        </p:nvSpPr>
        <p:spPr>
          <a:xfrm>
            <a:off x="762000" y="457199"/>
            <a:ext cx="8274050" cy="337655"/>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lnSpc>
                <a:spcPts val="3200"/>
              </a:lnSpc>
              <a:defRPr/>
            </a:pPr>
            <a:r>
              <a:rPr kumimoji="0" lang="zh-TW" altLang="en-US" sz="3200" dirty="0"/>
              <a:t>二、</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母子公司關係之子公司申請股票上市</a:t>
            </a:r>
            <a:endPar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a:p>
            <a:pPr marL="0" marR="0" lvl="0" indent="0" algn="ctr" defTabSz="914400" rtl="0" eaLnBrk="0" fontAlgn="base" latinLnBrk="0" hangingPunct="0">
              <a:lnSpc>
                <a:spcPts val="3200"/>
              </a:lnSpc>
              <a:spcBef>
                <a:spcPct val="0"/>
              </a:spcBef>
              <a:spcAft>
                <a:spcPct val="0"/>
              </a:spcAft>
              <a:buClrTx/>
              <a:buSzTx/>
              <a:buFontTx/>
              <a:buNone/>
              <a:tabLst/>
              <a:defRPr/>
            </a:pP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認定標準</a:t>
            </a:r>
            <a:r>
              <a:rPr kumimoji="0" lang="en-US" altLang="zh-TW"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a:t>
            </a:r>
            <a:r>
              <a:rPr kumimoji="0" lang="zh-TW" altLang="en-US" sz="3200" b="1" i="0" u="none" strike="noStrike" kern="1200" cap="all" spc="0" normalizeH="0" baseline="0" noProof="0" dirty="0" smtClean="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rPr>
              <a:t>增訂投控公司之排除條款</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sp>
        <p:nvSpPr>
          <p:cNvPr id="13"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4" name="矩形 13"/>
          <p:cNvSpPr/>
          <p:nvPr/>
        </p:nvSpPr>
        <p:spPr>
          <a:xfrm>
            <a:off x="7932025" y="851944"/>
            <a:ext cx="1290296"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800" b="0" i="0" u="none" strike="noStrike" kern="0" cap="none" spc="0" normalizeH="0" baseline="0" noProof="0" dirty="0" smtClean="0">
                <a:ln>
                  <a:noFill/>
                </a:ln>
                <a:solidFill>
                  <a:srgbClr val="DA1F28">
                    <a:lumMod val="75000"/>
                  </a:srgbClr>
                </a:solidFill>
                <a:effectLst/>
                <a:uLnTx/>
                <a:uFillTx/>
              </a:rPr>
              <a:t>112.2.1</a:t>
            </a:r>
            <a:endParaRPr kumimoji="0" lang="zh-TW" altLang="en-US" sz="1800" b="0" i="0" u="none" strike="noStrike" kern="0" cap="none" spc="0" normalizeH="0" baseline="0" noProof="0" dirty="0">
              <a:ln>
                <a:noFill/>
              </a:ln>
              <a:solidFill>
                <a:srgbClr val="DA1F28">
                  <a:lumMod val="75000"/>
                </a:srgbClr>
              </a:solidFill>
              <a:effectLst/>
              <a:uLnTx/>
              <a:uFillTx/>
            </a:endParaRPr>
          </a:p>
        </p:txBody>
      </p:sp>
      <p:sp>
        <p:nvSpPr>
          <p:cNvPr id="15" name="矩形 14"/>
          <p:cNvSpPr/>
          <p:nvPr/>
        </p:nvSpPr>
        <p:spPr>
          <a:xfrm>
            <a:off x="305654" y="1141391"/>
            <a:ext cx="8594279" cy="285483"/>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002060"/>
                </a:solidFill>
                <a:effectLst/>
                <a:uLnTx/>
                <a:uFillTx/>
                <a:latin typeface="Calibri"/>
                <a:ea typeface="標楷體"/>
              </a:rPr>
              <a:t>有價證券上市審查</a:t>
            </a:r>
            <a:r>
              <a:rPr kumimoji="0" lang="zh-TW" altLang="en-US" sz="1800" b="1" kern="0" dirty="0" smtClean="0">
                <a:solidFill>
                  <a:srgbClr val="002060"/>
                </a:solidFill>
                <a:latin typeface="Calibri"/>
                <a:ea typeface="標楷體"/>
              </a:rPr>
              <a:t>準則第</a:t>
            </a:r>
            <a:r>
              <a:rPr kumimoji="0" lang="en-US" altLang="zh-TW" sz="1800" b="1" i="0" u="none" strike="noStrike" kern="0" cap="none" spc="0" normalizeH="0" baseline="0" noProof="0" dirty="0" smtClean="0">
                <a:ln>
                  <a:noFill/>
                </a:ln>
                <a:solidFill>
                  <a:srgbClr val="002060"/>
                </a:solidFill>
                <a:effectLst/>
                <a:uLnTx/>
                <a:uFillTx/>
                <a:latin typeface="Calibri"/>
                <a:ea typeface="標楷體"/>
              </a:rPr>
              <a:t>28</a:t>
            </a:r>
            <a:r>
              <a:rPr kumimoji="0" lang="zh-TW" altLang="en-US" sz="1800" b="1" i="0" u="none" strike="noStrike" kern="0" cap="none" spc="0" normalizeH="0" baseline="0" noProof="0" dirty="0" smtClean="0">
                <a:ln>
                  <a:noFill/>
                </a:ln>
                <a:solidFill>
                  <a:srgbClr val="002060"/>
                </a:solidFill>
                <a:effectLst/>
                <a:uLnTx/>
                <a:uFillTx/>
                <a:latin typeface="Calibri"/>
                <a:ea typeface="標楷體"/>
              </a:rPr>
              <a:t>條之</a:t>
            </a:r>
            <a:r>
              <a:rPr kumimoji="0" lang="en-US" altLang="zh-TW" sz="1800" b="1" i="0" u="none" strike="noStrike" kern="0" cap="none" spc="0" normalizeH="0" baseline="0" noProof="0" dirty="0" smtClean="0">
                <a:ln>
                  <a:noFill/>
                </a:ln>
                <a:solidFill>
                  <a:srgbClr val="002060"/>
                </a:solidFill>
                <a:effectLst/>
                <a:uLnTx/>
                <a:uFillTx/>
                <a:latin typeface="Calibri"/>
                <a:ea typeface="標楷體"/>
              </a:rPr>
              <a:t>6</a:t>
            </a:r>
            <a:r>
              <a:rPr kumimoji="0" lang="zh-TW" altLang="en-US" sz="1800" b="1" i="0" u="none" strike="noStrike" kern="0" cap="none" spc="0" normalizeH="0" baseline="0" noProof="0" dirty="0" smtClean="0">
                <a:ln>
                  <a:noFill/>
                </a:ln>
                <a:solidFill>
                  <a:srgbClr val="002060"/>
                </a:solidFill>
                <a:effectLst/>
                <a:uLnTx/>
                <a:uFillTx/>
                <a:latin typeface="Calibri"/>
                <a:ea typeface="標楷體"/>
              </a:rPr>
              <a:t>、第</a:t>
            </a:r>
            <a:r>
              <a:rPr kumimoji="0" lang="en-US" altLang="zh-TW" sz="1800" b="1" i="0" u="none" strike="noStrike" kern="0" cap="none" spc="0" normalizeH="0" baseline="0" noProof="0" dirty="0" smtClean="0">
                <a:ln>
                  <a:noFill/>
                </a:ln>
                <a:solidFill>
                  <a:srgbClr val="002060"/>
                </a:solidFill>
                <a:effectLst/>
                <a:uLnTx/>
                <a:uFillTx/>
                <a:latin typeface="Calibri"/>
                <a:ea typeface="標楷體"/>
              </a:rPr>
              <a:t>33</a:t>
            </a:r>
            <a:r>
              <a:rPr kumimoji="0" lang="zh-TW" altLang="en-US" sz="1800" b="1" i="0" u="none" strike="noStrike" kern="0" cap="none" spc="0" normalizeH="0" baseline="0" noProof="0" dirty="0" smtClean="0">
                <a:ln>
                  <a:noFill/>
                </a:ln>
                <a:solidFill>
                  <a:srgbClr val="002060"/>
                </a:solidFill>
                <a:effectLst/>
                <a:uLnTx/>
                <a:uFillTx/>
                <a:latin typeface="Calibri"/>
                <a:ea typeface="標楷體"/>
              </a:rPr>
              <a:t>條</a:t>
            </a:r>
            <a:endParaRPr kumimoji="0" lang="en-US" altLang="zh-TW" sz="1800" b="1" i="0" u="none" strike="noStrike" kern="0" cap="none" spc="0" normalizeH="0" baseline="0" noProof="0" dirty="0" smtClean="0">
              <a:ln>
                <a:noFill/>
              </a:ln>
              <a:solidFill>
                <a:srgbClr val="002060"/>
              </a:solidFill>
              <a:effectLst/>
              <a:uLnTx/>
              <a:uFillTx/>
              <a:latin typeface="Calibri"/>
              <a:ea typeface="標楷體"/>
            </a:endParaRPr>
          </a:p>
        </p:txBody>
      </p:sp>
      <p:graphicFrame>
        <p:nvGraphicFramePr>
          <p:cNvPr id="16" name="資料庫圖表 15"/>
          <p:cNvGraphicFramePr/>
          <p:nvPr>
            <p:extLst>
              <p:ext uri="{D42A27DB-BD31-4B8C-83A1-F6EECF244321}">
                <p14:modId xmlns:p14="http://schemas.microsoft.com/office/powerpoint/2010/main" val="2159966260"/>
              </p:ext>
            </p:extLst>
          </p:nvPr>
        </p:nvGraphicFramePr>
        <p:xfrm>
          <a:off x="305654" y="1447800"/>
          <a:ext cx="8228746"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弧形箭號 (左彎) 16"/>
          <p:cNvSpPr/>
          <p:nvPr/>
        </p:nvSpPr>
        <p:spPr>
          <a:xfrm rot="10436490">
            <a:off x="1742544" y="3512502"/>
            <a:ext cx="518008" cy="1280798"/>
          </a:xfrm>
          <a:prstGeom prst="curvedLeftArrow">
            <a:avLst/>
          </a:prstGeom>
          <a:solidFill>
            <a:srgbClr val="FFFF00"/>
          </a:solidFill>
          <a:ln w="254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black"/>
              </a:solidFill>
              <a:effectLst/>
              <a:uLnTx/>
              <a:uFillTx/>
              <a:latin typeface="Calibri"/>
              <a:ea typeface="標楷體"/>
              <a:cs typeface="+mn-cs"/>
            </a:endParaRPr>
          </a:p>
        </p:txBody>
      </p:sp>
      <p:sp>
        <p:nvSpPr>
          <p:cNvPr id="18" name="弧形向右箭號 17"/>
          <p:cNvSpPr/>
          <p:nvPr/>
        </p:nvSpPr>
        <p:spPr>
          <a:xfrm rot="5400000">
            <a:off x="4129199" y="3426114"/>
            <a:ext cx="685800" cy="1828800"/>
          </a:xfrm>
          <a:prstGeom prst="curvedRightArrow">
            <a:avLst/>
          </a:prstGeom>
          <a:solidFill>
            <a:srgbClr val="FFFF00"/>
          </a:solidFill>
          <a:ln w="254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black"/>
              </a:solidFill>
              <a:effectLst/>
              <a:uLnTx/>
              <a:uFillTx/>
              <a:latin typeface="Calibri"/>
              <a:ea typeface="標楷體"/>
              <a:cs typeface="+mn-cs"/>
            </a:endParaRPr>
          </a:p>
        </p:txBody>
      </p:sp>
      <p:sp>
        <p:nvSpPr>
          <p:cNvPr id="19" name="七角星形 18"/>
          <p:cNvSpPr/>
          <p:nvPr/>
        </p:nvSpPr>
        <p:spPr>
          <a:xfrm rot="20728505">
            <a:off x="6898088" y="5932701"/>
            <a:ext cx="1830388" cy="685800"/>
          </a:xfrm>
          <a:prstGeom prst="star7">
            <a:avLst/>
          </a:prstGeom>
          <a:solidFill>
            <a:srgbClr val="7D3C4A">
              <a:lumMod val="60000"/>
              <a:lumOff val="40000"/>
            </a:srgbClr>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3200" b="1" i="0" u="none" strike="noStrike" kern="0" cap="none" spc="0" normalizeH="0" baseline="0" noProof="0" dirty="0" smtClean="0">
                <a:ln>
                  <a:noFill/>
                </a:ln>
                <a:solidFill>
                  <a:prstClr val="white"/>
                </a:solidFill>
                <a:effectLst/>
                <a:uLnTx/>
                <a:uFillTx/>
                <a:latin typeface="Calibri"/>
                <a:ea typeface="標楷體"/>
                <a:cs typeface="+mn-cs"/>
              </a:rPr>
              <a:t>新增</a:t>
            </a:r>
          </a:p>
        </p:txBody>
      </p:sp>
    </p:spTree>
    <p:extLst>
      <p:ext uri="{BB962C8B-B14F-4D97-AF65-F5344CB8AC3E}">
        <p14:creationId xmlns:p14="http://schemas.microsoft.com/office/powerpoint/2010/main" val="3401477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6</a:t>
            </a:fld>
            <a:endParaRPr lang="zh-TW" altLang="en-US" dirty="0"/>
          </a:p>
        </p:txBody>
      </p:sp>
      <p:graphicFrame>
        <p:nvGraphicFramePr>
          <p:cNvPr id="6" name="資料庫圖表 5"/>
          <p:cNvGraphicFramePr/>
          <p:nvPr>
            <p:extLst>
              <p:ext uri="{D42A27DB-BD31-4B8C-83A1-F6EECF244321}">
                <p14:modId xmlns:p14="http://schemas.microsoft.com/office/powerpoint/2010/main" val="2332180169"/>
              </p:ext>
            </p:extLst>
          </p:nvPr>
        </p:nvGraphicFramePr>
        <p:xfrm>
          <a:off x="685800" y="1361004"/>
          <a:ext cx="8001000" cy="481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矩形 2"/>
          <p:cNvSpPr/>
          <p:nvPr/>
        </p:nvSpPr>
        <p:spPr>
          <a:xfrm>
            <a:off x="1243647" y="381000"/>
            <a:ext cx="7543800" cy="502702"/>
          </a:xfrm>
          <a:prstGeom prst="rect">
            <a:avLst/>
          </a:prstGeom>
        </p:spPr>
        <p:txBody>
          <a:bodyPr wrap="square">
            <a:spAutoFit/>
          </a:bodyPr>
          <a:lstStyle/>
          <a:p>
            <a:pPr lvl="0">
              <a:lnSpc>
                <a:spcPts val="3200"/>
              </a:lnSpc>
              <a:defRPr/>
            </a:pPr>
            <a:r>
              <a:rPr lang="zh-TW" altLang="en-US" sz="3200" b="1" cap="all" dirty="0">
                <a:solidFill>
                  <a:srgbClr val="002060"/>
                </a:solidFill>
                <a:effectLst>
                  <a:outerShdw blurRad="38100" dist="38100" dir="2700000" algn="tl">
                    <a:srgbClr val="000000">
                      <a:alpha val="43137"/>
                    </a:srgbClr>
                  </a:outerShdw>
                </a:effectLst>
                <a:latin typeface="標楷體" panose="03000509000000000000" pitchFamily="65" charset="-120"/>
                <a:ea typeface="標楷體" pitchFamily="65" charset="-120"/>
                <a:cs typeface="+mj-cs"/>
              </a:rPr>
              <a:t>三、重大非常規交易及關係人認定之範圍</a:t>
            </a:r>
            <a:endParaRPr lang="en-US" altLang="zh-TW" sz="3200" b="1" cap="all" dirty="0">
              <a:solidFill>
                <a:srgbClr val="002060"/>
              </a:solidFill>
              <a:effectLst>
                <a:outerShdw blurRad="38100" dist="38100" dir="2700000" algn="tl">
                  <a:srgbClr val="000000">
                    <a:alpha val="43137"/>
                  </a:srgbClr>
                </a:outerShdw>
              </a:effectLst>
              <a:latin typeface="標楷體" panose="03000509000000000000" pitchFamily="65" charset="-120"/>
              <a:ea typeface="標楷體" pitchFamily="65" charset="-120"/>
              <a:cs typeface="+mj-cs"/>
            </a:endParaRPr>
          </a:p>
        </p:txBody>
      </p:sp>
      <p:sp>
        <p:nvSpPr>
          <p:cNvPr id="5" name="矩形 4"/>
          <p:cNvSpPr/>
          <p:nvPr/>
        </p:nvSpPr>
        <p:spPr>
          <a:xfrm>
            <a:off x="7719158" y="858302"/>
            <a:ext cx="967642" cy="338554"/>
          </a:xfrm>
          <a:prstGeom prst="rect">
            <a:avLst/>
          </a:prstGeom>
        </p:spPr>
        <p:txBody>
          <a:bodyPr wrap="square">
            <a:spAutoFit/>
          </a:bodyPr>
          <a:lstStyle/>
          <a:p>
            <a:pPr>
              <a:defRPr/>
            </a:pPr>
            <a:r>
              <a:rPr lang="en-US" altLang="zh-TW" sz="1600" dirty="0" smtClean="0">
                <a:solidFill>
                  <a:srgbClr val="DA1F28">
                    <a:lumMod val="75000"/>
                  </a:srgbClr>
                </a:solidFill>
                <a:latin typeface="標楷體"/>
                <a:ea typeface="標楷體"/>
              </a:rPr>
              <a:t>112.3.9</a:t>
            </a:r>
            <a:endParaRPr lang="en-US" altLang="zh-TW" sz="1600" dirty="0">
              <a:solidFill>
                <a:srgbClr val="DA1F28">
                  <a:lumMod val="75000"/>
                </a:srgbClr>
              </a:solidFill>
              <a:latin typeface="標楷體"/>
              <a:ea typeface="標楷體"/>
            </a:endParaRPr>
          </a:p>
        </p:txBody>
      </p:sp>
    </p:spTree>
    <p:extLst>
      <p:ext uri="{BB962C8B-B14F-4D97-AF65-F5344CB8AC3E}">
        <p14:creationId xmlns:p14="http://schemas.microsoft.com/office/powerpoint/2010/main" val="270336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7</a:t>
            </a:fld>
            <a:endParaRPr lang="en-US"/>
          </a:p>
        </p:txBody>
      </p:sp>
      <p:sp>
        <p:nvSpPr>
          <p:cNvPr id="9" name="標題 1"/>
          <p:cNvSpPr txBox="1">
            <a:spLocks/>
          </p:cNvSpPr>
          <p:nvPr/>
        </p:nvSpPr>
        <p:spPr>
          <a:xfrm>
            <a:off x="381000" y="254903"/>
            <a:ext cx="8763000" cy="437768"/>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lnSpc>
                <a:spcPts val="3200"/>
              </a:lnSpc>
              <a:defRPr/>
            </a:pPr>
            <a:r>
              <a:rPr lang="zh-TW" altLang="en-US" sz="3200" dirty="0">
                <a:latin typeface="標楷體" panose="03000509000000000000" pitchFamily="65" charset="-120"/>
              </a:rPr>
              <a:t>三</a:t>
            </a:r>
            <a:r>
              <a:rPr lang="zh-TW" altLang="en-US" sz="3200" dirty="0" smtClean="0">
                <a:latin typeface="標楷體" panose="03000509000000000000" pitchFamily="65" charset="-120"/>
              </a:rPr>
              <a:t>、</a:t>
            </a:r>
            <a:r>
              <a:rPr lang="zh-TW" altLang="en-US" sz="3200" dirty="0">
                <a:latin typeface="標楷體" panose="03000509000000000000" pitchFamily="65" charset="-120"/>
              </a:rPr>
              <a:t>重大非常規交易及關係人認定之</a:t>
            </a:r>
            <a:r>
              <a:rPr lang="zh-TW" altLang="en-US" sz="3200" dirty="0" smtClean="0">
                <a:latin typeface="標楷體" panose="03000509000000000000" pitchFamily="65" charset="-120"/>
              </a:rPr>
              <a:t>範圍</a:t>
            </a:r>
            <a:r>
              <a:rPr lang="en-US" altLang="zh-TW" sz="3200" dirty="0">
                <a:latin typeface="標楷體" panose="03000509000000000000" pitchFamily="65" charset="-120"/>
              </a:rPr>
              <a:t>(</a:t>
            </a:r>
            <a:r>
              <a:rPr lang="zh-TW" altLang="en-US" sz="3200" dirty="0">
                <a:latin typeface="標楷體" panose="03000509000000000000" pitchFamily="65" charset="-120"/>
              </a:rPr>
              <a:t>續</a:t>
            </a:r>
            <a:r>
              <a:rPr lang="en-US" altLang="zh-TW" sz="3200" dirty="0" smtClean="0">
                <a:latin typeface="標楷體" panose="03000509000000000000" pitchFamily="65" charset="-120"/>
              </a:rPr>
              <a:t>)</a:t>
            </a:r>
            <a:endParaRPr lang="en-US" altLang="zh-TW" sz="3200" dirty="0">
              <a:latin typeface="標楷體" panose="03000509000000000000" pitchFamily="65" charset="-120"/>
            </a:endParaRPr>
          </a:p>
        </p:txBody>
      </p:sp>
      <p:sp>
        <p:nvSpPr>
          <p:cNvPr id="10"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1" name="矩形 10"/>
          <p:cNvSpPr/>
          <p:nvPr/>
        </p:nvSpPr>
        <p:spPr>
          <a:xfrm>
            <a:off x="8077200" y="689740"/>
            <a:ext cx="967642" cy="338554"/>
          </a:xfrm>
          <a:prstGeom prst="rect">
            <a:avLst/>
          </a:prstGeom>
        </p:spPr>
        <p:txBody>
          <a:bodyPr wrap="square">
            <a:spAutoFit/>
          </a:bodyPr>
          <a:lstStyle/>
          <a:p>
            <a:pPr>
              <a:defRPr/>
            </a:pPr>
            <a:r>
              <a:rPr lang="en-US" altLang="zh-TW" sz="1600" dirty="0" smtClean="0">
                <a:solidFill>
                  <a:srgbClr val="DA1F28">
                    <a:lumMod val="75000"/>
                  </a:srgbClr>
                </a:solidFill>
                <a:latin typeface="標楷體"/>
                <a:ea typeface="標楷體"/>
              </a:rPr>
              <a:t>112.3.9</a:t>
            </a:r>
            <a:endParaRPr lang="en-US" altLang="zh-TW" sz="1600" dirty="0">
              <a:solidFill>
                <a:srgbClr val="DA1F28">
                  <a:lumMod val="75000"/>
                </a:srgbClr>
              </a:solidFill>
              <a:latin typeface="標楷體"/>
              <a:ea typeface="標楷體"/>
            </a:endParaRPr>
          </a:p>
        </p:txBody>
      </p:sp>
      <p:sp>
        <p:nvSpPr>
          <p:cNvPr id="12" name="矩形 11"/>
          <p:cNvSpPr/>
          <p:nvPr/>
        </p:nvSpPr>
        <p:spPr>
          <a:xfrm>
            <a:off x="129442" y="959948"/>
            <a:ext cx="8915400" cy="273381"/>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有價證券上市審查準則補充</a:t>
            </a:r>
            <a:r>
              <a:rPr kumimoji="0" lang="zh-TW" altLang="en-US" sz="1800" b="1" kern="0" dirty="0" smtClean="0">
                <a:solidFill>
                  <a:srgbClr val="002060"/>
                </a:solidFill>
                <a:latin typeface="Calibri"/>
                <a:ea typeface="標楷體"/>
              </a:rPr>
              <a:t>規定第</a:t>
            </a:r>
            <a:r>
              <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rPr>
              <a:t>26</a:t>
            </a: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條</a:t>
            </a:r>
            <a:endPar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endParaRPr>
          </a:p>
        </p:txBody>
      </p:sp>
      <p:graphicFrame>
        <p:nvGraphicFramePr>
          <p:cNvPr id="13" name="表格 12"/>
          <p:cNvGraphicFramePr>
            <a:graphicFrameLocks noGrp="1"/>
          </p:cNvGraphicFramePr>
          <p:nvPr>
            <p:extLst>
              <p:ext uri="{D42A27DB-BD31-4B8C-83A1-F6EECF244321}">
                <p14:modId xmlns:p14="http://schemas.microsoft.com/office/powerpoint/2010/main" val="3928549877"/>
              </p:ext>
            </p:extLst>
          </p:nvPr>
        </p:nvGraphicFramePr>
        <p:xfrm>
          <a:off x="111857" y="1327336"/>
          <a:ext cx="8734498" cy="5128482"/>
        </p:xfrm>
        <a:graphic>
          <a:graphicData uri="http://schemas.openxmlformats.org/drawingml/2006/table">
            <a:tbl>
              <a:tblPr firstRow="1" bandRow="1"/>
              <a:tblGrid>
                <a:gridCol w="4367249">
                  <a:extLst>
                    <a:ext uri="{9D8B030D-6E8A-4147-A177-3AD203B41FA5}">
                      <a16:colId xmlns:a16="http://schemas.microsoft.com/office/drawing/2014/main" val="3115324584"/>
                    </a:ext>
                  </a:extLst>
                </a:gridCol>
                <a:gridCol w="4367249">
                  <a:extLst>
                    <a:ext uri="{9D8B030D-6E8A-4147-A177-3AD203B41FA5}">
                      <a16:colId xmlns:a16="http://schemas.microsoft.com/office/drawing/2014/main" val="2397550778"/>
                    </a:ext>
                  </a:extLst>
                </a:gridCol>
              </a:tblGrid>
              <a:tr h="455942">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t>修正前</a:t>
                      </a:r>
                      <a:endParaRPr lang="zh-TW" altLang="en-US" sz="20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solidFill>
                            <a:srgbClr val="FF0000"/>
                          </a:solidFill>
                        </a:rPr>
                        <a:t>修正後</a:t>
                      </a:r>
                      <a:endParaRPr lang="zh-TW" altLang="en-US" sz="2000" dirty="0">
                        <a:solidFill>
                          <a:srgbClr val="FF0000"/>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extLst>
                  <a:ext uri="{0D108BD9-81ED-4DB2-BD59-A6C34878D82A}">
                    <a16:rowId xmlns:a16="http://schemas.microsoft.com/office/drawing/2014/main" val="2252347757"/>
                  </a:ext>
                </a:extLst>
              </a:tr>
              <a:tr h="2082462">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第二十六條</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第一項</a:t>
                      </a:r>
                    </a:p>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    本準則第二十八條之八第一項第三款所規定「重大非常規交易」，係指申請股票第一上市之外國發行人或從屬公司有下列各款情事之一者：</a:t>
                      </a:r>
                    </a:p>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一、</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略</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二、各項關係人交易，未能合理證明其交易必要性、決策過程合法性，暨價格與款項收付情形之合理性</a:t>
                      </a:r>
                      <a:r>
                        <a:rPr lang="zh-TW" altLang="en-US" sz="1600" u="sng" kern="1200" baseline="0" dirty="0" smtClean="0">
                          <a:solidFill>
                            <a:schemeClr val="dk1"/>
                          </a:solidFill>
                          <a:effectLst/>
                          <a:latin typeface="標楷體" panose="03000509000000000000" pitchFamily="65" charset="-120"/>
                          <a:ea typeface="標楷體" panose="03000509000000000000" pitchFamily="65" charset="-120"/>
                          <a:cs typeface="+mn-cs"/>
                        </a:rPr>
                        <a:t>（包括與非關係人或同業之比較）</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者。</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第二十六條</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第一項</a:t>
                      </a: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本準則第二十八條之八第一項第三款所規定「重大非常規交易」，係指申請股票第一上市之外國發行人或從屬公司有下列各款情事之一者：</a:t>
                      </a:r>
                    </a:p>
                    <a:p>
                      <a:pPr algn="just">
                        <a:lnSpc>
                          <a:spcPts val="1700"/>
                        </a:lnSpc>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一、</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略</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algn="just">
                        <a:lnSpc>
                          <a:spcPts val="1700"/>
                        </a:lnSpc>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二、各項關係人交易</a:t>
                      </a:r>
                      <a:r>
                        <a:rPr lang="zh-TW" altLang="en-US" sz="16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及財務業務往來</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，未能合理證明其交易必要性、決策過程合法性，暨價格與款項收付情形之合理性者。</a:t>
                      </a:r>
                    </a:p>
                    <a:p>
                      <a:pPr algn="just">
                        <a:lnSpc>
                          <a:spcPts val="1700"/>
                        </a:lnSpc>
                        <a:spcBef>
                          <a:spcPts val="0"/>
                        </a:spcBef>
                        <a:spcAft>
                          <a:spcPts val="0"/>
                        </a:spcAft>
                      </a:pPr>
                      <a:endParaRPr lang="zh-TW" altLang="en-US" sz="1600" baseline="0" dirty="0" smtClean="0">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323792510"/>
                  </a:ext>
                </a:extLst>
              </a:tr>
              <a:tr h="2422100">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第二項</a:t>
                      </a:r>
                    </a:p>
                    <a:p>
                      <a:pPr algn="just">
                        <a:lnSpc>
                          <a:spcPts val="1700"/>
                        </a:lnSpc>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同款所規定「尚未改善者」，係指在本公司受理其股票上市申請案之日以後仍有上開情事者。</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第二項</a:t>
                      </a:r>
                    </a:p>
                    <a:p>
                      <a:pPr algn="just">
                        <a:lnSpc>
                          <a:spcPts val="1700"/>
                        </a:lnSpc>
                      </a:pPr>
                      <a:r>
                        <a:rPr lang="zh-TW"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同款所規定「尚未改善者」，</a:t>
                      </a:r>
                      <a:r>
                        <a:rPr lang="zh-TW" altLang="zh-TW" sz="16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其改善之認定，係指符合下列各款情事之一者：</a:t>
                      </a:r>
                      <a:endParaRPr lang="zh-TW" altLang="zh-TW" sz="1600"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endParaRPr>
                    </a:p>
                    <a:p>
                      <a:pPr algn="just">
                        <a:lnSpc>
                          <a:spcPts val="1700"/>
                        </a:lnSpc>
                      </a:pPr>
                      <a:r>
                        <a:rPr lang="zh-TW" altLang="zh-TW" sz="16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一、因非常規交易而致申請公司以外之人獲得利益者，該獲得利益之人已將所得利益歸還應得之人者。</a:t>
                      </a:r>
                      <a:endParaRPr lang="zh-TW" altLang="zh-TW" sz="1600"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endParaRPr>
                    </a:p>
                    <a:p>
                      <a:pPr algn="just">
                        <a:lnSpc>
                          <a:spcPts val="1700"/>
                        </a:lnSpc>
                      </a:pPr>
                      <a:r>
                        <a:rPr lang="zh-TW" altLang="zh-TW" sz="16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二、該非常規交易行為經註冊地國、主要營運地國及我國檢調或司法單位確定無犯罪情事。</a:t>
                      </a:r>
                      <a:endParaRPr lang="zh-TW" altLang="zh-TW" sz="1600"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endParaRPr>
                    </a:p>
                    <a:p>
                      <a:pPr algn="just">
                        <a:lnSpc>
                          <a:spcPts val="1700"/>
                        </a:lnSpc>
                      </a:pPr>
                      <a:r>
                        <a:rPr lang="zh-TW" altLang="zh-TW" sz="1600" u="sng" kern="1200"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mn-cs"/>
                        </a:rPr>
                        <a:t>三、該非常規交易經解除，法律關係已回復原狀者。</a:t>
                      </a:r>
                      <a:endParaRPr lang="zh-TW" altLang="en-US" sz="1600" baseline="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extLst>
                  <a:ext uri="{0D108BD9-81ED-4DB2-BD59-A6C34878D82A}">
                    <a16:rowId xmlns:a16="http://schemas.microsoft.com/office/drawing/2014/main" val="2071316337"/>
                  </a:ext>
                </a:extLst>
              </a:tr>
            </a:tbl>
          </a:graphicData>
        </a:graphic>
      </p:graphicFrame>
      <p:sp>
        <p:nvSpPr>
          <p:cNvPr id="5" name="雲朵形圖說文字 4"/>
          <p:cNvSpPr/>
          <p:nvPr/>
        </p:nvSpPr>
        <p:spPr>
          <a:xfrm>
            <a:off x="6934200" y="2667000"/>
            <a:ext cx="1447800" cy="381000"/>
          </a:xfrm>
          <a:prstGeom prst="cloudCallout">
            <a:avLst>
              <a:gd name="adj1" fmla="val -21440"/>
              <a:gd name="adj2" fmla="val 74038"/>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TW" altLang="en-US" b="1" dirty="0" smtClean="0">
                <a:solidFill>
                  <a:srgbClr val="FFFF00"/>
                </a:solidFill>
              </a:rPr>
              <a:t>新增一</a:t>
            </a:r>
            <a:endParaRPr lang="en-US" altLang="zh-TW" b="1" dirty="0" smtClean="0">
              <a:solidFill>
                <a:srgbClr val="FFFF00"/>
              </a:solidFill>
            </a:endParaRPr>
          </a:p>
        </p:txBody>
      </p:sp>
      <p:sp>
        <p:nvSpPr>
          <p:cNvPr id="15" name="雲朵形圖說文字 14"/>
          <p:cNvSpPr/>
          <p:nvPr/>
        </p:nvSpPr>
        <p:spPr>
          <a:xfrm>
            <a:off x="7291327" y="3829050"/>
            <a:ext cx="1447800" cy="381000"/>
          </a:xfrm>
          <a:prstGeom prst="cloudCallout">
            <a:avLst>
              <a:gd name="adj1" fmla="val -21440"/>
              <a:gd name="adj2" fmla="val 74038"/>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TW" altLang="en-US" dirty="0" smtClean="0">
                <a:solidFill>
                  <a:srgbClr val="FFFF00"/>
                </a:solidFill>
              </a:rPr>
              <a:t>新增二</a:t>
            </a:r>
            <a:endParaRPr lang="en-US" altLang="zh-TW" dirty="0" smtClean="0">
              <a:solidFill>
                <a:srgbClr val="FFFF00"/>
              </a:solidFill>
            </a:endParaRPr>
          </a:p>
        </p:txBody>
      </p:sp>
    </p:spTree>
    <p:extLst>
      <p:ext uri="{BB962C8B-B14F-4D97-AF65-F5344CB8AC3E}">
        <p14:creationId xmlns:p14="http://schemas.microsoft.com/office/powerpoint/2010/main" val="4007225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BA915EE-10CB-4CF1-8569-6154455DA573}" type="slidenum">
              <a:rPr lang="en-US" smtClean="0"/>
              <a:t>8</a:t>
            </a:fld>
            <a:endParaRPr lang="en-US"/>
          </a:p>
        </p:txBody>
      </p:sp>
      <p:sp>
        <p:nvSpPr>
          <p:cNvPr id="9" name="標題 1"/>
          <p:cNvSpPr txBox="1">
            <a:spLocks/>
          </p:cNvSpPr>
          <p:nvPr/>
        </p:nvSpPr>
        <p:spPr>
          <a:xfrm>
            <a:off x="533400" y="264368"/>
            <a:ext cx="8763000" cy="437768"/>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lvl="0">
              <a:lnSpc>
                <a:spcPts val="3200"/>
              </a:lnSpc>
              <a:defRPr/>
            </a:pPr>
            <a:r>
              <a:rPr lang="zh-TW" altLang="en-US" sz="3200" dirty="0">
                <a:latin typeface="標楷體" panose="03000509000000000000" pitchFamily="65" charset="-120"/>
              </a:rPr>
              <a:t>三</a:t>
            </a:r>
            <a:r>
              <a:rPr lang="zh-TW" altLang="en-US" sz="3200" dirty="0" smtClean="0">
                <a:latin typeface="標楷體" panose="03000509000000000000" pitchFamily="65" charset="-120"/>
              </a:rPr>
              <a:t>、</a:t>
            </a:r>
            <a:r>
              <a:rPr lang="zh-TW" altLang="en-US" sz="3200" dirty="0">
                <a:latin typeface="標楷體" panose="03000509000000000000" pitchFamily="65" charset="-120"/>
              </a:rPr>
              <a:t>重大非常規交易及關係人認定之</a:t>
            </a:r>
            <a:r>
              <a:rPr lang="zh-TW" altLang="en-US" sz="3200" dirty="0" smtClean="0">
                <a:latin typeface="標楷體" panose="03000509000000000000" pitchFamily="65" charset="-120"/>
              </a:rPr>
              <a:t>範圍</a:t>
            </a:r>
            <a:r>
              <a:rPr lang="en-US" altLang="zh-TW" sz="3200" dirty="0" smtClean="0">
                <a:latin typeface="標楷體" panose="03000509000000000000" pitchFamily="65" charset="-120"/>
              </a:rPr>
              <a:t>(</a:t>
            </a:r>
            <a:r>
              <a:rPr lang="zh-TW" altLang="en-US" sz="3200" dirty="0">
                <a:latin typeface="標楷體" panose="03000509000000000000" pitchFamily="65" charset="-120"/>
              </a:rPr>
              <a:t>續</a:t>
            </a:r>
            <a:r>
              <a:rPr lang="en-US" altLang="zh-TW" sz="3200" dirty="0">
                <a:latin typeface="標楷體" panose="03000509000000000000" pitchFamily="65" charset="-120"/>
              </a:rPr>
              <a:t>)</a:t>
            </a:r>
            <a:endParaRPr kumimoji="0" lang="zh-TW" altLang="en-US" sz="3200" b="1" i="0" u="none" strike="noStrike" kern="1200" cap="all" spc="0" normalizeH="0" baseline="0" noProof="0" dirty="0">
              <a:ln>
                <a:noFill/>
              </a:ln>
              <a:solidFill>
                <a:srgbClr val="002060"/>
              </a:solidFill>
              <a:effectLst>
                <a:outerShdw blurRad="38100" dist="38100" dir="2700000" algn="tl">
                  <a:srgbClr val="000000">
                    <a:alpha val="43137"/>
                  </a:srgbClr>
                </a:outerShdw>
              </a:effectLst>
              <a:uLnTx/>
              <a:uFillTx/>
              <a:latin typeface="Book Antiqua" pitchFamily="18" charset="0"/>
              <a:ea typeface="標楷體" pitchFamily="65" charset="-120"/>
              <a:cs typeface="+mj-cs"/>
            </a:endParaRPr>
          </a:p>
        </p:txBody>
      </p:sp>
      <p:sp>
        <p:nvSpPr>
          <p:cNvPr id="10" name="投影片編號版面配置區 3"/>
          <p:cNvSpPr txBox="1">
            <a:spLocks/>
          </p:cNvSpPr>
          <p:nvPr/>
        </p:nvSpPr>
        <p:spPr>
          <a:xfrm>
            <a:off x="8459788" y="6492875"/>
            <a:ext cx="576262" cy="365125"/>
          </a:xfrm>
          <a:prstGeom prst="rect">
            <a:avLst/>
          </a:prstGeom>
        </p:spPr>
        <p:txBody>
          <a:bodyPr vert="horz" lIns="91440" tIns="45720" rIns="91440" bIns="45720" rtlCol="0" anchor="ctr"/>
          <a:lstStyle>
            <a:defPPr>
              <a:defRPr lang="zh-TW"/>
            </a:defPPr>
            <a:lvl1pPr algn="r" rtl="0" fontAlgn="auto">
              <a:spcBef>
                <a:spcPts val="0"/>
              </a:spcBef>
              <a:spcAft>
                <a:spcPts val="0"/>
              </a:spcAft>
              <a:defRPr kumimoji="0" sz="1200" b="1" kern="1200" smtClean="0">
                <a:solidFill>
                  <a:schemeClr val="tx1">
                    <a:tint val="75000"/>
                  </a:schemeClr>
                </a:solidFill>
                <a:latin typeface="+mn-lt"/>
                <a:ea typeface="標楷體" pitchFamily="65" charset="-120"/>
                <a:cs typeface="+mn-cs"/>
              </a:defRPr>
            </a:lvl1pPr>
            <a:lvl2pPr marL="4572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0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0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0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0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000" kern="1200">
                <a:solidFill>
                  <a:schemeClr val="tx1"/>
                </a:solidFill>
                <a:latin typeface="Arial" pitchFamily="34" charset="0"/>
                <a:ea typeface="新細明體" pitchFamily="18" charset="-120"/>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6597DD-AE29-4BAB-A813-DA9F4EE90BF1}" type="slidenum">
              <a:rPr kumimoji="0" lang="zh-TW" altLang="en-US" sz="1200" b="1" i="0" u="none" strike="noStrike" kern="1200" cap="none" spc="0" normalizeH="0" baseline="0" noProof="0" smtClean="0">
                <a:ln>
                  <a:noFill/>
                </a:ln>
                <a:solidFill>
                  <a:prstClr val="black">
                    <a:tint val="75000"/>
                  </a:prstClr>
                </a:solidFill>
                <a:effectLst/>
                <a:uLnTx/>
                <a:uFillTx/>
                <a:latin typeface="Calibri"/>
                <a:ea typeface="標楷體" pitchFamily="65"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1" i="0" u="none" strike="noStrike" kern="1200" cap="none" spc="0" normalizeH="0" baseline="0" noProof="0" dirty="0">
              <a:ln>
                <a:noFill/>
              </a:ln>
              <a:solidFill>
                <a:prstClr val="black">
                  <a:tint val="75000"/>
                </a:prstClr>
              </a:solidFill>
              <a:effectLst/>
              <a:uLnTx/>
              <a:uFillTx/>
              <a:latin typeface="Calibri"/>
              <a:ea typeface="標楷體" pitchFamily="65" charset="-120"/>
              <a:cs typeface="+mn-cs"/>
            </a:endParaRPr>
          </a:p>
        </p:txBody>
      </p:sp>
      <p:sp>
        <p:nvSpPr>
          <p:cNvPr id="11" name="矩形 10"/>
          <p:cNvSpPr/>
          <p:nvPr/>
        </p:nvSpPr>
        <p:spPr>
          <a:xfrm>
            <a:off x="8153400" y="596562"/>
            <a:ext cx="1899456" cy="338554"/>
          </a:xfrm>
          <a:prstGeom prst="rect">
            <a:avLst/>
          </a:prstGeom>
        </p:spPr>
        <p:txBody>
          <a:bodyPr wrap="square">
            <a:spAutoFit/>
          </a:bodyPr>
          <a:lstStyle/>
          <a:p>
            <a:pPr>
              <a:defRPr/>
            </a:pPr>
            <a:r>
              <a:rPr lang="en-US" altLang="zh-TW" sz="1600" dirty="0" smtClean="0">
                <a:solidFill>
                  <a:srgbClr val="DA1F28">
                    <a:lumMod val="75000"/>
                  </a:srgbClr>
                </a:solidFill>
                <a:latin typeface="標楷體"/>
                <a:ea typeface="標楷體"/>
              </a:rPr>
              <a:t>112.3.9</a:t>
            </a:r>
            <a:endParaRPr lang="en-US" altLang="zh-TW" sz="1600" dirty="0">
              <a:solidFill>
                <a:srgbClr val="DA1F28">
                  <a:lumMod val="75000"/>
                </a:srgbClr>
              </a:solidFill>
              <a:latin typeface="標楷體"/>
              <a:ea typeface="標楷體"/>
            </a:endParaRPr>
          </a:p>
        </p:txBody>
      </p:sp>
      <p:sp>
        <p:nvSpPr>
          <p:cNvPr id="12" name="矩形 11"/>
          <p:cNvSpPr/>
          <p:nvPr/>
        </p:nvSpPr>
        <p:spPr>
          <a:xfrm>
            <a:off x="120649" y="913590"/>
            <a:ext cx="8915400" cy="273381"/>
          </a:xfrm>
          <a:prstGeom prst="rect">
            <a:avLst/>
          </a:prstGeom>
          <a:solidFill>
            <a:srgbClr val="2DA2BF">
              <a:alpha val="50000"/>
            </a:srgbClr>
          </a:solidFill>
          <a:ln>
            <a:noFil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有價證券上市審查準則補充</a:t>
            </a:r>
            <a:r>
              <a:rPr kumimoji="0" lang="zh-TW" altLang="en-US" sz="1800" b="1" kern="0" dirty="0" smtClean="0">
                <a:solidFill>
                  <a:srgbClr val="002060"/>
                </a:solidFill>
                <a:latin typeface="Calibri"/>
                <a:ea typeface="標楷體"/>
              </a:rPr>
              <a:t>規定第</a:t>
            </a:r>
            <a:r>
              <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rPr>
              <a:t>26</a:t>
            </a:r>
            <a:r>
              <a:rPr kumimoji="0" lang="zh-TW" altLang="en-US" sz="1800" b="1" i="0" u="none" strike="noStrike" kern="0" cap="none" spc="0" normalizeH="0" baseline="0" noProof="0" dirty="0" smtClean="0">
                <a:ln>
                  <a:noFill/>
                </a:ln>
                <a:solidFill>
                  <a:srgbClr val="002060"/>
                </a:solidFill>
                <a:effectLst/>
                <a:uLnTx/>
                <a:uFillTx/>
                <a:latin typeface="Calibri"/>
                <a:ea typeface="標楷體"/>
                <a:cs typeface="+mn-cs"/>
              </a:rPr>
              <a:t>條</a:t>
            </a:r>
            <a:endParaRPr kumimoji="0" lang="en-US" altLang="zh-TW" sz="1800" b="1" i="0" u="none" strike="noStrike" kern="0" cap="none" spc="0" normalizeH="0" baseline="0" noProof="0" dirty="0" smtClean="0">
              <a:ln>
                <a:noFill/>
              </a:ln>
              <a:solidFill>
                <a:srgbClr val="002060"/>
              </a:solidFill>
              <a:effectLst/>
              <a:uLnTx/>
              <a:uFillTx/>
              <a:latin typeface="Calibri"/>
              <a:ea typeface="標楷體"/>
              <a:cs typeface="+mn-cs"/>
            </a:endParaRPr>
          </a:p>
        </p:txBody>
      </p:sp>
      <p:graphicFrame>
        <p:nvGraphicFramePr>
          <p:cNvPr id="13" name="表格 12"/>
          <p:cNvGraphicFramePr>
            <a:graphicFrameLocks noGrp="1"/>
          </p:cNvGraphicFramePr>
          <p:nvPr>
            <p:extLst>
              <p:ext uri="{D42A27DB-BD31-4B8C-83A1-F6EECF244321}">
                <p14:modId xmlns:p14="http://schemas.microsoft.com/office/powerpoint/2010/main" val="318964976"/>
              </p:ext>
            </p:extLst>
          </p:nvPr>
        </p:nvGraphicFramePr>
        <p:xfrm>
          <a:off x="0" y="1186972"/>
          <a:ext cx="9056388" cy="5679232"/>
        </p:xfrm>
        <a:graphic>
          <a:graphicData uri="http://schemas.openxmlformats.org/drawingml/2006/table">
            <a:tbl>
              <a:tblPr firstRow="1" bandRow="1"/>
              <a:tblGrid>
                <a:gridCol w="4528194">
                  <a:extLst>
                    <a:ext uri="{9D8B030D-6E8A-4147-A177-3AD203B41FA5}">
                      <a16:colId xmlns:a16="http://schemas.microsoft.com/office/drawing/2014/main" val="3115324584"/>
                    </a:ext>
                  </a:extLst>
                </a:gridCol>
                <a:gridCol w="4528194">
                  <a:extLst>
                    <a:ext uri="{9D8B030D-6E8A-4147-A177-3AD203B41FA5}">
                      <a16:colId xmlns:a16="http://schemas.microsoft.com/office/drawing/2014/main" val="2397550778"/>
                    </a:ext>
                  </a:extLst>
                </a:gridCol>
              </a:tblGrid>
              <a:tr h="388036">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t>修正前</a:t>
                      </a:r>
                      <a:endParaRPr lang="zh-TW" altLang="en-US" sz="20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tc>
                  <a:txBody>
                    <a:bodyPr/>
                    <a:lstStyle>
                      <a:lvl1pPr marL="0" algn="l" defTabSz="685800" rtl="0" eaLnBrk="1" latinLnBrk="0" hangingPunct="1">
                        <a:defRPr sz="1350" b="1" kern="1200">
                          <a:solidFill>
                            <a:schemeClr val="lt1"/>
                          </a:solidFill>
                          <a:latin typeface="Calibri"/>
                          <a:ea typeface="標楷體"/>
                        </a:defRPr>
                      </a:lvl1pPr>
                      <a:lvl2pPr marL="342900" algn="l" defTabSz="685800" rtl="0" eaLnBrk="1" latinLnBrk="0" hangingPunct="1">
                        <a:defRPr sz="1350" b="1" kern="1200">
                          <a:solidFill>
                            <a:schemeClr val="lt1"/>
                          </a:solidFill>
                          <a:latin typeface="Calibri"/>
                          <a:ea typeface="標楷體"/>
                        </a:defRPr>
                      </a:lvl2pPr>
                      <a:lvl3pPr marL="685800" algn="l" defTabSz="685800" rtl="0" eaLnBrk="1" latinLnBrk="0" hangingPunct="1">
                        <a:defRPr sz="1350" b="1" kern="1200">
                          <a:solidFill>
                            <a:schemeClr val="lt1"/>
                          </a:solidFill>
                          <a:latin typeface="Calibri"/>
                          <a:ea typeface="標楷體"/>
                        </a:defRPr>
                      </a:lvl3pPr>
                      <a:lvl4pPr marL="1028700" algn="l" defTabSz="685800" rtl="0" eaLnBrk="1" latinLnBrk="0" hangingPunct="1">
                        <a:defRPr sz="1350" b="1" kern="1200">
                          <a:solidFill>
                            <a:schemeClr val="lt1"/>
                          </a:solidFill>
                          <a:latin typeface="Calibri"/>
                          <a:ea typeface="標楷體"/>
                        </a:defRPr>
                      </a:lvl4pPr>
                      <a:lvl5pPr marL="1371600" algn="l" defTabSz="685800" rtl="0" eaLnBrk="1" latinLnBrk="0" hangingPunct="1">
                        <a:defRPr sz="1350" b="1" kern="1200">
                          <a:solidFill>
                            <a:schemeClr val="lt1"/>
                          </a:solidFill>
                          <a:latin typeface="Calibri"/>
                          <a:ea typeface="標楷體"/>
                        </a:defRPr>
                      </a:lvl5pPr>
                      <a:lvl6pPr marL="1714500" algn="l" defTabSz="685800" rtl="0" eaLnBrk="1" latinLnBrk="0" hangingPunct="1">
                        <a:defRPr sz="1350" b="1" kern="1200">
                          <a:solidFill>
                            <a:schemeClr val="lt1"/>
                          </a:solidFill>
                          <a:latin typeface="Calibri"/>
                          <a:ea typeface="標楷體"/>
                        </a:defRPr>
                      </a:lvl6pPr>
                      <a:lvl7pPr marL="2057400" algn="l" defTabSz="685800" rtl="0" eaLnBrk="1" latinLnBrk="0" hangingPunct="1">
                        <a:defRPr sz="1350" b="1" kern="1200">
                          <a:solidFill>
                            <a:schemeClr val="lt1"/>
                          </a:solidFill>
                          <a:latin typeface="Calibri"/>
                          <a:ea typeface="標楷體"/>
                        </a:defRPr>
                      </a:lvl7pPr>
                      <a:lvl8pPr marL="2400300" algn="l" defTabSz="685800" rtl="0" eaLnBrk="1" latinLnBrk="0" hangingPunct="1">
                        <a:defRPr sz="1350" b="1" kern="1200">
                          <a:solidFill>
                            <a:schemeClr val="lt1"/>
                          </a:solidFill>
                          <a:latin typeface="Calibri"/>
                          <a:ea typeface="標楷體"/>
                        </a:defRPr>
                      </a:lvl8pPr>
                      <a:lvl9pPr marL="2743200" algn="l" defTabSz="685800" rtl="0" eaLnBrk="1" latinLnBrk="0" hangingPunct="1">
                        <a:defRPr sz="1350" b="1" kern="1200">
                          <a:solidFill>
                            <a:schemeClr val="lt1"/>
                          </a:solidFill>
                          <a:latin typeface="Calibri"/>
                          <a:ea typeface="標楷體"/>
                        </a:defRPr>
                      </a:lvl9pPr>
                    </a:lstStyle>
                    <a:p>
                      <a:pPr algn="ctr"/>
                      <a:r>
                        <a:rPr lang="zh-TW" altLang="en-US" sz="2000" dirty="0" smtClean="0">
                          <a:solidFill>
                            <a:srgbClr val="FF0000"/>
                          </a:solidFill>
                        </a:rPr>
                        <a:t>修正後</a:t>
                      </a:r>
                      <a:endParaRPr lang="zh-TW" altLang="en-US" sz="2000" dirty="0">
                        <a:solidFill>
                          <a:srgbClr val="FF0000"/>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74B78">
                        <a:lumMod val="50000"/>
                      </a:srgbClr>
                    </a:solidFill>
                  </a:tcPr>
                </a:tc>
                <a:extLst>
                  <a:ext uri="{0D108BD9-81ED-4DB2-BD59-A6C34878D82A}">
                    <a16:rowId xmlns:a16="http://schemas.microsoft.com/office/drawing/2014/main" val="2252347757"/>
                  </a:ext>
                </a:extLst>
              </a:tr>
              <a:tr h="5282992">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無</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依證券發行人財務報告編製準則第 </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18 </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條定義：</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1.</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公司法第六章之一所稱之關係企業及其董事、監察人與經理人。</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2.</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與發行人受同一總管理處管轄之公司或機構及其董事、監察人與經理人。</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3. </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總管理處經理以上之人員。</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4. </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發行人對外發布或刊印之資料中，列為關係企業之公司或機構。</a:t>
                      </a:r>
                    </a:p>
                    <a:p>
                      <a:pPr algn="just">
                        <a:lnSpc>
                          <a:spcPts val="1700"/>
                        </a:lnSpc>
                        <a:spcBef>
                          <a:spcPts val="0"/>
                        </a:spcBef>
                        <a:spcAft>
                          <a:spcPts val="0"/>
                        </a:spcAft>
                      </a:pPr>
                      <a:endPar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endParaRPr>
                    </a:p>
                    <a:p>
                      <a:pPr algn="just">
                        <a:lnSpc>
                          <a:spcPts val="1700"/>
                        </a:lnSpc>
                        <a:spcBef>
                          <a:spcPts val="0"/>
                        </a:spcBef>
                        <a:spcAft>
                          <a:spcPts val="0"/>
                        </a:spcAft>
                      </a:pP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5. </a:t>
                      </a: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其他公司或機構與發行人之董事長或總經理為同一人，或具有配偶或二親等以內關係。</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tc>
                  <a:txBody>
                    <a:bodyPr/>
                    <a:lstStyle>
                      <a:lvl1pPr marL="0" algn="l" defTabSz="685800" rtl="0" eaLnBrk="1" latinLnBrk="0" hangingPunct="1">
                        <a:defRPr sz="1350" kern="1200">
                          <a:solidFill>
                            <a:schemeClr val="dk1"/>
                          </a:solidFill>
                          <a:latin typeface="Calibri"/>
                          <a:ea typeface="標楷體"/>
                        </a:defRPr>
                      </a:lvl1pPr>
                      <a:lvl2pPr marL="342900" algn="l" defTabSz="685800" rtl="0" eaLnBrk="1" latinLnBrk="0" hangingPunct="1">
                        <a:defRPr sz="1350" kern="1200">
                          <a:solidFill>
                            <a:schemeClr val="dk1"/>
                          </a:solidFill>
                          <a:latin typeface="Calibri"/>
                          <a:ea typeface="標楷體"/>
                        </a:defRPr>
                      </a:lvl2pPr>
                      <a:lvl3pPr marL="685800" algn="l" defTabSz="685800" rtl="0" eaLnBrk="1" latinLnBrk="0" hangingPunct="1">
                        <a:defRPr sz="1350" kern="1200">
                          <a:solidFill>
                            <a:schemeClr val="dk1"/>
                          </a:solidFill>
                          <a:latin typeface="Calibri"/>
                          <a:ea typeface="標楷體"/>
                        </a:defRPr>
                      </a:lvl3pPr>
                      <a:lvl4pPr marL="1028700" algn="l" defTabSz="685800" rtl="0" eaLnBrk="1" latinLnBrk="0" hangingPunct="1">
                        <a:defRPr sz="1350" kern="1200">
                          <a:solidFill>
                            <a:schemeClr val="dk1"/>
                          </a:solidFill>
                          <a:latin typeface="Calibri"/>
                          <a:ea typeface="標楷體"/>
                        </a:defRPr>
                      </a:lvl4pPr>
                      <a:lvl5pPr marL="1371600" algn="l" defTabSz="685800" rtl="0" eaLnBrk="1" latinLnBrk="0" hangingPunct="1">
                        <a:defRPr sz="1350" kern="1200">
                          <a:solidFill>
                            <a:schemeClr val="dk1"/>
                          </a:solidFill>
                          <a:latin typeface="Calibri"/>
                          <a:ea typeface="標楷體"/>
                        </a:defRPr>
                      </a:lvl5pPr>
                      <a:lvl6pPr marL="1714500" algn="l" defTabSz="685800" rtl="0" eaLnBrk="1" latinLnBrk="0" hangingPunct="1">
                        <a:defRPr sz="1350" kern="1200">
                          <a:solidFill>
                            <a:schemeClr val="dk1"/>
                          </a:solidFill>
                          <a:latin typeface="Calibri"/>
                          <a:ea typeface="標楷體"/>
                        </a:defRPr>
                      </a:lvl6pPr>
                      <a:lvl7pPr marL="2057400" algn="l" defTabSz="685800" rtl="0" eaLnBrk="1" latinLnBrk="0" hangingPunct="1">
                        <a:defRPr sz="1350" kern="1200">
                          <a:solidFill>
                            <a:schemeClr val="dk1"/>
                          </a:solidFill>
                          <a:latin typeface="Calibri"/>
                          <a:ea typeface="標楷體"/>
                        </a:defRPr>
                      </a:lvl7pPr>
                      <a:lvl8pPr marL="2400300" algn="l" defTabSz="685800" rtl="0" eaLnBrk="1" latinLnBrk="0" hangingPunct="1">
                        <a:defRPr sz="1350" kern="1200">
                          <a:solidFill>
                            <a:schemeClr val="dk1"/>
                          </a:solidFill>
                          <a:latin typeface="Calibri"/>
                          <a:ea typeface="標楷體"/>
                        </a:defRPr>
                      </a:lvl8pPr>
                      <a:lvl9pPr marL="2743200" algn="l" defTabSz="685800" rtl="0" eaLnBrk="1" latinLnBrk="0" hangingPunct="1">
                        <a:defRPr sz="1350" kern="1200">
                          <a:solidFill>
                            <a:schemeClr val="dk1"/>
                          </a:solidFill>
                          <a:latin typeface="Calibri"/>
                          <a:ea typeface="標楷體"/>
                        </a:defRPr>
                      </a:lvl9pPr>
                    </a:lstStyle>
                    <a:p>
                      <a:pPr algn="just">
                        <a:lnSpc>
                          <a:spcPts val="1700"/>
                        </a:lnSpc>
                        <a:spcBef>
                          <a:spcPts val="0"/>
                        </a:spcBef>
                        <a:spcAft>
                          <a:spcPts val="0"/>
                        </a:spcAft>
                      </a:pPr>
                      <a:r>
                        <a:rPr lang="zh-TW" altLang="en-US" sz="1600" kern="1200" baseline="0" dirty="0" smtClean="0">
                          <a:solidFill>
                            <a:schemeClr val="dk1"/>
                          </a:solidFill>
                          <a:effectLst/>
                          <a:latin typeface="標楷體" panose="03000509000000000000" pitchFamily="65" charset="-120"/>
                          <a:ea typeface="標楷體" panose="03000509000000000000" pitchFamily="65" charset="-120"/>
                          <a:cs typeface="+mn-cs"/>
                        </a:rPr>
                        <a:t>第三項</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r>
                        <a:rPr lang="zh-TW" altLang="en-US" sz="1600" kern="1200" baseline="0" dirty="0" smtClean="0">
                          <a:solidFill>
                            <a:srgbClr val="FF0000"/>
                          </a:solidFill>
                          <a:effectLst/>
                          <a:latin typeface="標楷體" panose="03000509000000000000" pitchFamily="65" charset="-120"/>
                          <a:ea typeface="標楷體" panose="03000509000000000000" pitchFamily="65" charset="-120"/>
                          <a:cs typeface="+mn-cs"/>
                        </a:rPr>
                        <a:t>新增關係人範圍</a:t>
                      </a:r>
                      <a:r>
                        <a:rPr lang="en-US" altLang="zh-TW" sz="1600" kern="1200" baseline="0" dirty="0" smtClean="0">
                          <a:solidFill>
                            <a:schemeClr val="dk1"/>
                          </a:solidFill>
                          <a:effectLst/>
                          <a:latin typeface="標楷體" panose="03000509000000000000" pitchFamily="65" charset="-120"/>
                          <a:ea typeface="標楷體" panose="03000509000000000000" pitchFamily="65" charset="-120"/>
                          <a:cs typeface="+mn-cs"/>
                        </a:rPr>
                        <a:t>)</a:t>
                      </a:r>
                    </a:p>
                    <a:p>
                      <a:pPr algn="just">
                        <a:lnSpc>
                          <a:spcPts val="1700"/>
                        </a:lnSpc>
                        <a:spcBef>
                          <a:spcPts val="0"/>
                        </a:spcBef>
                        <a:spcAft>
                          <a:spcPts val="0"/>
                        </a:spcAft>
                      </a:pPr>
                      <a:r>
                        <a:rPr lang="zh-TW" altLang="en-US" sz="1350" baseline="0" dirty="0" smtClean="0">
                          <a:latin typeface="標楷體" panose="03000509000000000000" pitchFamily="65" charset="-120"/>
                          <a:ea typeface="標楷體" panose="03000509000000000000" pitchFamily="65" charset="-120"/>
                        </a:rPr>
                        <a:t>第一項規定所涉之「關係人」，其範圍應依證券發行人財務報告編製準則第十八條定義，並包括下列各款情形，但申請公司能證明不具控制、聯合控制及重大影響者，不在此限：</a:t>
                      </a:r>
                    </a:p>
                    <a:p>
                      <a:pPr algn="just">
                        <a:lnSpc>
                          <a:spcPts val="1700"/>
                        </a:lnSpc>
                        <a:spcBef>
                          <a:spcPts val="0"/>
                        </a:spcBef>
                        <a:spcAft>
                          <a:spcPts val="0"/>
                        </a:spcAft>
                      </a:pPr>
                      <a:r>
                        <a:rPr lang="zh-TW" altLang="en-US" sz="1350" baseline="0" dirty="0" smtClean="0">
                          <a:latin typeface="標楷體" panose="03000509000000000000" pitchFamily="65" charset="-120"/>
                          <a:ea typeface="標楷體" panose="03000509000000000000" pitchFamily="65" charset="-120"/>
                        </a:rPr>
                        <a:t>一、申請公司及與申請公司具控制與從屬關係或為相互投資之公司，其</a:t>
                      </a:r>
                      <a:r>
                        <a:rPr lang="zh-TW" altLang="en-US" sz="1350" u="sng"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持股超過百分之十之股東</a:t>
                      </a:r>
                      <a:r>
                        <a:rPr lang="zh-TW" altLang="en-US" sz="1350" baseline="0" dirty="0" smtClean="0">
                          <a:latin typeface="標楷體" panose="03000509000000000000" pitchFamily="65" charset="-120"/>
                          <a:ea typeface="標楷體" panose="03000509000000000000" pitchFamily="65" charset="-120"/>
                        </a:rPr>
                        <a:t>。</a:t>
                      </a:r>
                    </a:p>
                    <a:p>
                      <a:pPr algn="just">
                        <a:lnSpc>
                          <a:spcPts val="1700"/>
                        </a:lnSpc>
                        <a:spcBef>
                          <a:spcPts val="0"/>
                        </a:spcBef>
                        <a:spcAft>
                          <a:spcPts val="0"/>
                        </a:spcAft>
                      </a:pPr>
                      <a:r>
                        <a:rPr lang="zh-TW" altLang="en-US" sz="1350" baseline="0" dirty="0" smtClean="0">
                          <a:latin typeface="標楷體" panose="03000509000000000000" pitchFamily="65" charset="-120"/>
                          <a:ea typeface="標楷體" panose="03000509000000000000" pitchFamily="65" charset="-120"/>
                        </a:rPr>
                        <a:t>二、與申請公司之董事、監察人、經理人具有下列關係者：</a:t>
                      </a:r>
                    </a:p>
                    <a:p>
                      <a:pPr algn="just">
                        <a:lnSpc>
                          <a:spcPts val="1700"/>
                        </a:lnSpc>
                        <a:spcBef>
                          <a:spcPts val="0"/>
                        </a:spcBef>
                        <a:spcAft>
                          <a:spcPts val="0"/>
                        </a:spcAft>
                      </a:pP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一</a:t>
                      </a: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與本人或其</a:t>
                      </a:r>
                      <a:r>
                        <a:rPr lang="zh-TW" altLang="en-US" sz="1350" u="sng" baseline="0" dirty="0" smtClean="0">
                          <a:latin typeface="標楷體" panose="03000509000000000000" pitchFamily="65" charset="-120"/>
                          <a:ea typeface="標楷體" panose="03000509000000000000" pitchFamily="65" charset="-120"/>
                        </a:rPr>
                        <a:t>配偶</a:t>
                      </a:r>
                      <a:r>
                        <a:rPr lang="en-US" altLang="zh-TW" sz="1350" u="sng" baseline="0" dirty="0" smtClean="0">
                          <a:latin typeface="標楷體" panose="03000509000000000000" pitchFamily="65" charset="-120"/>
                          <a:ea typeface="標楷體" panose="03000509000000000000" pitchFamily="65" charset="-120"/>
                        </a:rPr>
                        <a:t>(</a:t>
                      </a:r>
                      <a:r>
                        <a:rPr lang="zh-TW" altLang="en-US" sz="1350" u="sng" baseline="0" dirty="0" smtClean="0">
                          <a:latin typeface="標楷體" panose="03000509000000000000" pitchFamily="65" charset="-120"/>
                          <a:ea typeface="標楷體" panose="03000509000000000000" pitchFamily="65" charset="-120"/>
                        </a:rPr>
                        <a:t>含相當於配偶之同居</a:t>
                      </a:r>
                      <a:r>
                        <a:rPr lang="zh-TW" altLang="en-US" sz="1350" u="none" baseline="0" dirty="0" smtClean="0">
                          <a:latin typeface="標楷體" panose="03000509000000000000" pitchFamily="65" charset="-120"/>
                          <a:ea typeface="標楷體" panose="03000509000000000000" pitchFamily="65" charset="-120"/>
                        </a:rPr>
                        <a:t>伴侶</a:t>
                      </a:r>
                      <a:r>
                        <a:rPr lang="en-US" altLang="zh-TW" sz="1350" u="none" baseline="0" dirty="0" smtClean="0">
                          <a:latin typeface="標楷體" panose="03000509000000000000" pitchFamily="65" charset="-120"/>
                          <a:ea typeface="標楷體" panose="03000509000000000000" pitchFamily="65" charset="-120"/>
                        </a:rPr>
                        <a:t>)</a:t>
                      </a:r>
                      <a:r>
                        <a:rPr lang="zh-TW" altLang="en-US" sz="1350" u="sng" baseline="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具二親等以內關係之人員</a:t>
                      </a:r>
                      <a:r>
                        <a:rPr lang="zh-TW" altLang="en-US" sz="1350" baseline="0" dirty="0" smtClean="0">
                          <a:latin typeface="標楷體" panose="03000509000000000000" pitchFamily="65" charset="-120"/>
                          <a:ea typeface="標楷體" panose="03000509000000000000" pitchFamily="65" charset="-120"/>
                        </a:rPr>
                        <a:t>。</a:t>
                      </a:r>
                    </a:p>
                    <a:p>
                      <a:pPr algn="just">
                        <a:lnSpc>
                          <a:spcPts val="1700"/>
                        </a:lnSpc>
                        <a:spcBef>
                          <a:spcPts val="0"/>
                        </a:spcBef>
                        <a:spcAft>
                          <a:spcPts val="0"/>
                        </a:spcAft>
                      </a:pP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二</a:t>
                      </a: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本人係屬</a:t>
                      </a:r>
                      <a:r>
                        <a:rPr lang="zh-TW" altLang="en-US" sz="1350" u="sng" baseline="0" dirty="0" smtClean="0">
                          <a:latin typeface="標楷體" panose="03000509000000000000" pitchFamily="65" charset="-120"/>
                          <a:ea typeface="標楷體" panose="03000509000000000000" pitchFamily="65" charset="-120"/>
                        </a:rPr>
                        <a:t>法人者</a:t>
                      </a:r>
                      <a:r>
                        <a:rPr lang="zh-TW" altLang="en-US" sz="1350" baseline="0" dirty="0" smtClean="0">
                          <a:latin typeface="標楷體" panose="03000509000000000000" pitchFamily="65" charset="-120"/>
                          <a:ea typeface="標楷體" panose="03000509000000000000" pitchFamily="65" charset="-120"/>
                        </a:rPr>
                        <a:t>，其</a:t>
                      </a:r>
                      <a:r>
                        <a:rPr lang="zh-TW" altLang="en-US" sz="1350" u="sng" baseline="0" dirty="0" smtClean="0">
                          <a:latin typeface="標楷體" panose="03000509000000000000" pitchFamily="65" charset="-120"/>
                          <a:ea typeface="標楷體" panose="03000509000000000000" pitchFamily="65" charset="-120"/>
                        </a:rPr>
                        <a:t>母公司、子公司或與其受同一公司或個人股東控制之公司</a:t>
                      </a:r>
                      <a:r>
                        <a:rPr lang="zh-TW" altLang="en-US" sz="1350" baseline="0" dirty="0" smtClean="0">
                          <a:latin typeface="標楷體" panose="03000509000000000000" pitchFamily="65" charset="-120"/>
                          <a:ea typeface="標楷體" panose="03000509000000000000" pitchFamily="65" charset="-120"/>
                        </a:rPr>
                        <a:t>。</a:t>
                      </a:r>
                    </a:p>
                    <a:p>
                      <a:pPr algn="just">
                        <a:lnSpc>
                          <a:spcPts val="1700"/>
                        </a:lnSpc>
                        <a:spcBef>
                          <a:spcPts val="0"/>
                        </a:spcBef>
                        <a:spcAft>
                          <a:spcPts val="0"/>
                        </a:spcAft>
                      </a:pPr>
                      <a:r>
                        <a:rPr lang="zh-TW" altLang="en-US" sz="1350" baseline="0" dirty="0" smtClean="0">
                          <a:latin typeface="標楷體" panose="03000509000000000000" pitchFamily="65" charset="-120"/>
                          <a:ea typeface="標楷體" panose="03000509000000000000" pitchFamily="65" charset="-120"/>
                        </a:rPr>
                        <a:t>三、與申請公司之持股超過百分之十之股東，或與申請公司具控制與從屬關係或為相互投資之公司之董事、監察人、經理人及持股超過百分之十之股東具有下列關係者：</a:t>
                      </a:r>
                    </a:p>
                    <a:p>
                      <a:pPr algn="just">
                        <a:lnSpc>
                          <a:spcPts val="1700"/>
                        </a:lnSpc>
                        <a:spcBef>
                          <a:spcPts val="0"/>
                        </a:spcBef>
                        <a:spcAft>
                          <a:spcPts val="0"/>
                        </a:spcAft>
                      </a:pP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一</a:t>
                      </a:r>
                      <a:r>
                        <a:rPr lang="en-US" altLang="zh-TW" sz="1350" baseline="0" dirty="0" smtClean="0">
                          <a:latin typeface="標楷體" panose="03000509000000000000" pitchFamily="65" charset="-120"/>
                          <a:ea typeface="標楷體" panose="03000509000000000000" pitchFamily="65" charset="-120"/>
                        </a:rPr>
                        <a:t>)</a:t>
                      </a:r>
                      <a:r>
                        <a:rPr lang="zh-TW" altLang="en-US" sz="1350" u="sng" baseline="0" dirty="0" smtClean="0">
                          <a:latin typeface="標楷體" panose="03000509000000000000" pitchFamily="65" charset="-120"/>
                          <a:ea typeface="標楷體" panose="03000509000000000000" pitchFamily="65" charset="-120"/>
                        </a:rPr>
                        <a:t>配偶</a:t>
                      </a:r>
                      <a:r>
                        <a:rPr lang="en-US" altLang="zh-TW" sz="1350" u="sng" baseline="0" dirty="0" smtClean="0">
                          <a:latin typeface="標楷體" panose="03000509000000000000" pitchFamily="65" charset="-120"/>
                          <a:ea typeface="標楷體" panose="03000509000000000000" pitchFamily="65" charset="-120"/>
                        </a:rPr>
                        <a:t>(</a:t>
                      </a:r>
                      <a:r>
                        <a:rPr lang="zh-TW" altLang="en-US" sz="1350" u="sng" baseline="0" dirty="0" smtClean="0">
                          <a:latin typeface="標楷體" panose="03000509000000000000" pitchFamily="65" charset="-120"/>
                          <a:ea typeface="標楷體" panose="03000509000000000000" pitchFamily="65" charset="-120"/>
                        </a:rPr>
                        <a:t>含相當於配偶之同居伴侶</a:t>
                      </a:r>
                      <a:r>
                        <a:rPr lang="en-US" altLang="zh-TW" sz="1350" u="sng"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a:t>
                      </a:r>
                    </a:p>
                    <a:p>
                      <a:pPr algn="just">
                        <a:lnSpc>
                          <a:spcPts val="1700"/>
                        </a:lnSpc>
                        <a:spcBef>
                          <a:spcPts val="0"/>
                        </a:spcBef>
                        <a:spcAft>
                          <a:spcPts val="0"/>
                        </a:spcAft>
                      </a:pP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二</a:t>
                      </a: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與本人或其配偶具</a:t>
                      </a:r>
                      <a:r>
                        <a:rPr lang="zh-TW" altLang="en-US" sz="1350" u="sng" baseline="0" dirty="0" smtClean="0">
                          <a:latin typeface="標楷體" panose="03000509000000000000" pitchFamily="65" charset="-120"/>
                          <a:ea typeface="標楷體" panose="03000509000000000000" pitchFamily="65" charset="-120"/>
                        </a:rPr>
                        <a:t>二親等</a:t>
                      </a:r>
                      <a:r>
                        <a:rPr lang="zh-TW" altLang="en-US" sz="1350" baseline="0" dirty="0" smtClean="0">
                          <a:latin typeface="標楷體" panose="03000509000000000000" pitchFamily="65" charset="-120"/>
                          <a:ea typeface="標楷體" panose="03000509000000000000" pitchFamily="65" charset="-120"/>
                        </a:rPr>
                        <a:t>以內關係之人員。</a:t>
                      </a:r>
                    </a:p>
                    <a:p>
                      <a:pPr algn="just">
                        <a:lnSpc>
                          <a:spcPts val="1700"/>
                        </a:lnSpc>
                        <a:spcBef>
                          <a:spcPts val="0"/>
                        </a:spcBef>
                        <a:spcAft>
                          <a:spcPts val="0"/>
                        </a:spcAft>
                      </a:pP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三</a:t>
                      </a:r>
                      <a:r>
                        <a:rPr lang="en-US" altLang="zh-TW" sz="1350" baseline="0" dirty="0" smtClean="0">
                          <a:latin typeface="標楷體" panose="03000509000000000000" pitchFamily="65" charset="-120"/>
                          <a:ea typeface="標楷體" panose="03000509000000000000" pitchFamily="65" charset="-120"/>
                        </a:rPr>
                        <a:t>)</a:t>
                      </a:r>
                      <a:r>
                        <a:rPr lang="zh-TW" altLang="en-US" sz="1350" baseline="0" dirty="0" smtClean="0">
                          <a:latin typeface="標楷體" panose="03000509000000000000" pitchFamily="65" charset="-120"/>
                          <a:ea typeface="標楷體" panose="03000509000000000000" pitchFamily="65" charset="-120"/>
                        </a:rPr>
                        <a:t>本人係屬法人者，其</a:t>
                      </a:r>
                      <a:r>
                        <a:rPr lang="zh-TW" altLang="en-US" sz="1350" u="sng" baseline="0" dirty="0" smtClean="0">
                          <a:latin typeface="標楷體" panose="03000509000000000000" pitchFamily="65" charset="-120"/>
                          <a:ea typeface="標楷體" panose="03000509000000000000" pitchFamily="65" charset="-120"/>
                        </a:rPr>
                        <a:t>母公司、子公司或與其受同一公司或個人股東控制之公司</a:t>
                      </a:r>
                      <a:r>
                        <a:rPr lang="zh-TW" altLang="en-US" sz="1350" baseline="0" dirty="0" smtClean="0">
                          <a:latin typeface="標楷體" panose="03000509000000000000" pitchFamily="65" charset="-120"/>
                          <a:ea typeface="標楷體" panose="03000509000000000000" pitchFamily="65" charset="-120"/>
                        </a:rPr>
                        <a:t>。</a:t>
                      </a:r>
                    </a:p>
                    <a:p>
                      <a:pPr algn="just">
                        <a:lnSpc>
                          <a:spcPts val="1700"/>
                        </a:lnSpc>
                        <a:spcBef>
                          <a:spcPts val="0"/>
                        </a:spcBef>
                        <a:spcAft>
                          <a:spcPts val="0"/>
                        </a:spcAft>
                      </a:pPr>
                      <a:r>
                        <a:rPr lang="zh-TW" altLang="en-US" sz="1350" baseline="0" dirty="0" smtClean="0">
                          <a:latin typeface="標楷體" panose="03000509000000000000" pitchFamily="65" charset="-120"/>
                          <a:ea typeface="標楷體" panose="03000509000000000000" pitchFamily="65" charset="-120"/>
                        </a:rPr>
                        <a:t>四、申請公司、其母公司及其重要子公司之董事、監察人、經理人及持股超過百分之十之股東個別或與之具有配偶或前二款關係之人</a:t>
                      </a:r>
                      <a:r>
                        <a:rPr lang="zh-TW" altLang="en-US" sz="1350" u="sng" baseline="0" dirty="0" smtClean="0">
                          <a:latin typeface="標楷體" panose="03000509000000000000" pitchFamily="65" charset="-120"/>
                          <a:ea typeface="標楷體" panose="03000509000000000000" pitchFamily="65" charset="-120"/>
                        </a:rPr>
                        <a:t>合計直接或間接持有表決數之股份總數或資本總額達二分之一以上之被投資公司及該被投資公司之子公司</a:t>
                      </a:r>
                      <a:r>
                        <a:rPr lang="zh-TW" altLang="en-US" sz="1350" baseline="0" dirty="0" smtClean="0">
                          <a:latin typeface="標楷體" panose="03000509000000000000" pitchFamily="65" charset="-120"/>
                          <a:ea typeface="標楷體" panose="03000509000000000000" pitchFamily="65" charset="-120"/>
                        </a:rPr>
                        <a:t>。</a:t>
                      </a:r>
                      <a:endParaRPr lang="zh-TW" altLang="en-US" sz="1400" baseline="0" dirty="0" smtClean="0">
                        <a:latin typeface="標楷體" panose="03000509000000000000" pitchFamily="65" charset="-120"/>
                        <a:ea typeface="標楷體" panose="03000509000000000000" pitchFamily="65" charset="-12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DA2BF">
                        <a:tint val="40000"/>
                      </a:srgbClr>
                    </a:solidFill>
                  </a:tcPr>
                </a:tc>
                <a:extLst>
                  <a:ext uri="{0D108BD9-81ED-4DB2-BD59-A6C34878D82A}">
                    <a16:rowId xmlns:a16="http://schemas.microsoft.com/office/drawing/2014/main" val="3323792510"/>
                  </a:ext>
                </a:extLst>
              </a:tr>
            </a:tbl>
          </a:graphicData>
        </a:graphic>
      </p:graphicFrame>
      <p:sp>
        <p:nvSpPr>
          <p:cNvPr id="14" name="雲朵形圖說文字 13"/>
          <p:cNvSpPr/>
          <p:nvPr/>
        </p:nvSpPr>
        <p:spPr>
          <a:xfrm>
            <a:off x="7162800" y="1321157"/>
            <a:ext cx="1447800" cy="381000"/>
          </a:xfrm>
          <a:prstGeom prst="cloudCallout">
            <a:avLst>
              <a:gd name="adj1" fmla="val -62736"/>
              <a:gd name="adj2" fmla="val 69423"/>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TW" altLang="en-US" dirty="0" smtClean="0">
                <a:solidFill>
                  <a:srgbClr val="FFFF00"/>
                </a:solidFill>
              </a:rPr>
              <a:t>新增三</a:t>
            </a:r>
            <a:endParaRPr lang="en-US" altLang="zh-TW" dirty="0" smtClean="0">
              <a:solidFill>
                <a:srgbClr val="FFFF00"/>
              </a:solidFill>
            </a:endParaRPr>
          </a:p>
        </p:txBody>
      </p:sp>
    </p:spTree>
    <p:extLst>
      <p:ext uri="{BB962C8B-B14F-4D97-AF65-F5344CB8AC3E}">
        <p14:creationId xmlns:p14="http://schemas.microsoft.com/office/powerpoint/2010/main" val="3630076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dy1QDvFzUUWEyTEqc2y3ug"/>
</p:tagLst>
</file>

<file path=ppt/theme/theme1.xml><?xml version="1.0" encoding="utf-8"?>
<a:theme xmlns:a="http://schemas.openxmlformats.org/drawingml/2006/main" name="Office 佈景主題">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自訂 2">
      <a:majorFont>
        <a:latin typeface="Calibri"/>
        <a:ea typeface="標楷體"/>
        <a:cs typeface=""/>
      </a:majorFont>
      <a:minorFont>
        <a:latin typeface="Calibri"/>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tation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標準">
      <a:majorFont>
        <a:latin typeface="Calibri"/>
        <a:ea typeface="微軟正黑體"/>
        <a:cs typeface=""/>
      </a:majorFont>
      <a:minorFont>
        <a:latin typeface="Calibri"/>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61496</TotalTime>
  <Words>8596</Words>
  <Application>Microsoft Office PowerPoint</Application>
  <PresentationFormat>如螢幕大小 (4:3)</PresentationFormat>
  <Paragraphs>698</Paragraphs>
  <Slides>48</Slides>
  <Notes>1</Notes>
  <HiddenSlides>0</HiddenSlides>
  <MMClips>0</MMClips>
  <ScaleCrop>false</ScaleCrop>
  <HeadingPairs>
    <vt:vector size="6" baseType="variant">
      <vt:variant>
        <vt:lpstr>使用字型</vt:lpstr>
      </vt:variant>
      <vt:variant>
        <vt:i4>10</vt:i4>
      </vt:variant>
      <vt:variant>
        <vt:lpstr>佈景主題</vt:lpstr>
      </vt:variant>
      <vt:variant>
        <vt:i4>2</vt:i4>
      </vt:variant>
      <vt:variant>
        <vt:lpstr>投影片標題</vt:lpstr>
      </vt:variant>
      <vt:variant>
        <vt:i4>48</vt:i4>
      </vt:variant>
    </vt:vector>
  </HeadingPairs>
  <TitlesOfParts>
    <vt:vector size="60" baseType="lpstr">
      <vt:lpstr>微軟正黑體</vt:lpstr>
      <vt:lpstr>新細明體</vt:lpstr>
      <vt:lpstr>標楷體</vt:lpstr>
      <vt:lpstr>Arial</vt:lpstr>
      <vt:lpstr>Book Antiqua</vt:lpstr>
      <vt:lpstr>Calibri</vt:lpstr>
      <vt:lpstr>Constantia</vt:lpstr>
      <vt:lpstr>Helvetica</vt:lpstr>
      <vt:lpstr>Times New Roman</vt:lpstr>
      <vt:lpstr>Wingdings</vt:lpstr>
      <vt:lpstr>Office 佈景主題</vt:lpstr>
      <vt:lpstr>CitationVTI</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余宗普</dc:creator>
  <cp:lastModifiedBy>羅志強</cp:lastModifiedBy>
  <cp:revision>3060</cp:revision>
  <cp:lastPrinted>2023-09-19T03:23:12Z</cp:lastPrinted>
  <dcterms:created xsi:type="dcterms:W3CDTF">1601-01-01T00:00:00Z</dcterms:created>
  <dcterms:modified xsi:type="dcterms:W3CDTF">2023-11-28T06:42:14Z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