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1.xml" ContentType="application/vnd.openxmlformats-officedocument.presentationml.tags+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858" r:id="rId1"/>
    <p:sldMasterId id="2147483877" r:id="rId2"/>
  </p:sldMasterIdLst>
  <p:notesMasterIdLst>
    <p:notesMasterId r:id="rId45"/>
  </p:notesMasterIdLst>
  <p:handoutMasterIdLst>
    <p:handoutMasterId r:id="rId46"/>
  </p:handoutMasterIdLst>
  <p:sldIdLst>
    <p:sldId id="1634" r:id="rId3"/>
    <p:sldId id="1321" r:id="rId4"/>
    <p:sldId id="1558" r:id="rId5"/>
    <p:sldId id="1559" r:id="rId6"/>
    <p:sldId id="1629" r:id="rId7"/>
    <p:sldId id="1495" r:id="rId8"/>
    <p:sldId id="1686" r:id="rId9"/>
    <p:sldId id="1687" r:id="rId10"/>
    <p:sldId id="1682" r:id="rId11"/>
    <p:sldId id="1573" r:id="rId12"/>
    <p:sldId id="1678" r:id="rId13"/>
    <p:sldId id="1656" r:id="rId14"/>
    <p:sldId id="1576" r:id="rId15"/>
    <p:sldId id="1539" r:id="rId16"/>
    <p:sldId id="1671" r:id="rId17"/>
    <p:sldId id="1658" r:id="rId18"/>
    <p:sldId id="1684" r:id="rId19"/>
    <p:sldId id="1659" r:id="rId20"/>
    <p:sldId id="1660" r:id="rId21"/>
    <p:sldId id="1661" r:id="rId22"/>
    <p:sldId id="1666" r:id="rId23"/>
    <p:sldId id="1667" r:id="rId24"/>
    <p:sldId id="1680" r:id="rId25"/>
    <p:sldId id="1673" r:id="rId26"/>
    <p:sldId id="1693" r:id="rId27"/>
    <p:sldId id="1679" r:id="rId28"/>
    <p:sldId id="1580" r:id="rId29"/>
    <p:sldId id="1637" r:id="rId30"/>
    <p:sldId id="1676" r:id="rId31"/>
    <p:sldId id="1677" r:id="rId32"/>
    <p:sldId id="1670" r:id="rId33"/>
    <p:sldId id="1689" r:id="rId34"/>
    <p:sldId id="1646" r:id="rId35"/>
    <p:sldId id="1647" r:id="rId36"/>
    <p:sldId id="1648" r:id="rId37"/>
    <p:sldId id="1694" r:id="rId38"/>
    <p:sldId id="1649" r:id="rId39"/>
    <p:sldId id="1690" r:id="rId40"/>
    <p:sldId id="1650" r:id="rId41"/>
    <p:sldId id="1651" r:id="rId42"/>
    <p:sldId id="1662" r:id="rId43"/>
    <p:sldId id="1557" r:id="rId44"/>
  </p:sldIdLst>
  <p:sldSz cx="9144000" cy="6858000" type="screen4x3"/>
  <p:notesSz cx="6805613" cy="9939338"/>
  <p:defaultTextStyle>
    <a:defPPr>
      <a:defRPr lang="zh-TW"/>
    </a:defPPr>
    <a:lvl1pPr algn="l" rtl="0" fontAlgn="base">
      <a:spcBef>
        <a:spcPct val="0"/>
      </a:spcBef>
      <a:spcAft>
        <a:spcPct val="0"/>
      </a:spcAft>
      <a:defRPr kumimoji="1" sz="2000"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sz="2000"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sz="2000"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sz="2000"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sz="2000" kern="1200">
        <a:solidFill>
          <a:schemeClr val="tx1"/>
        </a:solidFill>
        <a:latin typeface="Arial" pitchFamily="34" charset="0"/>
        <a:ea typeface="新細明體" pitchFamily="18" charset="-120"/>
        <a:cs typeface="+mn-cs"/>
      </a:defRPr>
    </a:lvl5pPr>
    <a:lvl6pPr marL="2286000" algn="l" defTabSz="914400" rtl="0" eaLnBrk="1" latinLnBrk="0" hangingPunct="1">
      <a:defRPr kumimoji="1" sz="2000" kern="1200">
        <a:solidFill>
          <a:schemeClr val="tx1"/>
        </a:solidFill>
        <a:latin typeface="Arial" pitchFamily="34" charset="0"/>
        <a:ea typeface="新細明體" pitchFamily="18" charset="-120"/>
        <a:cs typeface="+mn-cs"/>
      </a:defRPr>
    </a:lvl6pPr>
    <a:lvl7pPr marL="2743200" algn="l" defTabSz="914400" rtl="0" eaLnBrk="1" latinLnBrk="0" hangingPunct="1">
      <a:defRPr kumimoji="1" sz="2000" kern="1200">
        <a:solidFill>
          <a:schemeClr val="tx1"/>
        </a:solidFill>
        <a:latin typeface="Arial" pitchFamily="34" charset="0"/>
        <a:ea typeface="新細明體" pitchFamily="18" charset="-120"/>
        <a:cs typeface="+mn-cs"/>
      </a:defRPr>
    </a:lvl7pPr>
    <a:lvl8pPr marL="3200400" algn="l" defTabSz="914400" rtl="0" eaLnBrk="1" latinLnBrk="0" hangingPunct="1">
      <a:defRPr kumimoji="1" sz="2000" kern="1200">
        <a:solidFill>
          <a:schemeClr val="tx1"/>
        </a:solidFill>
        <a:latin typeface="Arial" pitchFamily="34" charset="0"/>
        <a:ea typeface="新細明體" pitchFamily="18" charset="-120"/>
        <a:cs typeface="+mn-cs"/>
      </a:defRPr>
    </a:lvl8pPr>
    <a:lvl9pPr marL="3657600" algn="l" defTabSz="914400" rtl="0" eaLnBrk="1" latinLnBrk="0" hangingPunct="1">
      <a:defRPr kumimoji="1" sz="2000" kern="1200">
        <a:solidFill>
          <a:schemeClr val="tx1"/>
        </a:solidFill>
        <a:latin typeface="Arial"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9"/>
    <a:srgbClr val="660033"/>
    <a:srgbClr val="800000"/>
    <a:srgbClr val="0000CC"/>
    <a:srgbClr val="99FF99"/>
    <a:srgbClr val="0000FF"/>
    <a:srgbClr val="643200"/>
    <a:srgbClr val="6633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88201" autoAdjust="0"/>
  </p:normalViewPr>
  <p:slideViewPr>
    <p:cSldViewPr>
      <p:cViewPr varScale="1">
        <p:scale>
          <a:sx n="77" d="100"/>
          <a:sy n="77" d="100"/>
        </p:scale>
        <p:origin x="1507" y="43"/>
      </p:cViewPr>
      <p:guideLst>
        <p:guide orient="horz" pos="2160"/>
        <p:guide pos="2880"/>
      </p:guideLst>
    </p:cSldViewPr>
  </p:slideViewPr>
  <p:outlineViewPr>
    <p:cViewPr>
      <p:scale>
        <a:sx n="33" d="100"/>
        <a:sy n="33" d="100"/>
      </p:scale>
      <p:origin x="0" y="-5194"/>
    </p:cViewPr>
  </p:outlineViewPr>
  <p:notesTextViewPr>
    <p:cViewPr>
      <p:scale>
        <a:sx n="100" d="100"/>
        <a:sy n="100" d="100"/>
      </p:scale>
      <p:origin x="0" y="0"/>
    </p:cViewPr>
  </p:notesTextViewPr>
  <p:sorterViewPr>
    <p:cViewPr>
      <p:scale>
        <a:sx n="110" d="100"/>
        <a:sy n="110" d="100"/>
      </p:scale>
      <p:origin x="0" y="-9883"/>
    </p:cViewPr>
  </p:sorterViewPr>
  <p:notesViewPr>
    <p:cSldViewPr>
      <p:cViewPr varScale="1">
        <p:scale>
          <a:sx n="78" d="100"/>
          <a:sy n="78" d="100"/>
        </p:scale>
        <p:origin x="1284" y="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729A0A-C1D6-44E6-B082-98368971B9CE}" type="doc">
      <dgm:prSet loTypeId="urn:microsoft.com/office/officeart/2005/8/layout/list1" loCatId="list" qsTypeId="urn:microsoft.com/office/officeart/2005/8/quickstyle/3d2" qsCatId="3D" csTypeId="urn:microsoft.com/office/officeart/2005/8/colors/accent1_4" csCatId="accent1" phldr="1"/>
      <dgm:spPr/>
      <dgm:t>
        <a:bodyPr/>
        <a:lstStyle/>
        <a:p>
          <a:endParaRPr lang="zh-TW" altLang="en-US"/>
        </a:p>
      </dgm:t>
    </dgm:pt>
    <dgm:pt modelId="{60C7C6C0-F693-4D9E-9417-1E65E81DC95B}">
      <dgm:prSet phldrT="[文字]"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zh-TW" altLang="en-US" sz="2400" b="0" dirty="0" smtClean="0">
              <a:latin typeface="Constantia" pitchFamily="18" charset="0"/>
              <a:ea typeface="標楷體" pitchFamily="65" charset="-120"/>
            </a:rPr>
            <a:t>     </a:t>
          </a:r>
          <a:r>
            <a:rPr lang="zh-TW" altLang="en-US" sz="3600" b="0" dirty="0" smtClean="0">
              <a:latin typeface="Constantia" pitchFamily="18" charset="0"/>
              <a:ea typeface="標楷體" pitchFamily="65" charset="-120"/>
            </a:rPr>
            <a:t>肆、臺灣創新板</a:t>
          </a:r>
          <a:r>
            <a:rPr lang="en-US" altLang="en-US" sz="3600" b="0" dirty="0" smtClean="0">
              <a:latin typeface="Constantia" pitchFamily="18" charset="0"/>
              <a:ea typeface="標楷體" pitchFamily="65" charset="-120"/>
            </a:rPr>
            <a:t>(TIB)</a:t>
          </a:r>
          <a:r>
            <a:rPr lang="zh-TW" altLang="en-US" sz="3600" b="0" dirty="0" smtClean="0">
              <a:latin typeface="Constantia" pitchFamily="18" charset="0"/>
              <a:ea typeface="標楷體" pitchFamily="65" charset="-120"/>
            </a:rPr>
            <a:t>重點說明</a:t>
          </a:r>
          <a:endParaRPr lang="zh-TW" altLang="en-US" sz="3600" b="0" dirty="0">
            <a:latin typeface="Constantia" pitchFamily="18" charset="0"/>
            <a:ea typeface="標楷體" pitchFamily="65" charset="-120"/>
          </a:endParaRPr>
        </a:p>
      </dgm:t>
    </dgm:pt>
    <dgm:pt modelId="{A626FD07-B52F-425F-95F5-44BCFAECE41D}" type="parTrans" cxnId="{B426BA68-D5DF-4CB4-ADE3-967DE5E02438}">
      <dgm:prSet/>
      <dgm:spPr/>
      <dgm:t>
        <a:bodyPr/>
        <a:lstStyle/>
        <a:p>
          <a:endParaRPr lang="zh-TW" altLang="en-US" b="0"/>
        </a:p>
      </dgm:t>
    </dgm:pt>
    <dgm:pt modelId="{C1A9A478-CDEC-4855-9ACF-04314351CD63}" type="sibTrans" cxnId="{B426BA68-D5DF-4CB4-ADE3-967DE5E02438}">
      <dgm:prSet/>
      <dgm:spPr/>
      <dgm:t>
        <a:bodyPr/>
        <a:lstStyle/>
        <a:p>
          <a:endParaRPr lang="zh-TW" altLang="en-US" b="0"/>
        </a:p>
      </dgm:t>
    </dgm:pt>
    <dgm:pt modelId="{23305CB8-6621-42BC-A0A7-643441FAE851}">
      <dgm:prSet phldrT="[文字]"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zh-TW" altLang="en-US" sz="2400" b="0" dirty="0" smtClean="0">
              <a:latin typeface="Book Antiqua" panose="02040602050305030304" pitchFamily="18" charset="0"/>
              <a:ea typeface="標楷體" pitchFamily="65" charset="-120"/>
            </a:rPr>
            <a:t>     </a:t>
          </a:r>
          <a:r>
            <a:rPr lang="zh-TW" altLang="en-US" sz="3600" b="0" dirty="0" smtClean="0">
              <a:latin typeface="Book Antiqua" panose="02040602050305030304" pitchFamily="18" charset="0"/>
              <a:ea typeface="標楷體" pitchFamily="65" charset="-120"/>
            </a:rPr>
            <a:t>壹、</a:t>
          </a:r>
          <a:r>
            <a:rPr lang="zh-TW" altLang="en-US" sz="3600" b="0" dirty="0" smtClean="0">
              <a:latin typeface="Constantia" pitchFamily="18" charset="0"/>
              <a:ea typeface="標楷體" pitchFamily="65" charset="-120"/>
            </a:rPr>
            <a:t>上市標準規章</a:t>
          </a:r>
          <a:endParaRPr lang="zh-TW" altLang="en-US" sz="3600" b="0" dirty="0">
            <a:latin typeface="Book Antiqua" panose="02040602050305030304" pitchFamily="18" charset="0"/>
            <a:ea typeface="標楷體" pitchFamily="65" charset="-120"/>
          </a:endParaRPr>
        </a:p>
      </dgm:t>
    </dgm:pt>
    <dgm:pt modelId="{505B106E-0775-410A-BE03-CBFBE5125E91}" type="parTrans" cxnId="{D6266F1A-9A3A-4A91-9ECF-312674DC327B}">
      <dgm:prSet/>
      <dgm:spPr/>
      <dgm:t>
        <a:bodyPr/>
        <a:lstStyle/>
        <a:p>
          <a:endParaRPr lang="zh-TW" altLang="en-US" b="0"/>
        </a:p>
      </dgm:t>
    </dgm:pt>
    <dgm:pt modelId="{A43B79A0-454E-4E16-A4FB-2BA5938AEAAC}" type="sibTrans" cxnId="{D6266F1A-9A3A-4A91-9ECF-312674DC327B}">
      <dgm:prSet/>
      <dgm:spPr/>
      <dgm:t>
        <a:bodyPr/>
        <a:lstStyle/>
        <a:p>
          <a:endParaRPr lang="zh-TW" altLang="en-US" b="0"/>
        </a:p>
      </dgm:t>
    </dgm:pt>
    <dgm:pt modelId="{ADC18F41-3F90-467B-9495-EC6AC93756AC}">
      <dgm:prSet phldrT="[文字]"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zh-TW" altLang="en-US" sz="2400" b="0" dirty="0" smtClean="0">
              <a:latin typeface="Constantia" pitchFamily="18" charset="0"/>
              <a:ea typeface="標楷體" pitchFamily="65" charset="-120"/>
            </a:rPr>
            <a:t>     </a:t>
          </a:r>
          <a:r>
            <a:rPr lang="zh-TW" altLang="en-US" sz="3600" b="0" dirty="0" smtClean="0">
              <a:latin typeface="Constantia" pitchFamily="18" charset="0"/>
              <a:ea typeface="標楷體" pitchFamily="65" charset="-120"/>
            </a:rPr>
            <a:t>參、上市後管理規章</a:t>
          </a:r>
          <a:endParaRPr lang="zh-TW" altLang="en-US" sz="3600" b="0" dirty="0">
            <a:latin typeface="Constantia" pitchFamily="18" charset="0"/>
            <a:ea typeface="標楷體" pitchFamily="65" charset="-120"/>
          </a:endParaRPr>
        </a:p>
      </dgm:t>
    </dgm:pt>
    <dgm:pt modelId="{5576B0C9-8A06-481E-9138-92B8E829FD26}" type="parTrans" cxnId="{309E6CB3-A050-4F8E-8567-2FCF8800C19E}">
      <dgm:prSet/>
      <dgm:spPr/>
      <dgm:t>
        <a:bodyPr/>
        <a:lstStyle/>
        <a:p>
          <a:endParaRPr lang="zh-TW" altLang="en-US" b="0"/>
        </a:p>
      </dgm:t>
    </dgm:pt>
    <dgm:pt modelId="{04499419-4CE8-43A7-9955-4F1C9689964F}" type="sibTrans" cxnId="{309E6CB3-A050-4F8E-8567-2FCF8800C19E}">
      <dgm:prSet/>
      <dgm:spPr/>
      <dgm:t>
        <a:bodyPr/>
        <a:lstStyle/>
        <a:p>
          <a:endParaRPr lang="zh-TW" altLang="en-US" b="0"/>
        </a:p>
      </dgm:t>
    </dgm:pt>
    <dgm:pt modelId="{ED031C54-2DB0-4FF3-9E43-7F3360302142}">
      <dgm:prSet phldrT="[文字]"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zh-TW" altLang="en-US" sz="3600" b="0" dirty="0" smtClean="0">
              <a:latin typeface="Constantia" pitchFamily="18" charset="0"/>
              <a:ea typeface="標楷體" pitchFamily="65" charset="-120"/>
            </a:rPr>
            <a:t>    貳、上市審查程序規章</a:t>
          </a:r>
          <a:endParaRPr lang="zh-TW" altLang="en-US" sz="3600" b="0" dirty="0">
            <a:latin typeface="Constantia" pitchFamily="18" charset="0"/>
            <a:ea typeface="標楷體" pitchFamily="65" charset="-120"/>
          </a:endParaRPr>
        </a:p>
      </dgm:t>
    </dgm:pt>
    <dgm:pt modelId="{89DF019D-81A3-4B4C-9ED2-DBF3DACB93A3}" type="parTrans" cxnId="{F87AB1F9-E79A-4B84-BD1F-D94AE6F7EF13}">
      <dgm:prSet/>
      <dgm:spPr/>
      <dgm:t>
        <a:bodyPr/>
        <a:lstStyle/>
        <a:p>
          <a:endParaRPr lang="zh-TW" altLang="en-US"/>
        </a:p>
      </dgm:t>
    </dgm:pt>
    <dgm:pt modelId="{855ACC90-9616-47BB-A235-307CF06CD981}" type="sibTrans" cxnId="{F87AB1F9-E79A-4B84-BD1F-D94AE6F7EF13}">
      <dgm:prSet/>
      <dgm:spPr/>
      <dgm:t>
        <a:bodyPr/>
        <a:lstStyle/>
        <a:p>
          <a:endParaRPr lang="zh-TW" altLang="en-US"/>
        </a:p>
      </dgm:t>
    </dgm:pt>
    <dgm:pt modelId="{3BBCB261-44E0-4BA0-91F7-F77503EC85FC}" type="pres">
      <dgm:prSet presAssocID="{88729A0A-C1D6-44E6-B082-98368971B9CE}" presName="linear" presStyleCnt="0">
        <dgm:presLayoutVars>
          <dgm:dir/>
          <dgm:animLvl val="lvl"/>
          <dgm:resizeHandles val="exact"/>
        </dgm:presLayoutVars>
      </dgm:prSet>
      <dgm:spPr/>
      <dgm:t>
        <a:bodyPr/>
        <a:lstStyle/>
        <a:p>
          <a:endParaRPr lang="zh-TW" altLang="en-US"/>
        </a:p>
      </dgm:t>
    </dgm:pt>
    <dgm:pt modelId="{2AC4A74B-8743-48C2-B72B-EA1B4B18566E}" type="pres">
      <dgm:prSet presAssocID="{23305CB8-6621-42BC-A0A7-643441FAE851}" presName="parentLin" presStyleCnt="0"/>
      <dgm:spPr/>
      <dgm:t>
        <a:bodyPr/>
        <a:lstStyle/>
        <a:p>
          <a:endParaRPr lang="zh-TW" altLang="en-US"/>
        </a:p>
      </dgm:t>
    </dgm:pt>
    <dgm:pt modelId="{2138B1C0-408D-4FBA-A75D-8A5477A82103}" type="pres">
      <dgm:prSet presAssocID="{23305CB8-6621-42BC-A0A7-643441FAE851}" presName="parentLeftMargin" presStyleLbl="node1" presStyleIdx="0" presStyleCnt="4"/>
      <dgm:spPr/>
      <dgm:t>
        <a:bodyPr/>
        <a:lstStyle/>
        <a:p>
          <a:endParaRPr lang="zh-TW" altLang="en-US"/>
        </a:p>
      </dgm:t>
    </dgm:pt>
    <dgm:pt modelId="{FB596664-FA9D-45A0-B531-B1755DF2BB59}" type="pres">
      <dgm:prSet presAssocID="{23305CB8-6621-42BC-A0A7-643441FAE851}" presName="parentText" presStyleLbl="node1" presStyleIdx="0" presStyleCnt="4" custScaleX="126070" custScaleY="236106">
        <dgm:presLayoutVars>
          <dgm:chMax val="0"/>
          <dgm:bulletEnabled val="1"/>
        </dgm:presLayoutVars>
      </dgm:prSet>
      <dgm:spPr/>
      <dgm:t>
        <a:bodyPr/>
        <a:lstStyle/>
        <a:p>
          <a:endParaRPr lang="zh-TW" altLang="en-US"/>
        </a:p>
      </dgm:t>
    </dgm:pt>
    <dgm:pt modelId="{44510405-9738-4256-BD0E-363F7CAD86CD}" type="pres">
      <dgm:prSet presAssocID="{23305CB8-6621-42BC-A0A7-643441FAE851}" presName="negativeSpace" presStyleCnt="0"/>
      <dgm:spPr/>
      <dgm:t>
        <a:bodyPr/>
        <a:lstStyle/>
        <a:p>
          <a:endParaRPr lang="zh-TW" altLang="en-US"/>
        </a:p>
      </dgm:t>
    </dgm:pt>
    <dgm:pt modelId="{B622B71D-8B06-4284-8F80-C89BD4F12D8E}" type="pres">
      <dgm:prSet presAssocID="{23305CB8-6621-42BC-A0A7-643441FAE851}" presName="childText" presStyleLbl="conFgAcc1" presStyleIdx="0" presStyleCnt="4">
        <dgm:presLayoutVars>
          <dgm:bulletEnabled val="1"/>
        </dgm:presLayoutVars>
      </dgm:prSet>
      <dgm:spPr/>
      <dgm:t>
        <a:bodyPr/>
        <a:lstStyle/>
        <a:p>
          <a:endParaRPr lang="zh-TW" altLang="en-US"/>
        </a:p>
      </dgm:t>
    </dgm:pt>
    <dgm:pt modelId="{1C490ECF-D0DB-4E31-AFCC-0466D5791D6F}" type="pres">
      <dgm:prSet presAssocID="{A43B79A0-454E-4E16-A4FB-2BA5938AEAAC}" presName="spaceBetweenRectangles" presStyleCnt="0"/>
      <dgm:spPr/>
      <dgm:t>
        <a:bodyPr/>
        <a:lstStyle/>
        <a:p>
          <a:endParaRPr lang="zh-TW" altLang="en-US"/>
        </a:p>
      </dgm:t>
    </dgm:pt>
    <dgm:pt modelId="{52031F06-9728-4930-907D-2E6DE245B8F8}" type="pres">
      <dgm:prSet presAssocID="{ED031C54-2DB0-4FF3-9E43-7F3360302142}" presName="parentLin" presStyleCnt="0"/>
      <dgm:spPr/>
      <dgm:t>
        <a:bodyPr/>
        <a:lstStyle/>
        <a:p>
          <a:endParaRPr lang="zh-TW" altLang="en-US"/>
        </a:p>
      </dgm:t>
    </dgm:pt>
    <dgm:pt modelId="{D9F55ED2-EB7A-4FEF-B810-42B621725519}" type="pres">
      <dgm:prSet presAssocID="{ED031C54-2DB0-4FF3-9E43-7F3360302142}" presName="parentLeftMargin" presStyleLbl="node1" presStyleIdx="0" presStyleCnt="4"/>
      <dgm:spPr/>
      <dgm:t>
        <a:bodyPr/>
        <a:lstStyle/>
        <a:p>
          <a:endParaRPr lang="zh-TW" altLang="en-US"/>
        </a:p>
      </dgm:t>
    </dgm:pt>
    <dgm:pt modelId="{797AFB1A-0928-4DB2-9859-098CF2CE3887}" type="pres">
      <dgm:prSet presAssocID="{ED031C54-2DB0-4FF3-9E43-7F3360302142}" presName="parentText" presStyleLbl="node1" presStyleIdx="1" presStyleCnt="4" custScaleX="126070" custScaleY="236106">
        <dgm:presLayoutVars>
          <dgm:chMax val="0"/>
          <dgm:bulletEnabled val="1"/>
        </dgm:presLayoutVars>
      </dgm:prSet>
      <dgm:spPr/>
      <dgm:t>
        <a:bodyPr/>
        <a:lstStyle/>
        <a:p>
          <a:endParaRPr lang="zh-TW" altLang="en-US"/>
        </a:p>
      </dgm:t>
    </dgm:pt>
    <dgm:pt modelId="{BEAE50D0-88DC-4782-883A-27415A8D5193}" type="pres">
      <dgm:prSet presAssocID="{ED031C54-2DB0-4FF3-9E43-7F3360302142}" presName="negativeSpace" presStyleCnt="0"/>
      <dgm:spPr/>
      <dgm:t>
        <a:bodyPr/>
        <a:lstStyle/>
        <a:p>
          <a:endParaRPr lang="zh-TW" altLang="en-US"/>
        </a:p>
      </dgm:t>
    </dgm:pt>
    <dgm:pt modelId="{0C241B70-34E4-4D53-89BD-7A7F45651D7F}" type="pres">
      <dgm:prSet presAssocID="{ED031C54-2DB0-4FF3-9E43-7F3360302142}" presName="childText" presStyleLbl="conFgAcc1" presStyleIdx="1" presStyleCnt="4">
        <dgm:presLayoutVars>
          <dgm:bulletEnabled val="1"/>
        </dgm:presLayoutVars>
      </dgm:prSet>
      <dgm:spPr/>
      <dgm:t>
        <a:bodyPr/>
        <a:lstStyle/>
        <a:p>
          <a:endParaRPr lang="zh-TW" altLang="en-US"/>
        </a:p>
      </dgm:t>
    </dgm:pt>
    <dgm:pt modelId="{A5AB5482-56D6-4A1B-86D2-353953D988AE}" type="pres">
      <dgm:prSet presAssocID="{855ACC90-9616-47BB-A235-307CF06CD981}" presName="spaceBetweenRectangles" presStyleCnt="0"/>
      <dgm:spPr/>
      <dgm:t>
        <a:bodyPr/>
        <a:lstStyle/>
        <a:p>
          <a:endParaRPr lang="zh-TW" altLang="en-US"/>
        </a:p>
      </dgm:t>
    </dgm:pt>
    <dgm:pt modelId="{88A67129-E0C1-4DEC-9E30-C184E1866F16}" type="pres">
      <dgm:prSet presAssocID="{ADC18F41-3F90-467B-9495-EC6AC93756AC}" presName="parentLin" presStyleCnt="0"/>
      <dgm:spPr/>
      <dgm:t>
        <a:bodyPr/>
        <a:lstStyle/>
        <a:p>
          <a:endParaRPr lang="zh-TW" altLang="en-US"/>
        </a:p>
      </dgm:t>
    </dgm:pt>
    <dgm:pt modelId="{89266820-1B7F-4D2A-9D84-6EA0611C3932}" type="pres">
      <dgm:prSet presAssocID="{ADC18F41-3F90-467B-9495-EC6AC93756AC}" presName="parentLeftMargin" presStyleLbl="node1" presStyleIdx="1" presStyleCnt="4"/>
      <dgm:spPr/>
      <dgm:t>
        <a:bodyPr/>
        <a:lstStyle/>
        <a:p>
          <a:endParaRPr lang="zh-TW" altLang="en-US"/>
        </a:p>
      </dgm:t>
    </dgm:pt>
    <dgm:pt modelId="{226C2A30-9652-4039-9D26-E1E16FC79BF1}" type="pres">
      <dgm:prSet presAssocID="{ADC18F41-3F90-467B-9495-EC6AC93756AC}" presName="parentText" presStyleLbl="node1" presStyleIdx="2" presStyleCnt="4" custScaleX="126070" custScaleY="236106">
        <dgm:presLayoutVars>
          <dgm:chMax val="0"/>
          <dgm:bulletEnabled val="1"/>
        </dgm:presLayoutVars>
      </dgm:prSet>
      <dgm:spPr/>
      <dgm:t>
        <a:bodyPr/>
        <a:lstStyle/>
        <a:p>
          <a:endParaRPr lang="zh-TW" altLang="en-US"/>
        </a:p>
      </dgm:t>
    </dgm:pt>
    <dgm:pt modelId="{D150FE51-1198-4BD6-A78C-3DE8C63D1450}" type="pres">
      <dgm:prSet presAssocID="{ADC18F41-3F90-467B-9495-EC6AC93756AC}" presName="negativeSpace" presStyleCnt="0"/>
      <dgm:spPr/>
      <dgm:t>
        <a:bodyPr/>
        <a:lstStyle/>
        <a:p>
          <a:endParaRPr lang="zh-TW" altLang="en-US"/>
        </a:p>
      </dgm:t>
    </dgm:pt>
    <dgm:pt modelId="{2D1D4876-90F3-4BF0-A569-5A5B76538506}" type="pres">
      <dgm:prSet presAssocID="{ADC18F41-3F90-467B-9495-EC6AC93756AC}" presName="childText" presStyleLbl="conFgAcc1" presStyleIdx="2" presStyleCnt="4">
        <dgm:presLayoutVars>
          <dgm:bulletEnabled val="1"/>
        </dgm:presLayoutVars>
      </dgm:prSet>
      <dgm:spPr/>
      <dgm:t>
        <a:bodyPr/>
        <a:lstStyle/>
        <a:p>
          <a:endParaRPr lang="zh-TW" altLang="en-US"/>
        </a:p>
      </dgm:t>
    </dgm:pt>
    <dgm:pt modelId="{C41637F6-8222-4846-8CFA-007D01CB85D2}" type="pres">
      <dgm:prSet presAssocID="{04499419-4CE8-43A7-9955-4F1C9689964F}" presName="spaceBetweenRectangles" presStyleCnt="0"/>
      <dgm:spPr/>
      <dgm:t>
        <a:bodyPr/>
        <a:lstStyle/>
        <a:p>
          <a:endParaRPr lang="zh-TW" altLang="en-US"/>
        </a:p>
      </dgm:t>
    </dgm:pt>
    <dgm:pt modelId="{3AE04F3F-21B0-4FC3-9DD3-421AE00760AC}" type="pres">
      <dgm:prSet presAssocID="{60C7C6C0-F693-4D9E-9417-1E65E81DC95B}" presName="parentLin" presStyleCnt="0"/>
      <dgm:spPr/>
      <dgm:t>
        <a:bodyPr/>
        <a:lstStyle/>
        <a:p>
          <a:endParaRPr lang="zh-TW" altLang="en-US"/>
        </a:p>
      </dgm:t>
    </dgm:pt>
    <dgm:pt modelId="{422E6CBF-AB66-44C3-BF87-BB08C2C25BA5}" type="pres">
      <dgm:prSet presAssocID="{60C7C6C0-F693-4D9E-9417-1E65E81DC95B}" presName="parentLeftMargin" presStyleLbl="node1" presStyleIdx="2" presStyleCnt="4"/>
      <dgm:spPr/>
      <dgm:t>
        <a:bodyPr/>
        <a:lstStyle/>
        <a:p>
          <a:endParaRPr lang="zh-TW" altLang="en-US"/>
        </a:p>
      </dgm:t>
    </dgm:pt>
    <dgm:pt modelId="{81456312-06F7-495A-96D3-D87CA02653CC}" type="pres">
      <dgm:prSet presAssocID="{60C7C6C0-F693-4D9E-9417-1E65E81DC95B}" presName="parentText" presStyleLbl="node1" presStyleIdx="3" presStyleCnt="4" custScaleX="126070" custScaleY="236106">
        <dgm:presLayoutVars>
          <dgm:chMax val="0"/>
          <dgm:bulletEnabled val="1"/>
        </dgm:presLayoutVars>
      </dgm:prSet>
      <dgm:spPr/>
      <dgm:t>
        <a:bodyPr/>
        <a:lstStyle/>
        <a:p>
          <a:endParaRPr lang="zh-TW" altLang="en-US"/>
        </a:p>
      </dgm:t>
    </dgm:pt>
    <dgm:pt modelId="{2531A058-72FB-4626-85CF-B086D6A9CC22}" type="pres">
      <dgm:prSet presAssocID="{60C7C6C0-F693-4D9E-9417-1E65E81DC95B}" presName="negativeSpace" presStyleCnt="0"/>
      <dgm:spPr/>
      <dgm:t>
        <a:bodyPr/>
        <a:lstStyle/>
        <a:p>
          <a:endParaRPr lang="zh-TW" altLang="en-US"/>
        </a:p>
      </dgm:t>
    </dgm:pt>
    <dgm:pt modelId="{069CF896-FB1F-4F71-B35B-522BDC1DA0F4}" type="pres">
      <dgm:prSet presAssocID="{60C7C6C0-F693-4D9E-9417-1E65E81DC95B}" presName="childText" presStyleLbl="conFgAcc1" presStyleIdx="3" presStyleCnt="4">
        <dgm:presLayoutVars>
          <dgm:bulletEnabled val="1"/>
        </dgm:presLayoutVars>
      </dgm:prSet>
      <dgm:spPr/>
      <dgm:t>
        <a:bodyPr/>
        <a:lstStyle/>
        <a:p>
          <a:endParaRPr lang="zh-TW" altLang="en-US"/>
        </a:p>
      </dgm:t>
    </dgm:pt>
  </dgm:ptLst>
  <dgm:cxnLst>
    <dgm:cxn modelId="{26D6C6E2-D052-4CE3-8C6E-0077A5C3EDBE}" type="presOf" srcId="{ADC18F41-3F90-467B-9495-EC6AC93756AC}" destId="{226C2A30-9652-4039-9D26-E1E16FC79BF1}" srcOrd="1" destOrd="0" presId="urn:microsoft.com/office/officeart/2005/8/layout/list1"/>
    <dgm:cxn modelId="{E244666C-16E3-4D5A-A3A2-E29CB1AD632C}" type="presOf" srcId="{ADC18F41-3F90-467B-9495-EC6AC93756AC}" destId="{89266820-1B7F-4D2A-9D84-6EA0611C3932}" srcOrd="0" destOrd="0" presId="urn:microsoft.com/office/officeart/2005/8/layout/list1"/>
    <dgm:cxn modelId="{ABC3E253-DBAF-4A63-A9A1-1A6EA72135CA}" type="presOf" srcId="{23305CB8-6621-42BC-A0A7-643441FAE851}" destId="{2138B1C0-408D-4FBA-A75D-8A5477A82103}" srcOrd="0" destOrd="0" presId="urn:microsoft.com/office/officeart/2005/8/layout/list1"/>
    <dgm:cxn modelId="{3770A802-AB39-4D58-9C71-E60D1CBACA42}" type="presOf" srcId="{23305CB8-6621-42BC-A0A7-643441FAE851}" destId="{FB596664-FA9D-45A0-B531-B1755DF2BB59}" srcOrd="1" destOrd="0" presId="urn:microsoft.com/office/officeart/2005/8/layout/list1"/>
    <dgm:cxn modelId="{D6266F1A-9A3A-4A91-9ECF-312674DC327B}" srcId="{88729A0A-C1D6-44E6-B082-98368971B9CE}" destId="{23305CB8-6621-42BC-A0A7-643441FAE851}" srcOrd="0" destOrd="0" parTransId="{505B106E-0775-410A-BE03-CBFBE5125E91}" sibTransId="{A43B79A0-454E-4E16-A4FB-2BA5938AEAAC}"/>
    <dgm:cxn modelId="{309E6CB3-A050-4F8E-8567-2FCF8800C19E}" srcId="{88729A0A-C1D6-44E6-B082-98368971B9CE}" destId="{ADC18F41-3F90-467B-9495-EC6AC93756AC}" srcOrd="2" destOrd="0" parTransId="{5576B0C9-8A06-481E-9138-92B8E829FD26}" sibTransId="{04499419-4CE8-43A7-9955-4F1C9689964F}"/>
    <dgm:cxn modelId="{6B6F5EE8-7544-47F9-98FD-999C313B32D7}" type="presOf" srcId="{ED031C54-2DB0-4FF3-9E43-7F3360302142}" destId="{797AFB1A-0928-4DB2-9859-098CF2CE3887}" srcOrd="1" destOrd="0" presId="urn:microsoft.com/office/officeart/2005/8/layout/list1"/>
    <dgm:cxn modelId="{ACD1B058-2CA4-4F9F-A03A-E8ECA93E3CE5}" type="presOf" srcId="{ED031C54-2DB0-4FF3-9E43-7F3360302142}" destId="{D9F55ED2-EB7A-4FEF-B810-42B621725519}" srcOrd="0" destOrd="0" presId="urn:microsoft.com/office/officeart/2005/8/layout/list1"/>
    <dgm:cxn modelId="{9EEDAB8C-7853-4E1D-A2CE-5395A3FCD80E}" type="presOf" srcId="{60C7C6C0-F693-4D9E-9417-1E65E81DC95B}" destId="{81456312-06F7-495A-96D3-D87CA02653CC}" srcOrd="1" destOrd="0" presId="urn:microsoft.com/office/officeart/2005/8/layout/list1"/>
    <dgm:cxn modelId="{B426BA68-D5DF-4CB4-ADE3-967DE5E02438}" srcId="{88729A0A-C1D6-44E6-B082-98368971B9CE}" destId="{60C7C6C0-F693-4D9E-9417-1E65E81DC95B}" srcOrd="3" destOrd="0" parTransId="{A626FD07-B52F-425F-95F5-44BCFAECE41D}" sibTransId="{C1A9A478-CDEC-4855-9ACF-04314351CD63}"/>
    <dgm:cxn modelId="{A4A69EF3-156E-4F81-9A0D-DE2E652EBD9E}" type="presOf" srcId="{88729A0A-C1D6-44E6-B082-98368971B9CE}" destId="{3BBCB261-44E0-4BA0-91F7-F77503EC85FC}" srcOrd="0" destOrd="0" presId="urn:microsoft.com/office/officeart/2005/8/layout/list1"/>
    <dgm:cxn modelId="{F87AB1F9-E79A-4B84-BD1F-D94AE6F7EF13}" srcId="{88729A0A-C1D6-44E6-B082-98368971B9CE}" destId="{ED031C54-2DB0-4FF3-9E43-7F3360302142}" srcOrd="1" destOrd="0" parTransId="{89DF019D-81A3-4B4C-9ED2-DBF3DACB93A3}" sibTransId="{855ACC90-9616-47BB-A235-307CF06CD981}"/>
    <dgm:cxn modelId="{E2D14AF9-06D2-48DD-8D95-47717406FC6A}" type="presOf" srcId="{60C7C6C0-F693-4D9E-9417-1E65E81DC95B}" destId="{422E6CBF-AB66-44C3-BF87-BB08C2C25BA5}" srcOrd="0" destOrd="0" presId="urn:microsoft.com/office/officeart/2005/8/layout/list1"/>
    <dgm:cxn modelId="{E4F52F1D-6176-44F6-BA7D-2A989EA03666}" type="presParOf" srcId="{3BBCB261-44E0-4BA0-91F7-F77503EC85FC}" destId="{2AC4A74B-8743-48C2-B72B-EA1B4B18566E}" srcOrd="0" destOrd="0" presId="urn:microsoft.com/office/officeart/2005/8/layout/list1"/>
    <dgm:cxn modelId="{44FE8BFA-584C-4DFF-AA18-E0DD92F16DF2}" type="presParOf" srcId="{2AC4A74B-8743-48C2-B72B-EA1B4B18566E}" destId="{2138B1C0-408D-4FBA-A75D-8A5477A82103}" srcOrd="0" destOrd="0" presId="urn:microsoft.com/office/officeart/2005/8/layout/list1"/>
    <dgm:cxn modelId="{5E9F6B43-52F1-42B5-9E7C-7EC13302910C}" type="presParOf" srcId="{2AC4A74B-8743-48C2-B72B-EA1B4B18566E}" destId="{FB596664-FA9D-45A0-B531-B1755DF2BB59}" srcOrd="1" destOrd="0" presId="urn:microsoft.com/office/officeart/2005/8/layout/list1"/>
    <dgm:cxn modelId="{44361B2B-7D40-4881-9E79-65A22C453130}" type="presParOf" srcId="{3BBCB261-44E0-4BA0-91F7-F77503EC85FC}" destId="{44510405-9738-4256-BD0E-363F7CAD86CD}" srcOrd="1" destOrd="0" presId="urn:microsoft.com/office/officeart/2005/8/layout/list1"/>
    <dgm:cxn modelId="{E949F98F-6930-462C-9421-FBD3183A63C4}" type="presParOf" srcId="{3BBCB261-44E0-4BA0-91F7-F77503EC85FC}" destId="{B622B71D-8B06-4284-8F80-C89BD4F12D8E}" srcOrd="2" destOrd="0" presId="urn:microsoft.com/office/officeart/2005/8/layout/list1"/>
    <dgm:cxn modelId="{BD5BB95A-2ECF-4D36-8141-CCC126810D75}" type="presParOf" srcId="{3BBCB261-44E0-4BA0-91F7-F77503EC85FC}" destId="{1C490ECF-D0DB-4E31-AFCC-0466D5791D6F}" srcOrd="3" destOrd="0" presId="urn:microsoft.com/office/officeart/2005/8/layout/list1"/>
    <dgm:cxn modelId="{76E76666-1C5A-4B3D-9636-E022DE7CA0F5}" type="presParOf" srcId="{3BBCB261-44E0-4BA0-91F7-F77503EC85FC}" destId="{52031F06-9728-4930-907D-2E6DE245B8F8}" srcOrd="4" destOrd="0" presId="urn:microsoft.com/office/officeart/2005/8/layout/list1"/>
    <dgm:cxn modelId="{4C7F85C5-840A-4DEB-A0A1-2B7FBE1115F3}" type="presParOf" srcId="{52031F06-9728-4930-907D-2E6DE245B8F8}" destId="{D9F55ED2-EB7A-4FEF-B810-42B621725519}" srcOrd="0" destOrd="0" presId="urn:microsoft.com/office/officeart/2005/8/layout/list1"/>
    <dgm:cxn modelId="{35F6B490-B799-4D14-B6D8-EC2AA3D65872}" type="presParOf" srcId="{52031F06-9728-4930-907D-2E6DE245B8F8}" destId="{797AFB1A-0928-4DB2-9859-098CF2CE3887}" srcOrd="1" destOrd="0" presId="urn:microsoft.com/office/officeart/2005/8/layout/list1"/>
    <dgm:cxn modelId="{CB5DFE08-C8F8-47A0-8BD3-E8BDC1BA53F2}" type="presParOf" srcId="{3BBCB261-44E0-4BA0-91F7-F77503EC85FC}" destId="{BEAE50D0-88DC-4782-883A-27415A8D5193}" srcOrd="5" destOrd="0" presId="urn:microsoft.com/office/officeart/2005/8/layout/list1"/>
    <dgm:cxn modelId="{BF14B608-6067-4728-8670-4E4F137631C8}" type="presParOf" srcId="{3BBCB261-44E0-4BA0-91F7-F77503EC85FC}" destId="{0C241B70-34E4-4D53-89BD-7A7F45651D7F}" srcOrd="6" destOrd="0" presId="urn:microsoft.com/office/officeart/2005/8/layout/list1"/>
    <dgm:cxn modelId="{2132E459-B73C-48ED-AC85-9742C37C38D8}" type="presParOf" srcId="{3BBCB261-44E0-4BA0-91F7-F77503EC85FC}" destId="{A5AB5482-56D6-4A1B-86D2-353953D988AE}" srcOrd="7" destOrd="0" presId="urn:microsoft.com/office/officeart/2005/8/layout/list1"/>
    <dgm:cxn modelId="{4FC269AC-C6EF-4FE5-A7BD-6172185ED8DB}" type="presParOf" srcId="{3BBCB261-44E0-4BA0-91F7-F77503EC85FC}" destId="{88A67129-E0C1-4DEC-9E30-C184E1866F16}" srcOrd="8" destOrd="0" presId="urn:microsoft.com/office/officeart/2005/8/layout/list1"/>
    <dgm:cxn modelId="{AF3CCE17-B6FC-4105-BEAA-FC7965B86D73}" type="presParOf" srcId="{88A67129-E0C1-4DEC-9E30-C184E1866F16}" destId="{89266820-1B7F-4D2A-9D84-6EA0611C3932}" srcOrd="0" destOrd="0" presId="urn:microsoft.com/office/officeart/2005/8/layout/list1"/>
    <dgm:cxn modelId="{F358845E-4383-492D-8217-2826E212C675}" type="presParOf" srcId="{88A67129-E0C1-4DEC-9E30-C184E1866F16}" destId="{226C2A30-9652-4039-9D26-E1E16FC79BF1}" srcOrd="1" destOrd="0" presId="urn:microsoft.com/office/officeart/2005/8/layout/list1"/>
    <dgm:cxn modelId="{CB690B45-32E2-4F8F-AD4A-2E9D443B5478}" type="presParOf" srcId="{3BBCB261-44E0-4BA0-91F7-F77503EC85FC}" destId="{D150FE51-1198-4BD6-A78C-3DE8C63D1450}" srcOrd="9" destOrd="0" presId="urn:microsoft.com/office/officeart/2005/8/layout/list1"/>
    <dgm:cxn modelId="{DC083811-7CAD-4BBA-9F52-59DB54576771}" type="presParOf" srcId="{3BBCB261-44E0-4BA0-91F7-F77503EC85FC}" destId="{2D1D4876-90F3-4BF0-A569-5A5B76538506}" srcOrd="10" destOrd="0" presId="urn:microsoft.com/office/officeart/2005/8/layout/list1"/>
    <dgm:cxn modelId="{40B51B66-DA31-4857-A96D-E9EE028F0F61}" type="presParOf" srcId="{3BBCB261-44E0-4BA0-91F7-F77503EC85FC}" destId="{C41637F6-8222-4846-8CFA-007D01CB85D2}" srcOrd="11" destOrd="0" presId="urn:microsoft.com/office/officeart/2005/8/layout/list1"/>
    <dgm:cxn modelId="{5F0D60CA-086A-411E-BDBD-5770494E6929}" type="presParOf" srcId="{3BBCB261-44E0-4BA0-91F7-F77503EC85FC}" destId="{3AE04F3F-21B0-4FC3-9DD3-421AE00760AC}" srcOrd="12" destOrd="0" presId="urn:microsoft.com/office/officeart/2005/8/layout/list1"/>
    <dgm:cxn modelId="{91A01AFB-317B-4738-AE1D-DEF26E9A77DF}" type="presParOf" srcId="{3AE04F3F-21B0-4FC3-9DD3-421AE00760AC}" destId="{422E6CBF-AB66-44C3-BF87-BB08C2C25BA5}" srcOrd="0" destOrd="0" presId="urn:microsoft.com/office/officeart/2005/8/layout/list1"/>
    <dgm:cxn modelId="{7135F83E-18D9-4E61-94EB-2BCCDF7F331C}" type="presParOf" srcId="{3AE04F3F-21B0-4FC3-9DD3-421AE00760AC}" destId="{81456312-06F7-495A-96D3-D87CA02653CC}" srcOrd="1" destOrd="0" presId="urn:microsoft.com/office/officeart/2005/8/layout/list1"/>
    <dgm:cxn modelId="{5FA50C1D-7210-4B51-AE6E-707692691040}" type="presParOf" srcId="{3BBCB261-44E0-4BA0-91F7-F77503EC85FC}" destId="{2531A058-72FB-4626-85CF-B086D6A9CC22}" srcOrd="13" destOrd="0" presId="urn:microsoft.com/office/officeart/2005/8/layout/list1"/>
    <dgm:cxn modelId="{6FDE22DD-3455-45D1-8AC5-7269B50AAD8C}" type="presParOf" srcId="{3BBCB261-44E0-4BA0-91F7-F77503EC85FC}" destId="{069CF896-FB1F-4F71-B35B-522BDC1DA0F4}"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BB27164-A901-4E77-8BB5-F2943E6BB65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D260CDD6-34CB-4C95-8719-B4534F75D680}">
      <dgm:prSet phldrT="[文字]"/>
      <dgm:spPr/>
      <dgm:t>
        <a:bodyPr/>
        <a:lstStyle/>
        <a:p>
          <a:r>
            <a:rPr lang="zh-TW" altLang="en-US" dirty="0" smtClean="0"/>
            <a:t>強化併購資訊揭露</a:t>
          </a:r>
          <a:endParaRPr lang="zh-TW" altLang="en-US" dirty="0"/>
        </a:p>
      </dgm:t>
    </dgm:pt>
    <dgm:pt modelId="{FA7BB535-3B1C-4CD7-97B5-534B49CE8DE0}" type="parTrans" cxnId="{B7D1F31A-9948-43E7-9C94-D3CDA193BC2D}">
      <dgm:prSet/>
      <dgm:spPr/>
      <dgm:t>
        <a:bodyPr/>
        <a:lstStyle/>
        <a:p>
          <a:endParaRPr lang="zh-TW" altLang="en-US"/>
        </a:p>
      </dgm:t>
    </dgm:pt>
    <dgm:pt modelId="{0365EB44-D9BE-4191-913C-FB1D3254B689}" type="sibTrans" cxnId="{B7D1F31A-9948-43E7-9C94-D3CDA193BC2D}">
      <dgm:prSet/>
      <dgm:spPr/>
      <dgm:t>
        <a:bodyPr/>
        <a:lstStyle/>
        <a:p>
          <a:endParaRPr lang="zh-TW" altLang="en-US"/>
        </a:p>
      </dgm:t>
    </dgm:pt>
    <dgm:pt modelId="{FDC0EC32-EC48-4D82-8EE2-159B4035C5B1}">
      <dgm:prSet phldrT="[文字]"/>
      <dgm:spPr/>
      <dgm:t>
        <a:bodyPr/>
        <a:lstStyle/>
        <a:p>
          <a:r>
            <a:rPr lang="zh-TW" altLang="en-US" dirty="0" smtClean="0"/>
            <a:t>公司必須在</a:t>
          </a:r>
          <a:r>
            <a:rPr lang="zh-TW" altLang="en-US" dirty="0" smtClean="0">
              <a:solidFill>
                <a:srgbClr val="FF0000"/>
              </a:solidFill>
            </a:rPr>
            <a:t>股東會召集事由</a:t>
          </a:r>
          <a:r>
            <a:rPr lang="zh-TW" altLang="en-US" dirty="0" smtClean="0"/>
            <a:t>中，說明董事就併購之利害關係重要內容，以及贊成或反對併購的理由</a:t>
          </a:r>
          <a:endParaRPr lang="zh-TW" altLang="en-US" dirty="0"/>
        </a:p>
      </dgm:t>
    </dgm:pt>
    <dgm:pt modelId="{672B8DC0-FA51-4D3B-A287-38620DEFDF0E}" type="parTrans" cxnId="{55F9A22D-1746-4914-92F9-028BE7F54EB0}">
      <dgm:prSet/>
      <dgm:spPr/>
      <dgm:t>
        <a:bodyPr/>
        <a:lstStyle/>
        <a:p>
          <a:endParaRPr lang="zh-TW" altLang="en-US"/>
        </a:p>
      </dgm:t>
    </dgm:pt>
    <dgm:pt modelId="{B59E81BA-E6C7-4B00-8B79-454C7436723A}" type="sibTrans" cxnId="{55F9A22D-1746-4914-92F9-028BE7F54EB0}">
      <dgm:prSet/>
      <dgm:spPr/>
      <dgm:t>
        <a:bodyPr/>
        <a:lstStyle/>
        <a:p>
          <a:endParaRPr lang="zh-TW" altLang="en-US"/>
        </a:p>
      </dgm:t>
    </dgm:pt>
    <dgm:pt modelId="{F61004DF-4460-4095-AF23-0F1AA4D062B8}">
      <dgm:prSet phldrT="[文字]"/>
      <dgm:spPr/>
      <dgm:t>
        <a:bodyPr/>
        <a:lstStyle/>
        <a:p>
          <a:r>
            <a:rPr lang="zh-TW" altLang="en-US" dirty="0" smtClean="0"/>
            <a:t>擴大異議收買請求權之股東範圍</a:t>
          </a:r>
          <a:endParaRPr lang="zh-TW" altLang="en-US" dirty="0"/>
        </a:p>
      </dgm:t>
    </dgm:pt>
    <dgm:pt modelId="{B3FEC153-76EC-473D-97EB-8129459C6829}" type="parTrans" cxnId="{2FFE8600-DE21-42BF-8A2B-7A9D3131201D}">
      <dgm:prSet/>
      <dgm:spPr/>
      <dgm:t>
        <a:bodyPr/>
        <a:lstStyle/>
        <a:p>
          <a:endParaRPr lang="zh-TW" altLang="en-US"/>
        </a:p>
      </dgm:t>
    </dgm:pt>
    <dgm:pt modelId="{12D11588-89B9-4F49-9BEA-E0B8963569A0}" type="sibTrans" cxnId="{2FFE8600-DE21-42BF-8A2B-7A9D3131201D}">
      <dgm:prSet/>
      <dgm:spPr/>
      <dgm:t>
        <a:bodyPr/>
        <a:lstStyle/>
        <a:p>
          <a:endParaRPr lang="zh-TW" altLang="en-US"/>
        </a:p>
      </dgm:t>
    </dgm:pt>
    <dgm:pt modelId="{E348C377-236E-4E4C-807D-7D189E98FB68}">
      <dgm:prSet phldrT="[文字]"/>
      <dgm:spPr/>
      <dgm:t>
        <a:bodyPr/>
        <a:lstStyle/>
        <a:p>
          <a:r>
            <a:rPr lang="zh-TW" altLang="en-US" dirty="0" smtClean="0"/>
            <a:t>對於股東會決議時未放棄表決權而</a:t>
          </a:r>
          <a:r>
            <a:rPr lang="zh-TW" altLang="en-US" dirty="0" smtClean="0">
              <a:solidFill>
                <a:srgbClr val="FF0000"/>
              </a:solidFill>
            </a:rPr>
            <a:t>投下反對票</a:t>
          </a:r>
          <a:r>
            <a:rPr lang="zh-TW" altLang="en-US" dirty="0" smtClean="0"/>
            <a:t>的股東亦有適用，以保障其退場機制</a:t>
          </a:r>
          <a:endParaRPr lang="zh-TW" altLang="en-US" dirty="0"/>
        </a:p>
      </dgm:t>
    </dgm:pt>
    <dgm:pt modelId="{6DD27DCC-7ACA-4A92-B980-54803F1A4DD7}" type="parTrans" cxnId="{6CEF75E0-ECD8-4132-A25F-5EB6118D6324}">
      <dgm:prSet/>
      <dgm:spPr/>
      <dgm:t>
        <a:bodyPr/>
        <a:lstStyle/>
        <a:p>
          <a:endParaRPr lang="zh-TW" altLang="en-US"/>
        </a:p>
      </dgm:t>
    </dgm:pt>
    <dgm:pt modelId="{8295D97D-D5B6-44C8-9D85-CC2331857C4F}" type="sibTrans" cxnId="{6CEF75E0-ECD8-4132-A25F-5EB6118D6324}">
      <dgm:prSet/>
      <dgm:spPr/>
      <dgm:t>
        <a:bodyPr/>
        <a:lstStyle/>
        <a:p>
          <a:endParaRPr lang="zh-TW" altLang="en-US"/>
        </a:p>
      </dgm:t>
    </dgm:pt>
    <dgm:pt modelId="{AA5F9C12-153C-4253-87B8-C4D483BEA2BB}">
      <dgm:prSet phldrT="[文字]"/>
      <dgm:spPr/>
      <dgm:t>
        <a:bodyPr/>
        <a:lstStyle/>
        <a:p>
          <a:r>
            <a:rPr lang="zh-TW" altLang="en-US" dirty="0" smtClean="0"/>
            <a:t>放棄表決權之股份數，不算入已出席股東之表決權數</a:t>
          </a:r>
          <a:endParaRPr lang="zh-TW" altLang="en-US" dirty="0"/>
        </a:p>
      </dgm:t>
    </dgm:pt>
    <dgm:pt modelId="{3DF18C6A-4A96-4A89-B48C-B55BC467D092}" type="parTrans" cxnId="{3D3DBE47-EE14-4660-AC71-591DEBF6E2AC}">
      <dgm:prSet/>
      <dgm:spPr/>
      <dgm:t>
        <a:bodyPr/>
        <a:lstStyle/>
        <a:p>
          <a:endParaRPr lang="zh-TW" altLang="en-US"/>
        </a:p>
      </dgm:t>
    </dgm:pt>
    <dgm:pt modelId="{FA531F08-6A11-4B41-8C68-BB0101BBA760}" type="sibTrans" cxnId="{3D3DBE47-EE14-4660-AC71-591DEBF6E2AC}">
      <dgm:prSet/>
      <dgm:spPr/>
      <dgm:t>
        <a:bodyPr/>
        <a:lstStyle/>
        <a:p>
          <a:endParaRPr lang="zh-TW" altLang="en-US"/>
        </a:p>
      </dgm:t>
    </dgm:pt>
    <dgm:pt modelId="{0AF305C1-1208-4C91-9A6C-E9C24ADB2051}" type="pres">
      <dgm:prSet presAssocID="{BBB27164-A901-4E77-8BB5-F2943E6BB65D}" presName="linear" presStyleCnt="0">
        <dgm:presLayoutVars>
          <dgm:animLvl val="lvl"/>
          <dgm:resizeHandles val="exact"/>
        </dgm:presLayoutVars>
      </dgm:prSet>
      <dgm:spPr/>
      <dgm:t>
        <a:bodyPr/>
        <a:lstStyle/>
        <a:p>
          <a:endParaRPr lang="zh-TW" altLang="en-US"/>
        </a:p>
      </dgm:t>
    </dgm:pt>
    <dgm:pt modelId="{6A937380-D72C-4B49-A9F5-9A14FAC4AFAD}" type="pres">
      <dgm:prSet presAssocID="{D260CDD6-34CB-4C95-8719-B4534F75D680}" presName="parentText" presStyleLbl="node1" presStyleIdx="0" presStyleCnt="3">
        <dgm:presLayoutVars>
          <dgm:chMax val="0"/>
          <dgm:bulletEnabled val="1"/>
        </dgm:presLayoutVars>
      </dgm:prSet>
      <dgm:spPr/>
      <dgm:t>
        <a:bodyPr/>
        <a:lstStyle/>
        <a:p>
          <a:endParaRPr lang="zh-TW" altLang="en-US"/>
        </a:p>
      </dgm:t>
    </dgm:pt>
    <dgm:pt modelId="{BC05D6F0-28D4-47A9-81A3-2C5590F2774B}" type="pres">
      <dgm:prSet presAssocID="{D260CDD6-34CB-4C95-8719-B4534F75D680}" presName="childText" presStyleLbl="revTx" presStyleIdx="0" presStyleCnt="2">
        <dgm:presLayoutVars>
          <dgm:bulletEnabled val="1"/>
        </dgm:presLayoutVars>
      </dgm:prSet>
      <dgm:spPr/>
      <dgm:t>
        <a:bodyPr/>
        <a:lstStyle/>
        <a:p>
          <a:endParaRPr lang="zh-TW" altLang="en-US"/>
        </a:p>
      </dgm:t>
    </dgm:pt>
    <dgm:pt modelId="{20E1DF7C-E158-4E79-B011-4666B5A03397}" type="pres">
      <dgm:prSet presAssocID="{F61004DF-4460-4095-AF23-0F1AA4D062B8}" presName="parentText" presStyleLbl="node1" presStyleIdx="1" presStyleCnt="3">
        <dgm:presLayoutVars>
          <dgm:chMax val="0"/>
          <dgm:bulletEnabled val="1"/>
        </dgm:presLayoutVars>
      </dgm:prSet>
      <dgm:spPr/>
      <dgm:t>
        <a:bodyPr/>
        <a:lstStyle/>
        <a:p>
          <a:endParaRPr lang="zh-TW" altLang="en-US"/>
        </a:p>
      </dgm:t>
    </dgm:pt>
    <dgm:pt modelId="{F5657408-CF3E-406F-AE98-B8FFD68A5397}" type="pres">
      <dgm:prSet presAssocID="{F61004DF-4460-4095-AF23-0F1AA4D062B8}" presName="childText" presStyleLbl="revTx" presStyleIdx="1" presStyleCnt="2">
        <dgm:presLayoutVars>
          <dgm:bulletEnabled val="1"/>
        </dgm:presLayoutVars>
      </dgm:prSet>
      <dgm:spPr/>
      <dgm:t>
        <a:bodyPr/>
        <a:lstStyle/>
        <a:p>
          <a:endParaRPr lang="zh-TW" altLang="en-US"/>
        </a:p>
      </dgm:t>
    </dgm:pt>
    <dgm:pt modelId="{A1723179-C3B1-43D3-9EB9-72DFD7CB3446}" type="pres">
      <dgm:prSet presAssocID="{AA5F9C12-153C-4253-87B8-C4D483BEA2BB}" presName="parentText" presStyleLbl="node1" presStyleIdx="2" presStyleCnt="3">
        <dgm:presLayoutVars>
          <dgm:chMax val="0"/>
          <dgm:bulletEnabled val="1"/>
        </dgm:presLayoutVars>
      </dgm:prSet>
      <dgm:spPr/>
      <dgm:t>
        <a:bodyPr/>
        <a:lstStyle/>
        <a:p>
          <a:endParaRPr lang="zh-TW" altLang="en-US"/>
        </a:p>
      </dgm:t>
    </dgm:pt>
  </dgm:ptLst>
  <dgm:cxnLst>
    <dgm:cxn modelId="{3D3DBE47-EE14-4660-AC71-591DEBF6E2AC}" srcId="{BBB27164-A901-4E77-8BB5-F2943E6BB65D}" destId="{AA5F9C12-153C-4253-87B8-C4D483BEA2BB}" srcOrd="2" destOrd="0" parTransId="{3DF18C6A-4A96-4A89-B48C-B55BC467D092}" sibTransId="{FA531F08-6A11-4B41-8C68-BB0101BBA760}"/>
    <dgm:cxn modelId="{B57E93D7-5EB4-4C8F-9055-247FC3C24909}" type="presOf" srcId="{AA5F9C12-153C-4253-87B8-C4D483BEA2BB}" destId="{A1723179-C3B1-43D3-9EB9-72DFD7CB3446}" srcOrd="0" destOrd="0" presId="urn:microsoft.com/office/officeart/2005/8/layout/vList2"/>
    <dgm:cxn modelId="{F7ED2E17-272E-4900-B42F-6F4B17329624}" type="presOf" srcId="{BBB27164-A901-4E77-8BB5-F2943E6BB65D}" destId="{0AF305C1-1208-4C91-9A6C-E9C24ADB2051}" srcOrd="0" destOrd="0" presId="urn:microsoft.com/office/officeart/2005/8/layout/vList2"/>
    <dgm:cxn modelId="{3CE410B6-1287-4623-A1FB-5E1148E90569}" type="presOf" srcId="{D260CDD6-34CB-4C95-8719-B4534F75D680}" destId="{6A937380-D72C-4B49-A9F5-9A14FAC4AFAD}" srcOrd="0" destOrd="0" presId="urn:microsoft.com/office/officeart/2005/8/layout/vList2"/>
    <dgm:cxn modelId="{94B47525-FECD-44C9-828A-E22CBBF0CD24}" type="presOf" srcId="{E348C377-236E-4E4C-807D-7D189E98FB68}" destId="{F5657408-CF3E-406F-AE98-B8FFD68A5397}" srcOrd="0" destOrd="0" presId="urn:microsoft.com/office/officeart/2005/8/layout/vList2"/>
    <dgm:cxn modelId="{2FFE8600-DE21-42BF-8A2B-7A9D3131201D}" srcId="{BBB27164-A901-4E77-8BB5-F2943E6BB65D}" destId="{F61004DF-4460-4095-AF23-0F1AA4D062B8}" srcOrd="1" destOrd="0" parTransId="{B3FEC153-76EC-473D-97EB-8129459C6829}" sibTransId="{12D11588-89B9-4F49-9BEA-E0B8963569A0}"/>
    <dgm:cxn modelId="{65035FC5-810F-481F-9347-0AE9BFF44C34}" type="presOf" srcId="{FDC0EC32-EC48-4D82-8EE2-159B4035C5B1}" destId="{BC05D6F0-28D4-47A9-81A3-2C5590F2774B}" srcOrd="0" destOrd="0" presId="urn:microsoft.com/office/officeart/2005/8/layout/vList2"/>
    <dgm:cxn modelId="{B7D1F31A-9948-43E7-9C94-D3CDA193BC2D}" srcId="{BBB27164-A901-4E77-8BB5-F2943E6BB65D}" destId="{D260CDD6-34CB-4C95-8719-B4534F75D680}" srcOrd="0" destOrd="0" parTransId="{FA7BB535-3B1C-4CD7-97B5-534B49CE8DE0}" sibTransId="{0365EB44-D9BE-4191-913C-FB1D3254B689}"/>
    <dgm:cxn modelId="{FDF0FDBB-3ACE-4741-9004-C07756C4A124}" type="presOf" srcId="{F61004DF-4460-4095-AF23-0F1AA4D062B8}" destId="{20E1DF7C-E158-4E79-B011-4666B5A03397}" srcOrd="0" destOrd="0" presId="urn:microsoft.com/office/officeart/2005/8/layout/vList2"/>
    <dgm:cxn modelId="{55F9A22D-1746-4914-92F9-028BE7F54EB0}" srcId="{D260CDD6-34CB-4C95-8719-B4534F75D680}" destId="{FDC0EC32-EC48-4D82-8EE2-159B4035C5B1}" srcOrd="0" destOrd="0" parTransId="{672B8DC0-FA51-4D3B-A287-38620DEFDF0E}" sibTransId="{B59E81BA-E6C7-4B00-8B79-454C7436723A}"/>
    <dgm:cxn modelId="{6CEF75E0-ECD8-4132-A25F-5EB6118D6324}" srcId="{F61004DF-4460-4095-AF23-0F1AA4D062B8}" destId="{E348C377-236E-4E4C-807D-7D189E98FB68}" srcOrd="0" destOrd="0" parTransId="{6DD27DCC-7ACA-4A92-B980-54803F1A4DD7}" sibTransId="{8295D97D-D5B6-44C8-9D85-CC2331857C4F}"/>
    <dgm:cxn modelId="{2749478A-9BD4-4EED-8599-9F4A75180EEB}" type="presParOf" srcId="{0AF305C1-1208-4C91-9A6C-E9C24ADB2051}" destId="{6A937380-D72C-4B49-A9F5-9A14FAC4AFAD}" srcOrd="0" destOrd="0" presId="urn:microsoft.com/office/officeart/2005/8/layout/vList2"/>
    <dgm:cxn modelId="{F6ECE628-4104-43D2-85EC-22D5B3D193FF}" type="presParOf" srcId="{0AF305C1-1208-4C91-9A6C-E9C24ADB2051}" destId="{BC05D6F0-28D4-47A9-81A3-2C5590F2774B}" srcOrd="1" destOrd="0" presId="urn:microsoft.com/office/officeart/2005/8/layout/vList2"/>
    <dgm:cxn modelId="{BE612663-89B8-4891-8AE8-620CFDB43BE8}" type="presParOf" srcId="{0AF305C1-1208-4C91-9A6C-E9C24ADB2051}" destId="{20E1DF7C-E158-4E79-B011-4666B5A03397}" srcOrd="2" destOrd="0" presId="urn:microsoft.com/office/officeart/2005/8/layout/vList2"/>
    <dgm:cxn modelId="{3873872A-13E3-4473-B3A1-C10F05C80342}" type="presParOf" srcId="{0AF305C1-1208-4C91-9A6C-E9C24ADB2051}" destId="{F5657408-CF3E-406F-AE98-B8FFD68A5397}" srcOrd="3" destOrd="0" presId="urn:microsoft.com/office/officeart/2005/8/layout/vList2"/>
    <dgm:cxn modelId="{A1C75256-6933-4D59-89E1-95B337BCC9A1}" type="presParOf" srcId="{0AF305C1-1208-4C91-9A6C-E9C24ADB2051}" destId="{A1723179-C3B1-43D3-9EB9-72DFD7CB344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51C1A24-BCB5-4318-BA16-48E5B733109F}" type="doc">
      <dgm:prSet loTypeId="urn:microsoft.com/office/officeart/2005/8/layout/vList2" loCatId="list" qsTypeId="urn:microsoft.com/office/officeart/2005/8/quickstyle/3d1" qsCatId="3D" csTypeId="urn:microsoft.com/office/officeart/2005/8/colors/accent5_5" csCatId="accent5" phldr="1"/>
      <dgm:spPr/>
      <dgm:t>
        <a:bodyPr/>
        <a:lstStyle/>
        <a:p>
          <a:endParaRPr lang="zh-TW" altLang="en-US"/>
        </a:p>
      </dgm:t>
    </dgm:pt>
    <dgm:pt modelId="{67CCB33D-83FD-4C18-8F21-1D45BC240CC1}">
      <dgm:prSet phldrT="[文字]" custT="1">
        <dgm:style>
          <a:lnRef idx="0">
            <a:schemeClr val="accent1"/>
          </a:lnRef>
          <a:fillRef idx="3">
            <a:schemeClr val="accent1"/>
          </a:fillRef>
          <a:effectRef idx="3">
            <a:schemeClr val="accent1"/>
          </a:effectRef>
          <a:fontRef idx="minor">
            <a:schemeClr val="lt1"/>
          </a:fontRef>
        </dgm:style>
      </dgm:prSet>
      <dgm:spPr/>
      <dgm:t>
        <a:bodyPr/>
        <a:lstStyle/>
        <a:p>
          <a:r>
            <a:rPr lang="zh-TW" altLang="en-US" sz="2400" dirty="0" smtClean="0"/>
            <a:t>資訊安全長、資訊安全主管及人員資訊：應於依主管機關「公開發行公司建立內部控制制度處理準則」規定設置前開人員及異動後二日內申報。</a:t>
          </a:r>
          <a:endParaRPr lang="zh-TW" altLang="en-US" sz="2400" dirty="0"/>
        </a:p>
      </dgm:t>
    </dgm:pt>
    <dgm:pt modelId="{ED5AAF79-7FF1-4112-8A85-4645AE5B518A}" type="parTrans" cxnId="{E677EB28-5705-4E06-B7A2-E56334FFF7AC}">
      <dgm:prSet/>
      <dgm:spPr/>
      <dgm:t>
        <a:bodyPr/>
        <a:lstStyle/>
        <a:p>
          <a:endParaRPr lang="zh-TW" altLang="en-US"/>
        </a:p>
      </dgm:t>
    </dgm:pt>
    <dgm:pt modelId="{E5F635F7-FB77-4B06-ABD9-EE9D0C20FB4B}" type="sibTrans" cxnId="{E677EB28-5705-4E06-B7A2-E56334FFF7AC}">
      <dgm:prSet/>
      <dgm:spPr/>
      <dgm:t>
        <a:bodyPr/>
        <a:lstStyle/>
        <a:p>
          <a:endParaRPr lang="zh-TW" altLang="en-US"/>
        </a:p>
      </dgm:t>
    </dgm:pt>
    <dgm:pt modelId="{B1355CB9-B758-494A-B429-B4B763C1E0F2}">
      <dgm:prSet phldrT="[文字]" custT="1">
        <dgm:style>
          <a:lnRef idx="1">
            <a:schemeClr val="accent1"/>
          </a:lnRef>
          <a:fillRef idx="3">
            <a:schemeClr val="accent1"/>
          </a:fillRef>
          <a:effectRef idx="2">
            <a:schemeClr val="accent1"/>
          </a:effectRef>
          <a:fontRef idx="minor">
            <a:schemeClr val="lt1"/>
          </a:fontRef>
        </dgm:style>
      </dgm:prSet>
      <dgm:spPr/>
      <dgm:t>
        <a:bodyPr/>
        <a:lstStyle/>
        <a:p>
          <a:r>
            <a:rPr lang="zh-TW" altLang="en-US" sz="2800" dirty="0" smtClean="0"/>
            <a:t>凡受邀參加法人說明會之上市公司，每年度應至少擇一受邀場次，上傳會議影音連結資訊</a:t>
          </a:r>
          <a:endParaRPr lang="zh-TW" altLang="en-US" sz="2800" dirty="0"/>
        </a:p>
      </dgm:t>
    </dgm:pt>
    <dgm:pt modelId="{310805C6-A2FC-4436-9939-56A88AB15FE6}" type="parTrans" cxnId="{282749A3-4104-41DB-8187-C1381CFE0962}">
      <dgm:prSet/>
      <dgm:spPr/>
      <dgm:t>
        <a:bodyPr/>
        <a:lstStyle/>
        <a:p>
          <a:endParaRPr lang="zh-TW" altLang="en-US"/>
        </a:p>
      </dgm:t>
    </dgm:pt>
    <dgm:pt modelId="{0223CA58-C19B-4C8C-9C46-7B056D224E56}" type="sibTrans" cxnId="{282749A3-4104-41DB-8187-C1381CFE0962}">
      <dgm:prSet/>
      <dgm:spPr/>
      <dgm:t>
        <a:bodyPr/>
        <a:lstStyle/>
        <a:p>
          <a:endParaRPr lang="zh-TW" altLang="en-US"/>
        </a:p>
      </dgm:t>
    </dgm:pt>
    <dgm:pt modelId="{29D6F9F5-8428-48FD-983F-53A34D1C315F}">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zh-TW" altLang="en-US" sz="2800" dirty="0" smtClean="0"/>
            <a:t>第二上市公司無每年度至少擇一受邀場次，輸入會議影音連結資訊之適用</a:t>
          </a:r>
          <a:endParaRPr lang="zh-TW" altLang="en-US" sz="2800" dirty="0"/>
        </a:p>
      </dgm:t>
    </dgm:pt>
    <dgm:pt modelId="{274A5A5B-071F-4034-B446-360D59337473}" type="parTrans" cxnId="{72DEB3AF-686E-4019-B62B-E26C2628D81B}">
      <dgm:prSet/>
      <dgm:spPr/>
      <dgm:t>
        <a:bodyPr/>
        <a:lstStyle/>
        <a:p>
          <a:endParaRPr lang="zh-TW" altLang="en-US"/>
        </a:p>
      </dgm:t>
    </dgm:pt>
    <dgm:pt modelId="{DBCEF447-B448-4F72-8B4A-4B5411EE20AA}" type="sibTrans" cxnId="{72DEB3AF-686E-4019-B62B-E26C2628D81B}">
      <dgm:prSet/>
      <dgm:spPr/>
      <dgm:t>
        <a:bodyPr/>
        <a:lstStyle/>
        <a:p>
          <a:endParaRPr lang="zh-TW" altLang="en-US"/>
        </a:p>
      </dgm:t>
    </dgm:pt>
    <dgm:pt modelId="{F7D20F4F-DC85-4C98-A926-192C4D7258F5}">
      <dgm:prSet custT="1">
        <dgm:style>
          <a:lnRef idx="0">
            <a:schemeClr val="accent5"/>
          </a:lnRef>
          <a:fillRef idx="3">
            <a:schemeClr val="accent5"/>
          </a:fillRef>
          <a:effectRef idx="3">
            <a:schemeClr val="accent5"/>
          </a:effectRef>
          <a:fontRef idx="minor">
            <a:schemeClr val="lt1"/>
          </a:fontRef>
        </dgm:style>
      </dgm:prSet>
      <dgm:spPr/>
      <dgm:t>
        <a:bodyPr/>
        <a:lstStyle/>
        <a:p>
          <a:r>
            <a:rPr lang="zh-TW" altLang="en-US" sz="2800" dirty="0" smtClean="0"/>
            <a:t>內部控制制度聲明書應於會計年度終了後三個月內申報；修正時應於董事會通過之即日起算二日內申報修正原因及內容</a:t>
          </a:r>
          <a:endParaRPr lang="zh-TW" altLang="en-US" sz="2800" dirty="0"/>
        </a:p>
      </dgm:t>
    </dgm:pt>
    <dgm:pt modelId="{A99D5288-02B8-4DB6-8767-EA4B2ED894A1}" type="parTrans" cxnId="{D03E3E24-652F-4AEB-966D-B8536877D820}">
      <dgm:prSet/>
      <dgm:spPr/>
      <dgm:t>
        <a:bodyPr/>
        <a:lstStyle/>
        <a:p>
          <a:endParaRPr lang="zh-TW" altLang="en-US"/>
        </a:p>
      </dgm:t>
    </dgm:pt>
    <dgm:pt modelId="{357C308C-BB86-4BB3-9EDB-4BAFDB2B94ED}" type="sibTrans" cxnId="{D03E3E24-652F-4AEB-966D-B8536877D820}">
      <dgm:prSet/>
      <dgm:spPr/>
      <dgm:t>
        <a:bodyPr/>
        <a:lstStyle/>
        <a:p>
          <a:endParaRPr lang="zh-TW" altLang="en-US"/>
        </a:p>
      </dgm:t>
    </dgm:pt>
    <dgm:pt modelId="{42DBE97B-D5FE-4E0C-A327-C6D3A152FE0A}" type="pres">
      <dgm:prSet presAssocID="{A51C1A24-BCB5-4318-BA16-48E5B733109F}" presName="linear" presStyleCnt="0">
        <dgm:presLayoutVars>
          <dgm:animLvl val="lvl"/>
          <dgm:resizeHandles val="exact"/>
        </dgm:presLayoutVars>
      </dgm:prSet>
      <dgm:spPr/>
      <dgm:t>
        <a:bodyPr/>
        <a:lstStyle/>
        <a:p>
          <a:endParaRPr lang="zh-TW" altLang="en-US"/>
        </a:p>
      </dgm:t>
    </dgm:pt>
    <dgm:pt modelId="{1FD1D2E0-3860-4F82-8846-B8056AB2ECB1}" type="pres">
      <dgm:prSet presAssocID="{67CCB33D-83FD-4C18-8F21-1D45BC240CC1}" presName="parentText" presStyleLbl="node1" presStyleIdx="0" presStyleCnt="4">
        <dgm:presLayoutVars>
          <dgm:chMax val="0"/>
          <dgm:bulletEnabled val="1"/>
        </dgm:presLayoutVars>
      </dgm:prSet>
      <dgm:spPr/>
      <dgm:t>
        <a:bodyPr/>
        <a:lstStyle/>
        <a:p>
          <a:endParaRPr lang="zh-TW" altLang="en-US"/>
        </a:p>
      </dgm:t>
    </dgm:pt>
    <dgm:pt modelId="{7C29DCB4-BF4C-4B17-BCA6-F5E1A2C058B2}" type="pres">
      <dgm:prSet presAssocID="{E5F635F7-FB77-4B06-ABD9-EE9D0C20FB4B}" presName="spacer" presStyleCnt="0"/>
      <dgm:spPr/>
    </dgm:pt>
    <dgm:pt modelId="{A23C20C1-917D-438B-9165-3060A6F5BE63}" type="pres">
      <dgm:prSet presAssocID="{B1355CB9-B758-494A-B429-B4B763C1E0F2}" presName="parentText" presStyleLbl="node1" presStyleIdx="1" presStyleCnt="4">
        <dgm:presLayoutVars>
          <dgm:chMax val="0"/>
          <dgm:bulletEnabled val="1"/>
        </dgm:presLayoutVars>
      </dgm:prSet>
      <dgm:spPr/>
      <dgm:t>
        <a:bodyPr/>
        <a:lstStyle/>
        <a:p>
          <a:endParaRPr lang="zh-TW" altLang="en-US"/>
        </a:p>
      </dgm:t>
    </dgm:pt>
    <dgm:pt modelId="{D6765979-FAEF-4210-AF76-CCCC5AE63573}" type="pres">
      <dgm:prSet presAssocID="{0223CA58-C19B-4C8C-9C46-7B056D224E56}" presName="spacer" presStyleCnt="0"/>
      <dgm:spPr/>
    </dgm:pt>
    <dgm:pt modelId="{664FB156-0BDB-4697-9E92-FC522164734D}" type="pres">
      <dgm:prSet presAssocID="{29D6F9F5-8428-48FD-983F-53A34D1C315F}" presName="parentText" presStyleLbl="node1" presStyleIdx="2" presStyleCnt="4">
        <dgm:presLayoutVars>
          <dgm:chMax val="0"/>
          <dgm:bulletEnabled val="1"/>
        </dgm:presLayoutVars>
      </dgm:prSet>
      <dgm:spPr/>
      <dgm:t>
        <a:bodyPr/>
        <a:lstStyle/>
        <a:p>
          <a:endParaRPr lang="zh-TW" altLang="en-US"/>
        </a:p>
      </dgm:t>
    </dgm:pt>
    <dgm:pt modelId="{211BB43F-5A49-4206-B3E5-E65CF56204DD}" type="pres">
      <dgm:prSet presAssocID="{DBCEF447-B448-4F72-8B4A-4B5411EE20AA}" presName="spacer" presStyleCnt="0"/>
      <dgm:spPr/>
    </dgm:pt>
    <dgm:pt modelId="{3A7FDB1E-1164-4075-A56E-942801C87608}" type="pres">
      <dgm:prSet presAssocID="{F7D20F4F-DC85-4C98-A926-192C4D7258F5}" presName="parentText" presStyleLbl="node1" presStyleIdx="3" presStyleCnt="4">
        <dgm:presLayoutVars>
          <dgm:chMax val="0"/>
          <dgm:bulletEnabled val="1"/>
        </dgm:presLayoutVars>
      </dgm:prSet>
      <dgm:spPr/>
      <dgm:t>
        <a:bodyPr/>
        <a:lstStyle/>
        <a:p>
          <a:endParaRPr lang="zh-TW" altLang="en-US"/>
        </a:p>
      </dgm:t>
    </dgm:pt>
  </dgm:ptLst>
  <dgm:cxnLst>
    <dgm:cxn modelId="{451425A3-DFE7-4665-BBCD-08DE4E7A236A}" type="presOf" srcId="{B1355CB9-B758-494A-B429-B4B763C1E0F2}" destId="{A23C20C1-917D-438B-9165-3060A6F5BE63}" srcOrd="0" destOrd="0" presId="urn:microsoft.com/office/officeart/2005/8/layout/vList2"/>
    <dgm:cxn modelId="{E677EB28-5705-4E06-B7A2-E56334FFF7AC}" srcId="{A51C1A24-BCB5-4318-BA16-48E5B733109F}" destId="{67CCB33D-83FD-4C18-8F21-1D45BC240CC1}" srcOrd="0" destOrd="0" parTransId="{ED5AAF79-7FF1-4112-8A85-4645AE5B518A}" sibTransId="{E5F635F7-FB77-4B06-ABD9-EE9D0C20FB4B}"/>
    <dgm:cxn modelId="{AA744AA4-25C3-4F7F-AA62-064A652EE2B6}" type="presOf" srcId="{F7D20F4F-DC85-4C98-A926-192C4D7258F5}" destId="{3A7FDB1E-1164-4075-A56E-942801C87608}" srcOrd="0" destOrd="0" presId="urn:microsoft.com/office/officeart/2005/8/layout/vList2"/>
    <dgm:cxn modelId="{72DEB3AF-686E-4019-B62B-E26C2628D81B}" srcId="{A51C1A24-BCB5-4318-BA16-48E5B733109F}" destId="{29D6F9F5-8428-48FD-983F-53A34D1C315F}" srcOrd="2" destOrd="0" parTransId="{274A5A5B-071F-4034-B446-360D59337473}" sibTransId="{DBCEF447-B448-4F72-8B4A-4B5411EE20AA}"/>
    <dgm:cxn modelId="{BAABCFB4-4B4A-4262-8AA9-D81A4A5D57B6}" type="presOf" srcId="{A51C1A24-BCB5-4318-BA16-48E5B733109F}" destId="{42DBE97B-D5FE-4E0C-A327-C6D3A152FE0A}" srcOrd="0" destOrd="0" presId="urn:microsoft.com/office/officeart/2005/8/layout/vList2"/>
    <dgm:cxn modelId="{282749A3-4104-41DB-8187-C1381CFE0962}" srcId="{A51C1A24-BCB5-4318-BA16-48E5B733109F}" destId="{B1355CB9-B758-494A-B429-B4B763C1E0F2}" srcOrd="1" destOrd="0" parTransId="{310805C6-A2FC-4436-9939-56A88AB15FE6}" sibTransId="{0223CA58-C19B-4C8C-9C46-7B056D224E56}"/>
    <dgm:cxn modelId="{7353C3B1-2E7E-4977-9FB4-0AA395425612}" type="presOf" srcId="{29D6F9F5-8428-48FD-983F-53A34D1C315F}" destId="{664FB156-0BDB-4697-9E92-FC522164734D}" srcOrd="0" destOrd="0" presId="urn:microsoft.com/office/officeart/2005/8/layout/vList2"/>
    <dgm:cxn modelId="{D03E3E24-652F-4AEB-966D-B8536877D820}" srcId="{A51C1A24-BCB5-4318-BA16-48E5B733109F}" destId="{F7D20F4F-DC85-4C98-A926-192C4D7258F5}" srcOrd="3" destOrd="0" parTransId="{A99D5288-02B8-4DB6-8767-EA4B2ED894A1}" sibTransId="{357C308C-BB86-4BB3-9EDB-4BAFDB2B94ED}"/>
    <dgm:cxn modelId="{E296CA40-B355-438F-BB56-F00BDFFA7E38}" type="presOf" srcId="{67CCB33D-83FD-4C18-8F21-1D45BC240CC1}" destId="{1FD1D2E0-3860-4F82-8846-B8056AB2ECB1}" srcOrd="0" destOrd="0" presId="urn:microsoft.com/office/officeart/2005/8/layout/vList2"/>
    <dgm:cxn modelId="{22C58E8C-2A58-42B7-B9D4-001ECC8FD199}" type="presParOf" srcId="{42DBE97B-D5FE-4E0C-A327-C6D3A152FE0A}" destId="{1FD1D2E0-3860-4F82-8846-B8056AB2ECB1}" srcOrd="0" destOrd="0" presId="urn:microsoft.com/office/officeart/2005/8/layout/vList2"/>
    <dgm:cxn modelId="{8183F086-691A-4964-9214-3C4B667969D7}" type="presParOf" srcId="{42DBE97B-D5FE-4E0C-A327-C6D3A152FE0A}" destId="{7C29DCB4-BF4C-4B17-BCA6-F5E1A2C058B2}" srcOrd="1" destOrd="0" presId="urn:microsoft.com/office/officeart/2005/8/layout/vList2"/>
    <dgm:cxn modelId="{3EF3BC84-1E11-4E16-9352-C3C47BD02A0E}" type="presParOf" srcId="{42DBE97B-D5FE-4E0C-A327-C6D3A152FE0A}" destId="{A23C20C1-917D-438B-9165-3060A6F5BE63}" srcOrd="2" destOrd="0" presId="urn:microsoft.com/office/officeart/2005/8/layout/vList2"/>
    <dgm:cxn modelId="{5575C931-F9C9-42A1-A239-236B3ADE4F4B}" type="presParOf" srcId="{42DBE97B-D5FE-4E0C-A327-C6D3A152FE0A}" destId="{D6765979-FAEF-4210-AF76-CCCC5AE63573}" srcOrd="3" destOrd="0" presId="urn:microsoft.com/office/officeart/2005/8/layout/vList2"/>
    <dgm:cxn modelId="{6D58D327-15AB-40B0-AE75-B00F1C1F5EC6}" type="presParOf" srcId="{42DBE97B-D5FE-4E0C-A327-C6D3A152FE0A}" destId="{664FB156-0BDB-4697-9E92-FC522164734D}" srcOrd="4" destOrd="0" presId="urn:microsoft.com/office/officeart/2005/8/layout/vList2"/>
    <dgm:cxn modelId="{23FE6432-0C5D-4397-B569-D6B66507B68F}" type="presParOf" srcId="{42DBE97B-D5FE-4E0C-A327-C6D3A152FE0A}" destId="{211BB43F-5A49-4206-B3E5-E65CF56204DD}" srcOrd="5" destOrd="0" presId="urn:microsoft.com/office/officeart/2005/8/layout/vList2"/>
    <dgm:cxn modelId="{D581A93D-031B-403B-A565-7B92849F2803}" type="presParOf" srcId="{42DBE97B-D5FE-4E0C-A327-C6D3A152FE0A}" destId="{3A7FDB1E-1164-4075-A56E-942801C87608}" srcOrd="6" destOrd="0" presId="urn:microsoft.com/office/officeart/2005/8/layout/vList2"/>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B9DA067-35A8-4ED1-A3F1-16554809AEDB}" type="doc">
      <dgm:prSet loTypeId="urn:microsoft.com/office/officeart/2005/8/layout/default" loCatId="list" qsTypeId="urn:microsoft.com/office/officeart/2005/8/quickstyle/3d1" qsCatId="3D" csTypeId="urn:microsoft.com/office/officeart/2005/8/colors/accent6_5" csCatId="accent6" phldr="1"/>
      <dgm:spPr/>
      <dgm:t>
        <a:bodyPr/>
        <a:lstStyle/>
        <a:p>
          <a:endParaRPr lang="zh-TW" altLang="en-US"/>
        </a:p>
      </dgm:t>
    </dgm:pt>
    <dgm:pt modelId="{7F33FEFA-C942-4FC5-A681-AA4EC3DC443A}">
      <dgm:prSet phldrT="[文字]" custT="1"/>
      <dgm:spPr/>
      <dgm:t>
        <a:bodyPr/>
        <a:lstStyle/>
        <a:p>
          <a:r>
            <a:rPr lang="zh-TW" altLang="en-US" sz="2400" baseline="0" dirty="0" smtClean="0"/>
            <a:t>建置建立良好之內部重大資訊處理及揭露機制</a:t>
          </a:r>
          <a:endParaRPr lang="zh-TW" altLang="en-US" sz="2400" baseline="0" dirty="0"/>
        </a:p>
      </dgm:t>
    </dgm:pt>
    <dgm:pt modelId="{7E0BADA9-674B-4514-AFC3-57E725DD6B1F}" type="parTrans" cxnId="{2D6C2F31-C1D3-420D-A2B1-D94DD85E40D0}">
      <dgm:prSet/>
      <dgm:spPr/>
      <dgm:t>
        <a:bodyPr/>
        <a:lstStyle/>
        <a:p>
          <a:endParaRPr lang="zh-TW" altLang="en-US"/>
        </a:p>
      </dgm:t>
    </dgm:pt>
    <dgm:pt modelId="{DBE04C61-A946-47DB-A2B0-D7032F4FB522}" type="sibTrans" cxnId="{2D6C2F31-C1D3-420D-A2B1-D94DD85E40D0}">
      <dgm:prSet/>
      <dgm:spPr/>
      <dgm:t>
        <a:bodyPr/>
        <a:lstStyle/>
        <a:p>
          <a:endParaRPr lang="zh-TW" altLang="en-US"/>
        </a:p>
      </dgm:t>
    </dgm:pt>
    <dgm:pt modelId="{0BEC2CAA-66C4-4663-9239-E4FCB8225D5D}">
      <dgm:prSet custT="1">
        <dgm:style>
          <a:lnRef idx="0">
            <a:schemeClr val="accent3"/>
          </a:lnRef>
          <a:fillRef idx="3">
            <a:schemeClr val="accent3"/>
          </a:fillRef>
          <a:effectRef idx="3">
            <a:schemeClr val="accent3"/>
          </a:effectRef>
          <a:fontRef idx="minor">
            <a:schemeClr val="lt1"/>
          </a:fontRef>
        </dgm:style>
      </dgm:prSet>
      <dgm:spPr/>
      <dgm:t>
        <a:bodyPr/>
        <a:lstStyle/>
        <a:p>
          <a:r>
            <a:rPr lang="zh-TW" altLang="en-US" sz="2400" baseline="0" dirty="0" smtClean="0"/>
            <a:t>上市公司接獲召集權人通知召開股東會，公司應發布重大訊息</a:t>
          </a:r>
          <a:endParaRPr lang="zh-TW" altLang="en-US" sz="2400" baseline="0" dirty="0"/>
        </a:p>
      </dgm:t>
    </dgm:pt>
    <dgm:pt modelId="{2E5D1B31-5478-496D-8A6A-CB5CF8F69C56}" type="parTrans" cxnId="{7778AD30-5920-4714-B949-ADCC4041CB59}">
      <dgm:prSet/>
      <dgm:spPr/>
      <dgm:t>
        <a:bodyPr/>
        <a:lstStyle/>
        <a:p>
          <a:endParaRPr lang="zh-TW" altLang="en-US"/>
        </a:p>
      </dgm:t>
    </dgm:pt>
    <dgm:pt modelId="{BB5760F3-6110-43F6-B1DA-E78D777B715F}" type="sibTrans" cxnId="{7778AD30-5920-4714-B949-ADCC4041CB59}">
      <dgm:prSet/>
      <dgm:spPr/>
      <dgm:t>
        <a:bodyPr/>
        <a:lstStyle/>
        <a:p>
          <a:endParaRPr lang="zh-TW" altLang="en-US"/>
        </a:p>
      </dgm:t>
    </dgm:pt>
    <dgm:pt modelId="{2900B122-2029-4E9B-8AFD-BE0BDC9BC2C2}">
      <dgm:prSet custT="1">
        <dgm:style>
          <a:lnRef idx="0">
            <a:schemeClr val="accent3"/>
          </a:lnRef>
          <a:fillRef idx="3">
            <a:schemeClr val="accent3"/>
          </a:fillRef>
          <a:effectRef idx="3">
            <a:schemeClr val="accent3"/>
          </a:effectRef>
          <a:fontRef idx="minor">
            <a:schemeClr val="lt1"/>
          </a:fontRef>
        </dgm:style>
      </dgm:prSet>
      <dgm:spPr/>
      <dgm:t>
        <a:bodyPr/>
        <a:lstStyle/>
        <a:p>
          <a:r>
            <a:rPr lang="zh-TW" altLang="en-US" sz="2400" baseline="0" dirty="0" smtClean="0"/>
            <a:t>董事長、總經理遭通緝應發布重大訊息</a:t>
          </a:r>
          <a:endParaRPr lang="zh-TW" altLang="en-US" sz="2400" baseline="0" dirty="0"/>
        </a:p>
      </dgm:t>
    </dgm:pt>
    <dgm:pt modelId="{03877196-6E56-4B83-82FF-EBA82F026F83}" type="parTrans" cxnId="{5A5AEA7E-79B0-42F9-A8D9-789BC3A64ADE}">
      <dgm:prSet/>
      <dgm:spPr/>
      <dgm:t>
        <a:bodyPr/>
        <a:lstStyle/>
        <a:p>
          <a:endParaRPr lang="zh-TW" altLang="en-US"/>
        </a:p>
      </dgm:t>
    </dgm:pt>
    <dgm:pt modelId="{8F5D7C5D-6189-4C9E-B81A-BD3FAC52AA5A}" type="sibTrans" cxnId="{5A5AEA7E-79B0-42F9-A8D9-789BC3A64ADE}">
      <dgm:prSet/>
      <dgm:spPr/>
      <dgm:t>
        <a:bodyPr/>
        <a:lstStyle/>
        <a:p>
          <a:endParaRPr lang="zh-TW" altLang="en-US"/>
        </a:p>
      </dgm:t>
    </dgm:pt>
    <dgm:pt modelId="{373E9C43-B4FE-4711-9A56-371783146D32}">
      <dgm:prSet custT="1">
        <dgm:style>
          <a:lnRef idx="0">
            <a:schemeClr val="accent5"/>
          </a:lnRef>
          <a:fillRef idx="3">
            <a:schemeClr val="accent5"/>
          </a:fillRef>
          <a:effectRef idx="3">
            <a:schemeClr val="accent5"/>
          </a:effectRef>
          <a:fontRef idx="minor">
            <a:schemeClr val="lt1"/>
          </a:fontRef>
        </dgm:style>
      </dgm:prSet>
      <dgm:spPr>
        <a:ln/>
      </dgm:spPr>
      <dgm:t>
        <a:bodyPr/>
        <a:lstStyle/>
        <a:p>
          <a:r>
            <a:rPr lang="zh-TW" altLang="en-US" sz="1800" baseline="0" dirty="0" smtClean="0"/>
            <a:t>依「公開發行公司董事會議事辦法」規定，財務報告或年度自結財務資訊提董事會前之董事會召集通知或前開事項有變更者應發布重大訊息</a:t>
          </a:r>
          <a:r>
            <a:rPr lang="en-US" altLang="zh-TW" sz="1400" baseline="0" dirty="0" smtClean="0">
              <a:solidFill>
                <a:srgbClr val="FFFF00"/>
              </a:solidFill>
            </a:rPr>
            <a:t>(113</a:t>
          </a:r>
          <a:r>
            <a:rPr lang="zh-TW" altLang="en-US" sz="1400" baseline="0" dirty="0" smtClean="0">
              <a:solidFill>
                <a:srgbClr val="FFFF00"/>
              </a:solidFill>
            </a:rPr>
            <a:t>年第</a:t>
          </a:r>
          <a:r>
            <a:rPr lang="en-US" altLang="zh-TW" sz="1400" baseline="0" dirty="0" smtClean="0">
              <a:solidFill>
                <a:srgbClr val="FFFF00"/>
              </a:solidFill>
            </a:rPr>
            <a:t>1</a:t>
          </a:r>
          <a:r>
            <a:rPr lang="zh-TW" altLang="en-US" sz="1400" baseline="0" dirty="0" smtClean="0">
              <a:solidFill>
                <a:srgbClr val="FFFF00"/>
              </a:solidFill>
            </a:rPr>
            <a:t>季適用</a:t>
          </a:r>
          <a:r>
            <a:rPr lang="en-US" altLang="zh-TW" sz="1400" baseline="0" dirty="0" smtClean="0">
              <a:solidFill>
                <a:srgbClr val="FFFF00"/>
              </a:solidFill>
            </a:rPr>
            <a:t>)</a:t>
          </a:r>
          <a:endParaRPr lang="zh-TW" altLang="en-US" sz="1400" baseline="0" dirty="0">
            <a:solidFill>
              <a:srgbClr val="FFFF00"/>
            </a:solidFill>
          </a:endParaRPr>
        </a:p>
      </dgm:t>
    </dgm:pt>
    <dgm:pt modelId="{C1D0038F-B62B-4A8D-8740-9FFB9FD2C7AD}" type="parTrans" cxnId="{25C1A288-F574-4420-B01D-C61D4041684D}">
      <dgm:prSet/>
      <dgm:spPr/>
      <dgm:t>
        <a:bodyPr/>
        <a:lstStyle/>
        <a:p>
          <a:endParaRPr lang="zh-TW" altLang="en-US"/>
        </a:p>
      </dgm:t>
    </dgm:pt>
    <dgm:pt modelId="{02CE74EC-D3E1-4604-B093-E8CCF342456F}" type="sibTrans" cxnId="{25C1A288-F574-4420-B01D-C61D4041684D}">
      <dgm:prSet/>
      <dgm:spPr/>
      <dgm:t>
        <a:bodyPr/>
        <a:lstStyle/>
        <a:p>
          <a:endParaRPr lang="zh-TW" altLang="en-US"/>
        </a:p>
      </dgm:t>
    </dgm:pt>
    <dgm:pt modelId="{A6C6C9D2-BF0F-483C-B12D-A9862B356E95}">
      <dgm:prSet phldrT="[文字]" custT="1">
        <dgm:style>
          <a:lnRef idx="0">
            <a:schemeClr val="accent3"/>
          </a:lnRef>
          <a:fillRef idx="3">
            <a:schemeClr val="accent3"/>
          </a:fillRef>
          <a:effectRef idx="3">
            <a:schemeClr val="accent3"/>
          </a:effectRef>
          <a:fontRef idx="minor">
            <a:schemeClr val="lt1"/>
          </a:fontRef>
        </dgm:style>
      </dgm:prSet>
      <dgm:spPr/>
      <dgm:t>
        <a:bodyPr/>
        <a:lstStyle/>
        <a:p>
          <a:r>
            <a:rPr lang="zh-TW" altLang="en-US" sz="2400" baseline="0" dirty="0" smtClean="0"/>
            <a:t>上市公司指派及變動資訊安全長應發布重大訊息</a:t>
          </a:r>
          <a:endParaRPr lang="zh-TW" altLang="en-US" sz="2400" baseline="0" dirty="0"/>
        </a:p>
      </dgm:t>
    </dgm:pt>
    <dgm:pt modelId="{75F7B48C-D07A-479D-A7C6-A084341D632A}" type="parTrans" cxnId="{BA70114E-9ED4-427A-B370-4F932ADB7A09}">
      <dgm:prSet/>
      <dgm:spPr/>
      <dgm:t>
        <a:bodyPr/>
        <a:lstStyle/>
        <a:p>
          <a:endParaRPr lang="zh-TW" altLang="en-US"/>
        </a:p>
      </dgm:t>
    </dgm:pt>
    <dgm:pt modelId="{7FFA4F00-6873-4CBC-9E73-1136CCB1C89B}" type="sibTrans" cxnId="{BA70114E-9ED4-427A-B370-4F932ADB7A09}">
      <dgm:prSet/>
      <dgm:spPr/>
      <dgm:t>
        <a:bodyPr/>
        <a:lstStyle/>
        <a:p>
          <a:endParaRPr lang="zh-TW" altLang="en-US"/>
        </a:p>
      </dgm:t>
    </dgm:pt>
    <dgm:pt modelId="{A3604188-EFE8-41BC-8D4A-FD002E85EDC0}" type="pres">
      <dgm:prSet presAssocID="{BB9DA067-35A8-4ED1-A3F1-16554809AEDB}" presName="diagram" presStyleCnt="0">
        <dgm:presLayoutVars>
          <dgm:dir/>
          <dgm:resizeHandles val="exact"/>
        </dgm:presLayoutVars>
      </dgm:prSet>
      <dgm:spPr/>
      <dgm:t>
        <a:bodyPr/>
        <a:lstStyle/>
        <a:p>
          <a:endParaRPr lang="zh-TW" altLang="en-US"/>
        </a:p>
      </dgm:t>
    </dgm:pt>
    <dgm:pt modelId="{BB42E97A-2006-4916-9842-68E601ED4841}" type="pres">
      <dgm:prSet presAssocID="{7F33FEFA-C942-4FC5-A681-AA4EC3DC443A}" presName="node" presStyleLbl="node1" presStyleIdx="0" presStyleCnt="5">
        <dgm:presLayoutVars>
          <dgm:bulletEnabled val="1"/>
        </dgm:presLayoutVars>
      </dgm:prSet>
      <dgm:spPr/>
      <dgm:t>
        <a:bodyPr/>
        <a:lstStyle/>
        <a:p>
          <a:endParaRPr lang="zh-TW" altLang="en-US"/>
        </a:p>
      </dgm:t>
    </dgm:pt>
    <dgm:pt modelId="{29C47C7B-9ED6-4342-9BA5-377CDBFB2618}" type="pres">
      <dgm:prSet presAssocID="{DBE04C61-A946-47DB-A2B0-D7032F4FB522}" presName="sibTrans" presStyleCnt="0"/>
      <dgm:spPr/>
    </dgm:pt>
    <dgm:pt modelId="{3C4D9E5B-17FA-48AE-89B3-A35E4CF8209D}" type="pres">
      <dgm:prSet presAssocID="{A6C6C9D2-BF0F-483C-B12D-A9862B356E95}" presName="node" presStyleLbl="node1" presStyleIdx="1" presStyleCnt="5">
        <dgm:presLayoutVars>
          <dgm:bulletEnabled val="1"/>
        </dgm:presLayoutVars>
      </dgm:prSet>
      <dgm:spPr/>
      <dgm:t>
        <a:bodyPr/>
        <a:lstStyle/>
        <a:p>
          <a:endParaRPr lang="zh-TW" altLang="en-US"/>
        </a:p>
      </dgm:t>
    </dgm:pt>
    <dgm:pt modelId="{B11C1EE7-C036-4B1A-8D62-179D4FF75761}" type="pres">
      <dgm:prSet presAssocID="{7FFA4F00-6873-4CBC-9E73-1136CCB1C89B}" presName="sibTrans" presStyleCnt="0"/>
      <dgm:spPr/>
    </dgm:pt>
    <dgm:pt modelId="{C62B359D-D0DD-4B1E-9F1A-8AAF87C242AE}" type="pres">
      <dgm:prSet presAssocID="{0BEC2CAA-66C4-4663-9239-E4FCB8225D5D}" presName="node" presStyleLbl="node1" presStyleIdx="2" presStyleCnt="5">
        <dgm:presLayoutVars>
          <dgm:bulletEnabled val="1"/>
        </dgm:presLayoutVars>
      </dgm:prSet>
      <dgm:spPr/>
      <dgm:t>
        <a:bodyPr/>
        <a:lstStyle/>
        <a:p>
          <a:endParaRPr lang="zh-TW" altLang="en-US"/>
        </a:p>
      </dgm:t>
    </dgm:pt>
    <dgm:pt modelId="{9DFDB273-809D-49CB-B54D-30C04C4E7E8F}" type="pres">
      <dgm:prSet presAssocID="{BB5760F3-6110-43F6-B1DA-E78D777B715F}" presName="sibTrans" presStyleCnt="0"/>
      <dgm:spPr/>
    </dgm:pt>
    <dgm:pt modelId="{27E4330C-3224-4F01-B84E-31142E9C943E}" type="pres">
      <dgm:prSet presAssocID="{2900B122-2029-4E9B-8AFD-BE0BDC9BC2C2}" presName="node" presStyleLbl="node1" presStyleIdx="3" presStyleCnt="5">
        <dgm:presLayoutVars>
          <dgm:bulletEnabled val="1"/>
        </dgm:presLayoutVars>
      </dgm:prSet>
      <dgm:spPr/>
      <dgm:t>
        <a:bodyPr/>
        <a:lstStyle/>
        <a:p>
          <a:endParaRPr lang="zh-TW" altLang="en-US"/>
        </a:p>
      </dgm:t>
    </dgm:pt>
    <dgm:pt modelId="{A6C1BAE3-7997-4584-B04F-D1E3E363FD9E}" type="pres">
      <dgm:prSet presAssocID="{8F5D7C5D-6189-4C9E-B81A-BD3FAC52AA5A}" presName="sibTrans" presStyleCnt="0"/>
      <dgm:spPr/>
    </dgm:pt>
    <dgm:pt modelId="{2055D2F3-C4B9-4356-A8FE-C012BCFC64A7}" type="pres">
      <dgm:prSet presAssocID="{373E9C43-B4FE-4711-9A56-371783146D32}" presName="node" presStyleLbl="node1" presStyleIdx="4" presStyleCnt="5" custScaleX="102849">
        <dgm:presLayoutVars>
          <dgm:bulletEnabled val="1"/>
        </dgm:presLayoutVars>
      </dgm:prSet>
      <dgm:spPr/>
      <dgm:t>
        <a:bodyPr/>
        <a:lstStyle/>
        <a:p>
          <a:endParaRPr lang="zh-TW" altLang="en-US"/>
        </a:p>
      </dgm:t>
    </dgm:pt>
  </dgm:ptLst>
  <dgm:cxnLst>
    <dgm:cxn modelId="{32A8BE97-774A-4BD6-960B-F859ED642871}" type="presOf" srcId="{2900B122-2029-4E9B-8AFD-BE0BDC9BC2C2}" destId="{27E4330C-3224-4F01-B84E-31142E9C943E}" srcOrd="0" destOrd="0" presId="urn:microsoft.com/office/officeart/2005/8/layout/default"/>
    <dgm:cxn modelId="{7778AD30-5920-4714-B949-ADCC4041CB59}" srcId="{BB9DA067-35A8-4ED1-A3F1-16554809AEDB}" destId="{0BEC2CAA-66C4-4663-9239-E4FCB8225D5D}" srcOrd="2" destOrd="0" parTransId="{2E5D1B31-5478-496D-8A6A-CB5CF8F69C56}" sibTransId="{BB5760F3-6110-43F6-B1DA-E78D777B715F}"/>
    <dgm:cxn modelId="{70B097C9-FFE7-44B5-ADC0-C207E6883100}" type="presOf" srcId="{7F33FEFA-C942-4FC5-A681-AA4EC3DC443A}" destId="{BB42E97A-2006-4916-9842-68E601ED4841}" srcOrd="0" destOrd="0" presId="urn:microsoft.com/office/officeart/2005/8/layout/default"/>
    <dgm:cxn modelId="{F8F186E4-33AF-46E8-878D-A56CF3975573}" type="presOf" srcId="{373E9C43-B4FE-4711-9A56-371783146D32}" destId="{2055D2F3-C4B9-4356-A8FE-C012BCFC64A7}" srcOrd="0" destOrd="0" presId="urn:microsoft.com/office/officeart/2005/8/layout/default"/>
    <dgm:cxn modelId="{955AEAA1-3288-4255-9CE2-871A5558CBC4}" type="presOf" srcId="{0BEC2CAA-66C4-4663-9239-E4FCB8225D5D}" destId="{C62B359D-D0DD-4B1E-9F1A-8AAF87C242AE}" srcOrd="0" destOrd="0" presId="urn:microsoft.com/office/officeart/2005/8/layout/default"/>
    <dgm:cxn modelId="{2D6C2F31-C1D3-420D-A2B1-D94DD85E40D0}" srcId="{BB9DA067-35A8-4ED1-A3F1-16554809AEDB}" destId="{7F33FEFA-C942-4FC5-A681-AA4EC3DC443A}" srcOrd="0" destOrd="0" parTransId="{7E0BADA9-674B-4514-AFC3-57E725DD6B1F}" sibTransId="{DBE04C61-A946-47DB-A2B0-D7032F4FB522}"/>
    <dgm:cxn modelId="{5A5AEA7E-79B0-42F9-A8D9-789BC3A64ADE}" srcId="{BB9DA067-35A8-4ED1-A3F1-16554809AEDB}" destId="{2900B122-2029-4E9B-8AFD-BE0BDC9BC2C2}" srcOrd="3" destOrd="0" parTransId="{03877196-6E56-4B83-82FF-EBA82F026F83}" sibTransId="{8F5D7C5D-6189-4C9E-B81A-BD3FAC52AA5A}"/>
    <dgm:cxn modelId="{25C1A288-F574-4420-B01D-C61D4041684D}" srcId="{BB9DA067-35A8-4ED1-A3F1-16554809AEDB}" destId="{373E9C43-B4FE-4711-9A56-371783146D32}" srcOrd="4" destOrd="0" parTransId="{C1D0038F-B62B-4A8D-8740-9FFB9FD2C7AD}" sibTransId="{02CE74EC-D3E1-4604-B093-E8CCF342456F}"/>
    <dgm:cxn modelId="{1F8BE50B-A44E-4EA4-9C43-2BC607788BFA}" type="presOf" srcId="{BB9DA067-35A8-4ED1-A3F1-16554809AEDB}" destId="{A3604188-EFE8-41BC-8D4A-FD002E85EDC0}" srcOrd="0" destOrd="0" presId="urn:microsoft.com/office/officeart/2005/8/layout/default"/>
    <dgm:cxn modelId="{BA70114E-9ED4-427A-B370-4F932ADB7A09}" srcId="{BB9DA067-35A8-4ED1-A3F1-16554809AEDB}" destId="{A6C6C9D2-BF0F-483C-B12D-A9862B356E95}" srcOrd="1" destOrd="0" parTransId="{75F7B48C-D07A-479D-A7C6-A084341D632A}" sibTransId="{7FFA4F00-6873-4CBC-9E73-1136CCB1C89B}"/>
    <dgm:cxn modelId="{3CC820D5-6464-4F10-B258-F24515E6E83B}" type="presOf" srcId="{A6C6C9D2-BF0F-483C-B12D-A9862B356E95}" destId="{3C4D9E5B-17FA-48AE-89B3-A35E4CF8209D}" srcOrd="0" destOrd="0" presId="urn:microsoft.com/office/officeart/2005/8/layout/default"/>
    <dgm:cxn modelId="{8C4F5401-7172-4088-8F80-6F74C57611AE}" type="presParOf" srcId="{A3604188-EFE8-41BC-8D4A-FD002E85EDC0}" destId="{BB42E97A-2006-4916-9842-68E601ED4841}" srcOrd="0" destOrd="0" presId="urn:microsoft.com/office/officeart/2005/8/layout/default"/>
    <dgm:cxn modelId="{E652C281-11BD-47E8-82AC-9636B4A1BC11}" type="presParOf" srcId="{A3604188-EFE8-41BC-8D4A-FD002E85EDC0}" destId="{29C47C7B-9ED6-4342-9BA5-377CDBFB2618}" srcOrd="1" destOrd="0" presId="urn:microsoft.com/office/officeart/2005/8/layout/default"/>
    <dgm:cxn modelId="{EB8CB1F3-E072-4DF4-A2B3-135D93AD9FD5}" type="presParOf" srcId="{A3604188-EFE8-41BC-8D4A-FD002E85EDC0}" destId="{3C4D9E5B-17FA-48AE-89B3-A35E4CF8209D}" srcOrd="2" destOrd="0" presId="urn:microsoft.com/office/officeart/2005/8/layout/default"/>
    <dgm:cxn modelId="{D88113E2-44CC-4A94-875F-A9217276F386}" type="presParOf" srcId="{A3604188-EFE8-41BC-8D4A-FD002E85EDC0}" destId="{B11C1EE7-C036-4B1A-8D62-179D4FF75761}" srcOrd="3" destOrd="0" presId="urn:microsoft.com/office/officeart/2005/8/layout/default"/>
    <dgm:cxn modelId="{F9AB701E-A953-4E80-AF34-DF65ABF3903D}" type="presParOf" srcId="{A3604188-EFE8-41BC-8D4A-FD002E85EDC0}" destId="{C62B359D-D0DD-4B1E-9F1A-8AAF87C242AE}" srcOrd="4" destOrd="0" presId="urn:microsoft.com/office/officeart/2005/8/layout/default"/>
    <dgm:cxn modelId="{1CEC3B9C-B7A0-40A8-8EF0-5E370D92D612}" type="presParOf" srcId="{A3604188-EFE8-41BC-8D4A-FD002E85EDC0}" destId="{9DFDB273-809D-49CB-B54D-30C04C4E7E8F}" srcOrd="5" destOrd="0" presId="urn:microsoft.com/office/officeart/2005/8/layout/default"/>
    <dgm:cxn modelId="{3F674F82-7B9C-45B8-ACA7-3AE1F28C08B3}" type="presParOf" srcId="{A3604188-EFE8-41BC-8D4A-FD002E85EDC0}" destId="{27E4330C-3224-4F01-B84E-31142E9C943E}" srcOrd="6" destOrd="0" presId="urn:microsoft.com/office/officeart/2005/8/layout/default"/>
    <dgm:cxn modelId="{0F779963-0E2A-400E-92DA-00BC22C0D4BD}" type="presParOf" srcId="{A3604188-EFE8-41BC-8D4A-FD002E85EDC0}" destId="{A6C1BAE3-7997-4584-B04F-D1E3E363FD9E}" srcOrd="7" destOrd="0" presId="urn:microsoft.com/office/officeart/2005/8/layout/default"/>
    <dgm:cxn modelId="{218920DD-C4D0-4B96-96EF-56B1AD29B35E}" type="presParOf" srcId="{A3604188-EFE8-41BC-8D4A-FD002E85EDC0}" destId="{2055D2F3-C4B9-4356-A8FE-C012BCFC64A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657D22F-E8C2-440F-BC9C-82CCAD959DD0}" type="doc">
      <dgm:prSet loTypeId="urn:microsoft.com/office/officeart/2005/8/layout/vList2" loCatId="list" qsTypeId="urn:microsoft.com/office/officeart/2005/8/quickstyle/simple3" qsCatId="simple" csTypeId="urn:microsoft.com/office/officeart/2005/8/colors/accent2_4" csCatId="accent2" phldr="1"/>
      <dgm:spPr/>
      <dgm:t>
        <a:bodyPr/>
        <a:lstStyle/>
        <a:p>
          <a:endParaRPr lang="zh-TW" altLang="en-US"/>
        </a:p>
      </dgm:t>
    </dgm:pt>
    <dgm:pt modelId="{CAF54D14-1E1C-43AD-9681-F151092D0472}">
      <dgm:prSet phldrT="[文字]"/>
      <dgm:spPr/>
      <dgm:t>
        <a:bodyPr/>
        <a:lstStyle/>
        <a:p>
          <a:r>
            <a:rPr lang="zh-TW" altLang="en-US" dirty="0" smtClean="0"/>
            <a:t>外國發行人募集與發行有價證券處理準則第</a:t>
          </a:r>
          <a:r>
            <a:rPr lang="en-US" altLang="zh-TW" dirty="0" smtClean="0"/>
            <a:t>59</a:t>
          </a:r>
          <a:r>
            <a:rPr lang="zh-TW" altLang="en-US" dirty="0" smtClean="0"/>
            <a:t>條之</a:t>
          </a:r>
          <a:r>
            <a:rPr lang="en-US" altLang="zh-TW" dirty="0" smtClean="0"/>
            <a:t>2</a:t>
          </a:r>
          <a:endParaRPr lang="zh-TW" altLang="en-US" dirty="0"/>
        </a:p>
      </dgm:t>
    </dgm:pt>
    <dgm:pt modelId="{701A283D-6144-42E7-9A69-EDDA45DB79EC}" type="parTrans" cxnId="{0A94FC3D-1D69-4D13-AAE1-F9E9D43BE94C}">
      <dgm:prSet/>
      <dgm:spPr/>
      <dgm:t>
        <a:bodyPr/>
        <a:lstStyle/>
        <a:p>
          <a:endParaRPr lang="zh-TW" altLang="en-US"/>
        </a:p>
      </dgm:t>
    </dgm:pt>
    <dgm:pt modelId="{9E5DD685-EE3F-4C25-BC10-8D33801D5D2D}" type="sibTrans" cxnId="{0A94FC3D-1D69-4D13-AAE1-F9E9D43BE94C}">
      <dgm:prSet/>
      <dgm:spPr/>
      <dgm:t>
        <a:bodyPr/>
        <a:lstStyle/>
        <a:p>
          <a:endParaRPr lang="zh-TW" altLang="en-US"/>
        </a:p>
      </dgm:t>
    </dgm:pt>
    <dgm:pt modelId="{2D69A21C-5B06-40FD-8FF1-761B929B9A52}">
      <dgm:prSet phldrT="[文字]"/>
      <dgm:spPr/>
      <dgm:t>
        <a:bodyPr/>
        <a:lstStyle/>
        <a:p>
          <a:r>
            <a:rPr lang="zh-TW" altLang="en-US" dirty="0" smtClean="0"/>
            <a:t>有下列情事者，本會得委託證券交易所及證券櫃檯買賣中心辦理停止外國發行人股票公開發行相關事宜：</a:t>
          </a:r>
          <a:endParaRPr lang="zh-TW" altLang="en-US" dirty="0"/>
        </a:p>
      </dgm:t>
    </dgm:pt>
    <dgm:pt modelId="{49CA5000-4B43-47E4-B85F-540592BBEF3B}" type="parTrans" cxnId="{08B390C0-C7B1-483E-AD0E-99004433C8B0}">
      <dgm:prSet/>
      <dgm:spPr/>
      <dgm:t>
        <a:bodyPr/>
        <a:lstStyle/>
        <a:p>
          <a:endParaRPr lang="zh-TW" altLang="en-US"/>
        </a:p>
      </dgm:t>
    </dgm:pt>
    <dgm:pt modelId="{D86CD334-1047-4E64-9446-83E240122630}" type="sibTrans" cxnId="{08B390C0-C7B1-483E-AD0E-99004433C8B0}">
      <dgm:prSet/>
      <dgm:spPr/>
      <dgm:t>
        <a:bodyPr/>
        <a:lstStyle/>
        <a:p>
          <a:endParaRPr lang="zh-TW" altLang="en-US"/>
        </a:p>
      </dgm:t>
    </dgm:pt>
    <dgm:pt modelId="{E23A965F-E28C-46C8-921D-883B70F9F3F4}">
      <dgm:prSet phldrT="[文字]"/>
      <dgm:spPr/>
      <dgm:t>
        <a:bodyPr/>
        <a:lstStyle/>
        <a:p>
          <a:r>
            <a:rPr lang="zh-TW" altLang="en-US" dirty="0" smtClean="0"/>
            <a:t>受託辦理本國及外國發行人募集與發行有價證券案件作業程序」</a:t>
          </a:r>
          <a:r>
            <a:rPr lang="zh-TW" altLang="zh-TW" dirty="0" smtClean="0"/>
            <a:t>第</a:t>
          </a:r>
          <a:r>
            <a:rPr lang="en-US" altLang="zh-TW" dirty="0" smtClean="0"/>
            <a:t>6</a:t>
          </a:r>
          <a:r>
            <a:rPr lang="zh-TW" altLang="zh-TW" dirty="0" smtClean="0"/>
            <a:t>條</a:t>
          </a:r>
          <a:endParaRPr lang="zh-TW" altLang="en-US" dirty="0"/>
        </a:p>
      </dgm:t>
    </dgm:pt>
    <dgm:pt modelId="{9EDE5561-5F52-4EBA-8EBD-3C266E97AF60}" type="parTrans" cxnId="{A3B5279E-0E7B-490D-999A-E3EC193A50CE}">
      <dgm:prSet/>
      <dgm:spPr/>
      <dgm:t>
        <a:bodyPr/>
        <a:lstStyle/>
        <a:p>
          <a:endParaRPr lang="zh-TW" altLang="en-US"/>
        </a:p>
      </dgm:t>
    </dgm:pt>
    <dgm:pt modelId="{4028D7C2-E332-4E19-B3D2-08296BB0ED47}" type="sibTrans" cxnId="{A3B5279E-0E7B-490D-999A-E3EC193A50CE}">
      <dgm:prSet/>
      <dgm:spPr/>
      <dgm:t>
        <a:bodyPr/>
        <a:lstStyle/>
        <a:p>
          <a:endParaRPr lang="zh-TW" altLang="en-US"/>
        </a:p>
      </dgm:t>
    </dgm:pt>
    <dgm:pt modelId="{4FD1ABB9-3655-4991-A41A-E91DBD90C33F}">
      <dgm:prSet phldrT="[文字]"/>
      <dgm:spPr/>
      <dgm:t>
        <a:bodyPr/>
        <a:lstStyle/>
        <a:p>
          <a:r>
            <a:rPr lang="zh-TW" altLang="en-US" dirty="0" smtClean="0"/>
            <a:t>第一上市公司經本公司公告終止其股票上市，於通知第一上市公司終止其股票上市契約時，應併通知依外募發準則第五十九條之二停止其股票公開發行。</a:t>
          </a:r>
          <a:endParaRPr lang="zh-TW" altLang="en-US" dirty="0"/>
        </a:p>
      </dgm:t>
    </dgm:pt>
    <dgm:pt modelId="{C52932D8-715B-425E-8120-F39BBCFE5962}" type="parTrans" cxnId="{9FDF7120-7D5D-4E6F-B590-EE770D8331D1}">
      <dgm:prSet/>
      <dgm:spPr/>
      <dgm:t>
        <a:bodyPr/>
        <a:lstStyle/>
        <a:p>
          <a:endParaRPr lang="zh-TW" altLang="en-US"/>
        </a:p>
      </dgm:t>
    </dgm:pt>
    <dgm:pt modelId="{A2FE205A-76ED-4ABE-B5BF-66EE505AEED9}" type="sibTrans" cxnId="{9FDF7120-7D5D-4E6F-B590-EE770D8331D1}">
      <dgm:prSet/>
      <dgm:spPr/>
      <dgm:t>
        <a:bodyPr/>
        <a:lstStyle/>
        <a:p>
          <a:endParaRPr lang="zh-TW" altLang="en-US"/>
        </a:p>
      </dgm:t>
    </dgm:pt>
    <dgm:pt modelId="{1E8074BA-5E98-404D-B6FE-F7F732CB9C66}">
      <dgm:prSet phldrT="[文字]"/>
      <dgm:spPr/>
      <dgm:t>
        <a:bodyPr/>
        <a:lstStyle/>
        <a:p>
          <a:r>
            <a:rPr lang="zh-TW" altLang="en-US" dirty="0" smtClean="0"/>
            <a:t>一、第一上市公司經證券交易所終止其股票上市。</a:t>
          </a:r>
          <a:r>
            <a:rPr lang="en-US" altLang="zh-TW" dirty="0" smtClean="0"/>
            <a:t>…</a:t>
          </a:r>
          <a:endParaRPr lang="zh-TW" altLang="en-US" dirty="0"/>
        </a:p>
      </dgm:t>
    </dgm:pt>
    <dgm:pt modelId="{12E6AEEB-54D0-4AAB-BD56-42FC66501B50}" type="parTrans" cxnId="{F1A78A61-2373-43D8-8E74-70F39C5C6C3C}">
      <dgm:prSet/>
      <dgm:spPr/>
      <dgm:t>
        <a:bodyPr/>
        <a:lstStyle/>
        <a:p>
          <a:endParaRPr lang="zh-TW" altLang="en-US"/>
        </a:p>
      </dgm:t>
    </dgm:pt>
    <dgm:pt modelId="{BFF38E19-98C1-456F-8A49-ECC405653E1D}" type="sibTrans" cxnId="{F1A78A61-2373-43D8-8E74-70F39C5C6C3C}">
      <dgm:prSet/>
      <dgm:spPr/>
      <dgm:t>
        <a:bodyPr/>
        <a:lstStyle/>
        <a:p>
          <a:endParaRPr lang="zh-TW" altLang="en-US"/>
        </a:p>
      </dgm:t>
    </dgm:pt>
    <dgm:pt modelId="{6DBA70A5-A0E7-49B8-B6DA-709D0BF0B374}">
      <dgm:prSet/>
      <dgm:spPr/>
      <dgm:t>
        <a:bodyPr/>
        <a:lstStyle/>
        <a:p>
          <a:endParaRPr lang="zh-TW" altLang="en-US" dirty="0"/>
        </a:p>
      </dgm:t>
    </dgm:pt>
    <dgm:pt modelId="{B2AFCE16-9EE6-4CFA-B45C-EE5DD49F3677}" type="parTrans" cxnId="{988E6AFC-9AE0-449E-9341-D7E9A5FE6673}">
      <dgm:prSet/>
      <dgm:spPr/>
      <dgm:t>
        <a:bodyPr/>
        <a:lstStyle/>
        <a:p>
          <a:endParaRPr lang="zh-TW" altLang="en-US"/>
        </a:p>
      </dgm:t>
    </dgm:pt>
    <dgm:pt modelId="{D207BE6A-1D21-4BE9-A2A5-F2FDC067AF90}" type="sibTrans" cxnId="{988E6AFC-9AE0-449E-9341-D7E9A5FE6673}">
      <dgm:prSet/>
      <dgm:spPr/>
      <dgm:t>
        <a:bodyPr/>
        <a:lstStyle/>
        <a:p>
          <a:endParaRPr lang="zh-TW" altLang="en-US"/>
        </a:p>
      </dgm:t>
    </dgm:pt>
    <dgm:pt modelId="{6FA1BA8A-D4F8-46BB-B1ED-0331B59BAE4D}" type="pres">
      <dgm:prSet presAssocID="{0657D22F-E8C2-440F-BC9C-82CCAD959DD0}" presName="linear" presStyleCnt="0">
        <dgm:presLayoutVars>
          <dgm:animLvl val="lvl"/>
          <dgm:resizeHandles val="exact"/>
        </dgm:presLayoutVars>
      </dgm:prSet>
      <dgm:spPr/>
      <dgm:t>
        <a:bodyPr/>
        <a:lstStyle/>
        <a:p>
          <a:endParaRPr lang="zh-TW" altLang="en-US"/>
        </a:p>
      </dgm:t>
    </dgm:pt>
    <dgm:pt modelId="{7E2CD07A-0BE5-4E22-B170-1B88F2618C14}" type="pres">
      <dgm:prSet presAssocID="{CAF54D14-1E1C-43AD-9681-F151092D0472}" presName="parentText" presStyleLbl="node1" presStyleIdx="0" presStyleCnt="2">
        <dgm:presLayoutVars>
          <dgm:chMax val="0"/>
          <dgm:bulletEnabled val="1"/>
        </dgm:presLayoutVars>
      </dgm:prSet>
      <dgm:spPr/>
      <dgm:t>
        <a:bodyPr/>
        <a:lstStyle/>
        <a:p>
          <a:endParaRPr lang="zh-TW" altLang="en-US"/>
        </a:p>
      </dgm:t>
    </dgm:pt>
    <dgm:pt modelId="{4D37CBBC-3DFD-4D6D-8A79-C5DFFC456405}" type="pres">
      <dgm:prSet presAssocID="{CAF54D14-1E1C-43AD-9681-F151092D0472}" presName="childText" presStyleLbl="revTx" presStyleIdx="0" presStyleCnt="2">
        <dgm:presLayoutVars>
          <dgm:bulletEnabled val="1"/>
        </dgm:presLayoutVars>
      </dgm:prSet>
      <dgm:spPr/>
      <dgm:t>
        <a:bodyPr/>
        <a:lstStyle/>
        <a:p>
          <a:endParaRPr lang="zh-TW" altLang="en-US"/>
        </a:p>
      </dgm:t>
    </dgm:pt>
    <dgm:pt modelId="{EF40BC37-E3FA-49FF-9CA9-CFDCB53FFBE8}" type="pres">
      <dgm:prSet presAssocID="{E23A965F-E28C-46C8-921D-883B70F9F3F4}" presName="parentText" presStyleLbl="node1" presStyleIdx="1" presStyleCnt="2">
        <dgm:presLayoutVars>
          <dgm:chMax val="0"/>
          <dgm:bulletEnabled val="1"/>
        </dgm:presLayoutVars>
      </dgm:prSet>
      <dgm:spPr/>
      <dgm:t>
        <a:bodyPr/>
        <a:lstStyle/>
        <a:p>
          <a:endParaRPr lang="zh-TW" altLang="en-US"/>
        </a:p>
      </dgm:t>
    </dgm:pt>
    <dgm:pt modelId="{827FC25A-B6B5-4AED-92E2-7BDF3306AE91}" type="pres">
      <dgm:prSet presAssocID="{E23A965F-E28C-46C8-921D-883B70F9F3F4}" presName="childText" presStyleLbl="revTx" presStyleIdx="1" presStyleCnt="2">
        <dgm:presLayoutVars>
          <dgm:bulletEnabled val="1"/>
        </dgm:presLayoutVars>
      </dgm:prSet>
      <dgm:spPr/>
      <dgm:t>
        <a:bodyPr/>
        <a:lstStyle/>
        <a:p>
          <a:endParaRPr lang="zh-TW" altLang="en-US"/>
        </a:p>
      </dgm:t>
    </dgm:pt>
  </dgm:ptLst>
  <dgm:cxnLst>
    <dgm:cxn modelId="{04D491A8-216C-4479-AAD1-70B3C8FE100E}" type="presOf" srcId="{6DBA70A5-A0E7-49B8-B6DA-709D0BF0B374}" destId="{827FC25A-B6B5-4AED-92E2-7BDF3306AE91}" srcOrd="0" destOrd="1" presId="urn:microsoft.com/office/officeart/2005/8/layout/vList2"/>
    <dgm:cxn modelId="{E97FDBD1-5388-469B-807A-98925C8A5006}" type="presOf" srcId="{E23A965F-E28C-46C8-921D-883B70F9F3F4}" destId="{EF40BC37-E3FA-49FF-9CA9-CFDCB53FFBE8}" srcOrd="0" destOrd="0" presId="urn:microsoft.com/office/officeart/2005/8/layout/vList2"/>
    <dgm:cxn modelId="{A3B5279E-0E7B-490D-999A-E3EC193A50CE}" srcId="{0657D22F-E8C2-440F-BC9C-82CCAD959DD0}" destId="{E23A965F-E28C-46C8-921D-883B70F9F3F4}" srcOrd="1" destOrd="0" parTransId="{9EDE5561-5F52-4EBA-8EBD-3C266E97AF60}" sibTransId="{4028D7C2-E332-4E19-B3D2-08296BB0ED47}"/>
    <dgm:cxn modelId="{7C343C96-CF52-4215-B840-0CDEE38858D0}" type="presOf" srcId="{4FD1ABB9-3655-4991-A41A-E91DBD90C33F}" destId="{827FC25A-B6B5-4AED-92E2-7BDF3306AE91}" srcOrd="0" destOrd="0" presId="urn:microsoft.com/office/officeart/2005/8/layout/vList2"/>
    <dgm:cxn modelId="{F1A78A61-2373-43D8-8E74-70F39C5C6C3C}" srcId="{CAF54D14-1E1C-43AD-9681-F151092D0472}" destId="{1E8074BA-5E98-404D-B6FE-F7F732CB9C66}" srcOrd="1" destOrd="0" parTransId="{12E6AEEB-54D0-4AAB-BD56-42FC66501B50}" sibTransId="{BFF38E19-98C1-456F-8A49-ECC405653E1D}"/>
    <dgm:cxn modelId="{0808C799-9DAD-4C61-90F3-EB18C77D7975}" type="presOf" srcId="{CAF54D14-1E1C-43AD-9681-F151092D0472}" destId="{7E2CD07A-0BE5-4E22-B170-1B88F2618C14}" srcOrd="0" destOrd="0" presId="urn:microsoft.com/office/officeart/2005/8/layout/vList2"/>
    <dgm:cxn modelId="{9913A3FB-C4FA-440A-B1FC-2399C2272346}" type="presOf" srcId="{1E8074BA-5E98-404D-B6FE-F7F732CB9C66}" destId="{4D37CBBC-3DFD-4D6D-8A79-C5DFFC456405}" srcOrd="0" destOrd="1" presId="urn:microsoft.com/office/officeart/2005/8/layout/vList2"/>
    <dgm:cxn modelId="{0A94FC3D-1D69-4D13-AAE1-F9E9D43BE94C}" srcId="{0657D22F-E8C2-440F-BC9C-82CCAD959DD0}" destId="{CAF54D14-1E1C-43AD-9681-F151092D0472}" srcOrd="0" destOrd="0" parTransId="{701A283D-6144-42E7-9A69-EDDA45DB79EC}" sibTransId="{9E5DD685-EE3F-4C25-BC10-8D33801D5D2D}"/>
    <dgm:cxn modelId="{9FDF7120-7D5D-4E6F-B590-EE770D8331D1}" srcId="{E23A965F-E28C-46C8-921D-883B70F9F3F4}" destId="{4FD1ABB9-3655-4991-A41A-E91DBD90C33F}" srcOrd="0" destOrd="0" parTransId="{C52932D8-715B-425E-8120-F39BBCFE5962}" sibTransId="{A2FE205A-76ED-4ABE-B5BF-66EE505AEED9}"/>
    <dgm:cxn modelId="{E818CF8A-ACCF-4333-8F16-F0E747EE2CC2}" type="presOf" srcId="{0657D22F-E8C2-440F-BC9C-82CCAD959DD0}" destId="{6FA1BA8A-D4F8-46BB-B1ED-0331B59BAE4D}" srcOrd="0" destOrd="0" presId="urn:microsoft.com/office/officeart/2005/8/layout/vList2"/>
    <dgm:cxn modelId="{0F7B7847-B4D2-4036-BBDC-790E111F81CA}" type="presOf" srcId="{2D69A21C-5B06-40FD-8FF1-761B929B9A52}" destId="{4D37CBBC-3DFD-4D6D-8A79-C5DFFC456405}" srcOrd="0" destOrd="0" presId="urn:microsoft.com/office/officeart/2005/8/layout/vList2"/>
    <dgm:cxn modelId="{988E6AFC-9AE0-449E-9341-D7E9A5FE6673}" srcId="{E23A965F-E28C-46C8-921D-883B70F9F3F4}" destId="{6DBA70A5-A0E7-49B8-B6DA-709D0BF0B374}" srcOrd="1" destOrd="0" parTransId="{B2AFCE16-9EE6-4CFA-B45C-EE5DD49F3677}" sibTransId="{D207BE6A-1D21-4BE9-A2A5-F2FDC067AF90}"/>
    <dgm:cxn modelId="{08B390C0-C7B1-483E-AD0E-99004433C8B0}" srcId="{CAF54D14-1E1C-43AD-9681-F151092D0472}" destId="{2D69A21C-5B06-40FD-8FF1-761B929B9A52}" srcOrd="0" destOrd="0" parTransId="{49CA5000-4B43-47E4-B85F-540592BBEF3B}" sibTransId="{D86CD334-1047-4E64-9446-83E240122630}"/>
    <dgm:cxn modelId="{2EBDB461-B7BB-478C-9201-8E5ACDBB3E14}" type="presParOf" srcId="{6FA1BA8A-D4F8-46BB-B1ED-0331B59BAE4D}" destId="{7E2CD07A-0BE5-4E22-B170-1B88F2618C14}" srcOrd="0" destOrd="0" presId="urn:microsoft.com/office/officeart/2005/8/layout/vList2"/>
    <dgm:cxn modelId="{EA663AFE-007C-45FE-A74D-32F408057729}" type="presParOf" srcId="{6FA1BA8A-D4F8-46BB-B1ED-0331B59BAE4D}" destId="{4D37CBBC-3DFD-4D6D-8A79-C5DFFC456405}" srcOrd="1" destOrd="0" presId="urn:microsoft.com/office/officeart/2005/8/layout/vList2"/>
    <dgm:cxn modelId="{B51E4422-1538-4193-B3AA-E1DC5DC4640F}" type="presParOf" srcId="{6FA1BA8A-D4F8-46BB-B1ED-0331B59BAE4D}" destId="{EF40BC37-E3FA-49FF-9CA9-CFDCB53FFBE8}" srcOrd="2" destOrd="0" presId="urn:microsoft.com/office/officeart/2005/8/layout/vList2"/>
    <dgm:cxn modelId="{54A19CF2-D37B-4994-9C81-585E1E4545B4}" type="presParOf" srcId="{6FA1BA8A-D4F8-46BB-B1ED-0331B59BAE4D}" destId="{827FC25A-B6B5-4AED-92E2-7BDF3306AE9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7B1FF71-38C4-455C-A4E9-AC066E9319C6}" type="doc">
      <dgm:prSet loTypeId="urn:microsoft.com/office/officeart/2008/layout/VerticalCurvedList" loCatId="list" qsTypeId="urn:microsoft.com/office/officeart/2005/8/quickstyle/simple4" qsCatId="simple" csTypeId="urn:microsoft.com/office/officeart/2005/8/colors/colorful3" csCatId="colorful" phldr="1"/>
      <dgm:spPr/>
      <dgm:t>
        <a:bodyPr/>
        <a:lstStyle/>
        <a:p>
          <a:endParaRPr lang="zh-TW" altLang="en-US"/>
        </a:p>
      </dgm:t>
    </dgm:pt>
    <dgm:pt modelId="{005AF603-C610-4DDC-9E6F-8977193E1A29}">
      <dgm:prSet phldrT="[文字]" custT="1"/>
      <dgm:spPr/>
      <dgm:t>
        <a:bodyPr/>
        <a:lstStyle/>
        <a:p>
          <a:r>
            <a:rPr lang="zh-TW" altLang="en-US" sz="1800" b="1" dirty="0" smtClean="0">
              <a:latin typeface="+mn-lt"/>
              <a:ea typeface="標楷體" panose="03000509000000000000" pitchFamily="65" charset="-120"/>
            </a:rPr>
            <a:t>以市值為核心的上市條件，免除獲利要求</a:t>
          </a:r>
          <a:endParaRPr lang="zh-TW" altLang="en-US" sz="1800" b="1" dirty="0">
            <a:latin typeface="+mn-lt"/>
            <a:ea typeface="標楷體" panose="03000509000000000000" pitchFamily="65" charset="-120"/>
          </a:endParaRPr>
        </a:p>
      </dgm:t>
    </dgm:pt>
    <dgm:pt modelId="{B10D14EC-8F01-4A5B-9AD8-653A1277941A}" type="parTrans" cxnId="{45E82590-97D6-48E3-816C-3F3F5E585062}">
      <dgm:prSet/>
      <dgm:spPr/>
      <dgm:t>
        <a:bodyPr/>
        <a:lstStyle/>
        <a:p>
          <a:endParaRPr lang="zh-TW" altLang="en-US" sz="1400">
            <a:latin typeface="+mn-lt"/>
            <a:ea typeface="標楷體" panose="03000509000000000000" pitchFamily="65" charset="-120"/>
          </a:endParaRPr>
        </a:p>
      </dgm:t>
    </dgm:pt>
    <dgm:pt modelId="{DF2AD359-7B18-4C6C-BD9D-5CD46494792D}" type="sibTrans" cxnId="{45E82590-97D6-48E3-816C-3F3F5E585062}">
      <dgm:prSet/>
      <dgm:spPr/>
      <dgm:t>
        <a:bodyPr/>
        <a:lstStyle/>
        <a:p>
          <a:endParaRPr lang="zh-TW" altLang="en-US" sz="1400">
            <a:latin typeface="+mn-lt"/>
            <a:ea typeface="標楷體" panose="03000509000000000000" pitchFamily="65" charset="-120"/>
          </a:endParaRPr>
        </a:p>
      </dgm:t>
    </dgm:pt>
    <dgm:pt modelId="{4FFB383F-C6BA-4DA8-83D4-A2522306D7DE}">
      <dgm:prSet phldrT="[文字]" custT="1"/>
      <dgm:spPr/>
      <dgm:t>
        <a:bodyPr/>
        <a:lstStyle/>
        <a:p>
          <a:r>
            <a:rPr lang="zh-TW" altLang="en-US" sz="1800" b="1" dirty="0" smtClean="0">
              <a:latin typeface="+mn-lt"/>
              <a:ea typeface="標楷體" panose="03000509000000000000" pitchFamily="65" charset="-120"/>
            </a:rPr>
            <a:t>簡易公開發行，企業加速登錄資本市場</a:t>
          </a:r>
          <a:endParaRPr lang="zh-TW" altLang="en-US" sz="1800" b="1" dirty="0">
            <a:latin typeface="+mn-lt"/>
            <a:ea typeface="標楷體" panose="03000509000000000000" pitchFamily="65" charset="-120"/>
          </a:endParaRPr>
        </a:p>
      </dgm:t>
    </dgm:pt>
    <dgm:pt modelId="{B92ADA4A-32B7-4FA9-9566-16FAC89E5CA7}" type="parTrans" cxnId="{E6E5901C-8E79-4787-996B-9EBD06CE3A82}">
      <dgm:prSet/>
      <dgm:spPr/>
      <dgm:t>
        <a:bodyPr/>
        <a:lstStyle/>
        <a:p>
          <a:endParaRPr lang="zh-TW" altLang="en-US" sz="1400">
            <a:latin typeface="+mn-lt"/>
            <a:ea typeface="標楷體" panose="03000509000000000000" pitchFamily="65" charset="-120"/>
          </a:endParaRPr>
        </a:p>
      </dgm:t>
    </dgm:pt>
    <dgm:pt modelId="{BA571AFA-197E-47B0-9995-C05CBB776923}" type="sibTrans" cxnId="{E6E5901C-8E79-4787-996B-9EBD06CE3A82}">
      <dgm:prSet/>
      <dgm:spPr/>
      <dgm:t>
        <a:bodyPr/>
        <a:lstStyle/>
        <a:p>
          <a:endParaRPr lang="zh-TW" altLang="en-US" sz="1400">
            <a:latin typeface="+mn-lt"/>
            <a:ea typeface="標楷體" panose="03000509000000000000" pitchFamily="65" charset="-120"/>
          </a:endParaRPr>
        </a:p>
      </dgm:t>
    </dgm:pt>
    <dgm:pt modelId="{9A4356AF-2027-4AF4-89B7-0C082A59B4F5}">
      <dgm:prSet phldrT="[文字]" custT="1"/>
      <dgm:spPr/>
      <dgm:t>
        <a:bodyPr/>
        <a:lstStyle/>
        <a:p>
          <a:r>
            <a:rPr lang="zh-TW" altLang="en-US" sz="1800" dirty="0" smtClean="0">
              <a:latin typeface="+mn-lt"/>
              <a:ea typeface="標楷體" panose="03000509000000000000" pitchFamily="65" charset="-120"/>
            </a:rPr>
            <a:t>上市後掛牌日起至其後</a:t>
          </a:r>
          <a:r>
            <a:rPr lang="en-US" altLang="en-US" sz="1800" dirty="0" smtClean="0">
              <a:solidFill>
                <a:srgbClr val="FF0000"/>
              </a:solidFill>
              <a:latin typeface="+mn-lt"/>
              <a:ea typeface="標楷體" panose="03000509000000000000" pitchFamily="65" charset="-120"/>
            </a:rPr>
            <a:t>3</a:t>
          </a:r>
          <a:r>
            <a:rPr lang="zh-TW" altLang="en-US" sz="1800" dirty="0" smtClean="0">
              <a:solidFill>
                <a:srgbClr val="FF0000"/>
              </a:solidFill>
              <a:latin typeface="+mn-lt"/>
              <a:ea typeface="標楷體" panose="03000509000000000000" pitchFamily="65" charset="-120"/>
            </a:rPr>
            <a:t>個會計年度</a:t>
          </a:r>
          <a:r>
            <a:rPr lang="zh-TW" altLang="en-US" sz="1800" dirty="0" smtClean="0">
              <a:latin typeface="+mn-lt"/>
              <a:ea typeface="標楷體" panose="03000509000000000000" pitchFamily="65" charset="-120"/>
            </a:rPr>
            <a:t>由主辦承銷商輔導，提升法遵作業</a:t>
          </a:r>
          <a:r>
            <a:rPr lang="zh-TW" altLang="en-US" sz="1800" b="0" dirty="0" smtClean="0">
              <a:latin typeface="+mn-lt"/>
              <a:ea typeface="標楷體" panose="03000509000000000000" pitchFamily="65" charset="-120"/>
            </a:rPr>
            <a:t>效率</a:t>
          </a:r>
          <a:endParaRPr lang="zh-TW" altLang="en-US" sz="1800" b="0" dirty="0">
            <a:latin typeface="+mn-lt"/>
            <a:ea typeface="標楷體" panose="03000509000000000000" pitchFamily="65" charset="-120"/>
          </a:endParaRPr>
        </a:p>
      </dgm:t>
    </dgm:pt>
    <dgm:pt modelId="{89CA6C7F-9CCC-4831-8FE0-88E022428139}" type="parTrans" cxnId="{7CF4C866-072A-440A-9D6A-382BD7F3D688}">
      <dgm:prSet/>
      <dgm:spPr/>
      <dgm:t>
        <a:bodyPr/>
        <a:lstStyle/>
        <a:p>
          <a:endParaRPr lang="zh-TW" altLang="en-US" sz="1400">
            <a:latin typeface="+mn-lt"/>
            <a:ea typeface="標楷體" panose="03000509000000000000" pitchFamily="65" charset="-120"/>
          </a:endParaRPr>
        </a:p>
      </dgm:t>
    </dgm:pt>
    <dgm:pt modelId="{49278947-7400-42FC-86A0-D702D5ECF47E}" type="sibTrans" cxnId="{7CF4C866-072A-440A-9D6A-382BD7F3D688}">
      <dgm:prSet/>
      <dgm:spPr/>
      <dgm:t>
        <a:bodyPr/>
        <a:lstStyle/>
        <a:p>
          <a:endParaRPr lang="zh-TW" altLang="en-US" sz="1400">
            <a:latin typeface="+mn-lt"/>
            <a:ea typeface="標楷體" panose="03000509000000000000" pitchFamily="65" charset="-120"/>
          </a:endParaRPr>
        </a:p>
      </dgm:t>
    </dgm:pt>
    <dgm:pt modelId="{AEDEF315-661F-4423-B568-188B4DF5D1E6}">
      <dgm:prSet phldrT="[文字]" custT="1"/>
      <dgm:spPr/>
      <dgm:t>
        <a:bodyPr/>
        <a:lstStyle/>
        <a:p>
          <a:r>
            <a:rPr lang="zh-TW" altLang="en-US" sz="1800" dirty="0" smtClean="0">
              <a:latin typeface="+mn-lt"/>
              <a:ea typeface="標楷體" panose="03000509000000000000" pitchFamily="65" charset="-120"/>
            </a:rPr>
            <a:t>僅限合格投資人交易，合理彰顯公司價值</a:t>
          </a:r>
          <a:endParaRPr lang="zh-TW" altLang="en-US" sz="1800" dirty="0">
            <a:latin typeface="+mn-lt"/>
            <a:ea typeface="標楷體" panose="03000509000000000000" pitchFamily="65" charset="-120"/>
          </a:endParaRPr>
        </a:p>
      </dgm:t>
    </dgm:pt>
    <dgm:pt modelId="{15DB1A6C-2376-4C45-9450-F30A30B86A8F}" type="parTrans" cxnId="{BB8F65DA-D18B-4C2C-82C6-5520AB15B35D}">
      <dgm:prSet/>
      <dgm:spPr/>
      <dgm:t>
        <a:bodyPr/>
        <a:lstStyle/>
        <a:p>
          <a:endParaRPr lang="zh-TW" altLang="en-US"/>
        </a:p>
      </dgm:t>
    </dgm:pt>
    <dgm:pt modelId="{A1E8D59B-FFBC-4F02-A79C-60F2B493EE84}" type="sibTrans" cxnId="{BB8F65DA-D18B-4C2C-82C6-5520AB15B35D}">
      <dgm:prSet/>
      <dgm:spPr/>
      <dgm:t>
        <a:bodyPr/>
        <a:lstStyle/>
        <a:p>
          <a:endParaRPr lang="zh-TW" altLang="en-US"/>
        </a:p>
      </dgm:t>
    </dgm:pt>
    <dgm:pt modelId="{69BB29D1-B095-4388-8C31-0E29EAFB8B13}" type="pres">
      <dgm:prSet presAssocID="{B7B1FF71-38C4-455C-A4E9-AC066E9319C6}" presName="Name0" presStyleCnt="0">
        <dgm:presLayoutVars>
          <dgm:chMax val="7"/>
          <dgm:chPref val="7"/>
          <dgm:dir/>
        </dgm:presLayoutVars>
      </dgm:prSet>
      <dgm:spPr/>
      <dgm:t>
        <a:bodyPr/>
        <a:lstStyle/>
        <a:p>
          <a:endParaRPr lang="zh-TW" altLang="en-US"/>
        </a:p>
      </dgm:t>
    </dgm:pt>
    <dgm:pt modelId="{FE8B2727-CA79-4919-AA65-0AF3D4166B9C}" type="pres">
      <dgm:prSet presAssocID="{B7B1FF71-38C4-455C-A4E9-AC066E9319C6}" presName="Name1" presStyleCnt="0"/>
      <dgm:spPr/>
      <dgm:t>
        <a:bodyPr/>
        <a:lstStyle/>
        <a:p>
          <a:endParaRPr lang="zh-TW" altLang="en-US"/>
        </a:p>
      </dgm:t>
    </dgm:pt>
    <dgm:pt modelId="{7EFDF241-3883-498B-BF20-8758DAB5B78E}" type="pres">
      <dgm:prSet presAssocID="{B7B1FF71-38C4-455C-A4E9-AC066E9319C6}" presName="cycle" presStyleCnt="0"/>
      <dgm:spPr/>
      <dgm:t>
        <a:bodyPr/>
        <a:lstStyle/>
        <a:p>
          <a:endParaRPr lang="zh-TW" altLang="en-US"/>
        </a:p>
      </dgm:t>
    </dgm:pt>
    <dgm:pt modelId="{FFB929C2-3E94-4D48-A587-1449F391664F}" type="pres">
      <dgm:prSet presAssocID="{B7B1FF71-38C4-455C-A4E9-AC066E9319C6}" presName="srcNode" presStyleLbl="node1" presStyleIdx="0" presStyleCnt="4"/>
      <dgm:spPr/>
      <dgm:t>
        <a:bodyPr/>
        <a:lstStyle/>
        <a:p>
          <a:endParaRPr lang="zh-TW" altLang="en-US"/>
        </a:p>
      </dgm:t>
    </dgm:pt>
    <dgm:pt modelId="{5A6DDCAB-4550-4F11-9CA0-29ECD9D7C455}" type="pres">
      <dgm:prSet presAssocID="{B7B1FF71-38C4-455C-A4E9-AC066E9319C6}" presName="conn" presStyleLbl="parChTrans1D2" presStyleIdx="0" presStyleCnt="1"/>
      <dgm:spPr/>
      <dgm:t>
        <a:bodyPr/>
        <a:lstStyle/>
        <a:p>
          <a:endParaRPr lang="zh-TW" altLang="en-US"/>
        </a:p>
      </dgm:t>
    </dgm:pt>
    <dgm:pt modelId="{30AA228F-691B-4C44-B982-E4A4A7E1C3DA}" type="pres">
      <dgm:prSet presAssocID="{B7B1FF71-38C4-455C-A4E9-AC066E9319C6}" presName="extraNode" presStyleLbl="node1" presStyleIdx="0" presStyleCnt="4"/>
      <dgm:spPr/>
      <dgm:t>
        <a:bodyPr/>
        <a:lstStyle/>
        <a:p>
          <a:endParaRPr lang="zh-TW" altLang="en-US"/>
        </a:p>
      </dgm:t>
    </dgm:pt>
    <dgm:pt modelId="{25E5481E-EACC-4F73-9CFF-C7F3BAE44541}" type="pres">
      <dgm:prSet presAssocID="{B7B1FF71-38C4-455C-A4E9-AC066E9319C6}" presName="dstNode" presStyleLbl="node1" presStyleIdx="0" presStyleCnt="4"/>
      <dgm:spPr/>
      <dgm:t>
        <a:bodyPr/>
        <a:lstStyle/>
        <a:p>
          <a:endParaRPr lang="zh-TW" altLang="en-US"/>
        </a:p>
      </dgm:t>
    </dgm:pt>
    <dgm:pt modelId="{C1749ADF-5BFA-48FD-BDB8-2BE17408954D}" type="pres">
      <dgm:prSet presAssocID="{005AF603-C610-4DDC-9E6F-8977193E1A29}" presName="text_1" presStyleLbl="node1" presStyleIdx="0" presStyleCnt="4">
        <dgm:presLayoutVars>
          <dgm:bulletEnabled val="1"/>
        </dgm:presLayoutVars>
      </dgm:prSet>
      <dgm:spPr/>
      <dgm:t>
        <a:bodyPr/>
        <a:lstStyle/>
        <a:p>
          <a:endParaRPr lang="zh-TW" altLang="en-US"/>
        </a:p>
      </dgm:t>
    </dgm:pt>
    <dgm:pt modelId="{95527235-8A60-4CC7-A2EF-A0DBB162AD85}" type="pres">
      <dgm:prSet presAssocID="{005AF603-C610-4DDC-9E6F-8977193E1A29}" presName="accent_1" presStyleCnt="0"/>
      <dgm:spPr/>
      <dgm:t>
        <a:bodyPr/>
        <a:lstStyle/>
        <a:p>
          <a:endParaRPr lang="zh-TW" altLang="en-US"/>
        </a:p>
      </dgm:t>
    </dgm:pt>
    <dgm:pt modelId="{5F4481AC-486B-41F2-8B9D-CCB6F7BA2E77}" type="pres">
      <dgm:prSet presAssocID="{005AF603-C610-4DDC-9E6F-8977193E1A29}" presName="accentRepeatNode" presStyleLbl="solidFgAcc1" presStyleIdx="0" presStyleCnt="4"/>
      <dgm:spPr/>
      <dgm:t>
        <a:bodyPr/>
        <a:lstStyle/>
        <a:p>
          <a:endParaRPr lang="zh-TW" altLang="en-US"/>
        </a:p>
      </dgm:t>
    </dgm:pt>
    <dgm:pt modelId="{61EBD5D1-0BAF-4438-833C-B8054E552634}" type="pres">
      <dgm:prSet presAssocID="{4FFB383F-C6BA-4DA8-83D4-A2522306D7DE}" presName="text_2" presStyleLbl="node1" presStyleIdx="1" presStyleCnt="4">
        <dgm:presLayoutVars>
          <dgm:bulletEnabled val="1"/>
        </dgm:presLayoutVars>
      </dgm:prSet>
      <dgm:spPr/>
      <dgm:t>
        <a:bodyPr/>
        <a:lstStyle/>
        <a:p>
          <a:endParaRPr lang="zh-TW" altLang="en-US"/>
        </a:p>
      </dgm:t>
    </dgm:pt>
    <dgm:pt modelId="{670E3328-F8E1-4BD9-98AB-C7FC032DAB3F}" type="pres">
      <dgm:prSet presAssocID="{4FFB383F-C6BA-4DA8-83D4-A2522306D7DE}" presName="accent_2" presStyleCnt="0"/>
      <dgm:spPr/>
      <dgm:t>
        <a:bodyPr/>
        <a:lstStyle/>
        <a:p>
          <a:endParaRPr lang="zh-TW" altLang="en-US"/>
        </a:p>
      </dgm:t>
    </dgm:pt>
    <dgm:pt modelId="{C53EDD7C-5133-4561-8709-F2CB457A01E6}" type="pres">
      <dgm:prSet presAssocID="{4FFB383F-C6BA-4DA8-83D4-A2522306D7DE}" presName="accentRepeatNode" presStyleLbl="solidFgAcc1" presStyleIdx="1" presStyleCnt="4"/>
      <dgm:spPr/>
      <dgm:t>
        <a:bodyPr/>
        <a:lstStyle/>
        <a:p>
          <a:endParaRPr lang="zh-TW" altLang="en-US"/>
        </a:p>
      </dgm:t>
    </dgm:pt>
    <dgm:pt modelId="{3EEA052D-23F1-4FA3-8AB4-490EAEBE484C}" type="pres">
      <dgm:prSet presAssocID="{9A4356AF-2027-4AF4-89B7-0C082A59B4F5}" presName="text_3" presStyleLbl="node1" presStyleIdx="2" presStyleCnt="4">
        <dgm:presLayoutVars>
          <dgm:bulletEnabled val="1"/>
        </dgm:presLayoutVars>
      </dgm:prSet>
      <dgm:spPr/>
      <dgm:t>
        <a:bodyPr/>
        <a:lstStyle/>
        <a:p>
          <a:endParaRPr lang="zh-TW" altLang="en-US"/>
        </a:p>
      </dgm:t>
    </dgm:pt>
    <dgm:pt modelId="{AC4780C0-49BA-44C1-98C2-1B1D77C2039B}" type="pres">
      <dgm:prSet presAssocID="{9A4356AF-2027-4AF4-89B7-0C082A59B4F5}" presName="accent_3" presStyleCnt="0"/>
      <dgm:spPr/>
      <dgm:t>
        <a:bodyPr/>
        <a:lstStyle/>
        <a:p>
          <a:endParaRPr lang="zh-TW" altLang="en-US"/>
        </a:p>
      </dgm:t>
    </dgm:pt>
    <dgm:pt modelId="{E9B5154F-6047-4E5E-AE48-68252953EF57}" type="pres">
      <dgm:prSet presAssocID="{9A4356AF-2027-4AF4-89B7-0C082A59B4F5}" presName="accentRepeatNode" presStyleLbl="solidFgAcc1" presStyleIdx="2" presStyleCnt="4"/>
      <dgm:spPr/>
      <dgm:t>
        <a:bodyPr/>
        <a:lstStyle/>
        <a:p>
          <a:endParaRPr lang="zh-TW" altLang="en-US"/>
        </a:p>
      </dgm:t>
    </dgm:pt>
    <dgm:pt modelId="{7ADF8D10-B5BD-49D4-9FA4-8DB2CA969D45}" type="pres">
      <dgm:prSet presAssocID="{AEDEF315-661F-4423-B568-188B4DF5D1E6}" presName="text_4" presStyleLbl="node1" presStyleIdx="3" presStyleCnt="4">
        <dgm:presLayoutVars>
          <dgm:bulletEnabled val="1"/>
        </dgm:presLayoutVars>
      </dgm:prSet>
      <dgm:spPr/>
      <dgm:t>
        <a:bodyPr/>
        <a:lstStyle/>
        <a:p>
          <a:endParaRPr lang="zh-TW" altLang="en-US"/>
        </a:p>
      </dgm:t>
    </dgm:pt>
    <dgm:pt modelId="{16F58DF7-B12F-4313-8D14-99EBF81CC816}" type="pres">
      <dgm:prSet presAssocID="{AEDEF315-661F-4423-B568-188B4DF5D1E6}" presName="accent_4" presStyleCnt="0"/>
      <dgm:spPr/>
      <dgm:t>
        <a:bodyPr/>
        <a:lstStyle/>
        <a:p>
          <a:endParaRPr lang="zh-TW" altLang="en-US"/>
        </a:p>
      </dgm:t>
    </dgm:pt>
    <dgm:pt modelId="{6116EB94-2C91-4A03-82EC-76BCA05876A7}" type="pres">
      <dgm:prSet presAssocID="{AEDEF315-661F-4423-B568-188B4DF5D1E6}" presName="accentRepeatNode" presStyleLbl="solidFgAcc1" presStyleIdx="3" presStyleCnt="4"/>
      <dgm:spPr/>
      <dgm:t>
        <a:bodyPr/>
        <a:lstStyle/>
        <a:p>
          <a:endParaRPr lang="zh-TW" altLang="en-US"/>
        </a:p>
      </dgm:t>
    </dgm:pt>
  </dgm:ptLst>
  <dgm:cxnLst>
    <dgm:cxn modelId="{1F298A6C-23E1-4F7F-84D0-27727254BB63}" type="presOf" srcId="{B7B1FF71-38C4-455C-A4E9-AC066E9319C6}" destId="{69BB29D1-B095-4388-8C31-0E29EAFB8B13}" srcOrd="0" destOrd="0" presId="urn:microsoft.com/office/officeart/2008/layout/VerticalCurvedList"/>
    <dgm:cxn modelId="{B05767C7-2341-499D-9308-72747AD50F69}" type="presOf" srcId="{AEDEF315-661F-4423-B568-188B4DF5D1E6}" destId="{7ADF8D10-B5BD-49D4-9FA4-8DB2CA969D45}" srcOrd="0" destOrd="0" presId="urn:microsoft.com/office/officeart/2008/layout/VerticalCurvedList"/>
    <dgm:cxn modelId="{B5B0BAE3-C7D8-4B76-AF1A-F3D749CAC7E3}" type="presOf" srcId="{9A4356AF-2027-4AF4-89B7-0C082A59B4F5}" destId="{3EEA052D-23F1-4FA3-8AB4-490EAEBE484C}" srcOrd="0" destOrd="0" presId="urn:microsoft.com/office/officeart/2008/layout/VerticalCurvedList"/>
    <dgm:cxn modelId="{45E82590-97D6-48E3-816C-3F3F5E585062}" srcId="{B7B1FF71-38C4-455C-A4E9-AC066E9319C6}" destId="{005AF603-C610-4DDC-9E6F-8977193E1A29}" srcOrd="0" destOrd="0" parTransId="{B10D14EC-8F01-4A5B-9AD8-653A1277941A}" sibTransId="{DF2AD359-7B18-4C6C-BD9D-5CD46494792D}"/>
    <dgm:cxn modelId="{E6E5901C-8E79-4787-996B-9EBD06CE3A82}" srcId="{B7B1FF71-38C4-455C-A4E9-AC066E9319C6}" destId="{4FFB383F-C6BA-4DA8-83D4-A2522306D7DE}" srcOrd="1" destOrd="0" parTransId="{B92ADA4A-32B7-4FA9-9566-16FAC89E5CA7}" sibTransId="{BA571AFA-197E-47B0-9995-C05CBB776923}"/>
    <dgm:cxn modelId="{7CF4C866-072A-440A-9D6A-382BD7F3D688}" srcId="{B7B1FF71-38C4-455C-A4E9-AC066E9319C6}" destId="{9A4356AF-2027-4AF4-89B7-0C082A59B4F5}" srcOrd="2" destOrd="0" parTransId="{89CA6C7F-9CCC-4831-8FE0-88E022428139}" sibTransId="{49278947-7400-42FC-86A0-D702D5ECF47E}"/>
    <dgm:cxn modelId="{73DB5EDE-BD4A-4305-9B60-0202B5BF9BE8}" type="presOf" srcId="{DF2AD359-7B18-4C6C-BD9D-5CD46494792D}" destId="{5A6DDCAB-4550-4F11-9CA0-29ECD9D7C455}" srcOrd="0" destOrd="0" presId="urn:microsoft.com/office/officeart/2008/layout/VerticalCurvedList"/>
    <dgm:cxn modelId="{E8F61353-A020-4BDB-BC59-EA4EFF565492}" type="presOf" srcId="{005AF603-C610-4DDC-9E6F-8977193E1A29}" destId="{C1749ADF-5BFA-48FD-BDB8-2BE17408954D}" srcOrd="0" destOrd="0" presId="urn:microsoft.com/office/officeart/2008/layout/VerticalCurvedList"/>
    <dgm:cxn modelId="{BB8F65DA-D18B-4C2C-82C6-5520AB15B35D}" srcId="{B7B1FF71-38C4-455C-A4E9-AC066E9319C6}" destId="{AEDEF315-661F-4423-B568-188B4DF5D1E6}" srcOrd="3" destOrd="0" parTransId="{15DB1A6C-2376-4C45-9450-F30A30B86A8F}" sibTransId="{A1E8D59B-FFBC-4F02-A79C-60F2B493EE84}"/>
    <dgm:cxn modelId="{4CD2B324-6429-463D-B4D4-2900ACA21D4F}" type="presOf" srcId="{4FFB383F-C6BA-4DA8-83D4-A2522306D7DE}" destId="{61EBD5D1-0BAF-4438-833C-B8054E552634}" srcOrd="0" destOrd="0" presId="urn:microsoft.com/office/officeart/2008/layout/VerticalCurvedList"/>
    <dgm:cxn modelId="{577C8594-A95D-4279-A7BD-F3D50F4AB295}" type="presParOf" srcId="{69BB29D1-B095-4388-8C31-0E29EAFB8B13}" destId="{FE8B2727-CA79-4919-AA65-0AF3D4166B9C}" srcOrd="0" destOrd="0" presId="urn:microsoft.com/office/officeart/2008/layout/VerticalCurvedList"/>
    <dgm:cxn modelId="{7F14073F-237E-49C4-9E39-D16BC6E5E269}" type="presParOf" srcId="{FE8B2727-CA79-4919-AA65-0AF3D4166B9C}" destId="{7EFDF241-3883-498B-BF20-8758DAB5B78E}" srcOrd="0" destOrd="0" presId="urn:microsoft.com/office/officeart/2008/layout/VerticalCurvedList"/>
    <dgm:cxn modelId="{96E9BB04-43E3-4807-9CA2-6D9C4EBF4A84}" type="presParOf" srcId="{7EFDF241-3883-498B-BF20-8758DAB5B78E}" destId="{FFB929C2-3E94-4D48-A587-1449F391664F}" srcOrd="0" destOrd="0" presId="urn:microsoft.com/office/officeart/2008/layout/VerticalCurvedList"/>
    <dgm:cxn modelId="{CBC01660-84F4-49B6-978D-C36CF3980905}" type="presParOf" srcId="{7EFDF241-3883-498B-BF20-8758DAB5B78E}" destId="{5A6DDCAB-4550-4F11-9CA0-29ECD9D7C455}" srcOrd="1" destOrd="0" presId="urn:microsoft.com/office/officeart/2008/layout/VerticalCurvedList"/>
    <dgm:cxn modelId="{59AF6113-EC41-4ED4-97BD-2521F55DBCAA}" type="presParOf" srcId="{7EFDF241-3883-498B-BF20-8758DAB5B78E}" destId="{30AA228F-691B-4C44-B982-E4A4A7E1C3DA}" srcOrd="2" destOrd="0" presId="urn:microsoft.com/office/officeart/2008/layout/VerticalCurvedList"/>
    <dgm:cxn modelId="{85339E39-2C7D-4454-90D6-B82CAEE624E9}" type="presParOf" srcId="{7EFDF241-3883-498B-BF20-8758DAB5B78E}" destId="{25E5481E-EACC-4F73-9CFF-C7F3BAE44541}" srcOrd="3" destOrd="0" presId="urn:microsoft.com/office/officeart/2008/layout/VerticalCurvedList"/>
    <dgm:cxn modelId="{BDE957FB-98DD-4CBD-BFC5-13CBAD1B620B}" type="presParOf" srcId="{FE8B2727-CA79-4919-AA65-0AF3D4166B9C}" destId="{C1749ADF-5BFA-48FD-BDB8-2BE17408954D}" srcOrd="1" destOrd="0" presId="urn:microsoft.com/office/officeart/2008/layout/VerticalCurvedList"/>
    <dgm:cxn modelId="{AF3757AA-79CB-4A5F-A874-C913A3280CD9}" type="presParOf" srcId="{FE8B2727-CA79-4919-AA65-0AF3D4166B9C}" destId="{95527235-8A60-4CC7-A2EF-A0DBB162AD85}" srcOrd="2" destOrd="0" presId="urn:microsoft.com/office/officeart/2008/layout/VerticalCurvedList"/>
    <dgm:cxn modelId="{376B0CC2-FD7C-4AEB-B5CA-DD0E454A6A43}" type="presParOf" srcId="{95527235-8A60-4CC7-A2EF-A0DBB162AD85}" destId="{5F4481AC-486B-41F2-8B9D-CCB6F7BA2E77}" srcOrd="0" destOrd="0" presId="urn:microsoft.com/office/officeart/2008/layout/VerticalCurvedList"/>
    <dgm:cxn modelId="{3379E3DC-2E62-4CD8-8787-4B74FF753F02}" type="presParOf" srcId="{FE8B2727-CA79-4919-AA65-0AF3D4166B9C}" destId="{61EBD5D1-0BAF-4438-833C-B8054E552634}" srcOrd="3" destOrd="0" presId="urn:microsoft.com/office/officeart/2008/layout/VerticalCurvedList"/>
    <dgm:cxn modelId="{932DA24A-88D7-479A-8123-32A97F13F9FC}" type="presParOf" srcId="{FE8B2727-CA79-4919-AA65-0AF3D4166B9C}" destId="{670E3328-F8E1-4BD9-98AB-C7FC032DAB3F}" srcOrd="4" destOrd="0" presId="urn:microsoft.com/office/officeart/2008/layout/VerticalCurvedList"/>
    <dgm:cxn modelId="{CCBD2EEE-40E3-4162-81D1-DBE988C81E8A}" type="presParOf" srcId="{670E3328-F8E1-4BD9-98AB-C7FC032DAB3F}" destId="{C53EDD7C-5133-4561-8709-F2CB457A01E6}" srcOrd="0" destOrd="0" presId="urn:microsoft.com/office/officeart/2008/layout/VerticalCurvedList"/>
    <dgm:cxn modelId="{BEC3A6E7-0954-4447-B2FC-ED466A771CC0}" type="presParOf" srcId="{FE8B2727-CA79-4919-AA65-0AF3D4166B9C}" destId="{3EEA052D-23F1-4FA3-8AB4-490EAEBE484C}" srcOrd="5" destOrd="0" presId="urn:microsoft.com/office/officeart/2008/layout/VerticalCurvedList"/>
    <dgm:cxn modelId="{F2FB88B3-3F33-4A7D-BFC1-209BA8196CBE}" type="presParOf" srcId="{FE8B2727-CA79-4919-AA65-0AF3D4166B9C}" destId="{AC4780C0-49BA-44C1-98C2-1B1D77C2039B}" srcOrd="6" destOrd="0" presId="urn:microsoft.com/office/officeart/2008/layout/VerticalCurvedList"/>
    <dgm:cxn modelId="{C80A90F4-B20E-41C7-876F-3C417CA51831}" type="presParOf" srcId="{AC4780C0-49BA-44C1-98C2-1B1D77C2039B}" destId="{E9B5154F-6047-4E5E-AE48-68252953EF57}" srcOrd="0" destOrd="0" presId="urn:microsoft.com/office/officeart/2008/layout/VerticalCurvedList"/>
    <dgm:cxn modelId="{33DFBB74-FB1E-4CE1-88B5-0B6926B5958B}" type="presParOf" srcId="{FE8B2727-CA79-4919-AA65-0AF3D4166B9C}" destId="{7ADF8D10-B5BD-49D4-9FA4-8DB2CA969D45}" srcOrd="7" destOrd="0" presId="urn:microsoft.com/office/officeart/2008/layout/VerticalCurvedList"/>
    <dgm:cxn modelId="{1399709B-BE55-474D-AC36-EE1D319231A4}" type="presParOf" srcId="{FE8B2727-CA79-4919-AA65-0AF3D4166B9C}" destId="{16F58DF7-B12F-4313-8D14-99EBF81CC816}" srcOrd="8" destOrd="0" presId="urn:microsoft.com/office/officeart/2008/layout/VerticalCurvedList"/>
    <dgm:cxn modelId="{0472FE2E-56BB-4D45-93ED-7D1C39F6884C}" type="presParOf" srcId="{16F58DF7-B12F-4313-8D14-99EBF81CC816}" destId="{6116EB94-2C91-4A03-82EC-76BCA05876A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ED314C0-0EF7-4D73-AEBE-B65516DE1FFB}"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zh-TW" altLang="en-US"/>
        </a:p>
      </dgm:t>
    </dgm:pt>
    <dgm:pt modelId="{1B287E5D-76AE-4C10-9F61-38EA99DECAD9}">
      <dgm:prSet phldrT="[文字]">
        <dgm:style>
          <a:lnRef idx="1">
            <a:schemeClr val="accent2"/>
          </a:lnRef>
          <a:fillRef idx="2">
            <a:schemeClr val="accent2"/>
          </a:fillRef>
          <a:effectRef idx="1">
            <a:schemeClr val="accent2"/>
          </a:effectRef>
          <a:fontRef idx="minor">
            <a:schemeClr val="dk1"/>
          </a:fontRef>
        </dgm:style>
      </dgm:prSet>
      <dgm:spPr/>
      <dgm:t>
        <a:bodyPr/>
        <a:lstStyle/>
        <a:p>
          <a:r>
            <a:rPr lang="zh-TW" dirty="0" smtClean="0"/>
            <a:t>申請上市時及補辦公開發行</a:t>
          </a:r>
          <a:r>
            <a:rPr lang="en-US" altLang="zh-TW" dirty="0" smtClean="0"/>
            <a:t>  </a:t>
          </a:r>
          <a:r>
            <a:rPr lang="en-US" dirty="0" smtClean="0"/>
            <a:t>(</a:t>
          </a:r>
          <a:r>
            <a:rPr lang="zh-TW" dirty="0" smtClean="0"/>
            <a:t>簡易公發</a:t>
          </a:r>
          <a:r>
            <a:rPr lang="en-US" dirty="0" smtClean="0"/>
            <a:t>)</a:t>
          </a:r>
          <a:endParaRPr lang="zh-TW" altLang="en-US" dirty="0"/>
        </a:p>
      </dgm:t>
    </dgm:pt>
    <dgm:pt modelId="{87B06240-BB44-4B65-B423-F18E5FF2B9BE}" type="parTrans" cxnId="{83C4BB9E-9736-444C-99FC-E279F64149BE}">
      <dgm:prSet/>
      <dgm:spPr/>
      <dgm:t>
        <a:bodyPr/>
        <a:lstStyle/>
        <a:p>
          <a:endParaRPr lang="zh-TW" altLang="en-US"/>
        </a:p>
      </dgm:t>
    </dgm:pt>
    <dgm:pt modelId="{55F50C80-E979-433C-9ABD-FC20B8C533E0}" type="sibTrans" cxnId="{83C4BB9E-9736-444C-99FC-E279F64149BE}">
      <dgm:prSet/>
      <dgm:spPr/>
      <dgm:t>
        <a:bodyPr/>
        <a:lstStyle/>
        <a:p>
          <a:endParaRPr lang="zh-TW" altLang="en-US"/>
        </a:p>
      </dgm:t>
    </dgm:pt>
    <dgm:pt modelId="{87C7FE1C-BDB4-49BF-8DBF-BF64C7AE0CD1}">
      <dgm:prSet phldrT="[文字]" custT="1"/>
      <dgm:spPr/>
      <dgm:t>
        <a:bodyPr/>
        <a:lstStyle/>
        <a:p>
          <a:r>
            <a:rPr lang="zh-TW" sz="1800" dirty="0" smtClean="0"/>
            <a:t>應分別檢送其委託聯合會計師事務所之執業會計師二人以上共同審查出具之最近兩季內部控制專案審查報告</a:t>
          </a:r>
          <a:r>
            <a:rPr lang="en-US" altLang="zh-TW" sz="1800" dirty="0" smtClean="0"/>
            <a:t>(</a:t>
          </a:r>
          <a:r>
            <a:rPr lang="zh-TW" sz="1800" dirty="0" smtClean="0"/>
            <a:t>審查有價證券上市作業程序第</a:t>
          </a:r>
          <a:r>
            <a:rPr lang="en-US" sz="1800" dirty="0" smtClean="0"/>
            <a:t>6</a:t>
          </a:r>
          <a:r>
            <a:rPr lang="zh-TW" sz="1800" dirty="0" smtClean="0"/>
            <a:t>條及審查外國有價證券上市作業程序第</a:t>
          </a:r>
          <a:r>
            <a:rPr lang="en-US" sz="1800" dirty="0" smtClean="0"/>
            <a:t>4</a:t>
          </a:r>
          <a:r>
            <a:rPr lang="zh-TW" sz="1800" dirty="0" smtClean="0"/>
            <a:t>條之</a:t>
          </a:r>
          <a:r>
            <a:rPr lang="en-US" sz="1800" dirty="0" smtClean="0"/>
            <a:t>1</a:t>
          </a:r>
          <a:r>
            <a:rPr lang="en-US" altLang="zh-TW" sz="1800" dirty="0" smtClean="0"/>
            <a:t>)</a:t>
          </a:r>
          <a:endParaRPr lang="zh-TW" altLang="en-US" sz="1800" dirty="0"/>
        </a:p>
      </dgm:t>
    </dgm:pt>
    <dgm:pt modelId="{C6E1F3EC-FB2F-4AE7-8AFB-88AD8EF0F955}" type="parTrans" cxnId="{32390224-6E5A-491E-A2CA-1A66FB555776}">
      <dgm:prSet/>
      <dgm:spPr/>
      <dgm:t>
        <a:bodyPr/>
        <a:lstStyle/>
        <a:p>
          <a:endParaRPr lang="zh-TW" altLang="en-US"/>
        </a:p>
      </dgm:t>
    </dgm:pt>
    <dgm:pt modelId="{EC6783D6-C3DC-4D68-95D8-9C228F2C8204}" type="sibTrans" cxnId="{32390224-6E5A-491E-A2CA-1A66FB555776}">
      <dgm:prSet/>
      <dgm:spPr/>
      <dgm:t>
        <a:bodyPr/>
        <a:lstStyle/>
        <a:p>
          <a:endParaRPr lang="zh-TW" altLang="en-US"/>
        </a:p>
      </dgm:t>
    </dgm:pt>
    <dgm:pt modelId="{E79974DB-3311-43E6-845B-6D0B4EB7EEF6}">
      <dgm:prSet phldrT="[文字]">
        <dgm:style>
          <a:lnRef idx="0">
            <a:schemeClr val="accent2"/>
          </a:lnRef>
          <a:fillRef idx="3">
            <a:schemeClr val="accent2"/>
          </a:fillRef>
          <a:effectRef idx="3">
            <a:schemeClr val="accent2"/>
          </a:effectRef>
          <a:fontRef idx="minor">
            <a:schemeClr val="lt1"/>
          </a:fontRef>
        </dgm:style>
      </dgm:prSet>
      <dgm:spPr/>
      <dgm:t>
        <a:bodyPr/>
        <a:lstStyle/>
        <a:p>
          <a:r>
            <a:rPr lang="zh-TW" dirty="0" smtClean="0"/>
            <a:t>掛牌上市後</a:t>
          </a:r>
          <a:endParaRPr lang="zh-TW" altLang="en-US" dirty="0"/>
        </a:p>
      </dgm:t>
    </dgm:pt>
    <dgm:pt modelId="{BFF80185-EA75-430B-99EE-155AC6F9CD61}" type="parTrans" cxnId="{886E1F2E-408B-41C2-A75A-93EE10EB77E5}">
      <dgm:prSet/>
      <dgm:spPr/>
      <dgm:t>
        <a:bodyPr/>
        <a:lstStyle/>
        <a:p>
          <a:endParaRPr lang="zh-TW" altLang="en-US"/>
        </a:p>
      </dgm:t>
    </dgm:pt>
    <dgm:pt modelId="{EA2498EE-781E-4682-8FE9-923098B05E7E}" type="sibTrans" cxnId="{886E1F2E-408B-41C2-A75A-93EE10EB77E5}">
      <dgm:prSet/>
      <dgm:spPr/>
      <dgm:t>
        <a:bodyPr/>
        <a:lstStyle/>
        <a:p>
          <a:endParaRPr lang="zh-TW" altLang="en-US"/>
        </a:p>
      </dgm:t>
    </dgm:pt>
    <dgm:pt modelId="{C94A3D47-A8FF-4A74-8923-D3F1F448BE69}">
      <dgm:prSet phldrT="[文字]" custT="1"/>
      <dgm:spPr/>
      <dgm:t>
        <a:bodyPr/>
        <a:lstStyle/>
        <a:p>
          <a:pPr indent="-144000" algn="just"/>
          <a:r>
            <a:rPr lang="zh-TW" altLang="en-US" sz="1800" u="sng" dirty="0" smtClean="0"/>
            <a:t>創新板上市掛牌公司</a:t>
          </a:r>
          <a:r>
            <a:rPr lang="zh-TW" altLang="en-US" sz="1800" dirty="0" smtClean="0"/>
            <a:t>應於上市次一年度起之</a:t>
          </a:r>
          <a:r>
            <a:rPr lang="zh-TW" altLang="en-US" sz="1800" dirty="0" smtClean="0">
              <a:solidFill>
                <a:srgbClr val="FF0000"/>
              </a:solidFill>
            </a:rPr>
            <a:t>三個會計年度</a:t>
          </a:r>
          <a:r>
            <a:rPr lang="zh-TW" altLang="en-US" sz="1800" dirty="0" smtClean="0"/>
            <a:t>內，於檢送書面年報時，一併於本公司指定之網際網路資訊申報系統公開及以書面申報前一年度會計師專案審查報告</a:t>
          </a:r>
          <a:r>
            <a:rPr lang="en-US" altLang="zh-TW" sz="1800" dirty="0" smtClean="0"/>
            <a:t>(</a:t>
          </a:r>
          <a:r>
            <a:rPr lang="zh-TW" altLang="zh-TW" sz="1800" dirty="0" smtClean="0"/>
            <a:t>上市後管理作業辦法</a:t>
          </a:r>
          <a:r>
            <a:rPr lang="zh-TW" altLang="en-US" sz="1800" dirty="0" smtClean="0"/>
            <a:t>第</a:t>
          </a:r>
          <a:r>
            <a:rPr lang="en-US" altLang="zh-TW" sz="1800" dirty="0" smtClean="0"/>
            <a:t>4</a:t>
          </a:r>
          <a:r>
            <a:rPr lang="zh-TW" altLang="en-US" sz="1800" dirty="0" smtClean="0"/>
            <a:t>條、上市審查準則第</a:t>
          </a:r>
          <a:r>
            <a:rPr lang="en-US" altLang="zh-TW" sz="1800" dirty="0" smtClean="0"/>
            <a:t>34</a:t>
          </a:r>
          <a:r>
            <a:rPr lang="zh-TW" altLang="en-US" sz="1800" dirty="0" smtClean="0"/>
            <a:t>條</a:t>
          </a:r>
          <a:r>
            <a:rPr lang="en-US" altLang="zh-TW" sz="1800" dirty="0" smtClean="0">
              <a:solidFill>
                <a:srgbClr val="7030A0"/>
              </a:solidFill>
            </a:rPr>
            <a:t>【</a:t>
          </a:r>
          <a:r>
            <a:rPr lang="en-US" altLang="en-US" sz="1800" u="none" dirty="0" smtClean="0">
              <a:solidFill>
                <a:srgbClr val="7030A0"/>
              </a:solidFill>
            </a:rPr>
            <a:t>111.9.21</a:t>
          </a:r>
          <a:r>
            <a:rPr lang="zh-TW" altLang="en-US" sz="1800" u="none" dirty="0" smtClean="0">
              <a:solidFill>
                <a:srgbClr val="7030A0"/>
              </a:solidFill>
            </a:rPr>
            <a:t>修正</a:t>
          </a:r>
          <a:r>
            <a:rPr lang="en-US" altLang="zh-TW" sz="1800" u="none" dirty="0" smtClean="0">
              <a:solidFill>
                <a:srgbClr val="7030A0"/>
              </a:solidFill>
            </a:rPr>
            <a:t>】</a:t>
          </a:r>
          <a:r>
            <a:rPr lang="en-US" altLang="zh-TW" sz="1800" u="none" dirty="0" smtClean="0">
              <a:solidFill>
                <a:schemeClr val="tx1"/>
              </a:solidFill>
            </a:rPr>
            <a:t>)</a:t>
          </a:r>
          <a:endParaRPr lang="zh-TW" altLang="en-US" sz="1800" u="none" dirty="0">
            <a:solidFill>
              <a:schemeClr val="tx1"/>
            </a:solidFill>
          </a:endParaRPr>
        </a:p>
      </dgm:t>
    </dgm:pt>
    <dgm:pt modelId="{967CA97E-B1E2-4F8A-94C2-3063DFEED299}" type="parTrans" cxnId="{29102EE1-37F2-488D-A717-FCF783C499E7}">
      <dgm:prSet/>
      <dgm:spPr/>
      <dgm:t>
        <a:bodyPr/>
        <a:lstStyle/>
        <a:p>
          <a:endParaRPr lang="zh-TW" altLang="en-US"/>
        </a:p>
      </dgm:t>
    </dgm:pt>
    <dgm:pt modelId="{1ADD2371-52D2-47E3-B0AC-EE0ADEE10FF0}" type="sibTrans" cxnId="{29102EE1-37F2-488D-A717-FCF783C499E7}">
      <dgm:prSet/>
      <dgm:spPr/>
      <dgm:t>
        <a:bodyPr/>
        <a:lstStyle/>
        <a:p>
          <a:endParaRPr lang="zh-TW" altLang="en-US"/>
        </a:p>
      </dgm:t>
    </dgm:pt>
    <dgm:pt modelId="{AB3F2A64-A4F6-4898-8E92-8F5768BF1A7A}" type="pres">
      <dgm:prSet presAssocID="{CED314C0-0EF7-4D73-AEBE-B65516DE1FFB}" presName="rootnode" presStyleCnt="0">
        <dgm:presLayoutVars>
          <dgm:chMax/>
          <dgm:chPref/>
          <dgm:dir/>
          <dgm:animLvl val="lvl"/>
        </dgm:presLayoutVars>
      </dgm:prSet>
      <dgm:spPr/>
      <dgm:t>
        <a:bodyPr/>
        <a:lstStyle/>
        <a:p>
          <a:endParaRPr lang="zh-TW" altLang="en-US"/>
        </a:p>
      </dgm:t>
    </dgm:pt>
    <dgm:pt modelId="{42554C14-A8DA-4E63-8715-C8AF5686F6D8}" type="pres">
      <dgm:prSet presAssocID="{1B287E5D-76AE-4C10-9F61-38EA99DECAD9}" presName="composite" presStyleCnt="0"/>
      <dgm:spPr/>
    </dgm:pt>
    <dgm:pt modelId="{350A0EB4-90B1-426C-82D3-7EFEEB0FD5EF}" type="pres">
      <dgm:prSet presAssocID="{1B287E5D-76AE-4C10-9F61-38EA99DECAD9}" presName="bentUpArrow1" presStyleLbl="alignImgPlace1" presStyleIdx="0" presStyleCnt="1" custLinFactNeighborX="4045" custLinFactNeighborY="10636"/>
      <dgm:spPr/>
    </dgm:pt>
    <dgm:pt modelId="{D25E7246-6249-4F1D-9233-79A1E42E8BDB}" type="pres">
      <dgm:prSet presAssocID="{1B287E5D-76AE-4C10-9F61-38EA99DECAD9}" presName="ParentText" presStyleLbl="node1" presStyleIdx="0" presStyleCnt="2" custScaleX="85626" custScaleY="75458" custLinFactNeighborX="-1156" custLinFactNeighborY="-16429">
        <dgm:presLayoutVars>
          <dgm:chMax val="1"/>
          <dgm:chPref val="1"/>
          <dgm:bulletEnabled val="1"/>
        </dgm:presLayoutVars>
      </dgm:prSet>
      <dgm:spPr/>
      <dgm:t>
        <a:bodyPr/>
        <a:lstStyle/>
        <a:p>
          <a:endParaRPr lang="zh-TW" altLang="en-US"/>
        </a:p>
      </dgm:t>
    </dgm:pt>
    <dgm:pt modelId="{A367D611-8BE3-4587-A69D-7BAE760E38C6}" type="pres">
      <dgm:prSet presAssocID="{1B287E5D-76AE-4C10-9F61-38EA99DECAD9}" presName="ChildText" presStyleLbl="revTx" presStyleIdx="0" presStyleCnt="2" custScaleX="270736" custScaleY="56651" custLinFactNeighborX="68000" custLinFactNeighborY="-80238">
        <dgm:presLayoutVars>
          <dgm:chMax val="0"/>
          <dgm:chPref val="0"/>
          <dgm:bulletEnabled val="1"/>
        </dgm:presLayoutVars>
      </dgm:prSet>
      <dgm:spPr/>
      <dgm:t>
        <a:bodyPr/>
        <a:lstStyle/>
        <a:p>
          <a:endParaRPr lang="zh-TW" altLang="en-US"/>
        </a:p>
      </dgm:t>
    </dgm:pt>
    <dgm:pt modelId="{4ACE8C0D-FA62-418C-9128-2EFD80A6DBB2}" type="pres">
      <dgm:prSet presAssocID="{55F50C80-E979-433C-9ABD-FC20B8C533E0}" presName="sibTrans" presStyleCnt="0"/>
      <dgm:spPr/>
    </dgm:pt>
    <dgm:pt modelId="{C3A4123A-316D-4590-B3C4-349F4B53A613}" type="pres">
      <dgm:prSet presAssocID="{E79974DB-3311-43E6-845B-6D0B4EB7EEF6}" presName="composite" presStyleCnt="0"/>
      <dgm:spPr/>
    </dgm:pt>
    <dgm:pt modelId="{F0F81A15-C0E0-4FE0-995A-FDD1638A3460}" type="pres">
      <dgm:prSet presAssocID="{E79974DB-3311-43E6-845B-6D0B4EB7EEF6}" presName="ParentText" presStyleLbl="node1" presStyleIdx="1" presStyleCnt="2" custScaleX="90325" custScaleY="76623" custLinFactNeighborX="-32359" custLinFactNeighborY="45604">
        <dgm:presLayoutVars>
          <dgm:chMax val="1"/>
          <dgm:chPref val="1"/>
          <dgm:bulletEnabled val="1"/>
        </dgm:presLayoutVars>
      </dgm:prSet>
      <dgm:spPr/>
      <dgm:t>
        <a:bodyPr/>
        <a:lstStyle/>
        <a:p>
          <a:endParaRPr lang="zh-TW" altLang="en-US"/>
        </a:p>
      </dgm:t>
    </dgm:pt>
    <dgm:pt modelId="{3ABB9927-34AA-4436-A95F-6E8AE3387F11}" type="pres">
      <dgm:prSet presAssocID="{E79974DB-3311-43E6-845B-6D0B4EB7EEF6}" presName="FinalChildText" presStyleLbl="revTx" presStyleIdx="1" presStyleCnt="2" custScaleX="202244" custScaleY="86574" custLinFactNeighborX="-1179" custLinFactNeighborY="64817">
        <dgm:presLayoutVars>
          <dgm:chMax val="0"/>
          <dgm:chPref val="0"/>
          <dgm:bulletEnabled val="1"/>
        </dgm:presLayoutVars>
      </dgm:prSet>
      <dgm:spPr/>
      <dgm:t>
        <a:bodyPr/>
        <a:lstStyle/>
        <a:p>
          <a:endParaRPr lang="zh-TW" altLang="en-US"/>
        </a:p>
      </dgm:t>
    </dgm:pt>
  </dgm:ptLst>
  <dgm:cxnLst>
    <dgm:cxn modelId="{E6F8DD8E-4C88-49DB-AFF9-9A6946AA345D}" type="presOf" srcId="{1B287E5D-76AE-4C10-9F61-38EA99DECAD9}" destId="{D25E7246-6249-4F1D-9233-79A1E42E8BDB}" srcOrd="0" destOrd="0" presId="urn:microsoft.com/office/officeart/2005/8/layout/StepDownProcess"/>
    <dgm:cxn modelId="{02C08B8D-6F4A-4B35-A8BB-A17BBA262BD5}" type="presOf" srcId="{C94A3D47-A8FF-4A74-8923-D3F1F448BE69}" destId="{3ABB9927-34AA-4436-A95F-6E8AE3387F11}" srcOrd="0" destOrd="0" presId="urn:microsoft.com/office/officeart/2005/8/layout/StepDownProcess"/>
    <dgm:cxn modelId="{886E1F2E-408B-41C2-A75A-93EE10EB77E5}" srcId="{CED314C0-0EF7-4D73-AEBE-B65516DE1FFB}" destId="{E79974DB-3311-43E6-845B-6D0B4EB7EEF6}" srcOrd="1" destOrd="0" parTransId="{BFF80185-EA75-430B-99EE-155AC6F9CD61}" sibTransId="{EA2498EE-781E-4682-8FE9-923098B05E7E}"/>
    <dgm:cxn modelId="{9042F97A-DDC6-470E-B25C-3018E097C475}" type="presOf" srcId="{E79974DB-3311-43E6-845B-6D0B4EB7EEF6}" destId="{F0F81A15-C0E0-4FE0-995A-FDD1638A3460}" srcOrd="0" destOrd="0" presId="urn:microsoft.com/office/officeart/2005/8/layout/StepDownProcess"/>
    <dgm:cxn modelId="{32390224-6E5A-491E-A2CA-1A66FB555776}" srcId="{1B287E5D-76AE-4C10-9F61-38EA99DECAD9}" destId="{87C7FE1C-BDB4-49BF-8DBF-BF64C7AE0CD1}" srcOrd="0" destOrd="0" parTransId="{C6E1F3EC-FB2F-4AE7-8AFB-88AD8EF0F955}" sibTransId="{EC6783D6-C3DC-4D68-95D8-9C228F2C8204}"/>
    <dgm:cxn modelId="{83C4BB9E-9736-444C-99FC-E279F64149BE}" srcId="{CED314C0-0EF7-4D73-AEBE-B65516DE1FFB}" destId="{1B287E5D-76AE-4C10-9F61-38EA99DECAD9}" srcOrd="0" destOrd="0" parTransId="{87B06240-BB44-4B65-B423-F18E5FF2B9BE}" sibTransId="{55F50C80-E979-433C-9ABD-FC20B8C533E0}"/>
    <dgm:cxn modelId="{374E032E-761E-40DE-B2FE-654BEC6D963F}" type="presOf" srcId="{CED314C0-0EF7-4D73-AEBE-B65516DE1FFB}" destId="{AB3F2A64-A4F6-4898-8E92-8F5768BF1A7A}" srcOrd="0" destOrd="0" presId="urn:microsoft.com/office/officeart/2005/8/layout/StepDownProcess"/>
    <dgm:cxn modelId="{29102EE1-37F2-488D-A717-FCF783C499E7}" srcId="{E79974DB-3311-43E6-845B-6D0B4EB7EEF6}" destId="{C94A3D47-A8FF-4A74-8923-D3F1F448BE69}" srcOrd="0" destOrd="0" parTransId="{967CA97E-B1E2-4F8A-94C2-3063DFEED299}" sibTransId="{1ADD2371-52D2-47E3-B0AC-EE0ADEE10FF0}"/>
    <dgm:cxn modelId="{19BEA444-02A6-434F-A2E1-DA53D127D247}" type="presOf" srcId="{87C7FE1C-BDB4-49BF-8DBF-BF64C7AE0CD1}" destId="{A367D611-8BE3-4587-A69D-7BAE760E38C6}" srcOrd="0" destOrd="0" presId="urn:microsoft.com/office/officeart/2005/8/layout/StepDownProcess"/>
    <dgm:cxn modelId="{9AE0B0CA-8D6C-4F40-8164-568FDE7198DC}" type="presParOf" srcId="{AB3F2A64-A4F6-4898-8E92-8F5768BF1A7A}" destId="{42554C14-A8DA-4E63-8715-C8AF5686F6D8}" srcOrd="0" destOrd="0" presId="urn:microsoft.com/office/officeart/2005/8/layout/StepDownProcess"/>
    <dgm:cxn modelId="{E52F7A69-C905-4C73-9994-D15A463B4B95}" type="presParOf" srcId="{42554C14-A8DA-4E63-8715-C8AF5686F6D8}" destId="{350A0EB4-90B1-426C-82D3-7EFEEB0FD5EF}" srcOrd="0" destOrd="0" presId="urn:microsoft.com/office/officeart/2005/8/layout/StepDownProcess"/>
    <dgm:cxn modelId="{D979ADE1-1B60-49C0-8409-8FD558F2F465}" type="presParOf" srcId="{42554C14-A8DA-4E63-8715-C8AF5686F6D8}" destId="{D25E7246-6249-4F1D-9233-79A1E42E8BDB}" srcOrd="1" destOrd="0" presId="urn:microsoft.com/office/officeart/2005/8/layout/StepDownProcess"/>
    <dgm:cxn modelId="{7E063290-452E-4588-8B63-2448D2CCEB0B}" type="presParOf" srcId="{42554C14-A8DA-4E63-8715-C8AF5686F6D8}" destId="{A367D611-8BE3-4587-A69D-7BAE760E38C6}" srcOrd="2" destOrd="0" presId="urn:microsoft.com/office/officeart/2005/8/layout/StepDownProcess"/>
    <dgm:cxn modelId="{F97D8227-48D9-4157-B032-DC81AE013898}" type="presParOf" srcId="{AB3F2A64-A4F6-4898-8E92-8F5768BF1A7A}" destId="{4ACE8C0D-FA62-418C-9128-2EFD80A6DBB2}" srcOrd="1" destOrd="0" presId="urn:microsoft.com/office/officeart/2005/8/layout/StepDownProcess"/>
    <dgm:cxn modelId="{B95347AD-890A-4F6A-8133-699BA70EF800}" type="presParOf" srcId="{AB3F2A64-A4F6-4898-8E92-8F5768BF1A7A}" destId="{C3A4123A-316D-4590-B3C4-349F4B53A613}" srcOrd="2" destOrd="0" presId="urn:microsoft.com/office/officeart/2005/8/layout/StepDownProcess"/>
    <dgm:cxn modelId="{01B3AF4E-9D8E-4C2C-900F-BAB83ECF00F6}" type="presParOf" srcId="{C3A4123A-316D-4590-B3C4-349F4B53A613}" destId="{F0F81A15-C0E0-4FE0-995A-FDD1638A3460}" srcOrd="0" destOrd="0" presId="urn:microsoft.com/office/officeart/2005/8/layout/StepDownProcess"/>
    <dgm:cxn modelId="{263F5F31-1103-4CBE-B687-A0884998D960}" type="presParOf" srcId="{C3A4123A-316D-4590-B3C4-349F4B53A613}" destId="{3ABB9927-34AA-4436-A95F-6E8AE3387F11}"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A09DBE7-2F5F-4DA2-A99C-188F00F8242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TW" altLang="en-US"/>
        </a:p>
      </dgm:t>
    </dgm:pt>
    <dgm:pt modelId="{343A4674-1F11-4E9D-9DF7-1A71D0F32498}">
      <dgm:prSet phldrT="[文字]"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TW" altLang="zh-TW" sz="2800" b="1" cap="all" dirty="0" smtClean="0">
              <a:solidFill>
                <a:srgbClr val="002060"/>
              </a:solidFill>
              <a:effectLst>
                <a:outerShdw blurRad="38100" dist="38100" dir="2700000" algn="tl">
                  <a:srgbClr val="000000">
                    <a:alpha val="43137"/>
                  </a:srgbClr>
                </a:outerShdw>
              </a:effectLst>
              <a:latin typeface="Book Antiqua" pitchFamily="18" charset="0"/>
              <a:ea typeface="標楷體" pitchFamily="65" charset="-120"/>
              <a:cs typeface="+mj-cs"/>
            </a:rPr>
            <a:t>「主辦證券承銷商受託協助委任公司遵循我國法令暨本公司上市相關規章應行注意事項要點」</a:t>
          </a:r>
          <a:endParaRPr lang="zh-TW" altLang="en-US" sz="2800" b="1" cap="all" dirty="0" smtClean="0">
            <a:solidFill>
              <a:srgbClr val="002060"/>
            </a:solidFill>
            <a:effectLst>
              <a:outerShdw blurRad="38100" dist="38100" dir="2700000" algn="tl">
                <a:srgbClr val="000000">
                  <a:alpha val="43137"/>
                </a:srgbClr>
              </a:outerShdw>
            </a:effectLst>
            <a:latin typeface="Book Antiqua" pitchFamily="18" charset="0"/>
            <a:ea typeface="標楷體" pitchFamily="65" charset="-120"/>
            <a:cs typeface="+mj-cs"/>
          </a:endParaRPr>
        </a:p>
        <a:p>
          <a:pPr lvl="0" defTabSz="1422400">
            <a:lnSpc>
              <a:spcPct val="90000"/>
            </a:lnSpc>
            <a:spcBef>
              <a:spcPct val="0"/>
            </a:spcBef>
            <a:spcAft>
              <a:spcPct val="35000"/>
            </a:spcAft>
          </a:pPr>
          <a:endParaRPr lang="zh-TW" altLang="en-US" sz="2400" dirty="0">
            <a:solidFill>
              <a:srgbClr val="0066FF"/>
            </a:solidFill>
            <a:effectLst>
              <a:outerShdw blurRad="38100" dist="38100" dir="2700000" algn="tl">
                <a:srgbClr val="000000">
                  <a:alpha val="43137"/>
                </a:srgbClr>
              </a:outerShdw>
            </a:effectLst>
          </a:endParaRPr>
        </a:p>
      </dgm:t>
    </dgm:pt>
    <dgm:pt modelId="{1D5FF491-01B9-4239-8900-C1E06B241148}" type="parTrans" cxnId="{5D08F957-5A16-47E9-B0D8-B183D4E9636C}">
      <dgm:prSet/>
      <dgm:spPr/>
      <dgm:t>
        <a:bodyPr/>
        <a:lstStyle/>
        <a:p>
          <a:endParaRPr lang="zh-TW" altLang="en-US"/>
        </a:p>
      </dgm:t>
    </dgm:pt>
    <dgm:pt modelId="{CFF960CD-5DA7-40DF-B212-C4F3ED29E446}" type="sibTrans" cxnId="{5D08F957-5A16-47E9-B0D8-B183D4E9636C}">
      <dgm:prSet/>
      <dgm:spPr/>
      <dgm:t>
        <a:bodyPr/>
        <a:lstStyle/>
        <a:p>
          <a:endParaRPr lang="zh-TW" altLang="en-US"/>
        </a:p>
      </dgm:t>
    </dgm:pt>
    <dgm:pt modelId="{ADDDF070-3EFF-435E-B282-6ABC466B5B41}">
      <dgm:prSet phldrT="[文字]" custT="1"/>
      <dgm:spPr/>
      <dgm:t>
        <a:bodyPr/>
        <a:lstStyle/>
        <a:p>
          <a:r>
            <a:rPr lang="zh-TW" altLang="en-US" sz="2000" b="1" u="sng" dirty="0" smtClean="0">
              <a:solidFill>
                <a:srgbClr val="0070C0"/>
              </a:solidFill>
            </a:rPr>
            <a:t>明確定位主辦證券承銷商應作為委任公司與本公司之聯繫窗口</a:t>
          </a:r>
          <a:r>
            <a:rPr lang="zh-TW" altLang="en-US" sz="2000" dirty="0" smtClean="0"/>
            <a:t>：</a:t>
          </a:r>
          <a:r>
            <a:rPr lang="en-US" altLang="zh-TW" sz="2000" dirty="0" smtClean="0"/>
            <a:t>1.</a:t>
          </a:r>
          <a:r>
            <a:rPr lang="zh-TW" altLang="zh-TW" sz="2000" dirty="0" smtClean="0"/>
            <a:t>辦證券承銷商應指定專責人員</a:t>
          </a:r>
          <a:r>
            <a:rPr lang="en-US" altLang="zh-TW" sz="2000" dirty="0" smtClean="0"/>
            <a:t>2.</a:t>
          </a:r>
          <a:r>
            <a:rPr lang="zh-TW" altLang="zh-TW" sz="2000" dirty="0" smtClean="0"/>
            <a:t>陪同委任公司出席本公司對其執行重大事件分析管理等相關監理會議</a:t>
          </a:r>
          <a:r>
            <a:rPr lang="en-US" altLang="zh-TW" sz="2000" dirty="0" smtClean="0"/>
            <a:t>3.</a:t>
          </a:r>
          <a:r>
            <a:rPr lang="zh-TW" altLang="zh-TW" sz="2000" dirty="0" smtClean="0"/>
            <a:t>督促委任公司履行上市時對本公司所出具之承諾事項</a:t>
          </a:r>
          <a:r>
            <a:rPr lang="en-US" altLang="zh-TW" sz="2000" dirty="0" smtClean="0"/>
            <a:t>4.</a:t>
          </a:r>
          <a:r>
            <a:rPr lang="zh-TW" altLang="zh-TW" sz="2000" dirty="0" smtClean="0"/>
            <a:t>董事、監察人、總經理</a:t>
          </a:r>
          <a:r>
            <a:rPr lang="zh-TW" altLang="en-US" sz="2000" dirty="0" smtClean="0"/>
            <a:t>等</a:t>
          </a:r>
          <a:r>
            <a:rPr lang="zh-TW" altLang="zh-TW" sz="2000" dirty="0" smtClean="0"/>
            <a:t>請辭及轉任時，應瞭解原因，若發現重大異常情事者，應通知本公司</a:t>
          </a:r>
          <a:endParaRPr lang="zh-TW" altLang="en-US" sz="2000" dirty="0"/>
        </a:p>
      </dgm:t>
    </dgm:pt>
    <dgm:pt modelId="{D922283D-18F5-4783-A0F8-BCF712BEEF83}" type="parTrans" cxnId="{B2418E27-22B3-4308-B388-5903DD600F1C}">
      <dgm:prSet/>
      <dgm:spPr/>
      <dgm:t>
        <a:bodyPr/>
        <a:lstStyle/>
        <a:p>
          <a:endParaRPr lang="zh-TW" altLang="en-US"/>
        </a:p>
      </dgm:t>
    </dgm:pt>
    <dgm:pt modelId="{152F3F6A-83D0-4DCE-8E45-DE49D7AF315C}" type="sibTrans" cxnId="{B2418E27-22B3-4308-B388-5903DD600F1C}">
      <dgm:prSet/>
      <dgm:spPr/>
      <dgm:t>
        <a:bodyPr/>
        <a:lstStyle/>
        <a:p>
          <a:endParaRPr lang="zh-TW" altLang="en-US"/>
        </a:p>
      </dgm:t>
    </dgm:pt>
    <dgm:pt modelId="{8C91FD10-0F7B-4141-B211-8862803D1A5D}">
      <dgm:prSet phldrT="[文字]" custT="1"/>
      <dgm:spPr/>
      <dgm:t>
        <a:bodyPr/>
        <a:lstStyle/>
        <a:p>
          <a:r>
            <a:rPr lang="zh-TW" altLang="en-US" sz="2000" b="1" u="sng" dirty="0" smtClean="0">
              <a:solidFill>
                <a:srgbClr val="0070C0"/>
              </a:solidFill>
            </a:rPr>
            <a:t>提昇資訊揭露透明度</a:t>
          </a:r>
          <a:r>
            <a:rPr lang="zh-TW" altLang="en-US" sz="2000" dirty="0" smtClean="0"/>
            <a:t>：</a:t>
          </a:r>
          <a:r>
            <a:rPr lang="en-US" altLang="zh-TW" sz="2000" dirty="0" smtClean="0"/>
            <a:t>1.</a:t>
          </a:r>
          <a:r>
            <a:rPr lang="zh-TW" altLang="en-US" sz="2000" dirty="0" smtClean="0"/>
            <a:t>公司發布重大訊息</a:t>
          </a:r>
          <a:r>
            <a:rPr lang="zh-TW" altLang="en-US" sz="2000" b="1" dirty="0" smtClean="0"/>
            <a:t>記者會</a:t>
          </a:r>
          <a:r>
            <a:rPr lang="zh-TW" altLang="en-US" sz="2000" dirty="0" smtClean="0"/>
            <a:t>前應主動聯繫主辦證券承銷商協助審閱及提供諮詢，主辦證券承銷商應就合規性、完整性等表示意見</a:t>
          </a:r>
          <a:r>
            <a:rPr lang="en-US" altLang="zh-TW" sz="2000" dirty="0" smtClean="0"/>
            <a:t>2.</a:t>
          </a:r>
          <a:r>
            <a:rPr lang="zh-TW" altLang="zh-TW" sz="2000" dirty="0" smtClean="0"/>
            <a:t>應</a:t>
          </a:r>
          <a:r>
            <a:rPr lang="zh-TW" altLang="zh-TW" sz="2000" u="sng" dirty="0" smtClean="0"/>
            <a:t>每年實地訪查</a:t>
          </a:r>
          <a:r>
            <a:rPr lang="zh-TW" altLang="zh-TW" sz="2000" dirty="0" smtClean="0"/>
            <a:t>重要營業據點或子公司了解營運現況，並訪談該等公司實際負責人及主管財務業務之重要人員</a:t>
          </a:r>
          <a:r>
            <a:rPr lang="en-US" altLang="zh-TW" sz="2000" dirty="0" smtClean="0"/>
            <a:t>3.</a:t>
          </a:r>
          <a:r>
            <a:rPr lang="zh-TW" altLang="zh-TW" sz="2000" dirty="0" smtClean="0"/>
            <a:t>每年協助委任公司在中華民國境內</a:t>
          </a:r>
          <a:r>
            <a:rPr lang="zh-TW" altLang="zh-TW" sz="2000" u="sng" dirty="0" smtClean="0"/>
            <a:t>辦理法人說明會</a:t>
          </a:r>
        </a:p>
        <a:p>
          <a:endParaRPr lang="zh-TW" altLang="en-US" sz="1400" dirty="0"/>
        </a:p>
      </dgm:t>
    </dgm:pt>
    <dgm:pt modelId="{1528D6DC-9B63-4D6B-B5D8-10788E24E2B8}" type="parTrans" cxnId="{39895955-20C4-471E-BCEA-F73F065369EB}">
      <dgm:prSet/>
      <dgm:spPr/>
      <dgm:t>
        <a:bodyPr/>
        <a:lstStyle/>
        <a:p>
          <a:endParaRPr lang="zh-TW" altLang="en-US"/>
        </a:p>
      </dgm:t>
    </dgm:pt>
    <dgm:pt modelId="{1DAD37AC-DD12-4D26-ADC1-68721978D1B3}" type="sibTrans" cxnId="{39895955-20C4-471E-BCEA-F73F065369EB}">
      <dgm:prSet/>
      <dgm:spPr/>
      <dgm:t>
        <a:bodyPr/>
        <a:lstStyle/>
        <a:p>
          <a:endParaRPr lang="zh-TW" altLang="en-US"/>
        </a:p>
      </dgm:t>
    </dgm:pt>
    <dgm:pt modelId="{CE28E46A-6E3F-4F24-A8B4-61F06101DD6D}">
      <dgm:prSet phldrT="[文字]" custT="1"/>
      <dgm:spPr/>
      <dgm:t>
        <a:bodyPr/>
        <a:lstStyle/>
        <a:p>
          <a:r>
            <a:rPr lang="zh-TW" altLang="en-US" sz="2000" b="1" u="sng" dirty="0" smtClean="0">
              <a:solidFill>
                <a:srgbClr val="0070C0"/>
              </a:solidFill>
            </a:rPr>
            <a:t>強化公司治理職能</a:t>
          </a:r>
          <a:r>
            <a:rPr lang="zh-TW" sz="2000" dirty="0" smtClean="0"/>
            <a:t>：</a:t>
          </a:r>
          <a:r>
            <a:rPr lang="en-US" altLang="zh-TW" sz="2000" dirty="0" smtClean="0"/>
            <a:t>1.</a:t>
          </a:r>
          <a:r>
            <a:rPr lang="zh-TW" altLang="zh-TW" sz="2000" dirty="0" smtClean="0"/>
            <a:t>自行辦理對委任公司之董事、總經理</a:t>
          </a:r>
          <a:r>
            <a:rPr lang="zh-TW" altLang="en-US" sz="2000" dirty="0" smtClean="0"/>
            <a:t>、</a:t>
          </a:r>
          <a:r>
            <a:rPr lang="zh-TW" altLang="zh-TW" sz="2000" dirty="0" smtClean="0"/>
            <a:t>財務主管、為對象之公司治理、商務、法務等在職課程</a:t>
          </a:r>
          <a:r>
            <a:rPr lang="en-US" altLang="zh-TW" sz="2000" dirty="0" smtClean="0"/>
            <a:t>2.</a:t>
          </a:r>
          <a:r>
            <a:rPr lang="zh-TW" altLang="zh-TW" sz="2000" dirty="0" smtClean="0"/>
            <a:t>列席委任公司董事會適時提供諮詢建議，</a:t>
          </a:r>
          <a:r>
            <a:rPr lang="zh-TW" altLang="zh-TW" sz="2000" u="sng" dirty="0" smtClean="0"/>
            <a:t>事後審閱董事會議事錄</a:t>
          </a:r>
          <a:r>
            <a:rPr lang="zh-TW" altLang="zh-TW" sz="2000" dirty="0" smtClean="0"/>
            <a:t>，並指定專責人員與獨立董事建立溝通機制</a:t>
          </a:r>
          <a:r>
            <a:rPr lang="en-US" altLang="zh-TW" sz="2000" dirty="0" smtClean="0"/>
            <a:t>3.</a:t>
          </a:r>
          <a:r>
            <a:rPr lang="zh-TW" altLang="zh-TW" sz="2000" dirty="0" smtClean="0"/>
            <a:t>協助委任公司遴選適格之董事提名名單</a:t>
          </a:r>
          <a:endParaRPr lang="zh-TW" altLang="en-US" sz="2000" dirty="0"/>
        </a:p>
      </dgm:t>
    </dgm:pt>
    <dgm:pt modelId="{885B095C-E8D3-4124-841C-036176810127}" type="sibTrans" cxnId="{91AF87A0-F7FA-4A7E-8B32-4242556B0D09}">
      <dgm:prSet/>
      <dgm:spPr/>
      <dgm:t>
        <a:bodyPr/>
        <a:lstStyle/>
        <a:p>
          <a:endParaRPr lang="zh-TW" altLang="en-US"/>
        </a:p>
      </dgm:t>
    </dgm:pt>
    <dgm:pt modelId="{844C96A8-7499-46CF-AECF-70122C16BA0D}" type="parTrans" cxnId="{91AF87A0-F7FA-4A7E-8B32-4242556B0D09}">
      <dgm:prSet/>
      <dgm:spPr/>
      <dgm:t>
        <a:bodyPr/>
        <a:lstStyle/>
        <a:p>
          <a:endParaRPr lang="zh-TW" altLang="en-US"/>
        </a:p>
      </dgm:t>
    </dgm:pt>
    <dgm:pt modelId="{295BD616-2FB9-4883-A1AD-3537227885D7}" type="pres">
      <dgm:prSet presAssocID="{EA09DBE7-2F5F-4DA2-A99C-188F00F82429}" presName="vert0" presStyleCnt="0">
        <dgm:presLayoutVars>
          <dgm:dir/>
          <dgm:animOne val="branch"/>
          <dgm:animLvl val="lvl"/>
        </dgm:presLayoutVars>
      </dgm:prSet>
      <dgm:spPr/>
      <dgm:t>
        <a:bodyPr/>
        <a:lstStyle/>
        <a:p>
          <a:endParaRPr lang="zh-TW" altLang="en-US"/>
        </a:p>
      </dgm:t>
    </dgm:pt>
    <dgm:pt modelId="{1A62E5DC-6752-4672-B169-CD5A4EA144DF}" type="pres">
      <dgm:prSet presAssocID="{343A4674-1F11-4E9D-9DF7-1A71D0F32498}" presName="thickLine" presStyleLbl="alignNode1" presStyleIdx="0" presStyleCnt="1"/>
      <dgm:spPr/>
    </dgm:pt>
    <dgm:pt modelId="{739EC486-73A5-48BD-AF40-F7C9DA179306}" type="pres">
      <dgm:prSet presAssocID="{343A4674-1F11-4E9D-9DF7-1A71D0F32498}" presName="horz1" presStyleCnt="0"/>
      <dgm:spPr/>
    </dgm:pt>
    <dgm:pt modelId="{8E6ADD2C-6154-40BF-A8BD-D3FC22E0C2EC}" type="pres">
      <dgm:prSet presAssocID="{343A4674-1F11-4E9D-9DF7-1A71D0F32498}" presName="tx1" presStyleLbl="revTx" presStyleIdx="0" presStyleCnt="4" custScaleX="96506"/>
      <dgm:spPr/>
      <dgm:t>
        <a:bodyPr/>
        <a:lstStyle/>
        <a:p>
          <a:endParaRPr lang="zh-TW" altLang="en-US"/>
        </a:p>
      </dgm:t>
    </dgm:pt>
    <dgm:pt modelId="{FD2ACF87-ADFC-47FB-AF66-44E150EA6442}" type="pres">
      <dgm:prSet presAssocID="{343A4674-1F11-4E9D-9DF7-1A71D0F32498}" presName="vert1" presStyleCnt="0"/>
      <dgm:spPr/>
    </dgm:pt>
    <dgm:pt modelId="{C13C745A-460A-4188-9822-499875CA28BF}" type="pres">
      <dgm:prSet presAssocID="{ADDDF070-3EFF-435E-B282-6ABC466B5B41}" presName="vertSpace2a" presStyleCnt="0"/>
      <dgm:spPr/>
    </dgm:pt>
    <dgm:pt modelId="{3A40F0C4-1EEA-4BFF-BDE2-44DFAB210C84}" type="pres">
      <dgm:prSet presAssocID="{ADDDF070-3EFF-435E-B282-6ABC466B5B41}" presName="horz2" presStyleCnt="0"/>
      <dgm:spPr/>
    </dgm:pt>
    <dgm:pt modelId="{34CE1DFF-4974-413D-AAB2-254B0E2DCE9B}" type="pres">
      <dgm:prSet presAssocID="{ADDDF070-3EFF-435E-B282-6ABC466B5B41}" presName="horzSpace2" presStyleCnt="0"/>
      <dgm:spPr/>
    </dgm:pt>
    <dgm:pt modelId="{8E8C05E5-66ED-4CEC-AF2C-38C39F0E4E03}" type="pres">
      <dgm:prSet presAssocID="{ADDDF070-3EFF-435E-B282-6ABC466B5B41}" presName="tx2" presStyleLbl="revTx" presStyleIdx="1" presStyleCnt="4" custLinFactNeighborX="-803" custLinFactNeighborY="-5156"/>
      <dgm:spPr/>
      <dgm:t>
        <a:bodyPr/>
        <a:lstStyle/>
        <a:p>
          <a:endParaRPr lang="zh-TW" altLang="en-US"/>
        </a:p>
      </dgm:t>
    </dgm:pt>
    <dgm:pt modelId="{081649B6-B9ED-4923-A506-936522C2D095}" type="pres">
      <dgm:prSet presAssocID="{ADDDF070-3EFF-435E-B282-6ABC466B5B41}" presName="vert2" presStyleCnt="0"/>
      <dgm:spPr/>
    </dgm:pt>
    <dgm:pt modelId="{B2AA9D5C-C42E-4289-98C7-74C603F8F860}" type="pres">
      <dgm:prSet presAssocID="{ADDDF070-3EFF-435E-B282-6ABC466B5B41}" presName="thinLine2b" presStyleLbl="callout" presStyleIdx="0" presStyleCnt="3"/>
      <dgm:spPr/>
    </dgm:pt>
    <dgm:pt modelId="{51867545-B8F0-49E2-9600-232E8BEA40F3}" type="pres">
      <dgm:prSet presAssocID="{ADDDF070-3EFF-435E-B282-6ABC466B5B41}" presName="vertSpace2b" presStyleCnt="0"/>
      <dgm:spPr/>
    </dgm:pt>
    <dgm:pt modelId="{C6E81D59-1891-4579-AA2C-F8FA5FECB599}" type="pres">
      <dgm:prSet presAssocID="{CE28E46A-6E3F-4F24-A8B4-61F06101DD6D}" presName="horz2" presStyleCnt="0"/>
      <dgm:spPr/>
    </dgm:pt>
    <dgm:pt modelId="{063C334A-6A80-4ADE-AD9B-6F687280E5A6}" type="pres">
      <dgm:prSet presAssocID="{CE28E46A-6E3F-4F24-A8B4-61F06101DD6D}" presName="horzSpace2" presStyleCnt="0"/>
      <dgm:spPr/>
    </dgm:pt>
    <dgm:pt modelId="{EFC13440-54E4-4C65-91D9-C46DF2F63EB6}" type="pres">
      <dgm:prSet presAssocID="{CE28E46A-6E3F-4F24-A8B4-61F06101DD6D}" presName="tx2" presStyleLbl="revTx" presStyleIdx="2" presStyleCnt="4"/>
      <dgm:spPr/>
      <dgm:t>
        <a:bodyPr/>
        <a:lstStyle/>
        <a:p>
          <a:endParaRPr lang="zh-TW" altLang="en-US"/>
        </a:p>
      </dgm:t>
    </dgm:pt>
    <dgm:pt modelId="{A8A31346-5A09-4AE8-8D9F-9C6854CFA55F}" type="pres">
      <dgm:prSet presAssocID="{CE28E46A-6E3F-4F24-A8B4-61F06101DD6D}" presName="vert2" presStyleCnt="0"/>
      <dgm:spPr/>
    </dgm:pt>
    <dgm:pt modelId="{302FD56A-644A-4AAE-ACFA-07B4765372BA}" type="pres">
      <dgm:prSet presAssocID="{CE28E46A-6E3F-4F24-A8B4-61F06101DD6D}" presName="thinLine2b" presStyleLbl="callout" presStyleIdx="1" presStyleCnt="3"/>
      <dgm:spPr/>
    </dgm:pt>
    <dgm:pt modelId="{5F9F6927-6448-4B49-B681-C71188BC65F7}" type="pres">
      <dgm:prSet presAssocID="{CE28E46A-6E3F-4F24-A8B4-61F06101DD6D}" presName="vertSpace2b" presStyleCnt="0"/>
      <dgm:spPr/>
    </dgm:pt>
    <dgm:pt modelId="{8C08555C-F023-4988-8267-D5298A8BFDF5}" type="pres">
      <dgm:prSet presAssocID="{8C91FD10-0F7B-4141-B211-8862803D1A5D}" presName="horz2" presStyleCnt="0"/>
      <dgm:spPr/>
    </dgm:pt>
    <dgm:pt modelId="{BEEEDD17-BCB3-4B1C-8739-FAC069F6E1C1}" type="pres">
      <dgm:prSet presAssocID="{8C91FD10-0F7B-4141-B211-8862803D1A5D}" presName="horzSpace2" presStyleCnt="0"/>
      <dgm:spPr/>
    </dgm:pt>
    <dgm:pt modelId="{046D9F16-029C-4ABE-AE91-F31728AF3E73}" type="pres">
      <dgm:prSet presAssocID="{8C91FD10-0F7B-4141-B211-8862803D1A5D}" presName="tx2" presStyleLbl="revTx" presStyleIdx="3" presStyleCnt="4" custScaleY="103427" custLinFactNeighborX="305" custLinFactNeighborY="-5214"/>
      <dgm:spPr/>
      <dgm:t>
        <a:bodyPr/>
        <a:lstStyle/>
        <a:p>
          <a:endParaRPr lang="zh-TW" altLang="en-US"/>
        </a:p>
      </dgm:t>
    </dgm:pt>
    <dgm:pt modelId="{4B5637BF-73BA-4121-93D5-45B98D8BFD0A}" type="pres">
      <dgm:prSet presAssocID="{8C91FD10-0F7B-4141-B211-8862803D1A5D}" presName="vert2" presStyleCnt="0"/>
      <dgm:spPr/>
    </dgm:pt>
    <dgm:pt modelId="{D242675A-3FC0-4E13-8AA6-686EFCD48292}" type="pres">
      <dgm:prSet presAssocID="{8C91FD10-0F7B-4141-B211-8862803D1A5D}" presName="thinLine2b" presStyleLbl="callout" presStyleIdx="2" presStyleCnt="3"/>
      <dgm:spPr/>
    </dgm:pt>
    <dgm:pt modelId="{C930DF63-CA63-4BE3-839A-37C866EA1E41}" type="pres">
      <dgm:prSet presAssocID="{8C91FD10-0F7B-4141-B211-8862803D1A5D}" presName="vertSpace2b" presStyleCnt="0"/>
      <dgm:spPr/>
    </dgm:pt>
  </dgm:ptLst>
  <dgm:cxnLst>
    <dgm:cxn modelId="{3AA16748-88A7-4E79-8246-F408C3888428}" type="presOf" srcId="{EA09DBE7-2F5F-4DA2-A99C-188F00F82429}" destId="{295BD616-2FB9-4883-A1AD-3537227885D7}" srcOrd="0" destOrd="0" presId="urn:microsoft.com/office/officeart/2008/layout/LinedList"/>
    <dgm:cxn modelId="{268DB061-06B8-48C0-9081-4AAEB098E9AF}" type="presOf" srcId="{343A4674-1F11-4E9D-9DF7-1A71D0F32498}" destId="{8E6ADD2C-6154-40BF-A8BD-D3FC22E0C2EC}" srcOrd="0" destOrd="0" presId="urn:microsoft.com/office/officeart/2008/layout/LinedList"/>
    <dgm:cxn modelId="{B2418E27-22B3-4308-B388-5903DD600F1C}" srcId="{343A4674-1F11-4E9D-9DF7-1A71D0F32498}" destId="{ADDDF070-3EFF-435E-B282-6ABC466B5B41}" srcOrd="0" destOrd="0" parTransId="{D922283D-18F5-4783-A0F8-BCF712BEEF83}" sibTransId="{152F3F6A-83D0-4DCE-8E45-DE49D7AF315C}"/>
    <dgm:cxn modelId="{37E9ECA2-EBFD-4F5C-A047-69CE1AB85B19}" type="presOf" srcId="{CE28E46A-6E3F-4F24-A8B4-61F06101DD6D}" destId="{EFC13440-54E4-4C65-91D9-C46DF2F63EB6}" srcOrd="0" destOrd="0" presId="urn:microsoft.com/office/officeart/2008/layout/LinedList"/>
    <dgm:cxn modelId="{C76AF558-D32C-40D4-A2B7-4C0C7B62335C}" type="presOf" srcId="{ADDDF070-3EFF-435E-B282-6ABC466B5B41}" destId="{8E8C05E5-66ED-4CEC-AF2C-38C39F0E4E03}" srcOrd="0" destOrd="0" presId="urn:microsoft.com/office/officeart/2008/layout/LinedList"/>
    <dgm:cxn modelId="{91AF87A0-F7FA-4A7E-8B32-4242556B0D09}" srcId="{343A4674-1F11-4E9D-9DF7-1A71D0F32498}" destId="{CE28E46A-6E3F-4F24-A8B4-61F06101DD6D}" srcOrd="1" destOrd="0" parTransId="{844C96A8-7499-46CF-AECF-70122C16BA0D}" sibTransId="{885B095C-E8D3-4124-841C-036176810127}"/>
    <dgm:cxn modelId="{5D08F957-5A16-47E9-B0D8-B183D4E9636C}" srcId="{EA09DBE7-2F5F-4DA2-A99C-188F00F82429}" destId="{343A4674-1F11-4E9D-9DF7-1A71D0F32498}" srcOrd="0" destOrd="0" parTransId="{1D5FF491-01B9-4239-8900-C1E06B241148}" sibTransId="{CFF960CD-5DA7-40DF-B212-C4F3ED29E446}"/>
    <dgm:cxn modelId="{1A85BDE0-4876-4696-8E0C-316825D404E8}" type="presOf" srcId="{8C91FD10-0F7B-4141-B211-8862803D1A5D}" destId="{046D9F16-029C-4ABE-AE91-F31728AF3E73}" srcOrd="0" destOrd="0" presId="urn:microsoft.com/office/officeart/2008/layout/LinedList"/>
    <dgm:cxn modelId="{39895955-20C4-471E-BCEA-F73F065369EB}" srcId="{343A4674-1F11-4E9D-9DF7-1A71D0F32498}" destId="{8C91FD10-0F7B-4141-B211-8862803D1A5D}" srcOrd="2" destOrd="0" parTransId="{1528D6DC-9B63-4D6B-B5D8-10788E24E2B8}" sibTransId="{1DAD37AC-DD12-4D26-ADC1-68721978D1B3}"/>
    <dgm:cxn modelId="{EE8BB68A-E7DB-4762-A4EF-D2530A713743}" type="presParOf" srcId="{295BD616-2FB9-4883-A1AD-3537227885D7}" destId="{1A62E5DC-6752-4672-B169-CD5A4EA144DF}" srcOrd="0" destOrd="0" presId="urn:microsoft.com/office/officeart/2008/layout/LinedList"/>
    <dgm:cxn modelId="{2922E6CD-C55C-44C7-AA1B-0710435BDD46}" type="presParOf" srcId="{295BD616-2FB9-4883-A1AD-3537227885D7}" destId="{739EC486-73A5-48BD-AF40-F7C9DA179306}" srcOrd="1" destOrd="0" presId="urn:microsoft.com/office/officeart/2008/layout/LinedList"/>
    <dgm:cxn modelId="{629371C5-26B1-4570-87B4-8A3CD43D4733}" type="presParOf" srcId="{739EC486-73A5-48BD-AF40-F7C9DA179306}" destId="{8E6ADD2C-6154-40BF-A8BD-D3FC22E0C2EC}" srcOrd="0" destOrd="0" presId="urn:microsoft.com/office/officeart/2008/layout/LinedList"/>
    <dgm:cxn modelId="{43FF1137-97BF-49F2-9017-3DCAA01AF594}" type="presParOf" srcId="{739EC486-73A5-48BD-AF40-F7C9DA179306}" destId="{FD2ACF87-ADFC-47FB-AF66-44E150EA6442}" srcOrd="1" destOrd="0" presId="urn:microsoft.com/office/officeart/2008/layout/LinedList"/>
    <dgm:cxn modelId="{543258FC-4DEF-4386-881A-AC1F44C0D20E}" type="presParOf" srcId="{FD2ACF87-ADFC-47FB-AF66-44E150EA6442}" destId="{C13C745A-460A-4188-9822-499875CA28BF}" srcOrd="0" destOrd="0" presId="urn:microsoft.com/office/officeart/2008/layout/LinedList"/>
    <dgm:cxn modelId="{077B7869-8E2B-49A1-8D55-13E542A47F5A}" type="presParOf" srcId="{FD2ACF87-ADFC-47FB-AF66-44E150EA6442}" destId="{3A40F0C4-1EEA-4BFF-BDE2-44DFAB210C84}" srcOrd="1" destOrd="0" presId="urn:microsoft.com/office/officeart/2008/layout/LinedList"/>
    <dgm:cxn modelId="{A7477EFF-F339-42EC-AF8D-C7F4735E4DC6}" type="presParOf" srcId="{3A40F0C4-1EEA-4BFF-BDE2-44DFAB210C84}" destId="{34CE1DFF-4974-413D-AAB2-254B0E2DCE9B}" srcOrd="0" destOrd="0" presId="urn:microsoft.com/office/officeart/2008/layout/LinedList"/>
    <dgm:cxn modelId="{23612861-5672-44A7-BFF3-FC220322EEBB}" type="presParOf" srcId="{3A40F0C4-1EEA-4BFF-BDE2-44DFAB210C84}" destId="{8E8C05E5-66ED-4CEC-AF2C-38C39F0E4E03}" srcOrd="1" destOrd="0" presId="urn:microsoft.com/office/officeart/2008/layout/LinedList"/>
    <dgm:cxn modelId="{F7A9A300-B606-4BF6-A979-3BDF2138AD14}" type="presParOf" srcId="{3A40F0C4-1EEA-4BFF-BDE2-44DFAB210C84}" destId="{081649B6-B9ED-4923-A506-936522C2D095}" srcOrd="2" destOrd="0" presId="urn:microsoft.com/office/officeart/2008/layout/LinedList"/>
    <dgm:cxn modelId="{2E04B3DC-AD65-4134-BC89-AF78C23F8E6F}" type="presParOf" srcId="{FD2ACF87-ADFC-47FB-AF66-44E150EA6442}" destId="{B2AA9D5C-C42E-4289-98C7-74C603F8F860}" srcOrd="2" destOrd="0" presId="urn:microsoft.com/office/officeart/2008/layout/LinedList"/>
    <dgm:cxn modelId="{67E9DF0D-AAAA-47CD-A09B-990844A3CDDB}" type="presParOf" srcId="{FD2ACF87-ADFC-47FB-AF66-44E150EA6442}" destId="{51867545-B8F0-49E2-9600-232E8BEA40F3}" srcOrd="3" destOrd="0" presId="urn:microsoft.com/office/officeart/2008/layout/LinedList"/>
    <dgm:cxn modelId="{38EC0B32-8F82-4A2D-AAC5-07F2DFA0733E}" type="presParOf" srcId="{FD2ACF87-ADFC-47FB-AF66-44E150EA6442}" destId="{C6E81D59-1891-4579-AA2C-F8FA5FECB599}" srcOrd="4" destOrd="0" presId="urn:microsoft.com/office/officeart/2008/layout/LinedList"/>
    <dgm:cxn modelId="{BED13A78-C775-47F2-B2F1-480814AC8C89}" type="presParOf" srcId="{C6E81D59-1891-4579-AA2C-F8FA5FECB599}" destId="{063C334A-6A80-4ADE-AD9B-6F687280E5A6}" srcOrd="0" destOrd="0" presId="urn:microsoft.com/office/officeart/2008/layout/LinedList"/>
    <dgm:cxn modelId="{711DE09C-86E3-4FFA-83CB-3CDEDB89E744}" type="presParOf" srcId="{C6E81D59-1891-4579-AA2C-F8FA5FECB599}" destId="{EFC13440-54E4-4C65-91D9-C46DF2F63EB6}" srcOrd="1" destOrd="0" presId="urn:microsoft.com/office/officeart/2008/layout/LinedList"/>
    <dgm:cxn modelId="{2C37BB0E-6218-44A2-B90E-4D0C43A44F2D}" type="presParOf" srcId="{C6E81D59-1891-4579-AA2C-F8FA5FECB599}" destId="{A8A31346-5A09-4AE8-8D9F-9C6854CFA55F}" srcOrd="2" destOrd="0" presId="urn:microsoft.com/office/officeart/2008/layout/LinedList"/>
    <dgm:cxn modelId="{9A22020D-30AB-4905-B089-720B3A7148A3}" type="presParOf" srcId="{FD2ACF87-ADFC-47FB-AF66-44E150EA6442}" destId="{302FD56A-644A-4AAE-ACFA-07B4765372BA}" srcOrd="5" destOrd="0" presId="urn:microsoft.com/office/officeart/2008/layout/LinedList"/>
    <dgm:cxn modelId="{7467480C-B070-4A94-BA18-011345B00F98}" type="presParOf" srcId="{FD2ACF87-ADFC-47FB-AF66-44E150EA6442}" destId="{5F9F6927-6448-4B49-B681-C71188BC65F7}" srcOrd="6" destOrd="0" presId="urn:microsoft.com/office/officeart/2008/layout/LinedList"/>
    <dgm:cxn modelId="{9AF95DD3-525D-4229-89A0-E775912977D3}" type="presParOf" srcId="{FD2ACF87-ADFC-47FB-AF66-44E150EA6442}" destId="{8C08555C-F023-4988-8267-D5298A8BFDF5}" srcOrd="7" destOrd="0" presId="urn:microsoft.com/office/officeart/2008/layout/LinedList"/>
    <dgm:cxn modelId="{588B2646-E0FA-4A9B-82C8-13B138559DAF}" type="presParOf" srcId="{8C08555C-F023-4988-8267-D5298A8BFDF5}" destId="{BEEEDD17-BCB3-4B1C-8739-FAC069F6E1C1}" srcOrd="0" destOrd="0" presId="urn:microsoft.com/office/officeart/2008/layout/LinedList"/>
    <dgm:cxn modelId="{4A431AD3-2756-43FC-9778-42464CD750CB}" type="presParOf" srcId="{8C08555C-F023-4988-8267-D5298A8BFDF5}" destId="{046D9F16-029C-4ABE-AE91-F31728AF3E73}" srcOrd="1" destOrd="0" presId="urn:microsoft.com/office/officeart/2008/layout/LinedList"/>
    <dgm:cxn modelId="{30215821-9FA4-42B2-80E1-98CEE8E02124}" type="presParOf" srcId="{8C08555C-F023-4988-8267-D5298A8BFDF5}" destId="{4B5637BF-73BA-4121-93D5-45B98D8BFD0A}" srcOrd="2" destOrd="0" presId="urn:microsoft.com/office/officeart/2008/layout/LinedList"/>
    <dgm:cxn modelId="{F0313789-5886-4E44-B4C1-3DCBD0E6D0A7}" type="presParOf" srcId="{FD2ACF87-ADFC-47FB-AF66-44E150EA6442}" destId="{D242675A-3FC0-4E13-8AA6-686EFCD48292}" srcOrd="8" destOrd="0" presId="urn:microsoft.com/office/officeart/2008/layout/LinedList"/>
    <dgm:cxn modelId="{D936E3C6-32D3-4ACA-A59E-078F7339A628}" type="presParOf" srcId="{FD2ACF87-ADFC-47FB-AF66-44E150EA6442}" destId="{C930DF63-CA63-4BE3-839A-37C866EA1E41}"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5D96F6-D361-481E-BBA5-172F94A7589C}"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zh-TW" altLang="en-US"/>
        </a:p>
      </dgm:t>
    </dgm:pt>
    <dgm:pt modelId="{F7845CBE-6637-4CA2-B17B-1D820CBE5D30}">
      <dgm:prSet phldrT="[文字]"/>
      <dgm:spPr/>
      <dgm:t>
        <a:bodyPr/>
        <a:lstStyle/>
        <a:p>
          <a:r>
            <a:rPr lang="zh-TW" altLang="en-US" dirty="0" smtClean="0"/>
            <a:t>董事會設置及行使職權應遵循事項要點第</a:t>
          </a:r>
          <a:r>
            <a:rPr lang="en-US" altLang="en-US" dirty="0" smtClean="0"/>
            <a:t>20</a:t>
          </a:r>
          <a:r>
            <a:rPr lang="zh-TW" altLang="en-US" dirty="0" smtClean="0"/>
            <a:t>條：</a:t>
          </a:r>
        </a:p>
        <a:p>
          <a:r>
            <a:rPr lang="zh-TW" altLang="en-US" u="none" dirty="0" smtClean="0"/>
            <a:t>上市公司應設置公司治理主管</a:t>
          </a:r>
          <a:r>
            <a:rPr lang="zh-TW" altLang="en-US" dirty="0" smtClean="0"/>
            <a:t>，但實收資本額未達</a:t>
          </a:r>
          <a:r>
            <a:rPr lang="en-US" altLang="en-US" dirty="0" smtClean="0"/>
            <a:t>20</a:t>
          </a:r>
          <a:r>
            <a:rPr lang="zh-TW" altLang="en-US" dirty="0" smtClean="0"/>
            <a:t>億元非屬金融保險業者，得於中華民國</a:t>
          </a:r>
          <a:r>
            <a:rPr lang="en-US" altLang="en-US" dirty="0" smtClean="0"/>
            <a:t>112</a:t>
          </a:r>
          <a:r>
            <a:rPr lang="zh-TW" altLang="en-US" dirty="0" smtClean="0"/>
            <a:t>年</a:t>
          </a:r>
          <a:r>
            <a:rPr lang="en-US" altLang="en-US" dirty="0" smtClean="0"/>
            <a:t>6</a:t>
          </a:r>
          <a:r>
            <a:rPr lang="zh-TW" altLang="en-US" dirty="0" smtClean="0"/>
            <a:t>月</a:t>
          </a:r>
          <a:r>
            <a:rPr lang="en-US" altLang="en-US" dirty="0" smtClean="0"/>
            <a:t>30</a:t>
          </a:r>
          <a:r>
            <a:rPr lang="zh-TW" altLang="en-US" dirty="0" smtClean="0"/>
            <a:t>日前完成設置公司治理主管。</a:t>
          </a:r>
        </a:p>
      </dgm:t>
    </dgm:pt>
    <dgm:pt modelId="{8046B0E8-9130-49C8-8F21-FC4380DA26BE}" type="parTrans" cxnId="{A03BB9B9-2DE5-408D-9FC7-8CFB24B6A175}">
      <dgm:prSet/>
      <dgm:spPr/>
      <dgm:t>
        <a:bodyPr/>
        <a:lstStyle/>
        <a:p>
          <a:endParaRPr lang="zh-TW" altLang="en-US"/>
        </a:p>
      </dgm:t>
    </dgm:pt>
    <dgm:pt modelId="{B23DC904-6F42-4BF5-BDD0-48EB5533112A}" type="sibTrans" cxnId="{A03BB9B9-2DE5-408D-9FC7-8CFB24B6A175}">
      <dgm:prSet/>
      <dgm:spPr/>
      <dgm:t>
        <a:bodyPr/>
        <a:lstStyle/>
        <a:p>
          <a:endParaRPr lang="zh-TW" altLang="en-US"/>
        </a:p>
      </dgm:t>
    </dgm:pt>
    <dgm:pt modelId="{BAD9BAA5-2C1E-4DB7-BAB5-15223CBF3E3D}">
      <dgm:prSet phldrT="[文字]"/>
      <dgm:spPr/>
      <dgm:t>
        <a:bodyPr/>
        <a:lstStyle/>
        <a:p>
          <a:r>
            <a:rPr lang="zh-TW" altLang="en-US" dirty="0" smtClean="0">
              <a:solidFill>
                <a:srgbClr val="FF0000"/>
              </a:solidFill>
            </a:rPr>
            <a:t>有價證券上市審查準則第</a:t>
          </a:r>
          <a:r>
            <a:rPr lang="en-US" altLang="zh-TW" dirty="0" smtClean="0">
              <a:solidFill>
                <a:srgbClr val="FF0000"/>
              </a:solidFill>
            </a:rPr>
            <a:t>2</a:t>
          </a:r>
          <a:r>
            <a:rPr lang="zh-TW" altLang="en-US" dirty="0" smtClean="0">
              <a:solidFill>
                <a:srgbClr val="FF0000"/>
              </a:solidFill>
            </a:rPr>
            <a:t>條之</a:t>
          </a:r>
          <a:r>
            <a:rPr lang="en-US" altLang="zh-TW" dirty="0" smtClean="0">
              <a:solidFill>
                <a:srgbClr val="FF0000"/>
              </a:solidFill>
            </a:rPr>
            <a:t>2</a:t>
          </a:r>
          <a:r>
            <a:rPr lang="zh-TW" altLang="en-US" dirty="0" smtClean="0"/>
            <a:t>：</a:t>
          </a:r>
          <a:r>
            <a:rPr lang="zh-TW" dirty="0" smtClean="0"/>
            <a:t>申請股票上市之本國發行公司及股票第一上市之外國發行人，</a:t>
          </a:r>
          <a:r>
            <a:rPr lang="zh-TW" u="sng" dirty="0" smtClean="0"/>
            <a:t>應設置符合「上市公司董事會設置及行使職權應遵循事項要點」規定之公司治理主管</a:t>
          </a:r>
          <a:r>
            <a:rPr lang="zh-TW" altLang="en-US" u="sng" dirty="0" smtClean="0"/>
            <a:t>，本公司始受理其申請上市案</a:t>
          </a:r>
          <a:r>
            <a:rPr lang="zh-TW" altLang="en-US" u="none" dirty="0" smtClean="0">
              <a:solidFill>
                <a:srgbClr val="FF0000"/>
              </a:solidFill>
            </a:rPr>
            <a:t>（</a:t>
          </a:r>
          <a:r>
            <a:rPr lang="en-US" altLang="en-US" u="none" dirty="0" smtClean="0">
              <a:solidFill>
                <a:srgbClr val="FF0000"/>
              </a:solidFill>
            </a:rPr>
            <a:t>112.1.1</a:t>
          </a:r>
          <a:r>
            <a:rPr lang="zh-TW" altLang="en-US" u="none" dirty="0" smtClean="0">
              <a:solidFill>
                <a:srgbClr val="FF0000"/>
              </a:solidFill>
            </a:rPr>
            <a:t>實施）</a:t>
          </a:r>
          <a:r>
            <a:rPr lang="zh-TW" altLang="en-US" u="sng" dirty="0" smtClean="0">
              <a:solidFill>
                <a:srgbClr val="FF0000"/>
              </a:solidFill>
            </a:rPr>
            <a:t> </a:t>
          </a:r>
          <a:endParaRPr lang="zh-TW" altLang="en-US" dirty="0">
            <a:solidFill>
              <a:srgbClr val="FF0000"/>
            </a:solidFill>
          </a:endParaRPr>
        </a:p>
      </dgm:t>
    </dgm:pt>
    <dgm:pt modelId="{B059D260-534A-4FD7-891B-2087537A9B60}" type="parTrans" cxnId="{433AABAF-D973-4BF7-8ECF-92D1F6587EEF}">
      <dgm:prSet/>
      <dgm:spPr/>
      <dgm:t>
        <a:bodyPr/>
        <a:lstStyle/>
        <a:p>
          <a:endParaRPr lang="zh-TW" altLang="en-US"/>
        </a:p>
      </dgm:t>
    </dgm:pt>
    <dgm:pt modelId="{A0B98971-416C-4158-8DD9-4568CBFB88C2}" type="sibTrans" cxnId="{433AABAF-D973-4BF7-8ECF-92D1F6587EEF}">
      <dgm:prSet/>
      <dgm:spPr/>
      <dgm:t>
        <a:bodyPr/>
        <a:lstStyle/>
        <a:p>
          <a:endParaRPr lang="zh-TW" altLang="en-US"/>
        </a:p>
      </dgm:t>
    </dgm:pt>
    <dgm:pt modelId="{24197CB6-29AA-4C36-B3B2-8755F8B4BE94}" type="pres">
      <dgm:prSet presAssocID="{945D96F6-D361-481E-BBA5-172F94A7589C}" presName="compositeShape" presStyleCnt="0">
        <dgm:presLayoutVars>
          <dgm:chMax val="2"/>
          <dgm:dir/>
          <dgm:resizeHandles val="exact"/>
        </dgm:presLayoutVars>
      </dgm:prSet>
      <dgm:spPr/>
      <dgm:t>
        <a:bodyPr/>
        <a:lstStyle/>
        <a:p>
          <a:endParaRPr lang="zh-TW" altLang="en-US"/>
        </a:p>
      </dgm:t>
    </dgm:pt>
    <dgm:pt modelId="{91A28BF5-7C2B-4CC0-9EA1-DFE3B0DBAD48}" type="pres">
      <dgm:prSet presAssocID="{F7845CBE-6637-4CA2-B17B-1D820CBE5D30}" presName="upArrow" presStyleLbl="node1" presStyleIdx="0" presStyleCnt="2">
        <dgm:style>
          <a:lnRef idx="0">
            <a:schemeClr val="accent5"/>
          </a:lnRef>
          <a:fillRef idx="3">
            <a:schemeClr val="accent5"/>
          </a:fillRef>
          <a:effectRef idx="3">
            <a:schemeClr val="accent5"/>
          </a:effectRef>
          <a:fontRef idx="minor">
            <a:schemeClr val="lt1"/>
          </a:fontRef>
        </dgm:style>
      </dgm:prSet>
      <dgm:spPr>
        <a:gradFill flip="none" rotWithShape="0">
          <a:gsLst>
            <a:gs pos="0">
              <a:srgbClr val="0066FF">
                <a:tint val="66000"/>
                <a:satMod val="160000"/>
              </a:srgbClr>
            </a:gs>
            <a:gs pos="50000">
              <a:srgbClr val="0066FF">
                <a:tint val="44500"/>
                <a:satMod val="160000"/>
              </a:srgbClr>
            </a:gs>
            <a:gs pos="100000">
              <a:srgbClr val="0066FF">
                <a:tint val="23500"/>
                <a:satMod val="160000"/>
              </a:srgbClr>
            </a:gs>
          </a:gsLst>
          <a:path path="circle">
            <a:fillToRect t="100000" r="100000"/>
          </a:path>
          <a:tileRect l="-100000" b="-100000"/>
        </a:gradFill>
        <a:ln>
          <a:headEnd type="none" w="med" len="med"/>
          <a:tailEnd type="none" w="med" len="med"/>
        </a:ln>
      </dgm:spPr>
      <dgm:t>
        <a:bodyPr/>
        <a:lstStyle/>
        <a:p>
          <a:endParaRPr lang="zh-TW" altLang="en-US"/>
        </a:p>
      </dgm:t>
    </dgm:pt>
    <dgm:pt modelId="{A4373D64-B3AD-41BD-92D9-331900C411FB}" type="pres">
      <dgm:prSet presAssocID="{F7845CBE-6637-4CA2-B17B-1D820CBE5D30}" presName="upArrowText" presStyleLbl="revTx" presStyleIdx="0" presStyleCnt="2">
        <dgm:presLayoutVars>
          <dgm:chMax val="0"/>
          <dgm:bulletEnabled val="1"/>
        </dgm:presLayoutVars>
      </dgm:prSet>
      <dgm:spPr/>
      <dgm:t>
        <a:bodyPr/>
        <a:lstStyle/>
        <a:p>
          <a:endParaRPr lang="zh-TW" altLang="en-US"/>
        </a:p>
      </dgm:t>
    </dgm:pt>
    <dgm:pt modelId="{D7EB0E0D-139C-4A04-B3C2-5FC52C191668}" type="pres">
      <dgm:prSet presAssocID="{BAD9BAA5-2C1E-4DB7-BAB5-15223CBF3E3D}" presName="downArrow" presStyleLbl="node1" presStyleIdx="1" presStyleCnt="2">
        <dgm:style>
          <a:lnRef idx="3">
            <a:schemeClr val="lt1"/>
          </a:lnRef>
          <a:fillRef idx="1">
            <a:schemeClr val="accent5"/>
          </a:fillRef>
          <a:effectRef idx="1">
            <a:schemeClr val="accent5"/>
          </a:effectRef>
          <a:fontRef idx="minor">
            <a:schemeClr val="lt1"/>
          </a:fontRef>
        </dgm:style>
      </dgm:prSet>
      <dgm:spPr/>
      <dgm:t>
        <a:bodyPr/>
        <a:lstStyle/>
        <a:p>
          <a:endParaRPr lang="zh-TW" altLang="en-US"/>
        </a:p>
      </dgm:t>
    </dgm:pt>
    <dgm:pt modelId="{BE38BCC7-28E6-414F-AE71-9188BA0EDD21}" type="pres">
      <dgm:prSet presAssocID="{BAD9BAA5-2C1E-4DB7-BAB5-15223CBF3E3D}" presName="downArrowText" presStyleLbl="revTx" presStyleIdx="1" presStyleCnt="2">
        <dgm:presLayoutVars>
          <dgm:chMax val="0"/>
          <dgm:bulletEnabled val="1"/>
        </dgm:presLayoutVars>
      </dgm:prSet>
      <dgm:spPr/>
      <dgm:t>
        <a:bodyPr/>
        <a:lstStyle/>
        <a:p>
          <a:endParaRPr lang="zh-TW" altLang="en-US"/>
        </a:p>
      </dgm:t>
    </dgm:pt>
  </dgm:ptLst>
  <dgm:cxnLst>
    <dgm:cxn modelId="{A88F31F1-1A27-48E9-9A22-6AFA3A6DBE0B}" type="presOf" srcId="{945D96F6-D361-481E-BBA5-172F94A7589C}" destId="{24197CB6-29AA-4C36-B3B2-8755F8B4BE94}" srcOrd="0" destOrd="0" presId="urn:microsoft.com/office/officeart/2005/8/layout/arrow4"/>
    <dgm:cxn modelId="{7EA0678B-0E84-4E47-8711-F7630100848F}" type="presOf" srcId="{BAD9BAA5-2C1E-4DB7-BAB5-15223CBF3E3D}" destId="{BE38BCC7-28E6-414F-AE71-9188BA0EDD21}" srcOrd="0" destOrd="0" presId="urn:microsoft.com/office/officeart/2005/8/layout/arrow4"/>
    <dgm:cxn modelId="{917A404F-29F4-4CAE-A1A7-9B0ECCA78634}" type="presOf" srcId="{F7845CBE-6637-4CA2-B17B-1D820CBE5D30}" destId="{A4373D64-B3AD-41BD-92D9-331900C411FB}" srcOrd="0" destOrd="0" presId="urn:microsoft.com/office/officeart/2005/8/layout/arrow4"/>
    <dgm:cxn modelId="{A03BB9B9-2DE5-408D-9FC7-8CFB24B6A175}" srcId="{945D96F6-D361-481E-BBA5-172F94A7589C}" destId="{F7845CBE-6637-4CA2-B17B-1D820CBE5D30}" srcOrd="0" destOrd="0" parTransId="{8046B0E8-9130-49C8-8F21-FC4380DA26BE}" sibTransId="{B23DC904-6F42-4BF5-BDD0-48EB5533112A}"/>
    <dgm:cxn modelId="{433AABAF-D973-4BF7-8ECF-92D1F6587EEF}" srcId="{945D96F6-D361-481E-BBA5-172F94A7589C}" destId="{BAD9BAA5-2C1E-4DB7-BAB5-15223CBF3E3D}" srcOrd="1" destOrd="0" parTransId="{B059D260-534A-4FD7-891B-2087537A9B60}" sibTransId="{A0B98971-416C-4158-8DD9-4568CBFB88C2}"/>
    <dgm:cxn modelId="{568E0C4F-296A-4A2E-ABB9-58E915B791BF}" type="presParOf" srcId="{24197CB6-29AA-4C36-B3B2-8755F8B4BE94}" destId="{91A28BF5-7C2B-4CC0-9EA1-DFE3B0DBAD48}" srcOrd="0" destOrd="0" presId="urn:microsoft.com/office/officeart/2005/8/layout/arrow4"/>
    <dgm:cxn modelId="{61E2DE71-51AD-4A19-A524-A644C5A7CE29}" type="presParOf" srcId="{24197CB6-29AA-4C36-B3B2-8755F8B4BE94}" destId="{A4373D64-B3AD-41BD-92D9-331900C411FB}" srcOrd="1" destOrd="0" presId="urn:microsoft.com/office/officeart/2005/8/layout/arrow4"/>
    <dgm:cxn modelId="{E21C59F5-74B3-4856-B7EA-829A03C80F3D}" type="presParOf" srcId="{24197CB6-29AA-4C36-B3B2-8755F8B4BE94}" destId="{D7EB0E0D-139C-4A04-B3C2-5FC52C191668}" srcOrd="2" destOrd="0" presId="urn:microsoft.com/office/officeart/2005/8/layout/arrow4"/>
    <dgm:cxn modelId="{AAECFAD3-6BC9-4D19-A42B-7F80C3203205}" type="presParOf" srcId="{24197CB6-29AA-4C36-B3B2-8755F8B4BE94}" destId="{BE38BCC7-28E6-414F-AE71-9188BA0EDD21}"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72C377-6B82-4BE9-8797-FA0CCF0E6AC3}" type="doc">
      <dgm:prSet loTypeId="urn:microsoft.com/office/officeart/2005/8/layout/hierarchy4" loCatId="list" qsTypeId="urn:microsoft.com/office/officeart/2005/8/quickstyle/simple1" qsCatId="simple" csTypeId="urn:microsoft.com/office/officeart/2005/8/colors/accent4_5" csCatId="accent4" phldr="1"/>
      <dgm:spPr/>
      <dgm:t>
        <a:bodyPr/>
        <a:lstStyle/>
        <a:p>
          <a:endParaRPr lang="zh-TW" altLang="en-US"/>
        </a:p>
      </dgm:t>
    </dgm:pt>
    <dgm:pt modelId="{2A48472C-19CF-411C-9EBC-8C4F744B7C00}">
      <dgm:prSet phldrT="[文字]" custT="1"/>
      <dgm:spPr/>
      <dgm:t>
        <a:bodyPr/>
        <a:lstStyle/>
        <a:p>
          <a:pPr algn="l"/>
          <a:r>
            <a:rPr lang="zh-TW" altLang="en-US" sz="2400" dirty="0" smtClean="0"/>
            <a:t>但母子公司間因業務型態、產業類別或產品別不同且無相互競爭，或其他合理原因造成者，得不適用之</a:t>
          </a:r>
          <a:endParaRPr lang="zh-TW" altLang="en-US" sz="2400" dirty="0"/>
        </a:p>
      </dgm:t>
    </dgm:pt>
    <dgm:pt modelId="{E1E0C9B8-6626-4E1E-887A-92AFB87DC870}" type="parTrans" cxnId="{5A26BA72-014B-48EF-90BB-968C3436EAB7}">
      <dgm:prSet/>
      <dgm:spPr/>
      <dgm:t>
        <a:bodyPr/>
        <a:lstStyle/>
        <a:p>
          <a:endParaRPr lang="zh-TW" altLang="en-US"/>
        </a:p>
      </dgm:t>
    </dgm:pt>
    <dgm:pt modelId="{04FD018A-CBF5-4CCD-B3AD-996C56DDE4C6}" type="sibTrans" cxnId="{5A26BA72-014B-48EF-90BB-968C3436EAB7}">
      <dgm:prSet/>
      <dgm:spPr/>
      <dgm:t>
        <a:bodyPr/>
        <a:lstStyle/>
        <a:p>
          <a:endParaRPr lang="zh-TW" altLang="en-US"/>
        </a:p>
      </dgm:t>
    </dgm:pt>
    <dgm:pt modelId="{33E1774A-DAF9-400B-AC80-AEE4D0827E94}">
      <dgm:prSet phldrT="[文字]"/>
      <dgm:spPr/>
      <dgm:t>
        <a:bodyPr/>
        <a:lstStyle/>
        <a:p>
          <a:pPr algn="l"/>
          <a:r>
            <a:rPr lang="zh-TW" altLang="en-US" dirty="0" smtClean="0"/>
            <a:t>外國發行人申請時屬於母子公司關係之子公司申請其股票上市，</a:t>
          </a:r>
          <a:r>
            <a:rPr lang="en-US" altLang="en-US" dirty="0" smtClean="0"/>
            <a:t>…</a:t>
          </a:r>
          <a:r>
            <a:rPr lang="zh-TW" altLang="en-US" dirty="0" smtClean="0"/>
            <a:t>，但不能符合下列各款情事者，應不同意其股票上市：</a:t>
          </a:r>
          <a:r>
            <a:rPr lang="en-US" altLang="zh-TW" dirty="0" smtClean="0"/>
            <a:t>…</a:t>
          </a:r>
        </a:p>
        <a:p>
          <a:pPr algn="l"/>
          <a:r>
            <a:rPr lang="zh-TW" altLang="en-US" dirty="0" smtClean="0"/>
            <a:t>六、母公司股票已在我國證券集中交易市場上市（櫃）買賣者，申請上市時最近四季未包括申請公司財務數據且經會計師核閱之擬制性合併財務報表所示之擬制性營業收入或營業利益，</a:t>
          </a:r>
          <a:r>
            <a:rPr lang="zh-TW" altLang="en-US" b="1" u="sng" dirty="0" smtClean="0"/>
            <a:t>未較其同期合併財務報表衰退達百分之五十以上</a:t>
          </a:r>
          <a:r>
            <a:rPr lang="zh-TW" altLang="en-US" dirty="0" smtClean="0"/>
            <a:t>，且母公司最近二個會計年度未有重大客戶業務移轉之情事。</a:t>
          </a:r>
          <a:endParaRPr lang="zh-TW" altLang="en-US" dirty="0"/>
        </a:p>
      </dgm:t>
    </dgm:pt>
    <dgm:pt modelId="{B286193D-B5B3-40B7-A533-12BF246F9EE2}" type="sibTrans" cxnId="{DBD78B78-2A53-4553-9FC5-B567FA2E2D6B}">
      <dgm:prSet/>
      <dgm:spPr/>
      <dgm:t>
        <a:bodyPr/>
        <a:lstStyle/>
        <a:p>
          <a:endParaRPr lang="zh-TW" altLang="en-US"/>
        </a:p>
      </dgm:t>
    </dgm:pt>
    <dgm:pt modelId="{7618B37C-21C2-4133-9B30-83B35813ED5C}" type="parTrans" cxnId="{DBD78B78-2A53-4553-9FC5-B567FA2E2D6B}">
      <dgm:prSet/>
      <dgm:spPr/>
      <dgm:t>
        <a:bodyPr/>
        <a:lstStyle/>
        <a:p>
          <a:endParaRPr lang="zh-TW" altLang="en-US"/>
        </a:p>
      </dgm:t>
    </dgm:pt>
    <dgm:pt modelId="{B3ADD636-B5DD-49B5-848D-7AF228DF53DE}">
      <dgm:prSet custT="1"/>
      <dgm:spPr/>
      <dgm:t>
        <a:bodyPr/>
        <a:lstStyle/>
        <a:p>
          <a:pPr algn="l"/>
          <a:r>
            <a:rPr lang="zh-TW" altLang="en-US" sz="2800" u="none" dirty="0" smtClean="0"/>
            <a:t>第一項第六款但書於申請公司之母公司係上市（櫃）投資控股公司者，不適用之</a:t>
          </a:r>
          <a:endParaRPr lang="zh-TW" altLang="en-US" sz="2800" u="none" dirty="0"/>
        </a:p>
      </dgm:t>
    </dgm:pt>
    <dgm:pt modelId="{D53C3735-D768-47C0-A460-AB1F21C47A77}" type="parTrans" cxnId="{310B0940-20F5-4638-9EFF-5C234941E211}">
      <dgm:prSet/>
      <dgm:spPr/>
      <dgm:t>
        <a:bodyPr/>
        <a:lstStyle/>
        <a:p>
          <a:endParaRPr lang="zh-TW" altLang="en-US"/>
        </a:p>
      </dgm:t>
    </dgm:pt>
    <dgm:pt modelId="{AADA823A-3467-4429-8D52-49665C71E0AA}" type="sibTrans" cxnId="{310B0940-20F5-4638-9EFF-5C234941E211}">
      <dgm:prSet/>
      <dgm:spPr/>
      <dgm:t>
        <a:bodyPr/>
        <a:lstStyle/>
        <a:p>
          <a:endParaRPr lang="zh-TW" altLang="en-US"/>
        </a:p>
      </dgm:t>
    </dgm:pt>
    <dgm:pt modelId="{EBC6CAC2-9E14-4C91-9C65-A6F47AEE3900}" type="pres">
      <dgm:prSet presAssocID="{8572C377-6B82-4BE9-8797-FA0CCF0E6AC3}" presName="Name0" presStyleCnt="0">
        <dgm:presLayoutVars>
          <dgm:chPref val="1"/>
          <dgm:dir/>
          <dgm:animOne val="branch"/>
          <dgm:animLvl val="lvl"/>
          <dgm:resizeHandles/>
        </dgm:presLayoutVars>
      </dgm:prSet>
      <dgm:spPr/>
      <dgm:t>
        <a:bodyPr/>
        <a:lstStyle/>
        <a:p>
          <a:endParaRPr lang="zh-TW" altLang="en-US"/>
        </a:p>
      </dgm:t>
    </dgm:pt>
    <dgm:pt modelId="{F71BF691-9BAF-464C-9141-B41D6964046C}" type="pres">
      <dgm:prSet presAssocID="{33E1774A-DAF9-400B-AC80-AEE4D0827E94}" presName="vertOne" presStyleCnt="0"/>
      <dgm:spPr/>
    </dgm:pt>
    <dgm:pt modelId="{A0B07E7E-4F1C-4136-BDFC-B94DC98734C4}" type="pres">
      <dgm:prSet presAssocID="{33E1774A-DAF9-400B-AC80-AEE4D0827E94}" presName="txOne" presStyleLbl="node0" presStyleIdx="0" presStyleCnt="1">
        <dgm:presLayoutVars>
          <dgm:chPref val="3"/>
        </dgm:presLayoutVars>
      </dgm:prSet>
      <dgm:spPr/>
      <dgm:t>
        <a:bodyPr/>
        <a:lstStyle/>
        <a:p>
          <a:endParaRPr lang="zh-TW" altLang="en-US"/>
        </a:p>
      </dgm:t>
    </dgm:pt>
    <dgm:pt modelId="{CAEAA9AE-7BE6-4746-8FA9-CE96C11E004F}" type="pres">
      <dgm:prSet presAssocID="{33E1774A-DAF9-400B-AC80-AEE4D0827E94}" presName="parTransOne" presStyleCnt="0"/>
      <dgm:spPr/>
    </dgm:pt>
    <dgm:pt modelId="{35B5AF30-641B-4B41-A2DA-C58BE18F7CF6}" type="pres">
      <dgm:prSet presAssocID="{33E1774A-DAF9-400B-AC80-AEE4D0827E94}" presName="horzOne" presStyleCnt="0"/>
      <dgm:spPr/>
    </dgm:pt>
    <dgm:pt modelId="{C1309A30-8BE6-4826-9208-46A38F35E11A}" type="pres">
      <dgm:prSet presAssocID="{2A48472C-19CF-411C-9EBC-8C4F744B7C00}" presName="vertTwo" presStyleCnt="0"/>
      <dgm:spPr/>
    </dgm:pt>
    <dgm:pt modelId="{EAC9C803-EB7D-46B1-9A03-D11ADDF259EE}" type="pres">
      <dgm:prSet presAssocID="{2A48472C-19CF-411C-9EBC-8C4F744B7C00}" presName="txTwo" presStyleLbl="node2" presStyleIdx="0" presStyleCnt="2">
        <dgm:presLayoutVars>
          <dgm:chPref val="3"/>
        </dgm:presLayoutVars>
      </dgm:prSet>
      <dgm:spPr/>
      <dgm:t>
        <a:bodyPr/>
        <a:lstStyle/>
        <a:p>
          <a:endParaRPr lang="zh-TW" altLang="en-US"/>
        </a:p>
      </dgm:t>
    </dgm:pt>
    <dgm:pt modelId="{082A7A5E-6EA5-474A-9C2C-995764966175}" type="pres">
      <dgm:prSet presAssocID="{2A48472C-19CF-411C-9EBC-8C4F744B7C00}" presName="horzTwo" presStyleCnt="0"/>
      <dgm:spPr/>
    </dgm:pt>
    <dgm:pt modelId="{E6C2236E-5E9C-4088-B905-1C4C9DC5A5BF}" type="pres">
      <dgm:prSet presAssocID="{04FD018A-CBF5-4CCD-B3AD-996C56DDE4C6}" presName="sibSpaceTwo" presStyleCnt="0"/>
      <dgm:spPr/>
    </dgm:pt>
    <dgm:pt modelId="{910D4254-D6A8-4048-A20B-AF3AE44965D0}" type="pres">
      <dgm:prSet presAssocID="{B3ADD636-B5DD-49B5-848D-7AF228DF53DE}" presName="vertTwo" presStyleCnt="0"/>
      <dgm:spPr/>
    </dgm:pt>
    <dgm:pt modelId="{190E1B2C-3076-4D9E-9CAA-0672ED9C28EF}" type="pres">
      <dgm:prSet presAssocID="{B3ADD636-B5DD-49B5-848D-7AF228DF53DE}" presName="txTwo" presStyleLbl="node2" presStyleIdx="1" presStyleCnt="2">
        <dgm:presLayoutVars>
          <dgm:chPref val="3"/>
        </dgm:presLayoutVars>
      </dgm:prSet>
      <dgm:spPr/>
      <dgm:t>
        <a:bodyPr/>
        <a:lstStyle/>
        <a:p>
          <a:endParaRPr lang="zh-TW" altLang="en-US"/>
        </a:p>
      </dgm:t>
    </dgm:pt>
    <dgm:pt modelId="{084C991D-0B82-4A4F-8155-60AF1A42CB10}" type="pres">
      <dgm:prSet presAssocID="{B3ADD636-B5DD-49B5-848D-7AF228DF53DE}" presName="horzTwo" presStyleCnt="0"/>
      <dgm:spPr/>
    </dgm:pt>
  </dgm:ptLst>
  <dgm:cxnLst>
    <dgm:cxn modelId="{C82AE630-B969-4E10-A0C8-7932702D901E}" type="presOf" srcId="{B3ADD636-B5DD-49B5-848D-7AF228DF53DE}" destId="{190E1B2C-3076-4D9E-9CAA-0672ED9C28EF}" srcOrd="0" destOrd="0" presId="urn:microsoft.com/office/officeart/2005/8/layout/hierarchy4"/>
    <dgm:cxn modelId="{1AC11569-C7AB-4CA0-AC48-551BB6B89713}" type="presOf" srcId="{2A48472C-19CF-411C-9EBC-8C4F744B7C00}" destId="{EAC9C803-EB7D-46B1-9A03-D11ADDF259EE}" srcOrd="0" destOrd="0" presId="urn:microsoft.com/office/officeart/2005/8/layout/hierarchy4"/>
    <dgm:cxn modelId="{A2ED5E02-633F-4CCF-A1B6-33F8B292A230}" type="presOf" srcId="{8572C377-6B82-4BE9-8797-FA0CCF0E6AC3}" destId="{EBC6CAC2-9E14-4C91-9C65-A6F47AEE3900}" srcOrd="0" destOrd="0" presId="urn:microsoft.com/office/officeart/2005/8/layout/hierarchy4"/>
    <dgm:cxn modelId="{DBD78B78-2A53-4553-9FC5-B567FA2E2D6B}" srcId="{8572C377-6B82-4BE9-8797-FA0CCF0E6AC3}" destId="{33E1774A-DAF9-400B-AC80-AEE4D0827E94}" srcOrd="0" destOrd="0" parTransId="{7618B37C-21C2-4133-9B30-83B35813ED5C}" sibTransId="{B286193D-B5B3-40B7-A533-12BF246F9EE2}"/>
    <dgm:cxn modelId="{5A26BA72-014B-48EF-90BB-968C3436EAB7}" srcId="{33E1774A-DAF9-400B-AC80-AEE4D0827E94}" destId="{2A48472C-19CF-411C-9EBC-8C4F744B7C00}" srcOrd="0" destOrd="0" parTransId="{E1E0C9B8-6626-4E1E-887A-92AFB87DC870}" sibTransId="{04FD018A-CBF5-4CCD-B3AD-996C56DDE4C6}"/>
    <dgm:cxn modelId="{AD1C2409-5D26-453F-B745-75972991CF6C}" type="presOf" srcId="{33E1774A-DAF9-400B-AC80-AEE4D0827E94}" destId="{A0B07E7E-4F1C-4136-BDFC-B94DC98734C4}" srcOrd="0" destOrd="0" presId="urn:microsoft.com/office/officeart/2005/8/layout/hierarchy4"/>
    <dgm:cxn modelId="{310B0940-20F5-4638-9EFF-5C234941E211}" srcId="{33E1774A-DAF9-400B-AC80-AEE4D0827E94}" destId="{B3ADD636-B5DD-49B5-848D-7AF228DF53DE}" srcOrd="1" destOrd="0" parTransId="{D53C3735-D768-47C0-A460-AB1F21C47A77}" sibTransId="{AADA823A-3467-4429-8D52-49665C71E0AA}"/>
    <dgm:cxn modelId="{7B653C3E-FF8B-472C-B427-6ED992D8CA1D}" type="presParOf" srcId="{EBC6CAC2-9E14-4C91-9C65-A6F47AEE3900}" destId="{F71BF691-9BAF-464C-9141-B41D6964046C}" srcOrd="0" destOrd="0" presId="urn:microsoft.com/office/officeart/2005/8/layout/hierarchy4"/>
    <dgm:cxn modelId="{4FEDDB62-3B71-42A7-B2E8-29E0048C8447}" type="presParOf" srcId="{F71BF691-9BAF-464C-9141-B41D6964046C}" destId="{A0B07E7E-4F1C-4136-BDFC-B94DC98734C4}" srcOrd="0" destOrd="0" presId="urn:microsoft.com/office/officeart/2005/8/layout/hierarchy4"/>
    <dgm:cxn modelId="{E3AE30E6-F7D2-46E3-9F85-C65F6DDDAF5D}" type="presParOf" srcId="{F71BF691-9BAF-464C-9141-B41D6964046C}" destId="{CAEAA9AE-7BE6-4746-8FA9-CE96C11E004F}" srcOrd="1" destOrd="0" presId="urn:microsoft.com/office/officeart/2005/8/layout/hierarchy4"/>
    <dgm:cxn modelId="{713C9692-5086-4B67-ACCA-4BBD0E6A7781}" type="presParOf" srcId="{F71BF691-9BAF-464C-9141-B41D6964046C}" destId="{35B5AF30-641B-4B41-A2DA-C58BE18F7CF6}" srcOrd="2" destOrd="0" presId="urn:microsoft.com/office/officeart/2005/8/layout/hierarchy4"/>
    <dgm:cxn modelId="{FE7E19A7-3D50-4F85-8B5E-CA5A096BCC8C}" type="presParOf" srcId="{35B5AF30-641B-4B41-A2DA-C58BE18F7CF6}" destId="{C1309A30-8BE6-4826-9208-46A38F35E11A}" srcOrd="0" destOrd="0" presId="urn:microsoft.com/office/officeart/2005/8/layout/hierarchy4"/>
    <dgm:cxn modelId="{2F59B680-0270-40E0-A13E-5E59233F4389}" type="presParOf" srcId="{C1309A30-8BE6-4826-9208-46A38F35E11A}" destId="{EAC9C803-EB7D-46B1-9A03-D11ADDF259EE}" srcOrd="0" destOrd="0" presId="urn:microsoft.com/office/officeart/2005/8/layout/hierarchy4"/>
    <dgm:cxn modelId="{B9024B34-CCAA-4736-B578-987D670A61D9}" type="presParOf" srcId="{C1309A30-8BE6-4826-9208-46A38F35E11A}" destId="{082A7A5E-6EA5-474A-9C2C-995764966175}" srcOrd="1" destOrd="0" presId="urn:microsoft.com/office/officeart/2005/8/layout/hierarchy4"/>
    <dgm:cxn modelId="{D539A7F0-8314-449B-ACB3-DA5388D3DF0B}" type="presParOf" srcId="{35B5AF30-641B-4B41-A2DA-C58BE18F7CF6}" destId="{E6C2236E-5E9C-4088-B905-1C4C9DC5A5BF}" srcOrd="1" destOrd="0" presId="urn:microsoft.com/office/officeart/2005/8/layout/hierarchy4"/>
    <dgm:cxn modelId="{6DE3882C-F80B-48B3-9037-716F73E139F7}" type="presParOf" srcId="{35B5AF30-641B-4B41-A2DA-C58BE18F7CF6}" destId="{910D4254-D6A8-4048-A20B-AF3AE44965D0}" srcOrd="2" destOrd="0" presId="urn:microsoft.com/office/officeart/2005/8/layout/hierarchy4"/>
    <dgm:cxn modelId="{E6BD6B2F-9CDB-4067-8261-F5C97F11C184}" type="presParOf" srcId="{910D4254-D6A8-4048-A20B-AF3AE44965D0}" destId="{190E1B2C-3076-4D9E-9CAA-0672ED9C28EF}" srcOrd="0" destOrd="0" presId="urn:microsoft.com/office/officeart/2005/8/layout/hierarchy4"/>
    <dgm:cxn modelId="{127577B8-B841-4B17-B5EA-3D8780129525}" type="presParOf" srcId="{910D4254-D6A8-4048-A20B-AF3AE44965D0}" destId="{084C991D-0B82-4A4F-8155-60AF1A42CB10}"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9BD083-0D6C-404A-A002-E3DF999F7B40}"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zh-TW" altLang="en-US"/>
        </a:p>
      </dgm:t>
    </dgm:pt>
    <dgm:pt modelId="{529CD92A-FA57-4FF7-8746-9918627D3F9F}">
      <dgm:prSet phldrT="[文字]" custT="1">
        <dgm:style>
          <a:lnRef idx="0">
            <a:schemeClr val="accent5"/>
          </a:lnRef>
          <a:fillRef idx="3">
            <a:schemeClr val="accent5"/>
          </a:fillRef>
          <a:effectRef idx="3">
            <a:schemeClr val="accent5"/>
          </a:effectRef>
          <a:fontRef idx="minor">
            <a:schemeClr val="lt1"/>
          </a:fontRef>
        </dgm:style>
      </dgm:prSet>
      <dgm:spPr>
        <a:gradFill flip="none" rotWithShape="0">
          <a:gsLst>
            <a:gs pos="0">
              <a:srgbClr val="000099">
                <a:shade val="30000"/>
                <a:satMod val="115000"/>
              </a:srgbClr>
            </a:gs>
            <a:gs pos="50000">
              <a:srgbClr val="000099">
                <a:shade val="67500"/>
                <a:satMod val="115000"/>
              </a:srgbClr>
            </a:gs>
            <a:gs pos="100000">
              <a:srgbClr val="000099">
                <a:shade val="100000"/>
                <a:satMod val="115000"/>
              </a:srgbClr>
            </a:gs>
          </a:gsLst>
          <a:lin ang="2700000" scaled="1"/>
          <a:tileRect/>
        </a:gra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TW" altLang="en-US" sz="3600" dirty="0" smtClean="0"/>
            <a:t>上市上櫃公司管理階層或大股東參與併購，應由具獨立性之律師出具法律意見書</a:t>
          </a:r>
          <a:endParaRPr lang="en-US" altLang="zh-TW" sz="3600" dirty="0" smtClean="0"/>
        </a:p>
        <a:p>
          <a:pPr lvl="0" defTabSz="1422400">
            <a:lnSpc>
              <a:spcPct val="90000"/>
            </a:lnSpc>
            <a:spcBef>
              <a:spcPct val="0"/>
            </a:spcBef>
            <a:spcAft>
              <a:spcPct val="35000"/>
            </a:spcAft>
          </a:pPr>
          <a:endParaRPr lang="zh-TW" altLang="en-US" sz="2600" dirty="0"/>
        </a:p>
      </dgm:t>
    </dgm:pt>
    <dgm:pt modelId="{C5C8D5FB-FA7C-4CD6-BD31-19CB7990A33B}" type="parTrans" cxnId="{2D7AEB5C-49D7-45CD-A297-4C1BF050C382}">
      <dgm:prSet/>
      <dgm:spPr/>
      <dgm:t>
        <a:bodyPr/>
        <a:lstStyle/>
        <a:p>
          <a:endParaRPr lang="zh-TW" altLang="en-US"/>
        </a:p>
      </dgm:t>
    </dgm:pt>
    <dgm:pt modelId="{2A0DC1B8-3D79-4B79-9377-5F5953EECE7C}" type="sibTrans" cxnId="{2D7AEB5C-49D7-45CD-A297-4C1BF050C382}">
      <dgm:prSet/>
      <dgm:spPr/>
      <dgm:t>
        <a:bodyPr/>
        <a:lstStyle/>
        <a:p>
          <a:endParaRPr lang="zh-TW" altLang="en-US"/>
        </a:p>
      </dgm:t>
    </dgm:pt>
    <dgm:pt modelId="{562EB72E-67C6-4A6E-AD6D-E0B8748EF603}">
      <dgm:prSet phldrT="[文字]" custT="1"/>
      <dgm:spPr/>
      <dgm:t>
        <a:bodyPr/>
        <a:lstStyle/>
        <a:p>
          <a:pPr algn="ctr"/>
          <a:r>
            <a:rPr lang="zh-TW" altLang="zh-TW" sz="2800" dirty="0" smtClean="0">
              <a:solidFill>
                <a:srgbClr val="FFFF00"/>
              </a:solidFill>
            </a:rPr>
            <a:t>律師之資格</a:t>
          </a:r>
          <a:r>
            <a:rPr lang="zh-TW" altLang="en-US" sz="2800" dirty="0" smtClean="0">
              <a:solidFill>
                <a:srgbClr val="FFFF00"/>
              </a:solidFill>
            </a:rPr>
            <a:t>：</a:t>
          </a:r>
          <a:endParaRPr lang="en-US" altLang="zh-TW" sz="2800" dirty="0" smtClean="0">
            <a:solidFill>
              <a:srgbClr val="FFFF00"/>
            </a:solidFill>
          </a:endParaRPr>
        </a:p>
        <a:p>
          <a:pPr algn="l"/>
          <a:r>
            <a:rPr lang="zh-TW" altLang="zh-TW" sz="2400" dirty="0" smtClean="0"/>
            <a:t>應符合公開發行公司獨立董事設置及應遵循事項辦法第三條規定，且不得與併購交易相對人為關係人，或有利害關係而足以影響獨立性</a:t>
          </a:r>
        </a:p>
        <a:p>
          <a:pPr algn="ctr"/>
          <a:endParaRPr lang="zh-TW" altLang="en-US" sz="1900" dirty="0"/>
        </a:p>
      </dgm:t>
    </dgm:pt>
    <dgm:pt modelId="{7B4A6325-28BA-4964-8E68-5F9936A70DE0}" type="parTrans" cxnId="{8C1B1427-903A-470E-93AB-0900D2D17E32}">
      <dgm:prSet/>
      <dgm:spPr/>
      <dgm:t>
        <a:bodyPr/>
        <a:lstStyle/>
        <a:p>
          <a:endParaRPr lang="zh-TW" altLang="en-US"/>
        </a:p>
      </dgm:t>
    </dgm:pt>
    <dgm:pt modelId="{8BB2CDEA-22C2-4326-9D38-15DCFADF32D5}" type="sibTrans" cxnId="{8C1B1427-903A-470E-93AB-0900D2D17E32}">
      <dgm:prSet/>
      <dgm:spPr/>
      <dgm:t>
        <a:bodyPr/>
        <a:lstStyle/>
        <a:p>
          <a:endParaRPr lang="zh-TW" altLang="en-US"/>
        </a:p>
      </dgm:t>
    </dgm:pt>
    <dgm:pt modelId="{73992BC3-FD5E-4ACA-B8E9-AB03AC5FCCA8}">
      <dgm:prSet phldrT="[文字]" custT="1"/>
      <dgm:spPr/>
      <dgm:t>
        <a:bodyPr/>
        <a:lstStyle/>
        <a:p>
          <a:pPr algn="ctr"/>
          <a:r>
            <a:rPr lang="zh-TW" altLang="en-US" sz="2800" dirty="0" smtClean="0">
              <a:solidFill>
                <a:srgbClr val="FFFF00"/>
              </a:solidFill>
            </a:rPr>
            <a:t>評估事項：</a:t>
          </a:r>
          <a:endParaRPr lang="en-US" altLang="zh-TW" sz="2800" dirty="0" smtClean="0">
            <a:solidFill>
              <a:srgbClr val="FFFF00"/>
            </a:solidFill>
          </a:endParaRPr>
        </a:p>
        <a:p>
          <a:pPr algn="l"/>
          <a:r>
            <a:rPr lang="en-US" altLang="zh-TW" sz="2000" dirty="0" smtClean="0"/>
            <a:t>1.</a:t>
          </a:r>
          <a:r>
            <a:rPr lang="zh-TW" altLang="en-US" sz="2000" dirty="0" smtClean="0"/>
            <a:t>審議併購事項之審計委員會成員是否符合公開發行公司獨立董事設置及應遵循事項辦法第三條規定，且不得與併購交易相對人為關係人或有利害關係而足以影響獨立性。</a:t>
          </a:r>
          <a:endParaRPr lang="en-US" altLang="zh-TW" sz="2000" dirty="0" smtClean="0"/>
        </a:p>
        <a:p>
          <a:pPr algn="l"/>
          <a:r>
            <a:rPr lang="en-US" altLang="zh-TW" sz="2000" dirty="0" smtClean="0"/>
            <a:t>2.</a:t>
          </a:r>
          <a:r>
            <a:rPr lang="zh-TW" altLang="en-US" sz="2000" dirty="0" smtClean="0"/>
            <a:t>相關程序之設計及執行是否符合相關法令暨資訊。</a:t>
          </a:r>
          <a:endParaRPr lang="en-US" altLang="zh-TW" sz="2000" dirty="0" smtClean="0"/>
        </a:p>
        <a:p>
          <a:pPr algn="l"/>
          <a:r>
            <a:rPr lang="en-US" altLang="zh-TW" sz="2000" dirty="0" smtClean="0"/>
            <a:t>3.</a:t>
          </a:r>
          <a:r>
            <a:rPr lang="zh-TW" altLang="en-US" sz="2000" dirty="0" smtClean="0"/>
            <a:t>是否依相關法令充分揭露。</a:t>
          </a:r>
          <a:endParaRPr lang="zh-TW" altLang="en-US" sz="2000" dirty="0"/>
        </a:p>
      </dgm:t>
    </dgm:pt>
    <dgm:pt modelId="{B582C345-A75A-49DF-925D-BDE49582BC41}" type="parTrans" cxnId="{E535E3CB-E530-47C0-9E47-AA446F83679E}">
      <dgm:prSet/>
      <dgm:spPr/>
      <dgm:t>
        <a:bodyPr/>
        <a:lstStyle/>
        <a:p>
          <a:endParaRPr lang="zh-TW" altLang="en-US"/>
        </a:p>
      </dgm:t>
    </dgm:pt>
    <dgm:pt modelId="{EFB9BC3D-FF77-49BC-B2C1-D53F63E0B17B}" type="sibTrans" cxnId="{E535E3CB-E530-47C0-9E47-AA446F83679E}">
      <dgm:prSet/>
      <dgm:spPr/>
      <dgm:t>
        <a:bodyPr/>
        <a:lstStyle/>
        <a:p>
          <a:endParaRPr lang="zh-TW" altLang="en-US"/>
        </a:p>
      </dgm:t>
    </dgm:pt>
    <dgm:pt modelId="{9BECE18D-4463-4B37-AA49-2DA84BFA8E3D}" type="pres">
      <dgm:prSet presAssocID="{3A9BD083-0D6C-404A-A002-E3DF999F7B40}" presName="composite" presStyleCnt="0">
        <dgm:presLayoutVars>
          <dgm:chMax val="1"/>
          <dgm:dir/>
          <dgm:resizeHandles val="exact"/>
        </dgm:presLayoutVars>
      </dgm:prSet>
      <dgm:spPr/>
      <dgm:t>
        <a:bodyPr/>
        <a:lstStyle/>
        <a:p>
          <a:endParaRPr lang="zh-TW" altLang="en-US"/>
        </a:p>
      </dgm:t>
    </dgm:pt>
    <dgm:pt modelId="{CB782F49-48F1-41A0-86A5-A46BEE2CEB49}" type="pres">
      <dgm:prSet presAssocID="{529CD92A-FA57-4FF7-8746-9918627D3F9F}" presName="roof" presStyleLbl="dkBgShp" presStyleIdx="0" presStyleCnt="2"/>
      <dgm:spPr/>
      <dgm:t>
        <a:bodyPr/>
        <a:lstStyle/>
        <a:p>
          <a:endParaRPr lang="zh-TW" altLang="en-US"/>
        </a:p>
      </dgm:t>
    </dgm:pt>
    <dgm:pt modelId="{8D7E3EFD-4FD3-441C-8EEB-E07C924F649C}" type="pres">
      <dgm:prSet presAssocID="{529CD92A-FA57-4FF7-8746-9918627D3F9F}" presName="pillars" presStyleCnt="0"/>
      <dgm:spPr/>
    </dgm:pt>
    <dgm:pt modelId="{C4720624-B1FD-48E1-8ACC-A16E4B6F530D}" type="pres">
      <dgm:prSet presAssocID="{529CD92A-FA57-4FF7-8746-9918627D3F9F}" presName="pillar1" presStyleLbl="node1" presStyleIdx="0" presStyleCnt="2">
        <dgm:presLayoutVars>
          <dgm:bulletEnabled val="1"/>
        </dgm:presLayoutVars>
      </dgm:prSet>
      <dgm:spPr/>
      <dgm:t>
        <a:bodyPr/>
        <a:lstStyle/>
        <a:p>
          <a:endParaRPr lang="zh-TW" altLang="en-US"/>
        </a:p>
      </dgm:t>
    </dgm:pt>
    <dgm:pt modelId="{A2A4557D-8AC2-4FA0-9442-0F74328D7B96}" type="pres">
      <dgm:prSet presAssocID="{73992BC3-FD5E-4ACA-B8E9-AB03AC5FCCA8}" presName="pillarX" presStyleLbl="node1" presStyleIdx="1" presStyleCnt="2">
        <dgm:presLayoutVars>
          <dgm:bulletEnabled val="1"/>
        </dgm:presLayoutVars>
      </dgm:prSet>
      <dgm:spPr/>
      <dgm:t>
        <a:bodyPr/>
        <a:lstStyle/>
        <a:p>
          <a:endParaRPr lang="zh-TW" altLang="en-US"/>
        </a:p>
      </dgm:t>
    </dgm:pt>
    <dgm:pt modelId="{985EABD3-C9B5-4B88-9855-F271E5D1A5C2}" type="pres">
      <dgm:prSet presAssocID="{529CD92A-FA57-4FF7-8746-9918627D3F9F}" presName="base" presStyleLbl="dkBgShp" presStyleIdx="1" presStyleCnt="2" custLinFactY="54826" custLinFactNeighborX="30003" custLinFactNeighborY="100000"/>
      <dgm:spPr/>
    </dgm:pt>
  </dgm:ptLst>
  <dgm:cxnLst>
    <dgm:cxn modelId="{202E84CE-42DD-49B5-91F4-848B1627D6C7}" type="presOf" srcId="{529CD92A-FA57-4FF7-8746-9918627D3F9F}" destId="{CB782F49-48F1-41A0-86A5-A46BEE2CEB49}" srcOrd="0" destOrd="0" presId="urn:microsoft.com/office/officeart/2005/8/layout/hList3"/>
    <dgm:cxn modelId="{5B8E944B-5421-4A2C-851C-334841E1C10D}" type="presOf" srcId="{3A9BD083-0D6C-404A-A002-E3DF999F7B40}" destId="{9BECE18D-4463-4B37-AA49-2DA84BFA8E3D}" srcOrd="0" destOrd="0" presId="urn:microsoft.com/office/officeart/2005/8/layout/hList3"/>
    <dgm:cxn modelId="{E535E3CB-E530-47C0-9E47-AA446F83679E}" srcId="{529CD92A-FA57-4FF7-8746-9918627D3F9F}" destId="{73992BC3-FD5E-4ACA-B8E9-AB03AC5FCCA8}" srcOrd="1" destOrd="0" parTransId="{B582C345-A75A-49DF-925D-BDE49582BC41}" sibTransId="{EFB9BC3D-FF77-49BC-B2C1-D53F63E0B17B}"/>
    <dgm:cxn modelId="{8C1B1427-903A-470E-93AB-0900D2D17E32}" srcId="{529CD92A-FA57-4FF7-8746-9918627D3F9F}" destId="{562EB72E-67C6-4A6E-AD6D-E0B8748EF603}" srcOrd="0" destOrd="0" parTransId="{7B4A6325-28BA-4964-8E68-5F9936A70DE0}" sibTransId="{8BB2CDEA-22C2-4326-9D38-15DCFADF32D5}"/>
    <dgm:cxn modelId="{0B6DAA10-B00A-404B-86D3-EBB234C1DCAC}" type="presOf" srcId="{562EB72E-67C6-4A6E-AD6D-E0B8748EF603}" destId="{C4720624-B1FD-48E1-8ACC-A16E4B6F530D}" srcOrd="0" destOrd="0" presId="urn:microsoft.com/office/officeart/2005/8/layout/hList3"/>
    <dgm:cxn modelId="{2D7AEB5C-49D7-45CD-A297-4C1BF050C382}" srcId="{3A9BD083-0D6C-404A-A002-E3DF999F7B40}" destId="{529CD92A-FA57-4FF7-8746-9918627D3F9F}" srcOrd="0" destOrd="0" parTransId="{C5C8D5FB-FA7C-4CD6-BD31-19CB7990A33B}" sibTransId="{2A0DC1B8-3D79-4B79-9377-5F5953EECE7C}"/>
    <dgm:cxn modelId="{4C627972-BC12-42C9-A7FB-E51D0E491EAB}" type="presOf" srcId="{73992BC3-FD5E-4ACA-B8E9-AB03AC5FCCA8}" destId="{A2A4557D-8AC2-4FA0-9442-0F74328D7B96}" srcOrd="0" destOrd="0" presId="urn:microsoft.com/office/officeart/2005/8/layout/hList3"/>
    <dgm:cxn modelId="{6E49DB5E-4BD4-4516-ADBB-FDF7D2B303FF}" type="presParOf" srcId="{9BECE18D-4463-4B37-AA49-2DA84BFA8E3D}" destId="{CB782F49-48F1-41A0-86A5-A46BEE2CEB49}" srcOrd="0" destOrd="0" presId="urn:microsoft.com/office/officeart/2005/8/layout/hList3"/>
    <dgm:cxn modelId="{9060A545-3EE3-430A-9317-98F36FE93484}" type="presParOf" srcId="{9BECE18D-4463-4B37-AA49-2DA84BFA8E3D}" destId="{8D7E3EFD-4FD3-441C-8EEB-E07C924F649C}" srcOrd="1" destOrd="0" presId="urn:microsoft.com/office/officeart/2005/8/layout/hList3"/>
    <dgm:cxn modelId="{43C8FCB9-992A-4388-B587-33A56C35F4D9}" type="presParOf" srcId="{8D7E3EFD-4FD3-441C-8EEB-E07C924F649C}" destId="{C4720624-B1FD-48E1-8ACC-A16E4B6F530D}" srcOrd="0" destOrd="0" presId="urn:microsoft.com/office/officeart/2005/8/layout/hList3"/>
    <dgm:cxn modelId="{8C7FD992-AE50-47F5-BA26-B455BFE8AF84}" type="presParOf" srcId="{8D7E3EFD-4FD3-441C-8EEB-E07C924F649C}" destId="{A2A4557D-8AC2-4FA0-9442-0F74328D7B96}" srcOrd="1" destOrd="0" presId="urn:microsoft.com/office/officeart/2005/8/layout/hList3"/>
    <dgm:cxn modelId="{633F5250-32E1-47F9-BEA1-7F05FDD0DE92}" type="presParOf" srcId="{9BECE18D-4463-4B37-AA49-2DA84BFA8E3D}" destId="{985EABD3-C9B5-4B88-9855-F271E5D1A5C2}"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334F60-1B55-4408-A821-77E72BCD40FF}"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zh-TW" altLang="en-US"/>
        </a:p>
      </dgm:t>
    </dgm:pt>
    <dgm:pt modelId="{8152462F-99A1-40D2-9D43-E6D8CB223634}">
      <dgm:prSet phldrT="[文字]" custT="1">
        <dgm:style>
          <a:lnRef idx="0">
            <a:schemeClr val="accent4"/>
          </a:lnRef>
          <a:fillRef idx="3">
            <a:schemeClr val="accent4"/>
          </a:fillRef>
          <a:effectRef idx="3">
            <a:schemeClr val="accent4"/>
          </a:effectRef>
          <a:fontRef idx="minor">
            <a:schemeClr val="lt1"/>
          </a:fontRef>
        </dgm:style>
      </dgm:prSet>
      <dgm:spPr/>
      <dgm:t>
        <a:bodyPr/>
        <a:lstStyle/>
        <a:p>
          <a:r>
            <a:rPr lang="zh-TW" altLang="en-US" sz="2800" baseline="0" dirty="0" smtClean="0"/>
            <a:t>董事會及審計委員會</a:t>
          </a:r>
          <a:r>
            <a:rPr lang="zh-TW" altLang="en-US" sz="2800" b="1" i="1" baseline="0" dirty="0" smtClean="0"/>
            <a:t>召集事由</a:t>
          </a:r>
          <a:r>
            <a:rPr lang="zh-TW" altLang="en-US" sz="2800" baseline="0" dirty="0" smtClean="0"/>
            <a:t>之敘明</a:t>
          </a:r>
        </a:p>
      </dgm:t>
    </dgm:pt>
    <dgm:pt modelId="{4E7CB5D0-17C6-4FC0-BE0C-A40A8F99695D}" type="parTrans" cxnId="{6BEA73C3-60A2-4EC2-9FA6-58A0E2CF5E99}">
      <dgm:prSet/>
      <dgm:spPr/>
      <dgm:t>
        <a:bodyPr/>
        <a:lstStyle/>
        <a:p>
          <a:endParaRPr lang="zh-TW" altLang="en-US"/>
        </a:p>
      </dgm:t>
    </dgm:pt>
    <dgm:pt modelId="{22F6F0A8-735D-4A5F-A0D7-E7D0A9BE226C}" type="sibTrans" cxnId="{6BEA73C3-60A2-4EC2-9FA6-58A0E2CF5E99}">
      <dgm:prSet/>
      <dgm:spPr/>
      <dgm:t>
        <a:bodyPr/>
        <a:lstStyle/>
        <a:p>
          <a:endParaRPr lang="zh-TW" altLang="en-US"/>
        </a:p>
      </dgm:t>
    </dgm:pt>
    <dgm:pt modelId="{9E7B48B2-0AC6-48C9-94FA-5FD0904153EF}">
      <dgm:prSet phldrT="[文字]" custT="1"/>
      <dgm:spPr/>
      <dgm:t>
        <a:bodyPr/>
        <a:lstStyle/>
        <a:p>
          <a:r>
            <a:rPr lang="zh-TW" altLang="en-US" sz="2000" dirty="0" smtClean="0"/>
            <a:t>董事就併購交易有自身利害關係應向</a:t>
          </a:r>
          <a:r>
            <a:rPr lang="zh-TW" altLang="en-US" sz="2000" b="0" i="0" u="none" dirty="0" smtClean="0">
              <a:solidFill>
                <a:schemeClr val="tx1"/>
              </a:solidFill>
            </a:rPr>
            <a:t>董事會</a:t>
          </a:r>
          <a:r>
            <a:rPr lang="zh-TW" altLang="en-US" sz="2000" b="0" i="0" dirty="0" smtClean="0">
              <a:solidFill>
                <a:schemeClr val="tx1"/>
              </a:solidFill>
            </a:rPr>
            <a:t>及審計委員會</a:t>
          </a:r>
          <a:r>
            <a:rPr lang="zh-TW" altLang="en-US" sz="2000" b="1" u="sng" dirty="0" smtClean="0"/>
            <a:t>說明</a:t>
          </a:r>
          <a:r>
            <a:rPr lang="zh-TW" altLang="en-US" sz="2000" dirty="0" smtClean="0"/>
            <a:t>並於</a:t>
          </a:r>
          <a:r>
            <a:rPr lang="zh-TW" altLang="en-US" sz="2000" b="1" u="sng" dirty="0" smtClean="0">
              <a:solidFill>
                <a:schemeClr val="tx1"/>
              </a:solidFill>
            </a:rPr>
            <a:t>召集事由中敘明</a:t>
          </a:r>
          <a:r>
            <a:rPr lang="zh-TW" altLang="en-US" sz="2000" dirty="0" smtClean="0"/>
            <a:t>包括：</a:t>
          </a:r>
          <a:r>
            <a:rPr lang="en-US" altLang="en-US" sz="2000" dirty="0" smtClean="0"/>
            <a:t>1.</a:t>
          </a:r>
          <a:r>
            <a:rPr lang="zh-TW" altLang="en-US" sz="2000" dirty="0" smtClean="0"/>
            <a:t>董事姓名。</a:t>
          </a:r>
          <a:r>
            <a:rPr lang="en-US" altLang="en-US" sz="2000" dirty="0" smtClean="0"/>
            <a:t>2.</a:t>
          </a:r>
          <a:r>
            <a:rPr lang="zh-TW" altLang="en-US" sz="2000" dirty="0" smtClean="0"/>
            <a:t>其自身或其代表之法人有利害關係之重要內容</a:t>
          </a:r>
          <a:r>
            <a:rPr lang="en-US" altLang="zh-TW" sz="2000" dirty="0" smtClean="0"/>
            <a:t>(</a:t>
          </a:r>
          <a:r>
            <a:rPr lang="zh-TW" altLang="en-US" sz="2000" dirty="0" smtClean="0"/>
            <a:t>如：持股比率、交易價格、是否參與併購公司之經營及其他投資條件等</a:t>
          </a:r>
          <a:r>
            <a:rPr lang="en-US" altLang="zh-TW" sz="2000" dirty="0" smtClean="0"/>
            <a:t>)</a:t>
          </a:r>
          <a:r>
            <a:rPr lang="zh-TW" altLang="en-US" sz="2000" dirty="0" smtClean="0"/>
            <a:t>情形。</a:t>
          </a:r>
          <a:r>
            <a:rPr lang="en-US" altLang="en-US" sz="2000" dirty="0" smtClean="0"/>
            <a:t>3.</a:t>
          </a:r>
          <a:r>
            <a:rPr lang="zh-TW" altLang="en-US" sz="2000" dirty="0" smtClean="0"/>
            <a:t>董事會決議時其應迴避或不迴避理由。</a:t>
          </a:r>
          <a:endParaRPr lang="zh-TW" altLang="en-US" sz="2000" dirty="0"/>
        </a:p>
      </dgm:t>
    </dgm:pt>
    <dgm:pt modelId="{1832C56D-145D-49E5-B6B2-64FEB3917905}" type="parTrans" cxnId="{6A653D56-6564-40CD-AABB-A0E3F7705C47}">
      <dgm:prSet/>
      <dgm:spPr/>
      <dgm:t>
        <a:bodyPr/>
        <a:lstStyle/>
        <a:p>
          <a:endParaRPr lang="zh-TW" altLang="en-US"/>
        </a:p>
      </dgm:t>
    </dgm:pt>
    <dgm:pt modelId="{FD67F932-FF7F-4BE5-BD0C-CF84183B39FC}" type="sibTrans" cxnId="{6A653D56-6564-40CD-AABB-A0E3F7705C47}">
      <dgm:prSet/>
      <dgm:spPr/>
      <dgm:t>
        <a:bodyPr/>
        <a:lstStyle/>
        <a:p>
          <a:endParaRPr lang="zh-TW" altLang="en-US"/>
        </a:p>
      </dgm:t>
    </dgm:pt>
    <dgm:pt modelId="{538BD9A0-4E26-4A61-8072-D83A6D14E145}">
      <dgm:prSet phldrT="[文字]" custT="1">
        <dgm:style>
          <a:lnRef idx="1">
            <a:schemeClr val="accent4"/>
          </a:lnRef>
          <a:fillRef idx="3">
            <a:schemeClr val="accent4"/>
          </a:fillRef>
          <a:effectRef idx="2">
            <a:schemeClr val="accent4"/>
          </a:effectRef>
          <a:fontRef idx="minor">
            <a:schemeClr val="lt1"/>
          </a:fontRef>
        </dgm:style>
      </dgm:prSet>
      <dgm:spPr/>
      <dgm:t>
        <a:bodyPr/>
        <a:lstStyle/>
        <a:p>
          <a:r>
            <a:rPr lang="zh-TW" altLang="en-US" sz="2800" dirty="0" smtClean="0"/>
            <a:t>併購資訊</a:t>
          </a:r>
          <a:r>
            <a:rPr lang="zh-TW" altLang="en-US" sz="2800" b="1" i="1" dirty="0" smtClean="0">
              <a:effectLst>
                <a:outerShdw blurRad="38100" dist="38100" dir="2700000" algn="tl">
                  <a:srgbClr val="000000">
                    <a:alpha val="43137"/>
                  </a:srgbClr>
                </a:outerShdw>
              </a:effectLst>
            </a:rPr>
            <a:t>公開時</a:t>
          </a:r>
          <a:r>
            <a:rPr lang="zh-TW" altLang="en-US" sz="2800" dirty="0" smtClean="0"/>
            <a:t>，應公開揭露之事項</a:t>
          </a:r>
          <a:endParaRPr lang="zh-TW" altLang="en-US" sz="2800" dirty="0"/>
        </a:p>
      </dgm:t>
    </dgm:pt>
    <dgm:pt modelId="{F88493A4-B0E3-483F-B66D-1645631777D3}" type="parTrans" cxnId="{910143D3-71F0-4192-B984-D906C00AB7A9}">
      <dgm:prSet/>
      <dgm:spPr/>
      <dgm:t>
        <a:bodyPr/>
        <a:lstStyle/>
        <a:p>
          <a:endParaRPr lang="zh-TW" altLang="en-US"/>
        </a:p>
      </dgm:t>
    </dgm:pt>
    <dgm:pt modelId="{3BFC8790-A8AA-44F2-AE80-A3EF80AF5A22}" type="sibTrans" cxnId="{910143D3-71F0-4192-B984-D906C00AB7A9}">
      <dgm:prSet/>
      <dgm:spPr/>
      <dgm:t>
        <a:bodyPr/>
        <a:lstStyle/>
        <a:p>
          <a:endParaRPr lang="zh-TW" altLang="en-US"/>
        </a:p>
      </dgm:t>
    </dgm:pt>
    <dgm:pt modelId="{7FCDB6CB-7670-4F48-B812-1DA7B38779EC}">
      <dgm:prSet phldrT="[文字]" custT="1"/>
      <dgm:spPr/>
      <dgm:t>
        <a:bodyPr/>
        <a:lstStyle/>
        <a:p>
          <a:pPr marL="162000">
            <a:lnSpc>
              <a:spcPct val="80000"/>
            </a:lnSpc>
            <a:spcAft>
              <a:spcPts val="300"/>
            </a:spcAft>
          </a:pPr>
          <a:r>
            <a:rPr lang="en-US" altLang="zh-TW" sz="1800" b="0" dirty="0" smtClean="0">
              <a:solidFill>
                <a:schemeClr val="tx1"/>
              </a:solidFill>
              <a:effectLst/>
              <a:latin typeface="標楷體" panose="03000509000000000000" pitchFamily="65" charset="-120"/>
              <a:ea typeface="標楷體" panose="03000509000000000000" pitchFamily="65" charset="-120"/>
              <a:cs typeface="+mn-cs"/>
            </a:rPr>
            <a:t>1.</a:t>
          </a:r>
          <a:r>
            <a:rPr lang="zh-TW" altLang="en-US" sz="1800" b="0" dirty="0" smtClean="0">
              <a:solidFill>
                <a:schemeClr val="tx1"/>
              </a:solidFill>
              <a:effectLst/>
              <a:latin typeface="標楷體" panose="03000509000000000000" pitchFamily="65" charset="-120"/>
              <a:ea typeface="標楷體" panose="03000509000000000000" pitchFamily="65" charset="-120"/>
              <a:cs typeface="+mn-cs"/>
            </a:rPr>
            <a:t>併購</a:t>
          </a:r>
          <a:r>
            <a:rPr lang="zh-TW" altLang="en-US" sz="1800" b="0" u="none" dirty="0" smtClean="0">
              <a:solidFill>
                <a:schemeClr val="tx1"/>
              </a:solidFill>
              <a:effectLst/>
              <a:latin typeface="標楷體" panose="03000509000000000000" pitchFamily="65" charset="-120"/>
              <a:ea typeface="標楷體" panose="03000509000000000000" pitchFamily="65" charset="-120"/>
              <a:cs typeface="+mn-cs"/>
            </a:rPr>
            <a:t>目的及條件，包括併購理由、對價條件及支付時點。</a:t>
          </a:r>
          <a:r>
            <a:rPr lang="en-US" altLang="zh-TW" sz="1800" b="0" u="none" dirty="0" smtClean="0">
              <a:solidFill>
                <a:schemeClr val="tx1"/>
              </a:solidFill>
              <a:effectLst/>
              <a:latin typeface="標楷體" panose="03000509000000000000" pitchFamily="65" charset="-120"/>
              <a:ea typeface="標楷體" panose="03000509000000000000" pitchFamily="65" charset="-120"/>
              <a:cs typeface="+mn-cs"/>
            </a:rPr>
            <a:t>2.</a:t>
          </a:r>
          <a:r>
            <a:rPr lang="zh-TW" altLang="zh-TW" sz="1800" b="0" u="none" dirty="0" smtClean="0">
              <a:solidFill>
                <a:schemeClr val="tx1"/>
              </a:solidFill>
              <a:effectLst/>
              <a:latin typeface="標楷體" panose="03000509000000000000" pitchFamily="65" charset="-120"/>
              <a:ea typeface="標楷體" panose="03000509000000000000" pitchFamily="65" charset="-120"/>
              <a:cs typeface="+mn-cs"/>
            </a:rPr>
            <a:t>審計委員會就獨立專家之選任資訊</a:t>
          </a:r>
          <a:r>
            <a:rPr lang="en-US" altLang="zh-TW" sz="1800" b="0" u="none" dirty="0" smtClean="0">
              <a:solidFill>
                <a:schemeClr val="tx1"/>
              </a:solidFill>
              <a:effectLst/>
              <a:latin typeface="標楷體" panose="03000509000000000000" pitchFamily="65" charset="-120"/>
              <a:ea typeface="標楷體" panose="03000509000000000000" pitchFamily="65" charset="-120"/>
              <a:cs typeface="+mn-cs"/>
            </a:rPr>
            <a:t>(</a:t>
          </a:r>
          <a:r>
            <a:rPr lang="zh-TW" altLang="zh-TW" sz="1800" b="0" u="none" dirty="0" smtClean="0">
              <a:solidFill>
                <a:schemeClr val="tx1"/>
              </a:solidFill>
              <a:effectLst/>
              <a:latin typeface="標楷體" panose="03000509000000000000" pitchFamily="65" charset="-120"/>
              <a:ea typeface="標楷體" panose="03000509000000000000" pitchFamily="65" charset="-120"/>
              <a:cs typeface="+mn-cs"/>
            </a:rPr>
            <a:t>選任理由、委任報酬及給付時點</a:t>
          </a:r>
          <a:r>
            <a:rPr lang="en-US" altLang="zh-TW" sz="1800" b="0" u="none" dirty="0" smtClean="0">
              <a:solidFill>
                <a:schemeClr val="tx1"/>
              </a:solidFill>
              <a:effectLst/>
              <a:latin typeface="標楷體" panose="03000509000000000000" pitchFamily="65" charset="-120"/>
              <a:ea typeface="標楷體" panose="03000509000000000000" pitchFamily="65" charset="-120"/>
              <a:cs typeface="+mn-cs"/>
            </a:rPr>
            <a:t>)</a:t>
          </a:r>
          <a:r>
            <a:rPr lang="zh-TW" altLang="zh-TW" sz="1800" b="0" u="none" dirty="0" smtClean="0">
              <a:solidFill>
                <a:schemeClr val="tx1"/>
              </a:solidFill>
              <a:effectLst/>
              <a:latin typeface="標楷體" panose="03000509000000000000" pitchFamily="65" charset="-120"/>
              <a:ea typeface="標楷體" panose="03000509000000000000" pitchFamily="65" charset="-120"/>
              <a:cs typeface="+mn-cs"/>
            </a:rPr>
            <a:t>。</a:t>
          </a:r>
          <a:r>
            <a:rPr lang="en-US" altLang="zh-TW" sz="1800" b="0" u="none" dirty="0" smtClean="0">
              <a:solidFill>
                <a:schemeClr val="tx1"/>
              </a:solidFill>
              <a:effectLst/>
              <a:latin typeface="標楷體" panose="03000509000000000000" pitchFamily="65" charset="-120"/>
              <a:ea typeface="標楷體" panose="03000509000000000000" pitchFamily="65" charset="-120"/>
              <a:cs typeface="+mn-cs"/>
            </a:rPr>
            <a:t>3.</a:t>
          </a:r>
          <a:r>
            <a:rPr lang="zh-TW" altLang="zh-TW" sz="1800" b="0" u="none" dirty="0" smtClean="0">
              <a:solidFill>
                <a:schemeClr val="tx1"/>
              </a:solidFill>
              <a:effectLst/>
              <a:latin typeface="標楷體" panose="03000509000000000000" pitchFamily="65" charset="-120"/>
              <a:ea typeface="標楷體" panose="03000509000000000000" pitchFamily="65" charset="-120"/>
              <a:cs typeface="+mn-cs"/>
            </a:rPr>
            <a:t>審計委員會</a:t>
          </a:r>
          <a:r>
            <a:rPr lang="zh-TW" altLang="en-US" sz="1800" b="0" u="none" dirty="0" smtClean="0">
              <a:solidFill>
                <a:schemeClr val="tx1"/>
              </a:solidFill>
              <a:effectLst/>
              <a:latin typeface="標楷體" panose="03000509000000000000" pitchFamily="65" charset="-120"/>
              <a:ea typeface="標楷體" panose="03000509000000000000" pitchFamily="65" charset="-120"/>
              <a:cs typeface="+mn-cs"/>
            </a:rPr>
            <a:t>、董事會</a:t>
          </a:r>
          <a:r>
            <a:rPr lang="zh-TW" altLang="zh-TW" sz="1800" b="0" u="none" dirty="0" smtClean="0">
              <a:solidFill>
                <a:schemeClr val="tx1"/>
              </a:solidFill>
              <a:effectLst/>
              <a:latin typeface="標楷體" panose="03000509000000000000" pitchFamily="65" charset="-120"/>
              <a:ea typeface="標楷體" panose="03000509000000000000" pitchFamily="65" charset="-120"/>
              <a:cs typeface="+mn-cs"/>
            </a:rPr>
            <a:t>審議本次併購事項開會次數、已採行之查證措施、相關程序及審議結果。</a:t>
          </a:r>
          <a:r>
            <a:rPr lang="en-US" altLang="zh-TW" sz="1800" b="0" u="none" dirty="0" smtClean="0">
              <a:solidFill>
                <a:schemeClr val="tx1"/>
              </a:solidFill>
              <a:effectLst/>
              <a:latin typeface="標楷體" panose="03000509000000000000" pitchFamily="65" charset="-120"/>
              <a:ea typeface="標楷體" panose="03000509000000000000" pitchFamily="65" charset="-120"/>
              <a:cs typeface="+mn-cs"/>
            </a:rPr>
            <a:t>4.</a:t>
          </a:r>
          <a:r>
            <a:rPr lang="zh-TW" altLang="zh-TW" sz="1800" b="0" u="none" dirty="0" smtClean="0">
              <a:solidFill>
                <a:schemeClr val="tx1"/>
              </a:solidFill>
              <a:effectLst/>
              <a:latin typeface="標楷體" panose="03000509000000000000" pitchFamily="65" charset="-120"/>
              <a:ea typeface="標楷體" panose="03000509000000000000" pitchFamily="65" charset="-120"/>
              <a:cs typeface="+mn-cs"/>
            </a:rPr>
            <a:t>審計委員會就本次併購交易計畫或條款是否具合理性與公平性之理由及依據。</a:t>
          </a:r>
          <a:r>
            <a:rPr lang="en-US" altLang="zh-TW" sz="1800" b="0" u="none" dirty="0" smtClean="0">
              <a:solidFill>
                <a:schemeClr val="tx1"/>
              </a:solidFill>
              <a:effectLst/>
              <a:latin typeface="標楷體" panose="03000509000000000000" pitchFamily="65" charset="-120"/>
              <a:ea typeface="標楷體" panose="03000509000000000000" pitchFamily="65" charset="-120"/>
              <a:cs typeface="+mn-cs"/>
            </a:rPr>
            <a:t>5.</a:t>
          </a:r>
          <a:r>
            <a:rPr lang="zh-TW" altLang="zh-TW" sz="1800" b="0" u="none" dirty="0" smtClean="0">
              <a:solidFill>
                <a:schemeClr val="tx1"/>
              </a:solidFill>
              <a:effectLst/>
              <a:latin typeface="標楷體" panose="03000509000000000000" pitchFamily="65" charset="-120"/>
              <a:ea typeface="標楷體" panose="03000509000000000000" pitchFamily="65" charset="-120"/>
              <a:cs typeface="+mn-cs"/>
            </a:rPr>
            <a:t>股東行使股份收買請求權之程序。</a:t>
          </a:r>
          <a:r>
            <a:rPr lang="en-US" altLang="zh-TW" sz="1800" b="0" u="none" dirty="0" smtClean="0">
              <a:solidFill>
                <a:schemeClr val="tx1"/>
              </a:solidFill>
              <a:effectLst/>
              <a:latin typeface="標楷體" panose="03000509000000000000" pitchFamily="65" charset="-120"/>
              <a:ea typeface="標楷體" panose="03000509000000000000" pitchFamily="65" charset="-120"/>
              <a:cs typeface="+mn-cs"/>
            </a:rPr>
            <a:t>6.</a:t>
          </a:r>
          <a:r>
            <a:rPr lang="zh-TW" altLang="zh-TW" sz="1800" b="0" u="none" dirty="0" smtClean="0">
              <a:solidFill>
                <a:schemeClr val="tx1"/>
              </a:solidFill>
              <a:effectLst/>
              <a:latin typeface="標楷體" panose="03000509000000000000" pitchFamily="65" charset="-120"/>
              <a:ea typeface="標楷體" panose="03000509000000000000" pitchFamily="65" charset="-120"/>
              <a:cs typeface="+mn-cs"/>
            </a:rPr>
            <a:t>併購完成後資產之安排或運用</a:t>
          </a:r>
          <a:r>
            <a:rPr lang="zh-TW" altLang="en-US" sz="1800" b="0" u="none" dirty="0" smtClean="0">
              <a:solidFill>
                <a:schemeClr val="tx1"/>
              </a:solidFill>
              <a:effectLst/>
              <a:latin typeface="標楷體" panose="03000509000000000000" pitchFamily="65" charset="-120"/>
              <a:ea typeface="標楷體" panose="03000509000000000000" pitchFamily="65" charset="-120"/>
              <a:cs typeface="+mn-cs"/>
            </a:rPr>
            <a:t>。</a:t>
          </a:r>
          <a:r>
            <a:rPr lang="en-US" altLang="zh-TW" sz="1800" b="0" u="none" dirty="0" smtClean="0">
              <a:solidFill>
                <a:schemeClr val="tx1"/>
              </a:solidFill>
              <a:effectLst/>
              <a:latin typeface="標楷體" panose="03000509000000000000" pitchFamily="65" charset="-120"/>
              <a:ea typeface="標楷體" panose="03000509000000000000" pitchFamily="65" charset="-120"/>
              <a:cs typeface="+mn-cs"/>
            </a:rPr>
            <a:t>7.</a:t>
          </a:r>
          <a:r>
            <a:rPr lang="zh-TW" altLang="zh-TW" sz="1800" b="0" u="none" dirty="0" smtClean="0">
              <a:solidFill>
                <a:schemeClr val="tx1"/>
              </a:solidFill>
              <a:effectLst/>
              <a:latin typeface="標楷體" panose="03000509000000000000" pitchFamily="65" charset="-120"/>
              <a:ea typeface="標楷體" panose="03000509000000000000" pitchFamily="65" charset="-120"/>
              <a:cs typeface="+mn-cs"/>
            </a:rPr>
            <a:t>最近兩年內有無自外部人士取得關於併購交易之意見書，包括外部人士身分、內容摘要及報酬數額。</a:t>
          </a:r>
          <a:endParaRPr lang="zh-TW" altLang="en-US" sz="1800" dirty="0"/>
        </a:p>
      </dgm:t>
    </dgm:pt>
    <dgm:pt modelId="{D2AAF97A-CF6F-49A4-A3A5-B9B76EFB226C}" type="parTrans" cxnId="{8687167D-673A-47FC-BA73-7CF9FA32894B}">
      <dgm:prSet/>
      <dgm:spPr/>
      <dgm:t>
        <a:bodyPr/>
        <a:lstStyle/>
        <a:p>
          <a:endParaRPr lang="zh-TW" altLang="en-US"/>
        </a:p>
      </dgm:t>
    </dgm:pt>
    <dgm:pt modelId="{C7DE41AF-A148-4DBE-BFBC-FB27BDE9020C}" type="sibTrans" cxnId="{8687167D-673A-47FC-BA73-7CF9FA32894B}">
      <dgm:prSet/>
      <dgm:spPr/>
      <dgm:t>
        <a:bodyPr/>
        <a:lstStyle/>
        <a:p>
          <a:endParaRPr lang="zh-TW" altLang="en-US"/>
        </a:p>
      </dgm:t>
    </dgm:pt>
    <dgm:pt modelId="{E9C46455-DE82-4069-8CC2-9CD26CA5A2C7}" type="pres">
      <dgm:prSet presAssocID="{A0334F60-1B55-4408-A821-77E72BCD40FF}" presName="Name0" presStyleCnt="0">
        <dgm:presLayoutVars>
          <dgm:dir/>
          <dgm:animLvl val="lvl"/>
          <dgm:resizeHandles/>
        </dgm:presLayoutVars>
      </dgm:prSet>
      <dgm:spPr/>
      <dgm:t>
        <a:bodyPr/>
        <a:lstStyle/>
        <a:p>
          <a:endParaRPr lang="zh-TW" altLang="en-US"/>
        </a:p>
      </dgm:t>
    </dgm:pt>
    <dgm:pt modelId="{2EC875DC-C795-41B6-97EB-1B7B404BB69E}" type="pres">
      <dgm:prSet presAssocID="{8152462F-99A1-40D2-9D43-E6D8CB223634}" presName="linNode" presStyleCnt="0"/>
      <dgm:spPr/>
    </dgm:pt>
    <dgm:pt modelId="{007657CA-C93B-4065-A346-6145905F1849}" type="pres">
      <dgm:prSet presAssocID="{8152462F-99A1-40D2-9D43-E6D8CB223634}" presName="parentShp" presStyleLbl="node1" presStyleIdx="0" presStyleCnt="2" custScaleX="53048" custScaleY="94717">
        <dgm:presLayoutVars>
          <dgm:bulletEnabled val="1"/>
        </dgm:presLayoutVars>
      </dgm:prSet>
      <dgm:spPr/>
      <dgm:t>
        <a:bodyPr/>
        <a:lstStyle/>
        <a:p>
          <a:endParaRPr lang="zh-TW" altLang="en-US"/>
        </a:p>
      </dgm:t>
    </dgm:pt>
    <dgm:pt modelId="{C04D2FA5-45A9-4B0E-BFD8-CEC1CD173DB0}" type="pres">
      <dgm:prSet presAssocID="{8152462F-99A1-40D2-9D43-E6D8CB223634}" presName="childShp" presStyleLbl="bgAccFollowNode1" presStyleIdx="0" presStyleCnt="2" custScaleX="112530" custScaleY="120285" custLinFactNeighborX="1180" custLinFactNeighborY="-953">
        <dgm:presLayoutVars>
          <dgm:bulletEnabled val="1"/>
        </dgm:presLayoutVars>
      </dgm:prSet>
      <dgm:spPr/>
      <dgm:t>
        <a:bodyPr/>
        <a:lstStyle/>
        <a:p>
          <a:endParaRPr lang="zh-TW" altLang="en-US"/>
        </a:p>
      </dgm:t>
    </dgm:pt>
    <dgm:pt modelId="{1CB8CD22-291B-496E-B1C1-ABF0DBDDADB0}" type="pres">
      <dgm:prSet presAssocID="{22F6F0A8-735D-4A5F-A0D7-E7D0A9BE226C}" presName="spacing" presStyleCnt="0"/>
      <dgm:spPr/>
    </dgm:pt>
    <dgm:pt modelId="{AF829228-55B3-4645-91CF-F7D0226B2B96}" type="pres">
      <dgm:prSet presAssocID="{538BD9A0-4E26-4A61-8072-D83A6D14E145}" presName="linNode" presStyleCnt="0"/>
      <dgm:spPr/>
    </dgm:pt>
    <dgm:pt modelId="{172B8ADE-3A19-4115-9960-9406A9CA4F5D}" type="pres">
      <dgm:prSet presAssocID="{538BD9A0-4E26-4A61-8072-D83A6D14E145}" presName="parentShp" presStyleLbl="node1" presStyleIdx="1" presStyleCnt="2" custScaleX="49861" custScaleY="99952" custLinFactNeighborX="5789" custLinFactNeighborY="7877">
        <dgm:presLayoutVars>
          <dgm:bulletEnabled val="1"/>
        </dgm:presLayoutVars>
      </dgm:prSet>
      <dgm:spPr/>
      <dgm:t>
        <a:bodyPr/>
        <a:lstStyle/>
        <a:p>
          <a:endParaRPr lang="zh-TW" altLang="en-US"/>
        </a:p>
      </dgm:t>
    </dgm:pt>
    <dgm:pt modelId="{6021EDCC-2810-460B-967A-AC80E38F1611}" type="pres">
      <dgm:prSet presAssocID="{538BD9A0-4E26-4A61-8072-D83A6D14E145}" presName="childShp" presStyleLbl="bgAccFollowNode1" presStyleIdx="1" presStyleCnt="2" custScaleX="121479" custScaleY="154609" custLinFactNeighborX="16788" custLinFactNeighborY="-3169">
        <dgm:presLayoutVars>
          <dgm:bulletEnabled val="1"/>
        </dgm:presLayoutVars>
      </dgm:prSet>
      <dgm:spPr/>
      <dgm:t>
        <a:bodyPr/>
        <a:lstStyle/>
        <a:p>
          <a:endParaRPr lang="zh-TW" altLang="en-US"/>
        </a:p>
      </dgm:t>
    </dgm:pt>
  </dgm:ptLst>
  <dgm:cxnLst>
    <dgm:cxn modelId="{91DED0A1-8607-4374-AB85-87B58BB67792}" type="presOf" srcId="{7FCDB6CB-7670-4F48-B812-1DA7B38779EC}" destId="{6021EDCC-2810-460B-967A-AC80E38F1611}" srcOrd="0" destOrd="0" presId="urn:microsoft.com/office/officeart/2005/8/layout/vList6"/>
    <dgm:cxn modelId="{8B64B649-8598-421A-9F1B-A0CB4639F1A0}" type="presOf" srcId="{8152462F-99A1-40D2-9D43-E6D8CB223634}" destId="{007657CA-C93B-4065-A346-6145905F1849}" srcOrd="0" destOrd="0" presId="urn:microsoft.com/office/officeart/2005/8/layout/vList6"/>
    <dgm:cxn modelId="{8687167D-673A-47FC-BA73-7CF9FA32894B}" srcId="{538BD9A0-4E26-4A61-8072-D83A6D14E145}" destId="{7FCDB6CB-7670-4F48-B812-1DA7B38779EC}" srcOrd="0" destOrd="0" parTransId="{D2AAF97A-CF6F-49A4-A3A5-B9B76EFB226C}" sibTransId="{C7DE41AF-A148-4DBE-BFBC-FB27BDE9020C}"/>
    <dgm:cxn modelId="{F8C854F5-F760-4E6C-AF68-BE4E99E88564}" type="presOf" srcId="{538BD9A0-4E26-4A61-8072-D83A6D14E145}" destId="{172B8ADE-3A19-4115-9960-9406A9CA4F5D}" srcOrd="0" destOrd="0" presId="urn:microsoft.com/office/officeart/2005/8/layout/vList6"/>
    <dgm:cxn modelId="{6BEA73C3-60A2-4EC2-9FA6-58A0E2CF5E99}" srcId="{A0334F60-1B55-4408-A821-77E72BCD40FF}" destId="{8152462F-99A1-40D2-9D43-E6D8CB223634}" srcOrd="0" destOrd="0" parTransId="{4E7CB5D0-17C6-4FC0-BE0C-A40A8F99695D}" sibTransId="{22F6F0A8-735D-4A5F-A0D7-E7D0A9BE226C}"/>
    <dgm:cxn modelId="{C62F6863-6C30-4492-8211-4E054933AC8E}" type="presOf" srcId="{9E7B48B2-0AC6-48C9-94FA-5FD0904153EF}" destId="{C04D2FA5-45A9-4B0E-BFD8-CEC1CD173DB0}" srcOrd="0" destOrd="0" presId="urn:microsoft.com/office/officeart/2005/8/layout/vList6"/>
    <dgm:cxn modelId="{FEF6E99F-620E-4D20-9692-1CD3CF859F7E}" type="presOf" srcId="{A0334F60-1B55-4408-A821-77E72BCD40FF}" destId="{E9C46455-DE82-4069-8CC2-9CD26CA5A2C7}" srcOrd="0" destOrd="0" presId="urn:microsoft.com/office/officeart/2005/8/layout/vList6"/>
    <dgm:cxn modelId="{910143D3-71F0-4192-B984-D906C00AB7A9}" srcId="{A0334F60-1B55-4408-A821-77E72BCD40FF}" destId="{538BD9A0-4E26-4A61-8072-D83A6D14E145}" srcOrd="1" destOrd="0" parTransId="{F88493A4-B0E3-483F-B66D-1645631777D3}" sibTransId="{3BFC8790-A8AA-44F2-AE80-A3EF80AF5A22}"/>
    <dgm:cxn modelId="{6A653D56-6564-40CD-AABB-A0E3F7705C47}" srcId="{8152462F-99A1-40D2-9D43-E6D8CB223634}" destId="{9E7B48B2-0AC6-48C9-94FA-5FD0904153EF}" srcOrd="0" destOrd="0" parTransId="{1832C56D-145D-49E5-B6B2-64FEB3917905}" sibTransId="{FD67F932-FF7F-4BE5-BD0C-CF84183B39FC}"/>
    <dgm:cxn modelId="{D20C47B8-935F-43CD-8657-5CFA9A160ABD}" type="presParOf" srcId="{E9C46455-DE82-4069-8CC2-9CD26CA5A2C7}" destId="{2EC875DC-C795-41B6-97EB-1B7B404BB69E}" srcOrd="0" destOrd="0" presId="urn:microsoft.com/office/officeart/2005/8/layout/vList6"/>
    <dgm:cxn modelId="{3CC3A77E-4D5C-4DD0-A99D-B99FC2C3AE6E}" type="presParOf" srcId="{2EC875DC-C795-41B6-97EB-1B7B404BB69E}" destId="{007657CA-C93B-4065-A346-6145905F1849}" srcOrd="0" destOrd="0" presId="urn:microsoft.com/office/officeart/2005/8/layout/vList6"/>
    <dgm:cxn modelId="{50BEAC08-15D8-4C12-B863-9987AB86FE0F}" type="presParOf" srcId="{2EC875DC-C795-41B6-97EB-1B7B404BB69E}" destId="{C04D2FA5-45A9-4B0E-BFD8-CEC1CD173DB0}" srcOrd="1" destOrd="0" presId="urn:microsoft.com/office/officeart/2005/8/layout/vList6"/>
    <dgm:cxn modelId="{02807BA0-0995-4D46-AAD4-704ACEC85F22}" type="presParOf" srcId="{E9C46455-DE82-4069-8CC2-9CD26CA5A2C7}" destId="{1CB8CD22-291B-496E-B1C1-ABF0DBDDADB0}" srcOrd="1" destOrd="0" presId="urn:microsoft.com/office/officeart/2005/8/layout/vList6"/>
    <dgm:cxn modelId="{A96B373C-1DFB-46AB-B6FE-6CCCFCEFC860}" type="presParOf" srcId="{E9C46455-DE82-4069-8CC2-9CD26CA5A2C7}" destId="{AF829228-55B3-4645-91CF-F7D0226B2B96}" srcOrd="2" destOrd="0" presId="urn:microsoft.com/office/officeart/2005/8/layout/vList6"/>
    <dgm:cxn modelId="{916F959D-09D8-4689-8484-E96060815DAB}" type="presParOf" srcId="{AF829228-55B3-4645-91CF-F7D0226B2B96}" destId="{172B8ADE-3A19-4115-9960-9406A9CA4F5D}" srcOrd="0" destOrd="0" presId="urn:microsoft.com/office/officeart/2005/8/layout/vList6"/>
    <dgm:cxn modelId="{673AF109-5511-4C43-8590-BFC37EB5A963}" type="presParOf" srcId="{AF829228-55B3-4645-91CF-F7D0226B2B96}" destId="{6021EDCC-2810-460B-967A-AC80E38F1611}" srcOrd="1" destOrd="0" presId="urn:microsoft.com/office/officeart/2005/8/layout/vList6"/>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35497A-A733-448A-A0AF-E3E25D4C251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F237B516-0C3B-4436-B580-0481DB277A0E}">
      <dgm:prSet phldrT="[文字]"/>
      <dgm:spPr/>
      <dgm:t>
        <a:bodyPr/>
        <a:lstStyle/>
        <a:p>
          <a:r>
            <a:rPr lang="zh-TW" altLang="en-US" dirty="0" smtClean="0"/>
            <a:t>重大訊息</a:t>
          </a:r>
          <a:endParaRPr lang="zh-TW" altLang="en-US" dirty="0"/>
        </a:p>
      </dgm:t>
    </dgm:pt>
    <dgm:pt modelId="{4245FA2C-65FC-4237-B7EC-35FF1F9697EB}" type="parTrans" cxnId="{12D74953-9E28-42DA-9D94-8C88E8C401D0}">
      <dgm:prSet/>
      <dgm:spPr/>
      <dgm:t>
        <a:bodyPr/>
        <a:lstStyle/>
        <a:p>
          <a:endParaRPr lang="zh-TW" altLang="en-US"/>
        </a:p>
      </dgm:t>
    </dgm:pt>
    <dgm:pt modelId="{63838E56-2EE7-4257-ADFE-BC197CB2BD65}" type="sibTrans" cxnId="{12D74953-9E28-42DA-9D94-8C88E8C401D0}">
      <dgm:prSet/>
      <dgm:spPr/>
      <dgm:t>
        <a:bodyPr/>
        <a:lstStyle/>
        <a:p>
          <a:endParaRPr lang="zh-TW" altLang="en-US"/>
        </a:p>
      </dgm:t>
    </dgm:pt>
    <dgm:pt modelId="{FBB7E105-DA8A-48D7-B2F9-F5E251DA4C0B}">
      <dgm:prSet phldrT="[文字]"/>
      <dgm:spPr/>
      <dgm:t>
        <a:bodyPr/>
        <a:lstStyle/>
        <a:p>
          <a:r>
            <a:rPr lang="zh-TW" altLang="en-US" dirty="0" smtClean="0"/>
            <a:t>股東常會</a:t>
          </a:r>
          <a:r>
            <a:rPr lang="zh-TW" altLang="en-US" u="sng" dirty="0" smtClean="0">
              <a:solidFill>
                <a:srgbClr val="FF0000"/>
              </a:solidFill>
            </a:rPr>
            <a:t>已完成決議之議案</a:t>
          </a:r>
          <a:r>
            <a:rPr lang="zh-TW" altLang="en-US" dirty="0" smtClean="0"/>
            <a:t>，應於當日公告決議情形</a:t>
          </a:r>
          <a:endParaRPr lang="zh-TW" altLang="en-US" dirty="0"/>
        </a:p>
      </dgm:t>
    </dgm:pt>
    <dgm:pt modelId="{99AD3A02-7121-4992-98AF-BABD7439E3F0}" type="parTrans" cxnId="{E777ACA6-6790-48EB-A57F-9D95656A7312}">
      <dgm:prSet/>
      <dgm:spPr/>
      <dgm:t>
        <a:bodyPr/>
        <a:lstStyle/>
        <a:p>
          <a:endParaRPr lang="zh-TW" altLang="en-US"/>
        </a:p>
      </dgm:t>
    </dgm:pt>
    <dgm:pt modelId="{3EA8096C-46BE-4CCA-9C7B-30C25AFC3C7B}" type="sibTrans" cxnId="{E777ACA6-6790-48EB-A57F-9D95656A7312}">
      <dgm:prSet/>
      <dgm:spPr/>
      <dgm:t>
        <a:bodyPr/>
        <a:lstStyle/>
        <a:p>
          <a:endParaRPr lang="zh-TW" altLang="en-US"/>
        </a:p>
      </dgm:t>
    </dgm:pt>
    <dgm:pt modelId="{3C7987FD-9779-4B41-B0EA-8975BFC5D1B9}">
      <dgm:prSet phldrT="[文字]"/>
      <dgm:spPr/>
      <dgm:t>
        <a:bodyPr/>
        <a:lstStyle/>
        <a:p>
          <a:r>
            <a:rPr lang="zh-TW" altLang="en-US" dirty="0" smtClean="0"/>
            <a:t>股東會議案決議情形之申報</a:t>
          </a:r>
          <a:endParaRPr lang="zh-TW" altLang="en-US" dirty="0"/>
        </a:p>
      </dgm:t>
    </dgm:pt>
    <dgm:pt modelId="{74FDB4F0-DF21-4AEC-A352-B9836A218173}" type="parTrans" cxnId="{340B2A55-CC22-44FE-BA9A-578CB4D7B2A2}">
      <dgm:prSet/>
      <dgm:spPr/>
      <dgm:t>
        <a:bodyPr/>
        <a:lstStyle/>
        <a:p>
          <a:endParaRPr lang="zh-TW" altLang="en-US"/>
        </a:p>
      </dgm:t>
    </dgm:pt>
    <dgm:pt modelId="{D6FAB8DA-37C8-408C-82FC-0DB991B9748F}" type="sibTrans" cxnId="{340B2A55-CC22-44FE-BA9A-578CB4D7B2A2}">
      <dgm:prSet/>
      <dgm:spPr/>
      <dgm:t>
        <a:bodyPr/>
        <a:lstStyle/>
        <a:p>
          <a:endParaRPr lang="zh-TW" altLang="en-US"/>
        </a:p>
      </dgm:t>
    </dgm:pt>
    <dgm:pt modelId="{AEAF9728-B992-40D3-99AA-8400A41265BF}">
      <dgm:prSet phldrT="[文字]"/>
      <dgm:spPr/>
      <dgm:t>
        <a:bodyPr/>
        <a:lstStyle/>
        <a:p>
          <a:r>
            <a:rPr lang="zh-TW" altLang="en-US" u="sng" dirty="0" smtClean="0">
              <a:solidFill>
                <a:srgbClr val="FF0000"/>
              </a:solidFill>
            </a:rPr>
            <a:t>已完成決議之議案</a:t>
          </a:r>
          <a:r>
            <a:rPr lang="zh-TW" altLang="en-US" dirty="0" smtClean="0"/>
            <a:t>應於當日申報</a:t>
          </a:r>
          <a:endParaRPr lang="zh-TW" altLang="en-US" dirty="0"/>
        </a:p>
      </dgm:t>
    </dgm:pt>
    <dgm:pt modelId="{14AB6EA1-133C-40D6-86ED-C898E9D881C4}" type="sibTrans" cxnId="{5ED3A52F-9D9E-41BD-822E-55756DC5CCFF}">
      <dgm:prSet/>
      <dgm:spPr/>
      <dgm:t>
        <a:bodyPr/>
        <a:lstStyle/>
        <a:p>
          <a:endParaRPr lang="zh-TW" altLang="en-US"/>
        </a:p>
      </dgm:t>
    </dgm:pt>
    <dgm:pt modelId="{EEB82CA3-865F-47F8-80EB-08E1A0E3C0E9}" type="parTrans" cxnId="{5ED3A52F-9D9E-41BD-822E-55756DC5CCFF}">
      <dgm:prSet/>
      <dgm:spPr/>
      <dgm:t>
        <a:bodyPr/>
        <a:lstStyle/>
        <a:p>
          <a:endParaRPr lang="zh-TW" altLang="en-US"/>
        </a:p>
      </dgm:t>
    </dgm:pt>
    <dgm:pt modelId="{8421D407-9D10-4895-B204-DFECAD2D14C9}">
      <dgm:prSet phldrT="[文字]"/>
      <dgm:spPr/>
      <dgm:t>
        <a:bodyPr/>
        <a:lstStyle/>
        <a:p>
          <a:r>
            <a:rPr lang="zh-TW" altLang="en-US" dirty="0" smtClean="0"/>
            <a:t>董事會決議股東常會或股東臨時會召開日期</a:t>
          </a:r>
          <a:r>
            <a:rPr lang="zh-TW" altLang="en-US" u="sng" dirty="0" smtClean="0">
              <a:solidFill>
                <a:srgbClr val="FF0000"/>
              </a:solidFill>
            </a:rPr>
            <a:t>、召開方式</a:t>
          </a:r>
          <a:r>
            <a:rPr lang="zh-TW" altLang="en-US" dirty="0" smtClean="0"/>
            <a:t>、召集事由及停止變更股東名簿記載之日期。</a:t>
          </a:r>
          <a:endParaRPr lang="zh-TW" altLang="en-US" dirty="0"/>
        </a:p>
      </dgm:t>
    </dgm:pt>
    <dgm:pt modelId="{6A5DBADF-62C3-43EE-A0C9-2F450C8091E9}" type="sibTrans" cxnId="{B8942CFD-B86C-4158-886B-C593BC01084A}">
      <dgm:prSet/>
      <dgm:spPr/>
    </dgm:pt>
    <dgm:pt modelId="{235E5117-36CC-436C-8427-3CECB0297300}" type="parTrans" cxnId="{B8942CFD-B86C-4158-886B-C593BC01084A}">
      <dgm:prSet/>
      <dgm:spPr/>
    </dgm:pt>
    <dgm:pt modelId="{02A5805D-25CF-44E4-AB86-6356F1F5E315}">
      <dgm:prSet phldrT="[文字]"/>
      <dgm:spPr/>
      <dgm:t>
        <a:bodyPr/>
        <a:lstStyle/>
        <a:p>
          <a:r>
            <a:rPr lang="zh-TW" altLang="en-US" dirty="0" smtClean="0"/>
            <a:t>召開股東常會受理股東提案之相關作業資訊申報</a:t>
          </a:r>
          <a:endParaRPr lang="zh-TW" altLang="en-US" dirty="0"/>
        </a:p>
      </dgm:t>
    </dgm:pt>
    <dgm:pt modelId="{46B4D390-22BA-4DC5-A6BD-33C00611B5F9}" type="sibTrans" cxnId="{C53AF6BD-CBC5-485A-BADB-E06612AE013C}">
      <dgm:prSet/>
      <dgm:spPr/>
      <dgm:t>
        <a:bodyPr/>
        <a:lstStyle/>
        <a:p>
          <a:endParaRPr lang="zh-TW" altLang="en-US"/>
        </a:p>
      </dgm:t>
    </dgm:pt>
    <dgm:pt modelId="{36484598-6A84-4958-9831-47F86C788D1D}" type="parTrans" cxnId="{C53AF6BD-CBC5-485A-BADB-E06612AE013C}">
      <dgm:prSet/>
      <dgm:spPr/>
      <dgm:t>
        <a:bodyPr/>
        <a:lstStyle/>
        <a:p>
          <a:endParaRPr lang="zh-TW" altLang="en-US"/>
        </a:p>
      </dgm:t>
    </dgm:pt>
    <dgm:pt modelId="{1BA0242F-50CC-4AF8-BB96-B66850816113}" type="pres">
      <dgm:prSet presAssocID="{6C35497A-A733-448A-A0AF-E3E25D4C251E}" presName="Name0" presStyleCnt="0">
        <dgm:presLayoutVars>
          <dgm:dir/>
          <dgm:animLvl val="lvl"/>
          <dgm:resizeHandles val="exact"/>
        </dgm:presLayoutVars>
      </dgm:prSet>
      <dgm:spPr/>
      <dgm:t>
        <a:bodyPr/>
        <a:lstStyle/>
        <a:p>
          <a:endParaRPr lang="zh-TW" altLang="en-US"/>
        </a:p>
      </dgm:t>
    </dgm:pt>
    <dgm:pt modelId="{99F062EE-18F7-40FB-835E-00EB53A6E06A}" type="pres">
      <dgm:prSet presAssocID="{F237B516-0C3B-4436-B580-0481DB277A0E}" presName="linNode" presStyleCnt="0"/>
      <dgm:spPr/>
    </dgm:pt>
    <dgm:pt modelId="{45479F86-78E9-420C-BD8D-0C35E44ECB82}" type="pres">
      <dgm:prSet presAssocID="{F237B516-0C3B-4436-B580-0481DB277A0E}" presName="parentText" presStyleLbl="node1" presStyleIdx="0" presStyleCnt="3">
        <dgm:presLayoutVars>
          <dgm:chMax val="1"/>
          <dgm:bulletEnabled val="1"/>
        </dgm:presLayoutVars>
      </dgm:prSet>
      <dgm:spPr/>
      <dgm:t>
        <a:bodyPr/>
        <a:lstStyle/>
        <a:p>
          <a:endParaRPr lang="zh-TW" altLang="en-US"/>
        </a:p>
      </dgm:t>
    </dgm:pt>
    <dgm:pt modelId="{DBBF7BF7-7EC0-44C2-9084-712501416894}" type="pres">
      <dgm:prSet presAssocID="{F237B516-0C3B-4436-B580-0481DB277A0E}" presName="descendantText" presStyleLbl="alignAccFollowNode1" presStyleIdx="0" presStyleCnt="3">
        <dgm:presLayoutVars>
          <dgm:bulletEnabled val="1"/>
        </dgm:presLayoutVars>
      </dgm:prSet>
      <dgm:spPr/>
      <dgm:t>
        <a:bodyPr/>
        <a:lstStyle/>
        <a:p>
          <a:endParaRPr lang="zh-TW" altLang="en-US"/>
        </a:p>
      </dgm:t>
    </dgm:pt>
    <dgm:pt modelId="{5A2F42C2-4DAF-4C48-BE9F-28926A55E61E}" type="pres">
      <dgm:prSet presAssocID="{63838E56-2EE7-4257-ADFE-BC197CB2BD65}" presName="sp" presStyleCnt="0"/>
      <dgm:spPr/>
    </dgm:pt>
    <dgm:pt modelId="{1A684FD1-5CA0-4D41-9384-19726EEAA4AD}" type="pres">
      <dgm:prSet presAssocID="{02A5805D-25CF-44E4-AB86-6356F1F5E315}" presName="linNode" presStyleCnt="0"/>
      <dgm:spPr/>
    </dgm:pt>
    <dgm:pt modelId="{DA34394A-26F4-4F51-A233-F819C651A441}" type="pres">
      <dgm:prSet presAssocID="{02A5805D-25CF-44E4-AB86-6356F1F5E315}" presName="parentText" presStyleLbl="node1" presStyleIdx="1" presStyleCnt="3">
        <dgm:presLayoutVars>
          <dgm:chMax val="1"/>
          <dgm:bulletEnabled val="1"/>
        </dgm:presLayoutVars>
      </dgm:prSet>
      <dgm:spPr/>
      <dgm:t>
        <a:bodyPr/>
        <a:lstStyle/>
        <a:p>
          <a:endParaRPr lang="zh-TW" altLang="en-US"/>
        </a:p>
      </dgm:t>
    </dgm:pt>
    <dgm:pt modelId="{31078080-115C-42AB-A74E-ABD00C119F64}" type="pres">
      <dgm:prSet presAssocID="{02A5805D-25CF-44E4-AB86-6356F1F5E315}" presName="descendantText" presStyleLbl="alignAccFollowNode1" presStyleIdx="1" presStyleCnt="3">
        <dgm:presLayoutVars>
          <dgm:bulletEnabled val="1"/>
        </dgm:presLayoutVars>
      </dgm:prSet>
      <dgm:spPr/>
      <dgm:t>
        <a:bodyPr/>
        <a:lstStyle/>
        <a:p>
          <a:endParaRPr lang="zh-TW" altLang="en-US"/>
        </a:p>
      </dgm:t>
    </dgm:pt>
    <dgm:pt modelId="{EF1F638B-1562-4F45-A514-B7925858081F}" type="pres">
      <dgm:prSet presAssocID="{46B4D390-22BA-4DC5-A6BD-33C00611B5F9}" presName="sp" presStyleCnt="0"/>
      <dgm:spPr/>
    </dgm:pt>
    <dgm:pt modelId="{8D0625CD-4FD5-42EA-9A71-5EDF7EFDDC6D}" type="pres">
      <dgm:prSet presAssocID="{3C7987FD-9779-4B41-B0EA-8975BFC5D1B9}" presName="linNode" presStyleCnt="0"/>
      <dgm:spPr/>
    </dgm:pt>
    <dgm:pt modelId="{C88CADD2-E49D-40E2-A231-8DB02997580A}" type="pres">
      <dgm:prSet presAssocID="{3C7987FD-9779-4B41-B0EA-8975BFC5D1B9}" presName="parentText" presStyleLbl="node1" presStyleIdx="2" presStyleCnt="3">
        <dgm:presLayoutVars>
          <dgm:chMax val="1"/>
          <dgm:bulletEnabled val="1"/>
        </dgm:presLayoutVars>
      </dgm:prSet>
      <dgm:spPr/>
      <dgm:t>
        <a:bodyPr/>
        <a:lstStyle/>
        <a:p>
          <a:endParaRPr lang="zh-TW" altLang="en-US"/>
        </a:p>
      </dgm:t>
    </dgm:pt>
    <dgm:pt modelId="{97F3AE73-7D9F-4EF8-BFC7-A8442C379FCB}" type="pres">
      <dgm:prSet presAssocID="{3C7987FD-9779-4B41-B0EA-8975BFC5D1B9}" presName="descendantText" presStyleLbl="alignAccFollowNode1" presStyleIdx="2" presStyleCnt="3">
        <dgm:presLayoutVars>
          <dgm:bulletEnabled val="1"/>
        </dgm:presLayoutVars>
      </dgm:prSet>
      <dgm:spPr/>
      <dgm:t>
        <a:bodyPr/>
        <a:lstStyle/>
        <a:p>
          <a:endParaRPr lang="zh-TW" altLang="en-US"/>
        </a:p>
      </dgm:t>
    </dgm:pt>
  </dgm:ptLst>
  <dgm:cxnLst>
    <dgm:cxn modelId="{556A0EC6-0E38-47BC-B27A-4B1CF8456CBF}" type="presOf" srcId="{F237B516-0C3B-4436-B580-0481DB277A0E}" destId="{45479F86-78E9-420C-BD8D-0C35E44ECB82}" srcOrd="0" destOrd="0" presId="urn:microsoft.com/office/officeart/2005/8/layout/vList5"/>
    <dgm:cxn modelId="{166F81A7-708A-47DE-920B-9B63AC21036F}" type="presOf" srcId="{3C7987FD-9779-4B41-B0EA-8975BFC5D1B9}" destId="{C88CADD2-E49D-40E2-A231-8DB02997580A}" srcOrd="0" destOrd="0" presId="urn:microsoft.com/office/officeart/2005/8/layout/vList5"/>
    <dgm:cxn modelId="{257BE12D-0C43-438A-A2AF-9030969B7C6E}" type="presOf" srcId="{FBB7E105-DA8A-48D7-B2F9-F5E251DA4C0B}" destId="{31078080-115C-42AB-A74E-ABD00C119F64}" srcOrd="0" destOrd="0" presId="urn:microsoft.com/office/officeart/2005/8/layout/vList5"/>
    <dgm:cxn modelId="{12D74953-9E28-42DA-9D94-8C88E8C401D0}" srcId="{6C35497A-A733-448A-A0AF-E3E25D4C251E}" destId="{F237B516-0C3B-4436-B580-0481DB277A0E}" srcOrd="0" destOrd="0" parTransId="{4245FA2C-65FC-4237-B7EC-35FF1F9697EB}" sibTransId="{63838E56-2EE7-4257-ADFE-BC197CB2BD65}"/>
    <dgm:cxn modelId="{460C37F3-01F5-4394-99A9-8C2EF77EBC00}" type="presOf" srcId="{AEAF9728-B992-40D3-99AA-8400A41265BF}" destId="{97F3AE73-7D9F-4EF8-BFC7-A8442C379FCB}" srcOrd="0" destOrd="0" presId="urn:microsoft.com/office/officeart/2005/8/layout/vList5"/>
    <dgm:cxn modelId="{340B2A55-CC22-44FE-BA9A-578CB4D7B2A2}" srcId="{6C35497A-A733-448A-A0AF-E3E25D4C251E}" destId="{3C7987FD-9779-4B41-B0EA-8975BFC5D1B9}" srcOrd="2" destOrd="0" parTransId="{74FDB4F0-DF21-4AEC-A352-B9836A218173}" sibTransId="{D6FAB8DA-37C8-408C-82FC-0DB991B9748F}"/>
    <dgm:cxn modelId="{B8942CFD-B86C-4158-886B-C593BC01084A}" srcId="{F237B516-0C3B-4436-B580-0481DB277A0E}" destId="{8421D407-9D10-4895-B204-DFECAD2D14C9}" srcOrd="0" destOrd="0" parTransId="{235E5117-36CC-436C-8427-3CECB0297300}" sibTransId="{6A5DBADF-62C3-43EE-A0C9-2F450C8091E9}"/>
    <dgm:cxn modelId="{72E58341-3895-4530-9BB3-973BF1EA07EB}" type="presOf" srcId="{8421D407-9D10-4895-B204-DFECAD2D14C9}" destId="{DBBF7BF7-7EC0-44C2-9084-712501416894}" srcOrd="0" destOrd="0" presId="urn:microsoft.com/office/officeart/2005/8/layout/vList5"/>
    <dgm:cxn modelId="{072C9951-364A-4258-AEFB-117145C573DF}" type="presOf" srcId="{02A5805D-25CF-44E4-AB86-6356F1F5E315}" destId="{DA34394A-26F4-4F51-A233-F819C651A441}" srcOrd="0" destOrd="0" presId="urn:microsoft.com/office/officeart/2005/8/layout/vList5"/>
    <dgm:cxn modelId="{5ED3A52F-9D9E-41BD-822E-55756DC5CCFF}" srcId="{3C7987FD-9779-4B41-B0EA-8975BFC5D1B9}" destId="{AEAF9728-B992-40D3-99AA-8400A41265BF}" srcOrd="0" destOrd="0" parTransId="{EEB82CA3-865F-47F8-80EB-08E1A0E3C0E9}" sibTransId="{14AB6EA1-133C-40D6-86ED-C898E9D881C4}"/>
    <dgm:cxn modelId="{C53AF6BD-CBC5-485A-BADB-E06612AE013C}" srcId="{6C35497A-A733-448A-A0AF-E3E25D4C251E}" destId="{02A5805D-25CF-44E4-AB86-6356F1F5E315}" srcOrd="1" destOrd="0" parTransId="{36484598-6A84-4958-9831-47F86C788D1D}" sibTransId="{46B4D390-22BA-4DC5-A6BD-33C00611B5F9}"/>
    <dgm:cxn modelId="{20100B78-F2F2-4055-8C91-A61D349930C4}" type="presOf" srcId="{6C35497A-A733-448A-A0AF-E3E25D4C251E}" destId="{1BA0242F-50CC-4AF8-BB96-B66850816113}" srcOrd="0" destOrd="0" presId="urn:microsoft.com/office/officeart/2005/8/layout/vList5"/>
    <dgm:cxn modelId="{E777ACA6-6790-48EB-A57F-9D95656A7312}" srcId="{02A5805D-25CF-44E4-AB86-6356F1F5E315}" destId="{FBB7E105-DA8A-48D7-B2F9-F5E251DA4C0B}" srcOrd="0" destOrd="0" parTransId="{99AD3A02-7121-4992-98AF-BABD7439E3F0}" sibTransId="{3EA8096C-46BE-4CCA-9C7B-30C25AFC3C7B}"/>
    <dgm:cxn modelId="{776CB2BF-B37F-411D-9CCD-F32584F9995E}" type="presParOf" srcId="{1BA0242F-50CC-4AF8-BB96-B66850816113}" destId="{99F062EE-18F7-40FB-835E-00EB53A6E06A}" srcOrd="0" destOrd="0" presId="urn:microsoft.com/office/officeart/2005/8/layout/vList5"/>
    <dgm:cxn modelId="{11EB4BB9-03CC-4FD8-B27A-6891707F39D8}" type="presParOf" srcId="{99F062EE-18F7-40FB-835E-00EB53A6E06A}" destId="{45479F86-78E9-420C-BD8D-0C35E44ECB82}" srcOrd="0" destOrd="0" presId="urn:microsoft.com/office/officeart/2005/8/layout/vList5"/>
    <dgm:cxn modelId="{F7EB2074-4534-4757-AFFA-4AA8941D03EE}" type="presParOf" srcId="{99F062EE-18F7-40FB-835E-00EB53A6E06A}" destId="{DBBF7BF7-7EC0-44C2-9084-712501416894}" srcOrd="1" destOrd="0" presId="urn:microsoft.com/office/officeart/2005/8/layout/vList5"/>
    <dgm:cxn modelId="{B69DBEC7-34EC-4A9C-A787-2044D42F0B8E}" type="presParOf" srcId="{1BA0242F-50CC-4AF8-BB96-B66850816113}" destId="{5A2F42C2-4DAF-4C48-BE9F-28926A55E61E}" srcOrd="1" destOrd="0" presId="urn:microsoft.com/office/officeart/2005/8/layout/vList5"/>
    <dgm:cxn modelId="{D7089BC9-FE1F-42F8-ACE8-160B78CE8814}" type="presParOf" srcId="{1BA0242F-50CC-4AF8-BB96-B66850816113}" destId="{1A684FD1-5CA0-4D41-9384-19726EEAA4AD}" srcOrd="2" destOrd="0" presId="urn:microsoft.com/office/officeart/2005/8/layout/vList5"/>
    <dgm:cxn modelId="{1F341359-E818-4ED7-B8CE-B9230B4A8350}" type="presParOf" srcId="{1A684FD1-5CA0-4D41-9384-19726EEAA4AD}" destId="{DA34394A-26F4-4F51-A233-F819C651A441}" srcOrd="0" destOrd="0" presId="urn:microsoft.com/office/officeart/2005/8/layout/vList5"/>
    <dgm:cxn modelId="{25510E6C-B0B8-45D8-B07D-2248CDFA96CD}" type="presParOf" srcId="{1A684FD1-5CA0-4D41-9384-19726EEAA4AD}" destId="{31078080-115C-42AB-A74E-ABD00C119F64}" srcOrd="1" destOrd="0" presId="urn:microsoft.com/office/officeart/2005/8/layout/vList5"/>
    <dgm:cxn modelId="{2A30FD79-FCC9-4A5C-9708-D3FE89F1F5B7}" type="presParOf" srcId="{1BA0242F-50CC-4AF8-BB96-B66850816113}" destId="{EF1F638B-1562-4F45-A514-B7925858081F}" srcOrd="3" destOrd="0" presId="urn:microsoft.com/office/officeart/2005/8/layout/vList5"/>
    <dgm:cxn modelId="{E50DAEBC-BF1D-44C3-A95E-6CE2535907DB}" type="presParOf" srcId="{1BA0242F-50CC-4AF8-BB96-B66850816113}" destId="{8D0625CD-4FD5-42EA-9A71-5EDF7EFDDC6D}" srcOrd="4" destOrd="0" presId="urn:microsoft.com/office/officeart/2005/8/layout/vList5"/>
    <dgm:cxn modelId="{FB55DC90-50C3-4C42-BFDE-3110809152ED}" type="presParOf" srcId="{8D0625CD-4FD5-42EA-9A71-5EDF7EFDDC6D}" destId="{C88CADD2-E49D-40E2-A231-8DB02997580A}" srcOrd="0" destOrd="0" presId="urn:microsoft.com/office/officeart/2005/8/layout/vList5"/>
    <dgm:cxn modelId="{D67ECB00-E0C9-4FC0-98EB-29820089CF7E}" type="presParOf" srcId="{8D0625CD-4FD5-42EA-9A71-5EDF7EFDDC6D}" destId="{97F3AE73-7D9F-4EF8-BFC7-A8442C379FC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35497A-A733-448A-A0AF-E3E25D4C251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F237B516-0C3B-4436-B580-0481DB277A0E}">
      <dgm:prSet phldrT="[文字]" custT="1"/>
      <dgm:spPr/>
      <dgm:t>
        <a:bodyPr/>
        <a:lstStyle/>
        <a:p>
          <a:r>
            <a:rPr lang="zh-TW" altLang="en-US" sz="4600" baseline="0" dirty="0" smtClean="0"/>
            <a:t>提高董事會決議門檻</a:t>
          </a:r>
          <a:endParaRPr lang="zh-TW" altLang="en-US" sz="4600" baseline="0" dirty="0"/>
        </a:p>
      </dgm:t>
    </dgm:pt>
    <dgm:pt modelId="{4245FA2C-65FC-4237-B7EC-35FF1F9697EB}" type="parTrans" cxnId="{12D74953-9E28-42DA-9D94-8C88E8C401D0}">
      <dgm:prSet/>
      <dgm:spPr/>
      <dgm:t>
        <a:bodyPr/>
        <a:lstStyle/>
        <a:p>
          <a:endParaRPr lang="zh-TW" altLang="en-US"/>
        </a:p>
      </dgm:t>
    </dgm:pt>
    <dgm:pt modelId="{63838E56-2EE7-4257-ADFE-BC197CB2BD65}" type="sibTrans" cxnId="{12D74953-9E28-42DA-9D94-8C88E8C401D0}">
      <dgm:prSet/>
      <dgm:spPr/>
      <dgm:t>
        <a:bodyPr/>
        <a:lstStyle/>
        <a:p>
          <a:endParaRPr lang="zh-TW" altLang="en-US"/>
        </a:p>
      </dgm:t>
    </dgm:pt>
    <dgm:pt modelId="{FBB7E105-DA8A-48D7-B2F9-F5E251DA4C0B}">
      <dgm:prSet phldrT="[文字]"/>
      <dgm:spPr/>
      <dgm:t>
        <a:bodyPr/>
        <a:lstStyle/>
        <a:p>
          <a:r>
            <a:rPr lang="zh-TW" altLang="en-US" dirty="0" smtClean="0"/>
            <a:t>應至少提供股東連線設備及必要協助</a:t>
          </a:r>
          <a:endParaRPr lang="zh-TW" altLang="en-US" dirty="0"/>
        </a:p>
      </dgm:t>
    </dgm:pt>
    <dgm:pt modelId="{99AD3A02-7121-4992-98AF-BABD7439E3F0}" type="parTrans" cxnId="{E777ACA6-6790-48EB-A57F-9D95656A7312}">
      <dgm:prSet/>
      <dgm:spPr/>
      <dgm:t>
        <a:bodyPr/>
        <a:lstStyle/>
        <a:p>
          <a:endParaRPr lang="zh-TW" altLang="en-US"/>
        </a:p>
      </dgm:t>
    </dgm:pt>
    <dgm:pt modelId="{3EA8096C-46BE-4CCA-9C7B-30C25AFC3C7B}" type="sibTrans" cxnId="{E777ACA6-6790-48EB-A57F-9D95656A7312}">
      <dgm:prSet/>
      <dgm:spPr/>
      <dgm:t>
        <a:bodyPr/>
        <a:lstStyle/>
        <a:p>
          <a:endParaRPr lang="zh-TW" altLang="en-US"/>
        </a:p>
      </dgm:t>
    </dgm:pt>
    <dgm:pt modelId="{8421D407-9D10-4895-B204-DFECAD2D14C9}">
      <dgm:prSet phldrT="[文字]"/>
      <dgm:spPr/>
      <dgm:t>
        <a:bodyPr/>
        <a:lstStyle/>
        <a:p>
          <a:r>
            <a:rPr lang="zh-TW" altLang="en-US" dirty="0" smtClean="0"/>
            <a:t>應以章程載明，並經董事會決議，且視訊股東會應經董事會以董事</a:t>
          </a:r>
          <a:r>
            <a:rPr lang="en-US" altLang="zh-TW" dirty="0" smtClean="0"/>
            <a:t>2/3</a:t>
          </a:r>
          <a:r>
            <a:rPr lang="zh-TW" altLang="en-US" dirty="0" smtClean="0"/>
            <a:t>以上之出席及出席董事過半數同意之決議行之</a:t>
          </a:r>
          <a:endParaRPr lang="zh-TW" altLang="en-US" dirty="0"/>
        </a:p>
      </dgm:t>
    </dgm:pt>
    <dgm:pt modelId="{6A5DBADF-62C3-43EE-A0C9-2F450C8091E9}" type="sibTrans" cxnId="{B8942CFD-B86C-4158-886B-C593BC01084A}">
      <dgm:prSet/>
      <dgm:spPr/>
      <dgm:t>
        <a:bodyPr/>
        <a:lstStyle/>
        <a:p>
          <a:endParaRPr lang="zh-TW" altLang="en-US"/>
        </a:p>
      </dgm:t>
    </dgm:pt>
    <dgm:pt modelId="{235E5117-36CC-436C-8427-3CECB0297300}" type="parTrans" cxnId="{B8942CFD-B86C-4158-886B-C593BC01084A}">
      <dgm:prSet/>
      <dgm:spPr/>
      <dgm:t>
        <a:bodyPr/>
        <a:lstStyle/>
        <a:p>
          <a:endParaRPr lang="zh-TW" altLang="en-US"/>
        </a:p>
      </dgm:t>
    </dgm:pt>
    <dgm:pt modelId="{02A5805D-25CF-44E4-AB86-6356F1F5E315}">
      <dgm:prSet phldrT="[文字]"/>
      <dgm:spPr/>
      <dgm:t>
        <a:bodyPr/>
        <a:lstStyle/>
        <a:p>
          <a:r>
            <a:rPr lang="zh-TW" altLang="en-US" dirty="0" smtClean="0"/>
            <a:t>提供設備協助參與股東會</a:t>
          </a:r>
          <a:endParaRPr lang="zh-TW" altLang="en-US" dirty="0"/>
        </a:p>
      </dgm:t>
    </dgm:pt>
    <dgm:pt modelId="{46B4D390-22BA-4DC5-A6BD-33C00611B5F9}" type="sibTrans" cxnId="{C53AF6BD-CBC5-485A-BADB-E06612AE013C}">
      <dgm:prSet/>
      <dgm:spPr/>
      <dgm:t>
        <a:bodyPr/>
        <a:lstStyle/>
        <a:p>
          <a:endParaRPr lang="zh-TW" altLang="en-US"/>
        </a:p>
      </dgm:t>
    </dgm:pt>
    <dgm:pt modelId="{36484598-6A84-4958-9831-47F86C788D1D}" type="parTrans" cxnId="{C53AF6BD-CBC5-485A-BADB-E06612AE013C}">
      <dgm:prSet/>
      <dgm:spPr/>
      <dgm:t>
        <a:bodyPr/>
        <a:lstStyle/>
        <a:p>
          <a:endParaRPr lang="zh-TW" altLang="en-US"/>
        </a:p>
      </dgm:t>
    </dgm:pt>
    <dgm:pt modelId="{C03ACFA5-C0E5-4CCC-8230-8B72AE623C39}">
      <dgm:prSet phldrT="[文字]"/>
      <dgm:spPr/>
      <dgm:t>
        <a:bodyPr/>
        <a:lstStyle/>
        <a:p>
          <a:r>
            <a:rPr lang="zh-TW" altLang="en-US" dirty="0" smtClean="0"/>
            <a:t>載明股東得向公司申請之期間及其他相關應注意事項。</a:t>
          </a:r>
          <a:endParaRPr lang="zh-TW" altLang="en-US" dirty="0"/>
        </a:p>
      </dgm:t>
    </dgm:pt>
    <dgm:pt modelId="{1FE73485-9FFB-4EBD-BB12-9E2C44052300}" type="parTrans" cxnId="{D3C0B910-23EF-4F58-8636-39D654861708}">
      <dgm:prSet/>
      <dgm:spPr/>
      <dgm:t>
        <a:bodyPr/>
        <a:lstStyle/>
        <a:p>
          <a:endParaRPr lang="zh-TW" altLang="en-US"/>
        </a:p>
      </dgm:t>
    </dgm:pt>
    <dgm:pt modelId="{E2D288B0-6F3F-417C-A7D7-C881DABA1DC9}" type="sibTrans" cxnId="{D3C0B910-23EF-4F58-8636-39D654861708}">
      <dgm:prSet/>
      <dgm:spPr/>
      <dgm:t>
        <a:bodyPr/>
        <a:lstStyle/>
        <a:p>
          <a:endParaRPr lang="zh-TW" altLang="en-US"/>
        </a:p>
      </dgm:t>
    </dgm:pt>
    <dgm:pt modelId="{1BA0242F-50CC-4AF8-BB96-B66850816113}" type="pres">
      <dgm:prSet presAssocID="{6C35497A-A733-448A-A0AF-E3E25D4C251E}" presName="Name0" presStyleCnt="0">
        <dgm:presLayoutVars>
          <dgm:dir/>
          <dgm:animLvl val="lvl"/>
          <dgm:resizeHandles val="exact"/>
        </dgm:presLayoutVars>
      </dgm:prSet>
      <dgm:spPr/>
      <dgm:t>
        <a:bodyPr/>
        <a:lstStyle/>
        <a:p>
          <a:endParaRPr lang="zh-TW" altLang="en-US"/>
        </a:p>
      </dgm:t>
    </dgm:pt>
    <dgm:pt modelId="{99F062EE-18F7-40FB-835E-00EB53A6E06A}" type="pres">
      <dgm:prSet presAssocID="{F237B516-0C3B-4436-B580-0481DB277A0E}" presName="linNode" presStyleCnt="0"/>
      <dgm:spPr/>
    </dgm:pt>
    <dgm:pt modelId="{45479F86-78E9-420C-BD8D-0C35E44ECB82}" type="pres">
      <dgm:prSet presAssocID="{F237B516-0C3B-4436-B580-0481DB277A0E}" presName="parentText" presStyleLbl="node1" presStyleIdx="0" presStyleCnt="2">
        <dgm:presLayoutVars>
          <dgm:chMax val="1"/>
          <dgm:bulletEnabled val="1"/>
        </dgm:presLayoutVars>
      </dgm:prSet>
      <dgm:spPr/>
      <dgm:t>
        <a:bodyPr/>
        <a:lstStyle/>
        <a:p>
          <a:endParaRPr lang="zh-TW" altLang="en-US"/>
        </a:p>
      </dgm:t>
    </dgm:pt>
    <dgm:pt modelId="{DBBF7BF7-7EC0-44C2-9084-712501416894}" type="pres">
      <dgm:prSet presAssocID="{F237B516-0C3B-4436-B580-0481DB277A0E}" presName="descendantText" presStyleLbl="alignAccFollowNode1" presStyleIdx="0" presStyleCnt="2">
        <dgm:presLayoutVars>
          <dgm:bulletEnabled val="1"/>
        </dgm:presLayoutVars>
      </dgm:prSet>
      <dgm:spPr/>
      <dgm:t>
        <a:bodyPr/>
        <a:lstStyle/>
        <a:p>
          <a:endParaRPr lang="zh-TW" altLang="en-US"/>
        </a:p>
      </dgm:t>
    </dgm:pt>
    <dgm:pt modelId="{5A2F42C2-4DAF-4C48-BE9F-28926A55E61E}" type="pres">
      <dgm:prSet presAssocID="{63838E56-2EE7-4257-ADFE-BC197CB2BD65}" presName="sp" presStyleCnt="0"/>
      <dgm:spPr/>
    </dgm:pt>
    <dgm:pt modelId="{1A684FD1-5CA0-4D41-9384-19726EEAA4AD}" type="pres">
      <dgm:prSet presAssocID="{02A5805D-25CF-44E4-AB86-6356F1F5E315}" presName="linNode" presStyleCnt="0"/>
      <dgm:spPr/>
    </dgm:pt>
    <dgm:pt modelId="{DA34394A-26F4-4F51-A233-F819C651A441}" type="pres">
      <dgm:prSet presAssocID="{02A5805D-25CF-44E4-AB86-6356F1F5E315}" presName="parentText" presStyleLbl="node1" presStyleIdx="1" presStyleCnt="2">
        <dgm:presLayoutVars>
          <dgm:chMax val="1"/>
          <dgm:bulletEnabled val="1"/>
        </dgm:presLayoutVars>
      </dgm:prSet>
      <dgm:spPr/>
      <dgm:t>
        <a:bodyPr/>
        <a:lstStyle/>
        <a:p>
          <a:endParaRPr lang="zh-TW" altLang="en-US"/>
        </a:p>
      </dgm:t>
    </dgm:pt>
    <dgm:pt modelId="{31078080-115C-42AB-A74E-ABD00C119F64}" type="pres">
      <dgm:prSet presAssocID="{02A5805D-25CF-44E4-AB86-6356F1F5E315}" presName="descendantText" presStyleLbl="alignAccFollowNode1" presStyleIdx="1" presStyleCnt="2">
        <dgm:presLayoutVars>
          <dgm:bulletEnabled val="1"/>
        </dgm:presLayoutVars>
      </dgm:prSet>
      <dgm:spPr/>
      <dgm:t>
        <a:bodyPr/>
        <a:lstStyle/>
        <a:p>
          <a:endParaRPr lang="zh-TW" altLang="en-US"/>
        </a:p>
      </dgm:t>
    </dgm:pt>
  </dgm:ptLst>
  <dgm:cxnLst>
    <dgm:cxn modelId="{556A0EC6-0E38-47BC-B27A-4B1CF8456CBF}" type="presOf" srcId="{F237B516-0C3B-4436-B580-0481DB277A0E}" destId="{45479F86-78E9-420C-BD8D-0C35E44ECB82}" srcOrd="0" destOrd="0" presId="urn:microsoft.com/office/officeart/2005/8/layout/vList5"/>
    <dgm:cxn modelId="{770D7B78-2403-4180-84A0-AFECCA7F2031}" type="presOf" srcId="{C03ACFA5-C0E5-4CCC-8230-8B72AE623C39}" destId="{31078080-115C-42AB-A74E-ABD00C119F64}" srcOrd="0" destOrd="1" presId="urn:microsoft.com/office/officeart/2005/8/layout/vList5"/>
    <dgm:cxn modelId="{257BE12D-0C43-438A-A2AF-9030969B7C6E}" type="presOf" srcId="{FBB7E105-DA8A-48D7-B2F9-F5E251DA4C0B}" destId="{31078080-115C-42AB-A74E-ABD00C119F64}" srcOrd="0" destOrd="0" presId="urn:microsoft.com/office/officeart/2005/8/layout/vList5"/>
    <dgm:cxn modelId="{12D74953-9E28-42DA-9D94-8C88E8C401D0}" srcId="{6C35497A-A733-448A-A0AF-E3E25D4C251E}" destId="{F237B516-0C3B-4436-B580-0481DB277A0E}" srcOrd="0" destOrd="0" parTransId="{4245FA2C-65FC-4237-B7EC-35FF1F9697EB}" sibTransId="{63838E56-2EE7-4257-ADFE-BC197CB2BD65}"/>
    <dgm:cxn modelId="{B8942CFD-B86C-4158-886B-C593BC01084A}" srcId="{F237B516-0C3B-4436-B580-0481DB277A0E}" destId="{8421D407-9D10-4895-B204-DFECAD2D14C9}" srcOrd="0" destOrd="0" parTransId="{235E5117-36CC-436C-8427-3CECB0297300}" sibTransId="{6A5DBADF-62C3-43EE-A0C9-2F450C8091E9}"/>
    <dgm:cxn modelId="{D3C0B910-23EF-4F58-8636-39D654861708}" srcId="{02A5805D-25CF-44E4-AB86-6356F1F5E315}" destId="{C03ACFA5-C0E5-4CCC-8230-8B72AE623C39}" srcOrd="1" destOrd="0" parTransId="{1FE73485-9FFB-4EBD-BB12-9E2C44052300}" sibTransId="{E2D288B0-6F3F-417C-A7D7-C881DABA1DC9}"/>
    <dgm:cxn modelId="{72E58341-3895-4530-9BB3-973BF1EA07EB}" type="presOf" srcId="{8421D407-9D10-4895-B204-DFECAD2D14C9}" destId="{DBBF7BF7-7EC0-44C2-9084-712501416894}" srcOrd="0" destOrd="0" presId="urn:microsoft.com/office/officeart/2005/8/layout/vList5"/>
    <dgm:cxn modelId="{072C9951-364A-4258-AEFB-117145C573DF}" type="presOf" srcId="{02A5805D-25CF-44E4-AB86-6356F1F5E315}" destId="{DA34394A-26F4-4F51-A233-F819C651A441}" srcOrd="0" destOrd="0" presId="urn:microsoft.com/office/officeart/2005/8/layout/vList5"/>
    <dgm:cxn modelId="{C53AF6BD-CBC5-485A-BADB-E06612AE013C}" srcId="{6C35497A-A733-448A-A0AF-E3E25D4C251E}" destId="{02A5805D-25CF-44E4-AB86-6356F1F5E315}" srcOrd="1" destOrd="0" parTransId="{36484598-6A84-4958-9831-47F86C788D1D}" sibTransId="{46B4D390-22BA-4DC5-A6BD-33C00611B5F9}"/>
    <dgm:cxn modelId="{20100B78-F2F2-4055-8C91-A61D349930C4}" type="presOf" srcId="{6C35497A-A733-448A-A0AF-E3E25D4C251E}" destId="{1BA0242F-50CC-4AF8-BB96-B66850816113}" srcOrd="0" destOrd="0" presId="urn:microsoft.com/office/officeart/2005/8/layout/vList5"/>
    <dgm:cxn modelId="{E777ACA6-6790-48EB-A57F-9D95656A7312}" srcId="{02A5805D-25CF-44E4-AB86-6356F1F5E315}" destId="{FBB7E105-DA8A-48D7-B2F9-F5E251DA4C0B}" srcOrd="0" destOrd="0" parTransId="{99AD3A02-7121-4992-98AF-BABD7439E3F0}" sibTransId="{3EA8096C-46BE-4CCA-9C7B-30C25AFC3C7B}"/>
    <dgm:cxn modelId="{776CB2BF-B37F-411D-9CCD-F32584F9995E}" type="presParOf" srcId="{1BA0242F-50CC-4AF8-BB96-B66850816113}" destId="{99F062EE-18F7-40FB-835E-00EB53A6E06A}" srcOrd="0" destOrd="0" presId="urn:microsoft.com/office/officeart/2005/8/layout/vList5"/>
    <dgm:cxn modelId="{11EB4BB9-03CC-4FD8-B27A-6891707F39D8}" type="presParOf" srcId="{99F062EE-18F7-40FB-835E-00EB53A6E06A}" destId="{45479F86-78E9-420C-BD8D-0C35E44ECB82}" srcOrd="0" destOrd="0" presId="urn:microsoft.com/office/officeart/2005/8/layout/vList5"/>
    <dgm:cxn modelId="{F7EB2074-4534-4757-AFFA-4AA8941D03EE}" type="presParOf" srcId="{99F062EE-18F7-40FB-835E-00EB53A6E06A}" destId="{DBBF7BF7-7EC0-44C2-9084-712501416894}" srcOrd="1" destOrd="0" presId="urn:microsoft.com/office/officeart/2005/8/layout/vList5"/>
    <dgm:cxn modelId="{B69DBEC7-34EC-4A9C-A787-2044D42F0B8E}" type="presParOf" srcId="{1BA0242F-50CC-4AF8-BB96-B66850816113}" destId="{5A2F42C2-4DAF-4C48-BE9F-28926A55E61E}" srcOrd="1" destOrd="0" presId="urn:microsoft.com/office/officeart/2005/8/layout/vList5"/>
    <dgm:cxn modelId="{D7089BC9-FE1F-42F8-ACE8-160B78CE8814}" type="presParOf" srcId="{1BA0242F-50CC-4AF8-BB96-B66850816113}" destId="{1A684FD1-5CA0-4D41-9384-19726EEAA4AD}" srcOrd="2" destOrd="0" presId="urn:microsoft.com/office/officeart/2005/8/layout/vList5"/>
    <dgm:cxn modelId="{1F341359-E818-4ED7-B8CE-B9230B4A8350}" type="presParOf" srcId="{1A684FD1-5CA0-4D41-9384-19726EEAA4AD}" destId="{DA34394A-26F4-4F51-A233-F819C651A441}" srcOrd="0" destOrd="0" presId="urn:microsoft.com/office/officeart/2005/8/layout/vList5"/>
    <dgm:cxn modelId="{25510E6C-B0B8-45D8-B07D-2248CDFA96CD}" type="presParOf" srcId="{1A684FD1-5CA0-4D41-9384-19726EEAA4AD}" destId="{31078080-115C-42AB-A74E-ABD00C119F6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090600-515B-463A-A77C-7E376A828EE9}" type="doc">
      <dgm:prSet loTypeId="urn:microsoft.com/office/officeart/2008/layout/AlternatingPictureBlocks" loCatId="list" qsTypeId="urn:microsoft.com/office/officeart/2005/8/quickstyle/simple1" qsCatId="simple" csTypeId="urn:microsoft.com/office/officeart/2005/8/colors/accent1_4" csCatId="accent1" phldr="1"/>
      <dgm:spPr/>
    </dgm:pt>
    <dgm:pt modelId="{D2ED0BB7-9AF1-4C36-9F10-FC55A70967D3}">
      <dgm:prSet phldrT="[文字]">
        <dgm:style>
          <a:lnRef idx="1">
            <a:schemeClr val="accent1"/>
          </a:lnRef>
          <a:fillRef idx="3">
            <a:schemeClr val="accent1"/>
          </a:fillRef>
          <a:effectRef idx="2">
            <a:schemeClr val="accent1"/>
          </a:effectRef>
          <a:fontRef idx="minor">
            <a:schemeClr val="lt1"/>
          </a:fontRef>
        </dgm:style>
      </dgm:prSet>
      <dgm:spPr/>
      <dgm:t>
        <a:bodyPr/>
        <a:lstStyle/>
        <a:p>
          <a:r>
            <a:rPr lang="zh-TW" altLang="en-US" dirty="0" smtClean="0"/>
            <a:t>視訊股東會</a:t>
          </a:r>
          <a:endParaRPr lang="zh-TW" altLang="en-US" dirty="0"/>
        </a:p>
      </dgm:t>
    </dgm:pt>
    <dgm:pt modelId="{042C2F18-84BE-4EC4-982F-04CC84116DB3}" type="parTrans" cxnId="{9CCB78A8-7002-41FB-AC00-AAD9E7627B7A}">
      <dgm:prSet/>
      <dgm:spPr/>
      <dgm:t>
        <a:bodyPr/>
        <a:lstStyle/>
        <a:p>
          <a:endParaRPr lang="zh-TW" altLang="en-US"/>
        </a:p>
      </dgm:t>
    </dgm:pt>
    <dgm:pt modelId="{0916245A-4219-41D2-8F90-E03061DC9B76}" type="sibTrans" cxnId="{9CCB78A8-7002-41FB-AC00-AAD9E7627B7A}">
      <dgm:prSet/>
      <dgm:spPr/>
      <dgm:t>
        <a:bodyPr/>
        <a:lstStyle/>
        <a:p>
          <a:endParaRPr lang="zh-TW" altLang="en-US"/>
        </a:p>
      </dgm:t>
    </dgm:pt>
    <dgm:pt modelId="{9AAF64C3-A345-4F31-9EE0-D6F28D666E84}">
      <dgm:prSet phldrT="[文字]">
        <dgm:style>
          <a:lnRef idx="0">
            <a:schemeClr val="accent1"/>
          </a:lnRef>
          <a:fillRef idx="3">
            <a:schemeClr val="accent1"/>
          </a:fillRef>
          <a:effectRef idx="3">
            <a:schemeClr val="accent1"/>
          </a:effectRef>
          <a:fontRef idx="minor">
            <a:schemeClr val="lt1"/>
          </a:fontRef>
        </dgm:style>
      </dgm:prSet>
      <dgm:spPr/>
      <dgm:t>
        <a:bodyPr/>
        <a:lstStyle/>
        <a:p>
          <a:r>
            <a:rPr lang="zh-TW" altLang="en-US" dirty="0" smtClean="0"/>
            <a:t>上傳股東會議事手冊等會議相關資料</a:t>
          </a:r>
          <a:endParaRPr lang="zh-TW" altLang="en-US" dirty="0"/>
        </a:p>
      </dgm:t>
    </dgm:pt>
    <dgm:pt modelId="{EC752833-44A8-4841-8425-BAE664B46ED3}" type="parTrans" cxnId="{BD82C564-B11D-412D-BC50-1C8C48781D48}">
      <dgm:prSet/>
      <dgm:spPr/>
      <dgm:t>
        <a:bodyPr/>
        <a:lstStyle/>
        <a:p>
          <a:endParaRPr lang="zh-TW" altLang="en-US"/>
        </a:p>
      </dgm:t>
    </dgm:pt>
    <dgm:pt modelId="{1B93EC65-5F0E-4BDC-9A35-2D682C4F4B2A}" type="sibTrans" cxnId="{BD82C564-B11D-412D-BC50-1C8C48781D48}">
      <dgm:prSet/>
      <dgm:spPr/>
      <dgm:t>
        <a:bodyPr/>
        <a:lstStyle/>
        <a:p>
          <a:endParaRPr lang="zh-TW" altLang="en-US"/>
        </a:p>
      </dgm:t>
    </dgm:pt>
    <dgm:pt modelId="{C1ACE6DB-53FF-4122-AA92-6C25F1BCDA67}">
      <dgm:prSet/>
      <dgm:spPr/>
      <dgm:t>
        <a:bodyPr/>
        <a:lstStyle/>
        <a:p>
          <a:r>
            <a:rPr lang="zh-TW" altLang="en-US" dirty="0" smtClean="0"/>
            <a:t>企併股東權益事項</a:t>
          </a:r>
        </a:p>
      </dgm:t>
    </dgm:pt>
    <dgm:pt modelId="{E1801604-17E0-48F8-A841-498713E3A33F}" type="parTrans" cxnId="{C3378864-AD02-44BC-B372-2325616874B2}">
      <dgm:prSet/>
      <dgm:spPr/>
      <dgm:t>
        <a:bodyPr/>
        <a:lstStyle/>
        <a:p>
          <a:endParaRPr lang="zh-TW" altLang="en-US"/>
        </a:p>
      </dgm:t>
    </dgm:pt>
    <dgm:pt modelId="{A38648E9-769B-4E94-95D8-C600FC6702D5}" type="sibTrans" cxnId="{C3378864-AD02-44BC-B372-2325616874B2}">
      <dgm:prSet/>
      <dgm:spPr/>
      <dgm:t>
        <a:bodyPr/>
        <a:lstStyle/>
        <a:p>
          <a:endParaRPr lang="zh-TW" altLang="en-US"/>
        </a:p>
      </dgm:t>
    </dgm:pt>
    <dgm:pt modelId="{D00017A3-9F73-4F37-99DB-F9A214B70D3C}" type="pres">
      <dgm:prSet presAssocID="{29090600-515B-463A-A77C-7E376A828EE9}" presName="linearFlow" presStyleCnt="0">
        <dgm:presLayoutVars>
          <dgm:dir/>
          <dgm:resizeHandles val="exact"/>
        </dgm:presLayoutVars>
      </dgm:prSet>
      <dgm:spPr/>
    </dgm:pt>
    <dgm:pt modelId="{9D9AEA13-4618-4A51-B205-D50502D0835C}" type="pres">
      <dgm:prSet presAssocID="{D2ED0BB7-9AF1-4C36-9F10-FC55A70967D3}" presName="comp" presStyleCnt="0"/>
      <dgm:spPr/>
    </dgm:pt>
    <dgm:pt modelId="{B843513A-83F2-4238-81D0-BBBC45DCC7F2}" type="pres">
      <dgm:prSet presAssocID="{D2ED0BB7-9AF1-4C36-9F10-FC55A70967D3}" presName="rect2" presStyleLbl="node1" presStyleIdx="0" presStyleCnt="3">
        <dgm:presLayoutVars>
          <dgm:bulletEnabled val="1"/>
        </dgm:presLayoutVars>
      </dgm:prSet>
      <dgm:spPr/>
      <dgm:t>
        <a:bodyPr/>
        <a:lstStyle/>
        <a:p>
          <a:endParaRPr lang="zh-TW" altLang="en-US"/>
        </a:p>
      </dgm:t>
    </dgm:pt>
    <dgm:pt modelId="{EFA1AE0E-C6DA-47E7-9093-D5FB855CDDC9}" type="pres">
      <dgm:prSet presAssocID="{D2ED0BB7-9AF1-4C36-9F10-FC55A70967D3}" presName="rect1" presStyleLbl="lnNode1" presStyleIdx="0" presStyleCnt="3"/>
      <dgm:spPr/>
    </dgm:pt>
    <dgm:pt modelId="{F11E2897-94CC-484C-8F08-6D66280268CF}" type="pres">
      <dgm:prSet presAssocID="{0916245A-4219-41D2-8F90-E03061DC9B76}" presName="sibTrans" presStyleCnt="0"/>
      <dgm:spPr/>
    </dgm:pt>
    <dgm:pt modelId="{93F98B4F-893F-44DA-B686-1C3C8812A5F6}" type="pres">
      <dgm:prSet presAssocID="{9AAF64C3-A345-4F31-9EE0-D6F28D666E84}" presName="comp" presStyleCnt="0"/>
      <dgm:spPr/>
    </dgm:pt>
    <dgm:pt modelId="{4B64F6DE-F707-42A3-ABA2-47E7E9BB6945}" type="pres">
      <dgm:prSet presAssocID="{9AAF64C3-A345-4F31-9EE0-D6F28D666E84}" presName="rect2" presStyleLbl="node1" presStyleIdx="1" presStyleCnt="3">
        <dgm:presLayoutVars>
          <dgm:bulletEnabled val="1"/>
        </dgm:presLayoutVars>
      </dgm:prSet>
      <dgm:spPr/>
      <dgm:t>
        <a:bodyPr/>
        <a:lstStyle/>
        <a:p>
          <a:endParaRPr lang="zh-TW" altLang="en-US"/>
        </a:p>
      </dgm:t>
    </dgm:pt>
    <dgm:pt modelId="{C7A3179D-A8A4-4CBD-B212-9C0C2D897DD5}" type="pres">
      <dgm:prSet presAssocID="{9AAF64C3-A345-4F31-9EE0-D6F28D666E84}" presName="rect1" presStyleLbl="lnNode1" presStyleIdx="1" presStyleCnt="3"/>
      <dgm:spPr/>
    </dgm:pt>
    <dgm:pt modelId="{84F90021-60F9-4F77-BD57-77DC8DC7FDCF}" type="pres">
      <dgm:prSet presAssocID="{1B93EC65-5F0E-4BDC-9A35-2D682C4F4B2A}" presName="sibTrans" presStyleCnt="0"/>
      <dgm:spPr/>
    </dgm:pt>
    <dgm:pt modelId="{4418E99D-ADCF-47BA-8E1B-F7E9C0D28082}" type="pres">
      <dgm:prSet presAssocID="{C1ACE6DB-53FF-4122-AA92-6C25F1BCDA67}" presName="comp" presStyleCnt="0"/>
      <dgm:spPr/>
    </dgm:pt>
    <dgm:pt modelId="{A77F0B2A-004A-4930-97DC-85135EFC29B3}" type="pres">
      <dgm:prSet presAssocID="{C1ACE6DB-53FF-4122-AA92-6C25F1BCDA67}" presName="rect2" presStyleLbl="node1" presStyleIdx="2" presStyleCnt="3">
        <dgm:presLayoutVars>
          <dgm:bulletEnabled val="1"/>
        </dgm:presLayoutVars>
      </dgm:prSet>
      <dgm:spPr/>
      <dgm:t>
        <a:bodyPr/>
        <a:lstStyle/>
        <a:p>
          <a:endParaRPr lang="zh-TW" altLang="en-US"/>
        </a:p>
      </dgm:t>
    </dgm:pt>
    <dgm:pt modelId="{008D3FE6-5275-4B09-BFC9-E0F4C4B219ED}" type="pres">
      <dgm:prSet presAssocID="{C1ACE6DB-53FF-4122-AA92-6C25F1BCDA67}" presName="rect1" presStyleLbl="lnNode1" presStyleIdx="2" presStyleCnt="3"/>
      <dgm:spPr/>
    </dgm:pt>
  </dgm:ptLst>
  <dgm:cxnLst>
    <dgm:cxn modelId="{256E3CEF-B9A7-41B8-89F5-D660838449A7}" type="presOf" srcId="{C1ACE6DB-53FF-4122-AA92-6C25F1BCDA67}" destId="{A77F0B2A-004A-4930-97DC-85135EFC29B3}" srcOrd="0" destOrd="0" presId="urn:microsoft.com/office/officeart/2008/layout/AlternatingPictureBlocks"/>
    <dgm:cxn modelId="{58A2F6D7-EA92-4A54-BAD1-5467086E5C99}" type="presOf" srcId="{9AAF64C3-A345-4F31-9EE0-D6F28D666E84}" destId="{4B64F6DE-F707-42A3-ABA2-47E7E9BB6945}" srcOrd="0" destOrd="0" presId="urn:microsoft.com/office/officeart/2008/layout/AlternatingPictureBlocks"/>
    <dgm:cxn modelId="{1D5152E8-F2EF-4E25-A319-CEBD0FE1FFA4}" type="presOf" srcId="{29090600-515B-463A-A77C-7E376A828EE9}" destId="{D00017A3-9F73-4F37-99DB-F9A214B70D3C}" srcOrd="0" destOrd="0" presId="urn:microsoft.com/office/officeart/2008/layout/AlternatingPictureBlocks"/>
    <dgm:cxn modelId="{9CCB78A8-7002-41FB-AC00-AAD9E7627B7A}" srcId="{29090600-515B-463A-A77C-7E376A828EE9}" destId="{D2ED0BB7-9AF1-4C36-9F10-FC55A70967D3}" srcOrd="0" destOrd="0" parTransId="{042C2F18-84BE-4EC4-982F-04CC84116DB3}" sibTransId="{0916245A-4219-41D2-8F90-E03061DC9B76}"/>
    <dgm:cxn modelId="{55991537-BBDC-4DFA-A53E-5A1056891615}" type="presOf" srcId="{D2ED0BB7-9AF1-4C36-9F10-FC55A70967D3}" destId="{B843513A-83F2-4238-81D0-BBBC45DCC7F2}" srcOrd="0" destOrd="0" presId="urn:microsoft.com/office/officeart/2008/layout/AlternatingPictureBlocks"/>
    <dgm:cxn modelId="{BD82C564-B11D-412D-BC50-1C8C48781D48}" srcId="{29090600-515B-463A-A77C-7E376A828EE9}" destId="{9AAF64C3-A345-4F31-9EE0-D6F28D666E84}" srcOrd="1" destOrd="0" parTransId="{EC752833-44A8-4841-8425-BAE664B46ED3}" sibTransId="{1B93EC65-5F0E-4BDC-9A35-2D682C4F4B2A}"/>
    <dgm:cxn modelId="{C3378864-AD02-44BC-B372-2325616874B2}" srcId="{29090600-515B-463A-A77C-7E376A828EE9}" destId="{C1ACE6DB-53FF-4122-AA92-6C25F1BCDA67}" srcOrd="2" destOrd="0" parTransId="{E1801604-17E0-48F8-A841-498713E3A33F}" sibTransId="{A38648E9-769B-4E94-95D8-C600FC6702D5}"/>
    <dgm:cxn modelId="{602976EE-5B07-4978-8EF9-EC61C0BDC340}" type="presParOf" srcId="{D00017A3-9F73-4F37-99DB-F9A214B70D3C}" destId="{9D9AEA13-4618-4A51-B205-D50502D0835C}" srcOrd="0" destOrd="0" presId="urn:microsoft.com/office/officeart/2008/layout/AlternatingPictureBlocks"/>
    <dgm:cxn modelId="{D4574015-3743-4AD1-8A97-00406CC337FD}" type="presParOf" srcId="{9D9AEA13-4618-4A51-B205-D50502D0835C}" destId="{B843513A-83F2-4238-81D0-BBBC45DCC7F2}" srcOrd="0" destOrd="0" presId="urn:microsoft.com/office/officeart/2008/layout/AlternatingPictureBlocks"/>
    <dgm:cxn modelId="{A00A7578-11D7-46CF-A071-AFDDD660C556}" type="presParOf" srcId="{9D9AEA13-4618-4A51-B205-D50502D0835C}" destId="{EFA1AE0E-C6DA-47E7-9093-D5FB855CDDC9}" srcOrd="1" destOrd="0" presId="urn:microsoft.com/office/officeart/2008/layout/AlternatingPictureBlocks"/>
    <dgm:cxn modelId="{FB1B2D0C-9BCD-4993-95D6-81AB99B80F12}" type="presParOf" srcId="{D00017A3-9F73-4F37-99DB-F9A214B70D3C}" destId="{F11E2897-94CC-484C-8F08-6D66280268CF}" srcOrd="1" destOrd="0" presId="urn:microsoft.com/office/officeart/2008/layout/AlternatingPictureBlocks"/>
    <dgm:cxn modelId="{31695546-885C-48DC-94EB-9D2EED106828}" type="presParOf" srcId="{D00017A3-9F73-4F37-99DB-F9A214B70D3C}" destId="{93F98B4F-893F-44DA-B686-1C3C8812A5F6}" srcOrd="2" destOrd="0" presId="urn:microsoft.com/office/officeart/2008/layout/AlternatingPictureBlocks"/>
    <dgm:cxn modelId="{5E5E3477-4C57-48F3-BBA0-C33106052EE6}" type="presParOf" srcId="{93F98B4F-893F-44DA-B686-1C3C8812A5F6}" destId="{4B64F6DE-F707-42A3-ABA2-47E7E9BB6945}" srcOrd="0" destOrd="0" presId="urn:microsoft.com/office/officeart/2008/layout/AlternatingPictureBlocks"/>
    <dgm:cxn modelId="{FC7E1701-0316-4CCA-8604-F1685462E5CF}" type="presParOf" srcId="{93F98B4F-893F-44DA-B686-1C3C8812A5F6}" destId="{C7A3179D-A8A4-4CBD-B212-9C0C2D897DD5}" srcOrd="1" destOrd="0" presId="urn:microsoft.com/office/officeart/2008/layout/AlternatingPictureBlocks"/>
    <dgm:cxn modelId="{8D4DB68D-0B78-4EE7-BCDC-5D307CD27670}" type="presParOf" srcId="{D00017A3-9F73-4F37-99DB-F9A214B70D3C}" destId="{84F90021-60F9-4F77-BD57-77DC8DC7FDCF}" srcOrd="3" destOrd="0" presId="urn:microsoft.com/office/officeart/2008/layout/AlternatingPictureBlocks"/>
    <dgm:cxn modelId="{6E629498-68B2-42EC-8696-62F00B1766BA}" type="presParOf" srcId="{D00017A3-9F73-4F37-99DB-F9A214B70D3C}" destId="{4418E99D-ADCF-47BA-8E1B-F7E9C0D28082}" srcOrd="4" destOrd="0" presId="urn:microsoft.com/office/officeart/2008/layout/AlternatingPictureBlocks"/>
    <dgm:cxn modelId="{3910829B-F6EA-4AF1-A3A8-B81B59C57EA2}" type="presParOf" srcId="{4418E99D-ADCF-47BA-8E1B-F7E9C0D28082}" destId="{A77F0B2A-004A-4930-97DC-85135EFC29B3}" srcOrd="0" destOrd="0" presId="urn:microsoft.com/office/officeart/2008/layout/AlternatingPictureBlocks"/>
    <dgm:cxn modelId="{41697483-D149-46D3-9917-9F9074A19F2C}" type="presParOf" srcId="{4418E99D-ADCF-47BA-8E1B-F7E9C0D28082}" destId="{008D3FE6-5275-4B09-BFC9-E0F4C4B219ED}"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B477005-A147-49DA-B1F1-FE92A00F2BF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E168B60A-5FD7-48BF-A625-A819997B6975}">
      <dgm:prSet phldrT="[文字]"/>
      <dgm:spPr/>
      <dgm:t>
        <a:bodyPr/>
        <a:lstStyle/>
        <a:p>
          <a:r>
            <a:rPr lang="zh-TW" altLang="en-US" dirty="0" smtClean="0"/>
            <a:t>程序要件</a:t>
          </a:r>
          <a:endParaRPr lang="zh-TW" altLang="en-US" dirty="0"/>
        </a:p>
      </dgm:t>
    </dgm:pt>
    <dgm:pt modelId="{733AE125-9A43-48C8-9BE8-C839690899C0}" type="parTrans" cxnId="{3CEDF552-BFA6-4E24-A564-C5D6E14DE40F}">
      <dgm:prSet/>
      <dgm:spPr/>
      <dgm:t>
        <a:bodyPr/>
        <a:lstStyle/>
        <a:p>
          <a:endParaRPr lang="zh-TW" altLang="en-US"/>
        </a:p>
      </dgm:t>
    </dgm:pt>
    <dgm:pt modelId="{0B527BC8-76E3-42F0-84BC-25FB5730C082}" type="sibTrans" cxnId="{3CEDF552-BFA6-4E24-A564-C5D6E14DE40F}">
      <dgm:prSet/>
      <dgm:spPr/>
      <dgm:t>
        <a:bodyPr/>
        <a:lstStyle/>
        <a:p>
          <a:endParaRPr lang="zh-TW" altLang="en-US"/>
        </a:p>
      </dgm:t>
    </dgm:pt>
    <dgm:pt modelId="{DA6F365F-5D44-43BB-96F4-F0FE486661B3}">
      <dgm:prSet phldrT="[文字]"/>
      <dgm:spPr/>
      <dgm:t>
        <a:bodyPr/>
        <a:lstStyle/>
        <a:p>
          <a:r>
            <a:rPr lang="zh-TW" altLang="en-US" dirty="0" smtClean="0"/>
            <a:t>公開發行公司股務處理準則第</a:t>
          </a:r>
          <a:r>
            <a:rPr lang="en-US" altLang="zh-TW" dirty="0" smtClean="0"/>
            <a:t>44</a:t>
          </a:r>
          <a:r>
            <a:rPr lang="zh-TW" altLang="en-US" dirty="0" smtClean="0"/>
            <a:t>條之</a:t>
          </a:r>
          <a:r>
            <a:rPr lang="en-US" altLang="zh-TW" dirty="0" smtClean="0"/>
            <a:t>9</a:t>
          </a:r>
          <a:endParaRPr lang="zh-TW" altLang="en-US" dirty="0"/>
        </a:p>
      </dgm:t>
    </dgm:pt>
    <dgm:pt modelId="{28FAE862-F489-444A-BBED-88C4A890F546}" type="parTrans" cxnId="{3C1E78E7-85C7-46D2-8907-2C35AC33A67B}">
      <dgm:prSet/>
      <dgm:spPr/>
      <dgm:t>
        <a:bodyPr/>
        <a:lstStyle/>
        <a:p>
          <a:endParaRPr lang="zh-TW" altLang="en-US"/>
        </a:p>
      </dgm:t>
    </dgm:pt>
    <dgm:pt modelId="{DB34EEA5-6BEC-46BF-839B-3E32381E9E45}" type="sibTrans" cxnId="{3C1E78E7-85C7-46D2-8907-2C35AC33A67B}">
      <dgm:prSet/>
      <dgm:spPr/>
      <dgm:t>
        <a:bodyPr/>
        <a:lstStyle/>
        <a:p>
          <a:endParaRPr lang="zh-TW" altLang="en-US"/>
        </a:p>
      </dgm:t>
    </dgm:pt>
    <dgm:pt modelId="{F99949F3-1796-4AF0-A604-A7ABEEF65C1D}">
      <dgm:prSet phldrT="[文字]"/>
      <dgm:spPr/>
      <dgm:t>
        <a:bodyPr/>
        <a:lstStyle/>
        <a:p>
          <a:r>
            <a:rPr lang="zh-TW" altLang="en-US" dirty="0" smtClean="0"/>
            <a:t>會務地點</a:t>
          </a:r>
          <a:endParaRPr lang="zh-TW" altLang="en-US" dirty="0"/>
        </a:p>
      </dgm:t>
    </dgm:pt>
    <dgm:pt modelId="{FC966F49-53AE-4870-AF15-8ED6D32F910D}" type="parTrans" cxnId="{F4C24753-219F-4573-83C1-D8D97BF18DBE}">
      <dgm:prSet/>
      <dgm:spPr/>
      <dgm:t>
        <a:bodyPr/>
        <a:lstStyle/>
        <a:p>
          <a:endParaRPr lang="zh-TW" altLang="en-US"/>
        </a:p>
      </dgm:t>
    </dgm:pt>
    <dgm:pt modelId="{A42D580B-E7F1-436D-A647-EAD295FF236D}" type="sibTrans" cxnId="{F4C24753-219F-4573-83C1-D8D97BF18DBE}">
      <dgm:prSet/>
      <dgm:spPr/>
      <dgm:t>
        <a:bodyPr/>
        <a:lstStyle/>
        <a:p>
          <a:endParaRPr lang="zh-TW" altLang="en-US"/>
        </a:p>
      </dgm:t>
    </dgm:pt>
    <dgm:pt modelId="{2DDE806B-C27C-4E34-A72C-4E70ABE12773}">
      <dgm:prSet phldrT="[文字]"/>
      <dgm:spPr/>
      <dgm:t>
        <a:bodyPr/>
        <a:lstStyle/>
        <a:p>
          <a:r>
            <a:rPr lang="zh-TW" altLang="en-US" dirty="0" smtClean="0"/>
            <a:t>公司召開</a:t>
          </a:r>
          <a:r>
            <a:rPr lang="zh-TW" altLang="en-US" b="1" i="1" dirty="0" smtClean="0"/>
            <a:t>實體</a:t>
          </a:r>
          <a:r>
            <a:rPr lang="zh-TW" altLang="en-US" i="1" dirty="0" smtClean="0"/>
            <a:t>股東會</a:t>
          </a:r>
          <a:r>
            <a:rPr lang="zh-TW" altLang="en-US" dirty="0" smtClean="0"/>
            <a:t>應於中華民國境內召開為之</a:t>
          </a:r>
          <a:endParaRPr lang="zh-TW" altLang="en-US" dirty="0"/>
        </a:p>
      </dgm:t>
    </dgm:pt>
    <dgm:pt modelId="{3D5301E3-A1D2-4841-AB1C-832BA4B3E248}" type="parTrans" cxnId="{AECD1A61-5AF4-448D-A55C-C0D276186056}">
      <dgm:prSet/>
      <dgm:spPr/>
      <dgm:t>
        <a:bodyPr/>
        <a:lstStyle/>
        <a:p>
          <a:endParaRPr lang="zh-TW" altLang="en-US"/>
        </a:p>
      </dgm:t>
    </dgm:pt>
    <dgm:pt modelId="{6BF3454C-19C5-4A78-BD5A-A3F38DD0413E}" type="sibTrans" cxnId="{AECD1A61-5AF4-448D-A55C-C0D276186056}">
      <dgm:prSet/>
      <dgm:spPr/>
      <dgm:t>
        <a:bodyPr/>
        <a:lstStyle/>
        <a:p>
          <a:endParaRPr lang="zh-TW" altLang="en-US"/>
        </a:p>
      </dgm:t>
    </dgm:pt>
    <dgm:pt modelId="{872ECA90-7C88-4890-8459-E86FD3026718}">
      <dgm:prSet phldrT="[文字]"/>
      <dgm:spPr/>
      <dgm:t>
        <a:bodyPr/>
        <a:lstStyle/>
        <a:p>
          <a:r>
            <a:rPr lang="zh-TW" altLang="en-US" dirty="0" smtClean="0"/>
            <a:t>本準則修正施行日</a:t>
          </a:r>
          <a:r>
            <a:rPr lang="en-US" altLang="zh-TW" dirty="0" smtClean="0"/>
            <a:t>(111.3.4)</a:t>
          </a:r>
          <a:r>
            <a:rPr lang="zh-TW" altLang="en-US" dirty="0" smtClean="0"/>
            <a:t>起一年內未經章程載明得召開視訊者，應經董事</a:t>
          </a:r>
          <a:r>
            <a:rPr lang="en-US" altLang="zh-TW" dirty="0" smtClean="0"/>
            <a:t>2/3</a:t>
          </a:r>
          <a:r>
            <a:rPr lang="zh-TW" altLang="en-US" dirty="0" smtClean="0"/>
            <a:t>出席及過半同意召開視訊輔助股東會</a:t>
          </a:r>
          <a:endParaRPr lang="zh-TW" altLang="en-US" dirty="0"/>
        </a:p>
      </dgm:t>
    </dgm:pt>
    <dgm:pt modelId="{31C753C2-D812-4B1A-B1D0-9E67E51B06CC}" type="parTrans" cxnId="{4DDB5858-1544-4872-BA4B-F0473501498A}">
      <dgm:prSet/>
      <dgm:spPr/>
      <dgm:t>
        <a:bodyPr/>
        <a:lstStyle/>
        <a:p>
          <a:endParaRPr lang="zh-TW" altLang="en-US"/>
        </a:p>
      </dgm:t>
    </dgm:pt>
    <dgm:pt modelId="{069A112A-3596-449A-AFF3-CA5975403364}" type="sibTrans" cxnId="{4DDB5858-1544-4872-BA4B-F0473501498A}">
      <dgm:prSet/>
      <dgm:spPr/>
      <dgm:t>
        <a:bodyPr/>
        <a:lstStyle/>
        <a:p>
          <a:endParaRPr lang="zh-TW" altLang="en-US"/>
        </a:p>
      </dgm:t>
    </dgm:pt>
    <dgm:pt modelId="{D2B4FCDD-3B87-493A-A214-675B0EF8746F}">
      <dgm:prSet phldrT="[文字]"/>
      <dgm:spPr/>
      <dgm:t>
        <a:bodyPr/>
        <a:lstStyle/>
        <a:p>
          <a:r>
            <a:rPr lang="zh-TW" altLang="en-US" dirty="0" smtClean="0"/>
            <a:t>公開發行公司股務處理準則第</a:t>
          </a:r>
          <a:r>
            <a:rPr lang="en-US" altLang="en-US" dirty="0" smtClean="0"/>
            <a:t>44</a:t>
          </a:r>
          <a:r>
            <a:rPr lang="zh-TW" altLang="en-US" dirty="0" smtClean="0"/>
            <a:t>條之</a:t>
          </a:r>
          <a:r>
            <a:rPr lang="en-US" altLang="zh-TW" dirty="0" smtClean="0"/>
            <a:t>17</a:t>
          </a:r>
          <a:r>
            <a:rPr lang="zh-TW" altLang="en-US" dirty="0" smtClean="0"/>
            <a:t>第</a:t>
          </a:r>
          <a:r>
            <a:rPr lang="en-US" altLang="zh-TW" dirty="0" smtClean="0"/>
            <a:t>3</a:t>
          </a:r>
          <a:r>
            <a:rPr lang="zh-TW" altLang="en-US" dirty="0" smtClean="0"/>
            <a:t>項：</a:t>
          </a:r>
          <a:r>
            <a:rPr lang="zh-TW" altLang="en-US" b="1" i="1" dirty="0" smtClean="0"/>
            <a:t>視訊股東會</a:t>
          </a:r>
          <a:r>
            <a:rPr lang="zh-TW" altLang="en-US" dirty="0" smtClean="0"/>
            <a:t>主席及記錄人員應在國內之同一地點</a:t>
          </a:r>
          <a:endParaRPr lang="zh-TW" altLang="en-US" dirty="0"/>
        </a:p>
      </dgm:t>
    </dgm:pt>
    <dgm:pt modelId="{A902F09A-321E-4279-99C0-15DAAECF286A}" type="parTrans" cxnId="{01EEEC5D-5304-4370-ABB6-E65A70C27149}">
      <dgm:prSet/>
      <dgm:spPr/>
      <dgm:t>
        <a:bodyPr/>
        <a:lstStyle/>
        <a:p>
          <a:endParaRPr lang="zh-TW" altLang="en-US"/>
        </a:p>
      </dgm:t>
    </dgm:pt>
    <dgm:pt modelId="{6591644F-0FCA-40F8-81F1-55587A2E9FC4}" type="sibTrans" cxnId="{01EEEC5D-5304-4370-ABB6-E65A70C27149}">
      <dgm:prSet/>
      <dgm:spPr/>
      <dgm:t>
        <a:bodyPr/>
        <a:lstStyle/>
        <a:p>
          <a:endParaRPr lang="zh-TW" altLang="en-US"/>
        </a:p>
      </dgm:t>
    </dgm:pt>
    <dgm:pt modelId="{B879AEF0-C5C2-46E3-8827-922145F60ACB}">
      <dgm:prSet phldrT="[文字]"/>
      <dgm:spPr/>
      <dgm:t>
        <a:bodyPr/>
        <a:lstStyle/>
        <a:p>
          <a:r>
            <a:rPr lang="zh-TW" altLang="en-US" dirty="0" smtClean="0"/>
            <a:t>章程明定後經董事會決議通過→提高董事會決議門檻</a:t>
          </a:r>
          <a:endParaRPr lang="zh-TW" altLang="en-US" dirty="0"/>
        </a:p>
      </dgm:t>
    </dgm:pt>
    <dgm:pt modelId="{EE6C6C71-B78B-4877-B2BD-89A040F5E33D}" type="parTrans" cxnId="{7628C96C-046A-4963-8277-B19E53533A2A}">
      <dgm:prSet/>
      <dgm:spPr/>
      <dgm:t>
        <a:bodyPr/>
        <a:lstStyle/>
        <a:p>
          <a:endParaRPr lang="zh-TW" altLang="en-US"/>
        </a:p>
      </dgm:t>
    </dgm:pt>
    <dgm:pt modelId="{CB0951CF-F6B2-46C8-BC99-36FABA8F38C0}" type="sibTrans" cxnId="{7628C96C-046A-4963-8277-B19E53533A2A}">
      <dgm:prSet/>
      <dgm:spPr/>
      <dgm:t>
        <a:bodyPr/>
        <a:lstStyle/>
        <a:p>
          <a:endParaRPr lang="zh-TW" altLang="en-US"/>
        </a:p>
      </dgm:t>
    </dgm:pt>
    <dgm:pt modelId="{60C880F4-65B9-408F-9824-75B3F4DC28FC}" type="pres">
      <dgm:prSet presAssocID="{4B477005-A147-49DA-B1F1-FE92A00F2BF4}" presName="linear" presStyleCnt="0">
        <dgm:presLayoutVars>
          <dgm:animLvl val="lvl"/>
          <dgm:resizeHandles val="exact"/>
        </dgm:presLayoutVars>
      </dgm:prSet>
      <dgm:spPr/>
      <dgm:t>
        <a:bodyPr/>
        <a:lstStyle/>
        <a:p>
          <a:endParaRPr lang="zh-TW" altLang="en-US"/>
        </a:p>
      </dgm:t>
    </dgm:pt>
    <dgm:pt modelId="{1C1B678A-D6E9-4110-9581-83CCC4916F58}" type="pres">
      <dgm:prSet presAssocID="{E168B60A-5FD7-48BF-A625-A819997B6975}" presName="parentText" presStyleLbl="node1" presStyleIdx="0" presStyleCnt="2">
        <dgm:presLayoutVars>
          <dgm:chMax val="0"/>
          <dgm:bulletEnabled val="1"/>
        </dgm:presLayoutVars>
      </dgm:prSet>
      <dgm:spPr/>
      <dgm:t>
        <a:bodyPr/>
        <a:lstStyle/>
        <a:p>
          <a:endParaRPr lang="zh-TW" altLang="en-US"/>
        </a:p>
      </dgm:t>
    </dgm:pt>
    <dgm:pt modelId="{25F6C2FF-724A-4BFC-8279-43AEB3764354}" type="pres">
      <dgm:prSet presAssocID="{E168B60A-5FD7-48BF-A625-A819997B6975}" presName="childText" presStyleLbl="revTx" presStyleIdx="0" presStyleCnt="2">
        <dgm:presLayoutVars>
          <dgm:bulletEnabled val="1"/>
        </dgm:presLayoutVars>
      </dgm:prSet>
      <dgm:spPr/>
      <dgm:t>
        <a:bodyPr/>
        <a:lstStyle/>
        <a:p>
          <a:endParaRPr lang="zh-TW" altLang="en-US"/>
        </a:p>
      </dgm:t>
    </dgm:pt>
    <dgm:pt modelId="{AACA2F56-96FD-496F-AA21-CC5DC68DF72F}" type="pres">
      <dgm:prSet presAssocID="{F99949F3-1796-4AF0-A604-A7ABEEF65C1D}" presName="parentText" presStyleLbl="node1" presStyleIdx="1" presStyleCnt="2">
        <dgm:presLayoutVars>
          <dgm:chMax val="0"/>
          <dgm:bulletEnabled val="1"/>
        </dgm:presLayoutVars>
      </dgm:prSet>
      <dgm:spPr/>
      <dgm:t>
        <a:bodyPr/>
        <a:lstStyle/>
        <a:p>
          <a:endParaRPr lang="zh-TW" altLang="en-US"/>
        </a:p>
      </dgm:t>
    </dgm:pt>
    <dgm:pt modelId="{39D56274-AD33-4951-8AFB-9994BDDACD5F}" type="pres">
      <dgm:prSet presAssocID="{F99949F3-1796-4AF0-A604-A7ABEEF65C1D}" presName="childText" presStyleLbl="revTx" presStyleIdx="1" presStyleCnt="2">
        <dgm:presLayoutVars>
          <dgm:bulletEnabled val="1"/>
        </dgm:presLayoutVars>
      </dgm:prSet>
      <dgm:spPr/>
      <dgm:t>
        <a:bodyPr/>
        <a:lstStyle/>
        <a:p>
          <a:endParaRPr lang="zh-TW" altLang="en-US"/>
        </a:p>
      </dgm:t>
    </dgm:pt>
  </dgm:ptLst>
  <dgm:cxnLst>
    <dgm:cxn modelId="{F4C24753-219F-4573-83C1-D8D97BF18DBE}" srcId="{4B477005-A147-49DA-B1F1-FE92A00F2BF4}" destId="{F99949F3-1796-4AF0-A604-A7ABEEF65C1D}" srcOrd="1" destOrd="0" parTransId="{FC966F49-53AE-4870-AF15-8ED6D32F910D}" sibTransId="{A42D580B-E7F1-436D-A647-EAD295FF236D}"/>
    <dgm:cxn modelId="{86CD889F-B5FF-43B8-8A58-AF0D578118CC}" type="presOf" srcId="{872ECA90-7C88-4890-8459-E86FD3026718}" destId="{25F6C2FF-724A-4BFC-8279-43AEB3764354}" srcOrd="0" destOrd="1" presId="urn:microsoft.com/office/officeart/2005/8/layout/vList2"/>
    <dgm:cxn modelId="{CFDC8A11-E6FA-4EDF-82E7-62B2764CD955}" type="presOf" srcId="{2DDE806B-C27C-4E34-A72C-4E70ABE12773}" destId="{39D56274-AD33-4951-8AFB-9994BDDACD5F}" srcOrd="0" destOrd="1" presId="urn:microsoft.com/office/officeart/2005/8/layout/vList2"/>
    <dgm:cxn modelId="{3CEDF552-BFA6-4E24-A564-C5D6E14DE40F}" srcId="{4B477005-A147-49DA-B1F1-FE92A00F2BF4}" destId="{E168B60A-5FD7-48BF-A625-A819997B6975}" srcOrd="0" destOrd="0" parTransId="{733AE125-9A43-48C8-9BE8-C839690899C0}" sibTransId="{0B527BC8-76E3-42F0-84BC-25FB5730C082}"/>
    <dgm:cxn modelId="{01EEEC5D-5304-4370-ABB6-E65A70C27149}" srcId="{F99949F3-1796-4AF0-A604-A7ABEEF65C1D}" destId="{D2B4FCDD-3B87-493A-A214-675B0EF8746F}" srcOrd="0" destOrd="0" parTransId="{A902F09A-321E-4279-99C0-15DAAECF286A}" sibTransId="{6591644F-0FCA-40F8-81F1-55587A2E9FC4}"/>
    <dgm:cxn modelId="{39B5B55F-3B37-4746-BEC5-83AA61164481}" type="presOf" srcId="{F99949F3-1796-4AF0-A604-A7ABEEF65C1D}" destId="{AACA2F56-96FD-496F-AA21-CC5DC68DF72F}" srcOrd="0" destOrd="0" presId="urn:microsoft.com/office/officeart/2005/8/layout/vList2"/>
    <dgm:cxn modelId="{3EF5DA5B-ADC2-4CBD-80DF-1CE793733603}" type="presOf" srcId="{E168B60A-5FD7-48BF-A625-A819997B6975}" destId="{1C1B678A-D6E9-4110-9581-83CCC4916F58}" srcOrd="0" destOrd="0" presId="urn:microsoft.com/office/officeart/2005/8/layout/vList2"/>
    <dgm:cxn modelId="{DDDD5D69-5D6B-4880-8E89-0A4CC9A201CD}" type="presOf" srcId="{4B477005-A147-49DA-B1F1-FE92A00F2BF4}" destId="{60C880F4-65B9-408F-9824-75B3F4DC28FC}" srcOrd="0" destOrd="0" presId="urn:microsoft.com/office/officeart/2005/8/layout/vList2"/>
    <dgm:cxn modelId="{3C1E78E7-85C7-46D2-8907-2C35AC33A67B}" srcId="{E168B60A-5FD7-48BF-A625-A819997B6975}" destId="{DA6F365F-5D44-43BB-96F4-F0FE486661B3}" srcOrd="0" destOrd="0" parTransId="{28FAE862-F489-444A-BBED-88C4A890F546}" sibTransId="{DB34EEA5-6BEC-46BF-839B-3E32381E9E45}"/>
    <dgm:cxn modelId="{AECD1A61-5AF4-448D-A55C-C0D276186056}" srcId="{F99949F3-1796-4AF0-A604-A7ABEEF65C1D}" destId="{2DDE806B-C27C-4E34-A72C-4E70ABE12773}" srcOrd="1" destOrd="0" parTransId="{3D5301E3-A1D2-4841-AB1C-832BA4B3E248}" sibTransId="{6BF3454C-19C5-4A78-BD5A-A3F38DD0413E}"/>
    <dgm:cxn modelId="{7C708D70-9F55-49D9-BE47-1CFF83E6ADC3}" type="presOf" srcId="{B879AEF0-C5C2-46E3-8827-922145F60ACB}" destId="{25F6C2FF-724A-4BFC-8279-43AEB3764354}" srcOrd="0" destOrd="2" presId="urn:microsoft.com/office/officeart/2005/8/layout/vList2"/>
    <dgm:cxn modelId="{4DDB5858-1544-4872-BA4B-F0473501498A}" srcId="{E168B60A-5FD7-48BF-A625-A819997B6975}" destId="{872ECA90-7C88-4890-8459-E86FD3026718}" srcOrd="1" destOrd="0" parTransId="{31C753C2-D812-4B1A-B1D0-9E67E51B06CC}" sibTransId="{069A112A-3596-449A-AFF3-CA5975403364}"/>
    <dgm:cxn modelId="{93EE83C6-039A-4B8B-B085-420707CA6869}" type="presOf" srcId="{D2B4FCDD-3B87-493A-A214-675B0EF8746F}" destId="{39D56274-AD33-4951-8AFB-9994BDDACD5F}" srcOrd="0" destOrd="0" presId="urn:microsoft.com/office/officeart/2005/8/layout/vList2"/>
    <dgm:cxn modelId="{21EA0665-2C7C-4F93-A366-441A51CCF387}" type="presOf" srcId="{DA6F365F-5D44-43BB-96F4-F0FE486661B3}" destId="{25F6C2FF-724A-4BFC-8279-43AEB3764354}" srcOrd="0" destOrd="0" presId="urn:microsoft.com/office/officeart/2005/8/layout/vList2"/>
    <dgm:cxn modelId="{7628C96C-046A-4963-8277-B19E53533A2A}" srcId="{E168B60A-5FD7-48BF-A625-A819997B6975}" destId="{B879AEF0-C5C2-46E3-8827-922145F60ACB}" srcOrd="2" destOrd="0" parTransId="{EE6C6C71-B78B-4877-B2BD-89A040F5E33D}" sibTransId="{CB0951CF-F6B2-46C8-BC99-36FABA8F38C0}"/>
    <dgm:cxn modelId="{075CBFF6-8356-41BE-BEF5-F2314677FA5C}" type="presParOf" srcId="{60C880F4-65B9-408F-9824-75B3F4DC28FC}" destId="{1C1B678A-D6E9-4110-9581-83CCC4916F58}" srcOrd="0" destOrd="0" presId="urn:microsoft.com/office/officeart/2005/8/layout/vList2"/>
    <dgm:cxn modelId="{F9F909E3-2117-423E-8369-A988915829FB}" type="presParOf" srcId="{60C880F4-65B9-408F-9824-75B3F4DC28FC}" destId="{25F6C2FF-724A-4BFC-8279-43AEB3764354}" srcOrd="1" destOrd="0" presId="urn:microsoft.com/office/officeart/2005/8/layout/vList2"/>
    <dgm:cxn modelId="{E8AE1007-208B-40B0-8091-C1FE198B1E41}" type="presParOf" srcId="{60C880F4-65B9-408F-9824-75B3F4DC28FC}" destId="{AACA2F56-96FD-496F-AA21-CC5DC68DF72F}" srcOrd="2" destOrd="0" presId="urn:microsoft.com/office/officeart/2005/8/layout/vList2"/>
    <dgm:cxn modelId="{6880D3D7-CD42-42E6-A9F3-C233FE98AA89}" type="presParOf" srcId="{60C880F4-65B9-408F-9824-75B3F4DC28FC}" destId="{39D56274-AD33-4951-8AFB-9994BDDACD5F}"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2B71D-8B06-4284-8F80-C89BD4F12D8E}">
      <dsp:nvSpPr>
        <dsp:cNvPr id="0" name=""/>
        <dsp:cNvSpPr/>
      </dsp:nvSpPr>
      <dsp:spPr>
        <a:xfrm>
          <a:off x="0" y="817098"/>
          <a:ext cx="7986234" cy="302400"/>
        </a:xfrm>
        <a:prstGeom prst="rect">
          <a:avLst/>
        </a:prstGeom>
        <a:solidFill>
          <a:schemeClr val="lt1">
            <a:alpha val="90000"/>
            <a:hueOff val="0"/>
            <a:satOff val="0"/>
            <a:lumOff val="0"/>
            <a:alphaOff val="0"/>
          </a:schemeClr>
        </a:solidFill>
        <a:ln w="9525" cap="flat" cmpd="sng" algn="ctr">
          <a:solidFill>
            <a:schemeClr val="accent1">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B596664-FA9D-45A0-B531-B1755DF2BB59}">
      <dsp:nvSpPr>
        <dsp:cNvPr id="0" name=""/>
        <dsp:cNvSpPr/>
      </dsp:nvSpPr>
      <dsp:spPr>
        <a:xfrm>
          <a:off x="398921" y="157836"/>
          <a:ext cx="7040889" cy="836381"/>
        </a:xfrm>
        <a:prstGeom prst="round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1302" tIns="0" rIns="211302"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zh-TW" altLang="en-US" sz="2400" b="0" kern="1200" dirty="0" smtClean="0">
              <a:latin typeface="Book Antiqua" panose="02040602050305030304" pitchFamily="18" charset="0"/>
              <a:ea typeface="標楷體" pitchFamily="65" charset="-120"/>
            </a:rPr>
            <a:t>     </a:t>
          </a:r>
          <a:r>
            <a:rPr lang="zh-TW" altLang="en-US" sz="3600" b="0" kern="1200" dirty="0" smtClean="0">
              <a:latin typeface="Book Antiqua" panose="02040602050305030304" pitchFamily="18" charset="0"/>
              <a:ea typeface="標楷體" pitchFamily="65" charset="-120"/>
            </a:rPr>
            <a:t>壹、</a:t>
          </a:r>
          <a:r>
            <a:rPr lang="zh-TW" altLang="en-US" sz="3600" b="0" kern="1200" dirty="0" smtClean="0">
              <a:latin typeface="Constantia" pitchFamily="18" charset="0"/>
              <a:ea typeface="標楷體" pitchFamily="65" charset="-120"/>
            </a:rPr>
            <a:t>上市標準規章</a:t>
          </a:r>
          <a:endParaRPr lang="zh-TW" altLang="en-US" sz="3600" b="0" kern="1200" dirty="0">
            <a:latin typeface="Book Antiqua" panose="02040602050305030304" pitchFamily="18" charset="0"/>
            <a:ea typeface="標楷體" pitchFamily="65" charset="-120"/>
          </a:endParaRPr>
        </a:p>
      </dsp:txBody>
      <dsp:txXfrm>
        <a:off x="439750" y="198665"/>
        <a:ext cx="6959231" cy="754723"/>
      </dsp:txXfrm>
    </dsp:sp>
    <dsp:sp modelId="{0C241B70-34E4-4D53-89BD-7A7F45651D7F}">
      <dsp:nvSpPr>
        <dsp:cNvPr id="0" name=""/>
        <dsp:cNvSpPr/>
      </dsp:nvSpPr>
      <dsp:spPr>
        <a:xfrm>
          <a:off x="0" y="1843560"/>
          <a:ext cx="7986234" cy="302400"/>
        </a:xfrm>
        <a:prstGeom prst="rect">
          <a:avLst/>
        </a:prstGeom>
        <a:solidFill>
          <a:schemeClr val="lt1">
            <a:alpha val="90000"/>
            <a:hueOff val="0"/>
            <a:satOff val="0"/>
            <a:lumOff val="0"/>
            <a:alphaOff val="0"/>
          </a:schemeClr>
        </a:solidFill>
        <a:ln w="9525" cap="flat" cmpd="sng" algn="ctr">
          <a:solidFill>
            <a:schemeClr val="accent1">
              <a:shade val="50000"/>
              <a:hueOff val="173080"/>
              <a:satOff val="-12641"/>
              <a:lumOff val="2298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97AFB1A-0928-4DB2-9859-098CF2CE3887}">
      <dsp:nvSpPr>
        <dsp:cNvPr id="0" name=""/>
        <dsp:cNvSpPr/>
      </dsp:nvSpPr>
      <dsp:spPr>
        <a:xfrm>
          <a:off x="398921" y="1184298"/>
          <a:ext cx="7040889" cy="836381"/>
        </a:xfrm>
        <a:prstGeom prst="roundRect">
          <a:avLst/>
        </a:prstGeom>
        <a:gradFill rotWithShape="0">
          <a:gsLst>
            <a:gs pos="0">
              <a:schemeClr val="accent1">
                <a:shade val="50000"/>
                <a:hueOff val="173080"/>
                <a:satOff val="-12641"/>
                <a:lumOff val="22987"/>
                <a:alphaOff val="0"/>
                <a:shade val="51000"/>
                <a:satMod val="130000"/>
              </a:schemeClr>
            </a:gs>
            <a:gs pos="80000">
              <a:schemeClr val="accent1">
                <a:shade val="50000"/>
                <a:hueOff val="173080"/>
                <a:satOff val="-12641"/>
                <a:lumOff val="22987"/>
                <a:alphaOff val="0"/>
                <a:shade val="93000"/>
                <a:satMod val="130000"/>
              </a:schemeClr>
            </a:gs>
            <a:gs pos="100000">
              <a:schemeClr val="accent1">
                <a:shade val="50000"/>
                <a:hueOff val="173080"/>
                <a:satOff val="-12641"/>
                <a:lumOff val="2298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1302" tIns="0" rIns="211302"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zh-TW" altLang="en-US" sz="3600" b="0" kern="1200" dirty="0" smtClean="0">
              <a:latin typeface="Constantia" pitchFamily="18" charset="0"/>
              <a:ea typeface="標楷體" pitchFamily="65" charset="-120"/>
            </a:rPr>
            <a:t>    貳、上市審查程序規章</a:t>
          </a:r>
          <a:endParaRPr lang="zh-TW" altLang="en-US" sz="3600" b="0" kern="1200" dirty="0">
            <a:latin typeface="Constantia" pitchFamily="18" charset="0"/>
            <a:ea typeface="標楷體" pitchFamily="65" charset="-120"/>
          </a:endParaRPr>
        </a:p>
      </dsp:txBody>
      <dsp:txXfrm>
        <a:off x="439750" y="1225127"/>
        <a:ext cx="6959231" cy="754723"/>
      </dsp:txXfrm>
    </dsp:sp>
    <dsp:sp modelId="{2D1D4876-90F3-4BF0-A569-5A5B76538506}">
      <dsp:nvSpPr>
        <dsp:cNvPr id="0" name=""/>
        <dsp:cNvSpPr/>
      </dsp:nvSpPr>
      <dsp:spPr>
        <a:xfrm>
          <a:off x="0" y="2870021"/>
          <a:ext cx="7986234" cy="302400"/>
        </a:xfrm>
        <a:prstGeom prst="rect">
          <a:avLst/>
        </a:prstGeom>
        <a:solidFill>
          <a:schemeClr val="lt1">
            <a:alpha val="90000"/>
            <a:hueOff val="0"/>
            <a:satOff val="0"/>
            <a:lumOff val="0"/>
            <a:alphaOff val="0"/>
          </a:schemeClr>
        </a:solidFill>
        <a:ln w="9525" cap="flat" cmpd="sng" algn="ctr">
          <a:solidFill>
            <a:schemeClr val="accent1">
              <a:shade val="50000"/>
              <a:hueOff val="346160"/>
              <a:satOff val="-25283"/>
              <a:lumOff val="4597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226C2A30-9652-4039-9D26-E1E16FC79BF1}">
      <dsp:nvSpPr>
        <dsp:cNvPr id="0" name=""/>
        <dsp:cNvSpPr/>
      </dsp:nvSpPr>
      <dsp:spPr>
        <a:xfrm>
          <a:off x="398921" y="2210760"/>
          <a:ext cx="7040889" cy="836381"/>
        </a:xfrm>
        <a:prstGeom prst="roundRect">
          <a:avLst/>
        </a:prstGeom>
        <a:gradFill rotWithShape="0">
          <a:gsLst>
            <a:gs pos="0">
              <a:schemeClr val="accent1">
                <a:shade val="50000"/>
                <a:hueOff val="346160"/>
                <a:satOff val="-25283"/>
                <a:lumOff val="45974"/>
                <a:alphaOff val="0"/>
                <a:shade val="51000"/>
                <a:satMod val="130000"/>
              </a:schemeClr>
            </a:gs>
            <a:gs pos="80000">
              <a:schemeClr val="accent1">
                <a:shade val="50000"/>
                <a:hueOff val="346160"/>
                <a:satOff val="-25283"/>
                <a:lumOff val="45974"/>
                <a:alphaOff val="0"/>
                <a:shade val="93000"/>
                <a:satMod val="130000"/>
              </a:schemeClr>
            </a:gs>
            <a:gs pos="100000">
              <a:schemeClr val="accent1">
                <a:shade val="50000"/>
                <a:hueOff val="346160"/>
                <a:satOff val="-25283"/>
                <a:lumOff val="4597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1302" tIns="0" rIns="211302"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zh-TW" altLang="en-US" sz="2400" b="0" kern="1200" dirty="0" smtClean="0">
              <a:latin typeface="Constantia" pitchFamily="18" charset="0"/>
              <a:ea typeface="標楷體" pitchFamily="65" charset="-120"/>
            </a:rPr>
            <a:t>     </a:t>
          </a:r>
          <a:r>
            <a:rPr lang="zh-TW" altLang="en-US" sz="3600" b="0" kern="1200" dirty="0" smtClean="0">
              <a:latin typeface="Constantia" pitchFamily="18" charset="0"/>
              <a:ea typeface="標楷體" pitchFamily="65" charset="-120"/>
            </a:rPr>
            <a:t>參、上市後管理規章</a:t>
          </a:r>
          <a:endParaRPr lang="zh-TW" altLang="en-US" sz="3600" b="0" kern="1200" dirty="0">
            <a:latin typeface="Constantia" pitchFamily="18" charset="0"/>
            <a:ea typeface="標楷體" pitchFamily="65" charset="-120"/>
          </a:endParaRPr>
        </a:p>
      </dsp:txBody>
      <dsp:txXfrm>
        <a:off x="439750" y="2251589"/>
        <a:ext cx="6959231" cy="754723"/>
      </dsp:txXfrm>
    </dsp:sp>
    <dsp:sp modelId="{069CF896-FB1F-4F71-B35B-522BDC1DA0F4}">
      <dsp:nvSpPr>
        <dsp:cNvPr id="0" name=""/>
        <dsp:cNvSpPr/>
      </dsp:nvSpPr>
      <dsp:spPr>
        <a:xfrm>
          <a:off x="0" y="3896483"/>
          <a:ext cx="7986234" cy="302400"/>
        </a:xfrm>
        <a:prstGeom prst="rect">
          <a:avLst/>
        </a:prstGeom>
        <a:solidFill>
          <a:schemeClr val="lt1">
            <a:alpha val="90000"/>
            <a:hueOff val="0"/>
            <a:satOff val="0"/>
            <a:lumOff val="0"/>
            <a:alphaOff val="0"/>
          </a:schemeClr>
        </a:solidFill>
        <a:ln w="9525" cap="flat" cmpd="sng" algn="ctr">
          <a:solidFill>
            <a:schemeClr val="accent1">
              <a:shade val="50000"/>
              <a:hueOff val="173080"/>
              <a:satOff val="-12641"/>
              <a:lumOff val="2298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81456312-06F7-495A-96D3-D87CA02653CC}">
      <dsp:nvSpPr>
        <dsp:cNvPr id="0" name=""/>
        <dsp:cNvSpPr/>
      </dsp:nvSpPr>
      <dsp:spPr>
        <a:xfrm>
          <a:off x="398921" y="3237221"/>
          <a:ext cx="7040889" cy="836381"/>
        </a:xfrm>
        <a:prstGeom prst="roundRect">
          <a:avLst/>
        </a:prstGeom>
        <a:gradFill rotWithShape="0">
          <a:gsLst>
            <a:gs pos="0">
              <a:schemeClr val="accent1">
                <a:shade val="50000"/>
                <a:hueOff val="173080"/>
                <a:satOff val="-12641"/>
                <a:lumOff val="22987"/>
                <a:alphaOff val="0"/>
                <a:shade val="51000"/>
                <a:satMod val="130000"/>
              </a:schemeClr>
            </a:gs>
            <a:gs pos="80000">
              <a:schemeClr val="accent1">
                <a:shade val="50000"/>
                <a:hueOff val="173080"/>
                <a:satOff val="-12641"/>
                <a:lumOff val="22987"/>
                <a:alphaOff val="0"/>
                <a:shade val="93000"/>
                <a:satMod val="130000"/>
              </a:schemeClr>
            </a:gs>
            <a:gs pos="100000">
              <a:schemeClr val="accent1">
                <a:shade val="50000"/>
                <a:hueOff val="173080"/>
                <a:satOff val="-12641"/>
                <a:lumOff val="2298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1302" tIns="0" rIns="211302"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zh-TW" altLang="en-US" sz="2400" b="0" kern="1200" dirty="0" smtClean="0">
              <a:latin typeface="Constantia" pitchFamily="18" charset="0"/>
              <a:ea typeface="標楷體" pitchFamily="65" charset="-120"/>
            </a:rPr>
            <a:t>     </a:t>
          </a:r>
          <a:r>
            <a:rPr lang="zh-TW" altLang="en-US" sz="3600" b="0" kern="1200" dirty="0" smtClean="0">
              <a:latin typeface="Constantia" pitchFamily="18" charset="0"/>
              <a:ea typeface="標楷體" pitchFamily="65" charset="-120"/>
            </a:rPr>
            <a:t>肆、臺灣創新板</a:t>
          </a:r>
          <a:r>
            <a:rPr lang="en-US" altLang="en-US" sz="3600" b="0" kern="1200" dirty="0" smtClean="0">
              <a:latin typeface="Constantia" pitchFamily="18" charset="0"/>
              <a:ea typeface="標楷體" pitchFamily="65" charset="-120"/>
            </a:rPr>
            <a:t>(TIB)</a:t>
          </a:r>
          <a:r>
            <a:rPr lang="zh-TW" altLang="en-US" sz="3600" b="0" kern="1200" dirty="0" smtClean="0">
              <a:latin typeface="Constantia" pitchFamily="18" charset="0"/>
              <a:ea typeface="標楷體" pitchFamily="65" charset="-120"/>
            </a:rPr>
            <a:t>重點說明</a:t>
          </a:r>
          <a:endParaRPr lang="zh-TW" altLang="en-US" sz="3600" b="0" kern="1200" dirty="0">
            <a:latin typeface="Constantia" pitchFamily="18" charset="0"/>
            <a:ea typeface="標楷體" pitchFamily="65" charset="-120"/>
          </a:endParaRPr>
        </a:p>
      </dsp:txBody>
      <dsp:txXfrm>
        <a:off x="439750" y="3278050"/>
        <a:ext cx="6959231" cy="75472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937380-D72C-4B49-A9F5-9A14FAC4AFAD}">
      <dsp:nvSpPr>
        <dsp:cNvPr id="0" name=""/>
        <dsp:cNvSpPr/>
      </dsp:nvSpPr>
      <dsp:spPr>
        <a:xfrm>
          <a:off x="0" y="617852"/>
          <a:ext cx="8610600" cy="726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zh-TW" altLang="en-US" sz="2800" kern="1200" dirty="0" smtClean="0"/>
            <a:t>強化併購資訊揭露</a:t>
          </a:r>
          <a:endParaRPr lang="zh-TW" altLang="en-US" sz="2800" kern="1200" dirty="0"/>
        </a:p>
      </dsp:txBody>
      <dsp:txXfrm>
        <a:off x="35457" y="653309"/>
        <a:ext cx="8539686" cy="655436"/>
      </dsp:txXfrm>
    </dsp:sp>
    <dsp:sp modelId="{BC05D6F0-28D4-47A9-81A3-2C5590F2774B}">
      <dsp:nvSpPr>
        <dsp:cNvPr id="0" name=""/>
        <dsp:cNvSpPr/>
      </dsp:nvSpPr>
      <dsp:spPr>
        <a:xfrm>
          <a:off x="0" y="1344203"/>
          <a:ext cx="8610600" cy="738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38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zh-TW" altLang="en-US" sz="2200" kern="1200" dirty="0" smtClean="0"/>
            <a:t>公司必須在</a:t>
          </a:r>
          <a:r>
            <a:rPr lang="zh-TW" altLang="en-US" sz="2200" kern="1200" dirty="0" smtClean="0">
              <a:solidFill>
                <a:srgbClr val="FF0000"/>
              </a:solidFill>
            </a:rPr>
            <a:t>股東會召集事由</a:t>
          </a:r>
          <a:r>
            <a:rPr lang="zh-TW" altLang="en-US" sz="2200" kern="1200" dirty="0" smtClean="0"/>
            <a:t>中，說明董事就併購之利害關係重要內容，以及贊成或反對併購的理由</a:t>
          </a:r>
          <a:endParaRPr lang="zh-TW" altLang="en-US" sz="2200" kern="1200" dirty="0"/>
        </a:p>
      </dsp:txBody>
      <dsp:txXfrm>
        <a:off x="0" y="1344203"/>
        <a:ext cx="8610600" cy="738990"/>
      </dsp:txXfrm>
    </dsp:sp>
    <dsp:sp modelId="{20E1DF7C-E158-4E79-B011-4666B5A03397}">
      <dsp:nvSpPr>
        <dsp:cNvPr id="0" name=""/>
        <dsp:cNvSpPr/>
      </dsp:nvSpPr>
      <dsp:spPr>
        <a:xfrm>
          <a:off x="0" y="2083193"/>
          <a:ext cx="8610600" cy="726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zh-TW" altLang="en-US" sz="2800" kern="1200" dirty="0" smtClean="0"/>
            <a:t>擴大異議收買請求權之股東範圍</a:t>
          </a:r>
          <a:endParaRPr lang="zh-TW" altLang="en-US" sz="2800" kern="1200" dirty="0"/>
        </a:p>
      </dsp:txBody>
      <dsp:txXfrm>
        <a:off x="35457" y="2118650"/>
        <a:ext cx="8539686" cy="655436"/>
      </dsp:txXfrm>
    </dsp:sp>
    <dsp:sp modelId="{F5657408-CF3E-406F-AE98-B8FFD68A5397}">
      <dsp:nvSpPr>
        <dsp:cNvPr id="0" name=""/>
        <dsp:cNvSpPr/>
      </dsp:nvSpPr>
      <dsp:spPr>
        <a:xfrm>
          <a:off x="0" y="2809543"/>
          <a:ext cx="8610600" cy="738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38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zh-TW" altLang="en-US" sz="2200" kern="1200" dirty="0" smtClean="0"/>
            <a:t>對於股東會決議時未放棄表決權而</a:t>
          </a:r>
          <a:r>
            <a:rPr lang="zh-TW" altLang="en-US" sz="2200" kern="1200" dirty="0" smtClean="0">
              <a:solidFill>
                <a:srgbClr val="FF0000"/>
              </a:solidFill>
            </a:rPr>
            <a:t>投下反對票</a:t>
          </a:r>
          <a:r>
            <a:rPr lang="zh-TW" altLang="en-US" sz="2200" kern="1200" dirty="0" smtClean="0"/>
            <a:t>的股東亦有適用，以保障其退場機制</a:t>
          </a:r>
          <a:endParaRPr lang="zh-TW" altLang="en-US" sz="2200" kern="1200" dirty="0"/>
        </a:p>
      </dsp:txBody>
      <dsp:txXfrm>
        <a:off x="0" y="2809543"/>
        <a:ext cx="8610600" cy="738990"/>
      </dsp:txXfrm>
    </dsp:sp>
    <dsp:sp modelId="{A1723179-C3B1-43D3-9EB9-72DFD7CB3446}">
      <dsp:nvSpPr>
        <dsp:cNvPr id="0" name=""/>
        <dsp:cNvSpPr/>
      </dsp:nvSpPr>
      <dsp:spPr>
        <a:xfrm>
          <a:off x="0" y="3548533"/>
          <a:ext cx="8610600" cy="726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zh-TW" altLang="en-US" sz="2800" kern="1200" dirty="0" smtClean="0"/>
            <a:t>放棄表決權之股份數，不算入已出席股東之表決權數</a:t>
          </a:r>
          <a:endParaRPr lang="zh-TW" altLang="en-US" sz="2800" kern="1200" dirty="0"/>
        </a:p>
      </dsp:txBody>
      <dsp:txXfrm>
        <a:off x="35457" y="3583990"/>
        <a:ext cx="8539686" cy="65543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1D2E0-3860-4F82-8846-B8056AB2ECB1}">
      <dsp:nvSpPr>
        <dsp:cNvPr id="0" name=""/>
        <dsp:cNvSpPr/>
      </dsp:nvSpPr>
      <dsp:spPr>
        <a:xfrm>
          <a:off x="0" y="2292"/>
          <a:ext cx="8959850" cy="1285700"/>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kern="1200" dirty="0" smtClean="0"/>
            <a:t>資訊安全長、資訊安全主管及人員資訊：應於依主管機關「公開發行公司建立內部控制制度處理準則」規定設置前開人員及異動後二日內申報。</a:t>
          </a:r>
          <a:endParaRPr lang="zh-TW" altLang="en-US" sz="2400" kern="1200" dirty="0"/>
        </a:p>
      </dsp:txBody>
      <dsp:txXfrm>
        <a:off x="62763" y="65055"/>
        <a:ext cx="8834324" cy="1160174"/>
      </dsp:txXfrm>
    </dsp:sp>
    <dsp:sp modelId="{A23C20C1-917D-438B-9165-3060A6F5BE63}">
      <dsp:nvSpPr>
        <dsp:cNvPr id="0" name=""/>
        <dsp:cNvSpPr/>
      </dsp:nvSpPr>
      <dsp:spPr>
        <a:xfrm>
          <a:off x="0" y="1299397"/>
          <a:ext cx="8959850" cy="1285700"/>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dsp:spPr>
      <dsp:style>
        <a:lnRef idx="1">
          <a:schemeClr val="accent1"/>
        </a:lnRef>
        <a:fillRef idx="3">
          <a:schemeClr val="accent1"/>
        </a:fillRef>
        <a:effectRef idx="2">
          <a:schemeClr val="accent1"/>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zh-TW" altLang="en-US" sz="2800" kern="1200" dirty="0" smtClean="0"/>
            <a:t>凡受邀參加法人說明會之上市公司，每年度應至少擇一受邀場次，上傳會議影音連結資訊</a:t>
          </a:r>
          <a:endParaRPr lang="zh-TW" altLang="en-US" sz="2800" kern="1200" dirty="0"/>
        </a:p>
      </dsp:txBody>
      <dsp:txXfrm>
        <a:off x="62763" y="1362160"/>
        <a:ext cx="8834324" cy="1160174"/>
      </dsp:txXfrm>
    </dsp:sp>
    <dsp:sp modelId="{664FB156-0BDB-4697-9E92-FC522164734D}">
      <dsp:nvSpPr>
        <dsp:cNvPr id="0" name=""/>
        <dsp:cNvSpPr/>
      </dsp:nvSpPr>
      <dsp:spPr>
        <a:xfrm>
          <a:off x="0" y="2596502"/>
          <a:ext cx="8959850" cy="1285700"/>
        </a:xfrm>
        <a:prstGeom prst="roundRect">
          <a:avLst/>
        </a:prstGeom>
        <a:solidFill>
          <a:schemeClr val="accent1"/>
        </a:solidFill>
        <a:ln w="25400" cap="flat" cmpd="sng" algn="ctr">
          <a:solidFill>
            <a:schemeClr val="accent1">
              <a:shade val="50000"/>
            </a:schemeClr>
          </a:solidFill>
          <a:prstDash val="solid"/>
        </a:ln>
        <a:effectLst/>
        <a:scene3d>
          <a:camera prst="orthographicFront"/>
          <a:lightRig rig="flat" dir="t"/>
        </a:scene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zh-TW" altLang="en-US" sz="2800" kern="1200" dirty="0" smtClean="0"/>
            <a:t>第二上市公司無每年度至少擇一受邀場次，輸入會議影音連結資訊之適用</a:t>
          </a:r>
          <a:endParaRPr lang="zh-TW" altLang="en-US" sz="2800" kern="1200" dirty="0"/>
        </a:p>
      </dsp:txBody>
      <dsp:txXfrm>
        <a:off x="62763" y="2659265"/>
        <a:ext cx="8834324" cy="1160174"/>
      </dsp:txXfrm>
    </dsp:sp>
    <dsp:sp modelId="{3A7FDB1E-1164-4075-A56E-942801C87608}">
      <dsp:nvSpPr>
        <dsp:cNvPr id="0" name=""/>
        <dsp:cNvSpPr/>
      </dsp:nvSpPr>
      <dsp:spPr>
        <a:xfrm>
          <a:off x="0" y="3893607"/>
          <a:ext cx="8959850" cy="1285700"/>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zh-TW" altLang="en-US" sz="2800" kern="1200" dirty="0" smtClean="0"/>
            <a:t>內部控制制度聲明書應於會計年度終了後三個月內申報；修正時應於董事會通過之即日起算二日內申報修正原因及內容</a:t>
          </a:r>
          <a:endParaRPr lang="zh-TW" altLang="en-US" sz="2800" kern="1200" dirty="0"/>
        </a:p>
      </dsp:txBody>
      <dsp:txXfrm>
        <a:off x="62763" y="3956370"/>
        <a:ext cx="8834324" cy="116017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2E97A-2006-4916-9842-68E601ED4841}">
      <dsp:nvSpPr>
        <dsp:cNvPr id="0" name=""/>
        <dsp:cNvSpPr/>
      </dsp:nvSpPr>
      <dsp:spPr>
        <a:xfrm>
          <a:off x="0" y="828483"/>
          <a:ext cx="2785323" cy="1671194"/>
        </a:xfrm>
        <a:prstGeom prst="rect">
          <a:avLst/>
        </a:prstGeom>
        <a:gradFill rotWithShape="0">
          <a:gsLst>
            <a:gs pos="0">
              <a:schemeClr val="accent6">
                <a:alpha val="90000"/>
                <a:hueOff val="0"/>
                <a:satOff val="0"/>
                <a:lumOff val="0"/>
                <a:alphaOff val="0"/>
                <a:shade val="51000"/>
                <a:satMod val="130000"/>
              </a:schemeClr>
            </a:gs>
            <a:gs pos="80000">
              <a:schemeClr val="accent6">
                <a:alpha val="90000"/>
                <a:hueOff val="0"/>
                <a:satOff val="0"/>
                <a:lumOff val="0"/>
                <a:alphaOff val="0"/>
                <a:shade val="93000"/>
                <a:satMod val="130000"/>
              </a:schemeClr>
            </a:gs>
            <a:gs pos="100000">
              <a:schemeClr val="accent6">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baseline="0" dirty="0" smtClean="0"/>
            <a:t>建置建立良好之內部重大資訊處理及揭露機制</a:t>
          </a:r>
          <a:endParaRPr lang="zh-TW" altLang="en-US" sz="2400" kern="1200" baseline="0" dirty="0"/>
        </a:p>
      </dsp:txBody>
      <dsp:txXfrm>
        <a:off x="0" y="828483"/>
        <a:ext cx="2785323" cy="1671194"/>
      </dsp:txXfrm>
    </dsp:sp>
    <dsp:sp modelId="{3C4D9E5B-17FA-48AE-89B3-A35E4CF8209D}">
      <dsp:nvSpPr>
        <dsp:cNvPr id="0" name=""/>
        <dsp:cNvSpPr/>
      </dsp:nvSpPr>
      <dsp:spPr>
        <a:xfrm>
          <a:off x="3063856" y="828483"/>
          <a:ext cx="2785323" cy="1671194"/>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baseline="0" dirty="0" smtClean="0"/>
            <a:t>上市公司指派及變動資訊安全長應發布重大訊息</a:t>
          </a:r>
          <a:endParaRPr lang="zh-TW" altLang="en-US" sz="2400" kern="1200" baseline="0" dirty="0"/>
        </a:p>
      </dsp:txBody>
      <dsp:txXfrm>
        <a:off x="3063856" y="828483"/>
        <a:ext cx="2785323" cy="1671194"/>
      </dsp:txXfrm>
    </dsp:sp>
    <dsp:sp modelId="{C62B359D-D0DD-4B1E-9F1A-8AAF87C242AE}">
      <dsp:nvSpPr>
        <dsp:cNvPr id="0" name=""/>
        <dsp:cNvSpPr/>
      </dsp:nvSpPr>
      <dsp:spPr>
        <a:xfrm>
          <a:off x="6127712" y="828483"/>
          <a:ext cx="2785323" cy="1671194"/>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baseline="0" dirty="0" smtClean="0"/>
            <a:t>上市公司接獲召集權人通知召開股東會，公司應發布重大訊息</a:t>
          </a:r>
          <a:endParaRPr lang="zh-TW" altLang="en-US" sz="2400" kern="1200" baseline="0" dirty="0"/>
        </a:p>
      </dsp:txBody>
      <dsp:txXfrm>
        <a:off x="6127712" y="828483"/>
        <a:ext cx="2785323" cy="1671194"/>
      </dsp:txXfrm>
    </dsp:sp>
    <dsp:sp modelId="{27E4330C-3224-4F01-B84E-31142E9C943E}">
      <dsp:nvSpPr>
        <dsp:cNvPr id="0" name=""/>
        <dsp:cNvSpPr/>
      </dsp:nvSpPr>
      <dsp:spPr>
        <a:xfrm>
          <a:off x="1492251" y="2778210"/>
          <a:ext cx="2785323" cy="1671194"/>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baseline="0" dirty="0" smtClean="0"/>
            <a:t>董事長、總經理遭通緝應發布重大訊息</a:t>
          </a:r>
          <a:endParaRPr lang="zh-TW" altLang="en-US" sz="2400" kern="1200" baseline="0" dirty="0"/>
        </a:p>
      </dsp:txBody>
      <dsp:txXfrm>
        <a:off x="1492251" y="2778210"/>
        <a:ext cx="2785323" cy="1671194"/>
      </dsp:txXfrm>
    </dsp:sp>
    <dsp:sp modelId="{2055D2F3-C4B9-4356-A8FE-C012BCFC64A7}">
      <dsp:nvSpPr>
        <dsp:cNvPr id="0" name=""/>
        <dsp:cNvSpPr/>
      </dsp:nvSpPr>
      <dsp:spPr>
        <a:xfrm>
          <a:off x="4556107" y="2778210"/>
          <a:ext cx="2864677" cy="1671194"/>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kern="1200" baseline="0" dirty="0" smtClean="0"/>
            <a:t>依「公開發行公司董事會議事辦法」規定，財務報告或年度自結財務資訊提董事會前之董事會召集通知或前開事項有變更者應發布重大訊息</a:t>
          </a:r>
          <a:r>
            <a:rPr lang="en-US" altLang="zh-TW" sz="1400" kern="1200" baseline="0" dirty="0" smtClean="0">
              <a:solidFill>
                <a:srgbClr val="FFFF00"/>
              </a:solidFill>
            </a:rPr>
            <a:t>(113</a:t>
          </a:r>
          <a:r>
            <a:rPr lang="zh-TW" altLang="en-US" sz="1400" kern="1200" baseline="0" dirty="0" smtClean="0">
              <a:solidFill>
                <a:srgbClr val="FFFF00"/>
              </a:solidFill>
            </a:rPr>
            <a:t>年第</a:t>
          </a:r>
          <a:r>
            <a:rPr lang="en-US" altLang="zh-TW" sz="1400" kern="1200" baseline="0" dirty="0" smtClean="0">
              <a:solidFill>
                <a:srgbClr val="FFFF00"/>
              </a:solidFill>
            </a:rPr>
            <a:t>1</a:t>
          </a:r>
          <a:r>
            <a:rPr lang="zh-TW" altLang="en-US" sz="1400" kern="1200" baseline="0" dirty="0" smtClean="0">
              <a:solidFill>
                <a:srgbClr val="FFFF00"/>
              </a:solidFill>
            </a:rPr>
            <a:t>季適用</a:t>
          </a:r>
          <a:r>
            <a:rPr lang="en-US" altLang="zh-TW" sz="1400" kern="1200" baseline="0" dirty="0" smtClean="0">
              <a:solidFill>
                <a:srgbClr val="FFFF00"/>
              </a:solidFill>
            </a:rPr>
            <a:t>)</a:t>
          </a:r>
          <a:endParaRPr lang="zh-TW" altLang="en-US" sz="1400" kern="1200" baseline="0" dirty="0">
            <a:solidFill>
              <a:srgbClr val="FFFF00"/>
            </a:solidFill>
          </a:endParaRPr>
        </a:p>
      </dsp:txBody>
      <dsp:txXfrm>
        <a:off x="4556107" y="2778210"/>
        <a:ext cx="2864677" cy="167119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CD07A-0BE5-4E22-B170-1B88F2618C14}">
      <dsp:nvSpPr>
        <dsp:cNvPr id="0" name=""/>
        <dsp:cNvSpPr/>
      </dsp:nvSpPr>
      <dsp:spPr>
        <a:xfrm>
          <a:off x="0" y="60907"/>
          <a:ext cx="8450040" cy="1124900"/>
        </a:xfrm>
        <a:prstGeom prst="roundRect">
          <a:avLst/>
        </a:prstGeom>
        <a:gradFill rotWithShape="0">
          <a:gsLst>
            <a:gs pos="0">
              <a:schemeClr val="accent2">
                <a:shade val="50000"/>
                <a:hueOff val="0"/>
                <a:satOff val="0"/>
                <a:lumOff val="0"/>
                <a:alphaOff val="0"/>
                <a:tint val="50000"/>
                <a:satMod val="300000"/>
              </a:schemeClr>
            </a:gs>
            <a:gs pos="35000">
              <a:schemeClr val="accent2">
                <a:shade val="50000"/>
                <a:hueOff val="0"/>
                <a:satOff val="0"/>
                <a:lumOff val="0"/>
                <a:alphaOff val="0"/>
                <a:tint val="37000"/>
                <a:satMod val="300000"/>
              </a:schemeClr>
            </a:gs>
            <a:gs pos="100000">
              <a:schemeClr val="accent2">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zh-TW" altLang="en-US" sz="2700" kern="1200" dirty="0" smtClean="0"/>
            <a:t>外國發行人募集與發行有價證券處理準則第</a:t>
          </a:r>
          <a:r>
            <a:rPr lang="en-US" altLang="zh-TW" sz="2700" kern="1200" dirty="0" smtClean="0"/>
            <a:t>59</a:t>
          </a:r>
          <a:r>
            <a:rPr lang="zh-TW" altLang="en-US" sz="2700" kern="1200" dirty="0" smtClean="0"/>
            <a:t>條之</a:t>
          </a:r>
          <a:r>
            <a:rPr lang="en-US" altLang="zh-TW" sz="2700" kern="1200" dirty="0" smtClean="0"/>
            <a:t>2</a:t>
          </a:r>
          <a:endParaRPr lang="zh-TW" altLang="en-US" sz="2700" kern="1200" dirty="0"/>
        </a:p>
      </dsp:txBody>
      <dsp:txXfrm>
        <a:off x="54913" y="115820"/>
        <a:ext cx="8340214" cy="1015074"/>
      </dsp:txXfrm>
    </dsp:sp>
    <dsp:sp modelId="{4D37CBBC-3DFD-4D6D-8A79-C5DFFC456405}">
      <dsp:nvSpPr>
        <dsp:cNvPr id="0" name=""/>
        <dsp:cNvSpPr/>
      </dsp:nvSpPr>
      <dsp:spPr>
        <a:xfrm>
          <a:off x="0" y="1185808"/>
          <a:ext cx="8450040" cy="1089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289"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zh-TW" altLang="en-US" sz="2100" kern="1200" dirty="0" smtClean="0"/>
            <a:t>有下列情事者，本會得委託證券交易所及證券櫃檯買賣中心辦理停止外國發行人股票公開發行相關事宜：</a:t>
          </a:r>
          <a:endParaRPr lang="zh-TW" altLang="en-US" sz="2100" kern="1200" dirty="0"/>
        </a:p>
        <a:p>
          <a:pPr marL="228600" lvl="1" indent="-228600" algn="l" defTabSz="933450">
            <a:lnSpc>
              <a:spcPct val="90000"/>
            </a:lnSpc>
            <a:spcBef>
              <a:spcPct val="0"/>
            </a:spcBef>
            <a:spcAft>
              <a:spcPct val="20000"/>
            </a:spcAft>
            <a:buChar char="••"/>
          </a:pPr>
          <a:r>
            <a:rPr lang="zh-TW" altLang="en-US" sz="2100" kern="1200" dirty="0" smtClean="0"/>
            <a:t>一、第一上市公司經證券交易所終止其股票上市。</a:t>
          </a:r>
          <a:r>
            <a:rPr lang="en-US" altLang="zh-TW" sz="2100" kern="1200" dirty="0" smtClean="0"/>
            <a:t>…</a:t>
          </a:r>
          <a:endParaRPr lang="zh-TW" altLang="en-US" sz="2100" kern="1200" dirty="0"/>
        </a:p>
      </dsp:txBody>
      <dsp:txXfrm>
        <a:off x="0" y="1185808"/>
        <a:ext cx="8450040" cy="1089854"/>
      </dsp:txXfrm>
    </dsp:sp>
    <dsp:sp modelId="{EF40BC37-E3FA-49FF-9CA9-CFDCB53FFBE8}">
      <dsp:nvSpPr>
        <dsp:cNvPr id="0" name=""/>
        <dsp:cNvSpPr/>
      </dsp:nvSpPr>
      <dsp:spPr>
        <a:xfrm>
          <a:off x="0" y="2275663"/>
          <a:ext cx="8450040" cy="1124900"/>
        </a:xfrm>
        <a:prstGeom prst="roundRect">
          <a:avLst/>
        </a:prstGeom>
        <a:gradFill rotWithShape="0">
          <a:gsLst>
            <a:gs pos="0">
              <a:schemeClr val="accent2">
                <a:shade val="50000"/>
                <a:hueOff val="128357"/>
                <a:satOff val="-20487"/>
                <a:lumOff val="50283"/>
                <a:alphaOff val="0"/>
                <a:tint val="50000"/>
                <a:satMod val="300000"/>
              </a:schemeClr>
            </a:gs>
            <a:gs pos="35000">
              <a:schemeClr val="accent2">
                <a:shade val="50000"/>
                <a:hueOff val="128357"/>
                <a:satOff val="-20487"/>
                <a:lumOff val="50283"/>
                <a:alphaOff val="0"/>
                <a:tint val="37000"/>
                <a:satMod val="300000"/>
              </a:schemeClr>
            </a:gs>
            <a:gs pos="100000">
              <a:schemeClr val="accent2">
                <a:shade val="50000"/>
                <a:hueOff val="128357"/>
                <a:satOff val="-20487"/>
                <a:lumOff val="5028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zh-TW" altLang="en-US" sz="2700" kern="1200" dirty="0" smtClean="0"/>
            <a:t>受託辦理本國及外國發行人募集與發行有價證券案件作業程序」</a:t>
          </a:r>
          <a:r>
            <a:rPr lang="zh-TW" altLang="zh-TW" sz="2700" kern="1200" dirty="0" smtClean="0"/>
            <a:t>第</a:t>
          </a:r>
          <a:r>
            <a:rPr lang="en-US" altLang="zh-TW" sz="2700" kern="1200" dirty="0" smtClean="0"/>
            <a:t>6</a:t>
          </a:r>
          <a:r>
            <a:rPr lang="zh-TW" altLang="zh-TW" sz="2700" kern="1200" dirty="0" smtClean="0"/>
            <a:t>條</a:t>
          </a:r>
          <a:endParaRPr lang="zh-TW" altLang="en-US" sz="2700" kern="1200" dirty="0"/>
        </a:p>
      </dsp:txBody>
      <dsp:txXfrm>
        <a:off x="54913" y="2330576"/>
        <a:ext cx="8340214" cy="1015074"/>
      </dsp:txXfrm>
    </dsp:sp>
    <dsp:sp modelId="{827FC25A-B6B5-4AED-92E2-7BDF3306AE91}">
      <dsp:nvSpPr>
        <dsp:cNvPr id="0" name=""/>
        <dsp:cNvSpPr/>
      </dsp:nvSpPr>
      <dsp:spPr>
        <a:xfrm>
          <a:off x="0" y="3400563"/>
          <a:ext cx="8450040" cy="1369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289"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zh-TW" altLang="en-US" sz="2100" kern="1200" dirty="0" smtClean="0"/>
            <a:t>第一上市公司經本公司公告終止其股票上市，於通知第一上市公司終止其股票上市契約時，應併通知依外募發準則第五十九條之二停止其股票公開發行。</a:t>
          </a:r>
          <a:endParaRPr lang="zh-TW" altLang="en-US" sz="2100" kern="1200" dirty="0"/>
        </a:p>
        <a:p>
          <a:pPr marL="228600" lvl="1" indent="-228600" algn="l" defTabSz="933450">
            <a:lnSpc>
              <a:spcPct val="90000"/>
            </a:lnSpc>
            <a:spcBef>
              <a:spcPct val="0"/>
            </a:spcBef>
            <a:spcAft>
              <a:spcPct val="20000"/>
            </a:spcAft>
            <a:buChar char="••"/>
          </a:pPr>
          <a:endParaRPr lang="zh-TW" altLang="en-US" sz="2100" kern="1200" dirty="0"/>
        </a:p>
      </dsp:txBody>
      <dsp:txXfrm>
        <a:off x="0" y="3400563"/>
        <a:ext cx="8450040" cy="136930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DCAB-4550-4F11-9CA0-29ECD9D7C455}">
      <dsp:nvSpPr>
        <dsp:cNvPr id="0" name=""/>
        <dsp:cNvSpPr/>
      </dsp:nvSpPr>
      <dsp:spPr>
        <a:xfrm>
          <a:off x="-2918833" y="-449687"/>
          <a:ext cx="3482440" cy="3482440"/>
        </a:xfrm>
        <a:prstGeom prst="blockArc">
          <a:avLst>
            <a:gd name="adj1" fmla="val 18900000"/>
            <a:gd name="adj2" fmla="val 2700000"/>
            <a:gd name="adj3" fmla="val 620"/>
          </a:avLst>
        </a:pr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1749ADF-5BFA-48FD-BDB8-2BE17408954D}">
      <dsp:nvSpPr>
        <dsp:cNvPr id="0" name=""/>
        <dsp:cNvSpPr/>
      </dsp:nvSpPr>
      <dsp:spPr>
        <a:xfrm>
          <a:off x="295735" y="198586"/>
          <a:ext cx="4964547" cy="39737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5419" tIns="45720" rIns="45720" bIns="45720" numCol="1" spcCol="1270" anchor="ctr" anchorCtr="0">
          <a:noAutofit/>
        </a:bodyPr>
        <a:lstStyle/>
        <a:p>
          <a:pPr lvl="0" algn="l" defTabSz="800100">
            <a:lnSpc>
              <a:spcPct val="90000"/>
            </a:lnSpc>
            <a:spcBef>
              <a:spcPct val="0"/>
            </a:spcBef>
            <a:spcAft>
              <a:spcPct val="35000"/>
            </a:spcAft>
          </a:pPr>
          <a:r>
            <a:rPr lang="zh-TW" altLang="en-US" sz="1800" b="1" kern="1200" dirty="0" smtClean="0">
              <a:latin typeface="+mn-lt"/>
              <a:ea typeface="標楷體" panose="03000509000000000000" pitchFamily="65" charset="-120"/>
            </a:rPr>
            <a:t>以市值為核心的上市條件，免除獲利要求</a:t>
          </a:r>
          <a:endParaRPr lang="zh-TW" altLang="en-US" sz="1800" b="1" kern="1200" dirty="0">
            <a:latin typeface="+mn-lt"/>
            <a:ea typeface="標楷體" panose="03000509000000000000" pitchFamily="65" charset="-120"/>
          </a:endParaRPr>
        </a:p>
      </dsp:txBody>
      <dsp:txXfrm>
        <a:off x="295735" y="198586"/>
        <a:ext cx="4964547" cy="397378"/>
      </dsp:txXfrm>
    </dsp:sp>
    <dsp:sp modelId="{5F4481AC-486B-41F2-8B9D-CCB6F7BA2E77}">
      <dsp:nvSpPr>
        <dsp:cNvPr id="0" name=""/>
        <dsp:cNvSpPr/>
      </dsp:nvSpPr>
      <dsp:spPr>
        <a:xfrm>
          <a:off x="47374" y="148913"/>
          <a:ext cx="496723" cy="496723"/>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1EBD5D1-0BAF-4438-833C-B8054E552634}">
      <dsp:nvSpPr>
        <dsp:cNvPr id="0" name=""/>
        <dsp:cNvSpPr/>
      </dsp:nvSpPr>
      <dsp:spPr>
        <a:xfrm>
          <a:off x="523562" y="794757"/>
          <a:ext cx="4736720" cy="397378"/>
        </a:xfrm>
        <a:prstGeom prst="rect">
          <a:avLst/>
        </a:prstGeom>
        <a:gradFill rotWithShape="0">
          <a:gsLst>
            <a:gs pos="0">
              <a:schemeClr val="accent3">
                <a:hueOff val="3874869"/>
                <a:satOff val="-12382"/>
                <a:lumOff val="-3137"/>
                <a:alphaOff val="0"/>
                <a:shade val="51000"/>
                <a:satMod val="130000"/>
              </a:schemeClr>
            </a:gs>
            <a:gs pos="80000">
              <a:schemeClr val="accent3">
                <a:hueOff val="3874869"/>
                <a:satOff val="-12382"/>
                <a:lumOff val="-3137"/>
                <a:alphaOff val="0"/>
                <a:shade val="93000"/>
                <a:satMod val="130000"/>
              </a:schemeClr>
            </a:gs>
            <a:gs pos="100000">
              <a:schemeClr val="accent3">
                <a:hueOff val="3874869"/>
                <a:satOff val="-12382"/>
                <a:lumOff val="-313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5419" tIns="45720" rIns="45720" bIns="45720" numCol="1" spcCol="1270" anchor="ctr" anchorCtr="0">
          <a:noAutofit/>
        </a:bodyPr>
        <a:lstStyle/>
        <a:p>
          <a:pPr lvl="0" algn="l" defTabSz="800100">
            <a:lnSpc>
              <a:spcPct val="90000"/>
            </a:lnSpc>
            <a:spcBef>
              <a:spcPct val="0"/>
            </a:spcBef>
            <a:spcAft>
              <a:spcPct val="35000"/>
            </a:spcAft>
          </a:pPr>
          <a:r>
            <a:rPr lang="zh-TW" altLang="en-US" sz="1800" b="1" kern="1200" dirty="0" smtClean="0">
              <a:latin typeface="+mn-lt"/>
              <a:ea typeface="標楷體" panose="03000509000000000000" pitchFamily="65" charset="-120"/>
            </a:rPr>
            <a:t>簡易公開發行，企業加速登錄資本市場</a:t>
          </a:r>
          <a:endParaRPr lang="zh-TW" altLang="en-US" sz="1800" b="1" kern="1200" dirty="0">
            <a:latin typeface="+mn-lt"/>
            <a:ea typeface="標楷體" panose="03000509000000000000" pitchFamily="65" charset="-120"/>
          </a:endParaRPr>
        </a:p>
      </dsp:txBody>
      <dsp:txXfrm>
        <a:off x="523562" y="794757"/>
        <a:ext cx="4736720" cy="397378"/>
      </dsp:txXfrm>
    </dsp:sp>
    <dsp:sp modelId="{C53EDD7C-5133-4561-8709-F2CB457A01E6}">
      <dsp:nvSpPr>
        <dsp:cNvPr id="0" name=""/>
        <dsp:cNvSpPr/>
      </dsp:nvSpPr>
      <dsp:spPr>
        <a:xfrm>
          <a:off x="275200" y="745085"/>
          <a:ext cx="496723" cy="496723"/>
        </a:xfrm>
        <a:prstGeom prst="ellipse">
          <a:avLst/>
        </a:prstGeom>
        <a:solidFill>
          <a:schemeClr val="lt1">
            <a:hueOff val="0"/>
            <a:satOff val="0"/>
            <a:lumOff val="0"/>
            <a:alphaOff val="0"/>
          </a:schemeClr>
        </a:solidFill>
        <a:ln w="9525" cap="flat" cmpd="sng" algn="ctr">
          <a:solidFill>
            <a:schemeClr val="accent3">
              <a:hueOff val="3874869"/>
              <a:satOff val="-12382"/>
              <a:lumOff val="-3137"/>
              <a:alphaOff val="0"/>
            </a:schemeClr>
          </a:solidFill>
          <a:prstDash val="solid"/>
        </a:ln>
        <a:effectLst/>
      </dsp:spPr>
      <dsp:style>
        <a:lnRef idx="1">
          <a:scrgbClr r="0" g="0" b="0"/>
        </a:lnRef>
        <a:fillRef idx="1">
          <a:scrgbClr r="0" g="0" b="0"/>
        </a:fillRef>
        <a:effectRef idx="0">
          <a:scrgbClr r="0" g="0" b="0"/>
        </a:effectRef>
        <a:fontRef idx="minor"/>
      </dsp:style>
    </dsp:sp>
    <dsp:sp modelId="{3EEA052D-23F1-4FA3-8AB4-490EAEBE484C}">
      <dsp:nvSpPr>
        <dsp:cNvPr id="0" name=""/>
        <dsp:cNvSpPr/>
      </dsp:nvSpPr>
      <dsp:spPr>
        <a:xfrm>
          <a:off x="523562" y="1390929"/>
          <a:ext cx="4736720" cy="397378"/>
        </a:xfrm>
        <a:prstGeom prst="rect">
          <a:avLst/>
        </a:prstGeom>
        <a:gradFill rotWithShape="0">
          <a:gsLst>
            <a:gs pos="0">
              <a:schemeClr val="accent3">
                <a:hueOff val="7749738"/>
                <a:satOff val="-24763"/>
                <a:lumOff val="-6275"/>
                <a:alphaOff val="0"/>
                <a:shade val="51000"/>
                <a:satMod val="130000"/>
              </a:schemeClr>
            </a:gs>
            <a:gs pos="80000">
              <a:schemeClr val="accent3">
                <a:hueOff val="7749738"/>
                <a:satOff val="-24763"/>
                <a:lumOff val="-6275"/>
                <a:alphaOff val="0"/>
                <a:shade val="93000"/>
                <a:satMod val="130000"/>
              </a:schemeClr>
            </a:gs>
            <a:gs pos="100000">
              <a:schemeClr val="accent3">
                <a:hueOff val="7749738"/>
                <a:satOff val="-24763"/>
                <a:lumOff val="-627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5419" tIns="45720" rIns="45720" bIns="45720" numCol="1" spcCol="1270" anchor="ctr" anchorCtr="0">
          <a:noAutofit/>
        </a:bodyPr>
        <a:lstStyle/>
        <a:p>
          <a:pPr lvl="0" algn="l" defTabSz="800100">
            <a:lnSpc>
              <a:spcPct val="90000"/>
            </a:lnSpc>
            <a:spcBef>
              <a:spcPct val="0"/>
            </a:spcBef>
            <a:spcAft>
              <a:spcPct val="35000"/>
            </a:spcAft>
          </a:pPr>
          <a:r>
            <a:rPr lang="zh-TW" altLang="en-US" sz="1800" kern="1200" dirty="0" smtClean="0">
              <a:latin typeface="+mn-lt"/>
              <a:ea typeface="標楷體" panose="03000509000000000000" pitchFamily="65" charset="-120"/>
            </a:rPr>
            <a:t>上市後掛牌日起至其後</a:t>
          </a:r>
          <a:r>
            <a:rPr lang="en-US" altLang="en-US" sz="1800" kern="1200" dirty="0" smtClean="0">
              <a:solidFill>
                <a:srgbClr val="FF0000"/>
              </a:solidFill>
              <a:latin typeface="+mn-lt"/>
              <a:ea typeface="標楷體" panose="03000509000000000000" pitchFamily="65" charset="-120"/>
            </a:rPr>
            <a:t>3</a:t>
          </a:r>
          <a:r>
            <a:rPr lang="zh-TW" altLang="en-US" sz="1800" kern="1200" dirty="0" smtClean="0">
              <a:solidFill>
                <a:srgbClr val="FF0000"/>
              </a:solidFill>
              <a:latin typeface="+mn-lt"/>
              <a:ea typeface="標楷體" panose="03000509000000000000" pitchFamily="65" charset="-120"/>
            </a:rPr>
            <a:t>個會計年度</a:t>
          </a:r>
          <a:r>
            <a:rPr lang="zh-TW" altLang="en-US" sz="1800" kern="1200" dirty="0" smtClean="0">
              <a:latin typeface="+mn-lt"/>
              <a:ea typeface="標楷體" panose="03000509000000000000" pitchFamily="65" charset="-120"/>
            </a:rPr>
            <a:t>由主辦承銷商輔導，提升法遵作業</a:t>
          </a:r>
          <a:r>
            <a:rPr lang="zh-TW" altLang="en-US" sz="1800" b="0" kern="1200" dirty="0" smtClean="0">
              <a:latin typeface="+mn-lt"/>
              <a:ea typeface="標楷體" panose="03000509000000000000" pitchFamily="65" charset="-120"/>
            </a:rPr>
            <a:t>效率</a:t>
          </a:r>
          <a:endParaRPr lang="zh-TW" altLang="en-US" sz="1800" b="0" kern="1200" dirty="0">
            <a:latin typeface="+mn-lt"/>
            <a:ea typeface="標楷體" panose="03000509000000000000" pitchFamily="65" charset="-120"/>
          </a:endParaRPr>
        </a:p>
      </dsp:txBody>
      <dsp:txXfrm>
        <a:off x="523562" y="1390929"/>
        <a:ext cx="4736720" cy="397378"/>
      </dsp:txXfrm>
    </dsp:sp>
    <dsp:sp modelId="{E9B5154F-6047-4E5E-AE48-68252953EF57}">
      <dsp:nvSpPr>
        <dsp:cNvPr id="0" name=""/>
        <dsp:cNvSpPr/>
      </dsp:nvSpPr>
      <dsp:spPr>
        <a:xfrm>
          <a:off x="275200" y="1341257"/>
          <a:ext cx="496723" cy="496723"/>
        </a:xfrm>
        <a:prstGeom prst="ellipse">
          <a:avLst/>
        </a:prstGeom>
        <a:solidFill>
          <a:schemeClr val="lt1">
            <a:hueOff val="0"/>
            <a:satOff val="0"/>
            <a:lumOff val="0"/>
            <a:alphaOff val="0"/>
          </a:schemeClr>
        </a:solidFill>
        <a:ln w="9525" cap="flat" cmpd="sng" algn="ctr">
          <a:solidFill>
            <a:schemeClr val="accent3">
              <a:hueOff val="7749738"/>
              <a:satOff val="-24763"/>
              <a:lumOff val="-6275"/>
              <a:alphaOff val="0"/>
            </a:schemeClr>
          </a:solidFill>
          <a:prstDash val="solid"/>
        </a:ln>
        <a:effectLst/>
      </dsp:spPr>
      <dsp:style>
        <a:lnRef idx="1">
          <a:scrgbClr r="0" g="0" b="0"/>
        </a:lnRef>
        <a:fillRef idx="1">
          <a:scrgbClr r="0" g="0" b="0"/>
        </a:fillRef>
        <a:effectRef idx="0">
          <a:scrgbClr r="0" g="0" b="0"/>
        </a:effectRef>
        <a:fontRef idx="minor"/>
      </dsp:style>
    </dsp:sp>
    <dsp:sp modelId="{7ADF8D10-B5BD-49D4-9FA4-8DB2CA969D45}">
      <dsp:nvSpPr>
        <dsp:cNvPr id="0" name=""/>
        <dsp:cNvSpPr/>
      </dsp:nvSpPr>
      <dsp:spPr>
        <a:xfrm>
          <a:off x="295735" y="1987101"/>
          <a:ext cx="4964547" cy="397378"/>
        </a:xfrm>
        <a:prstGeom prst="rect">
          <a:avLst/>
        </a:prstGeom>
        <a:gradFill rotWithShape="0">
          <a:gsLst>
            <a:gs pos="0">
              <a:schemeClr val="accent3">
                <a:hueOff val="11624607"/>
                <a:satOff val="-37145"/>
                <a:lumOff val="-9412"/>
                <a:alphaOff val="0"/>
                <a:shade val="51000"/>
                <a:satMod val="130000"/>
              </a:schemeClr>
            </a:gs>
            <a:gs pos="80000">
              <a:schemeClr val="accent3">
                <a:hueOff val="11624607"/>
                <a:satOff val="-37145"/>
                <a:lumOff val="-9412"/>
                <a:alphaOff val="0"/>
                <a:shade val="93000"/>
                <a:satMod val="130000"/>
              </a:schemeClr>
            </a:gs>
            <a:gs pos="100000">
              <a:schemeClr val="accent3">
                <a:hueOff val="11624607"/>
                <a:satOff val="-37145"/>
                <a:lumOff val="-941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5419" tIns="45720" rIns="45720" bIns="45720" numCol="1" spcCol="1270" anchor="ctr" anchorCtr="0">
          <a:noAutofit/>
        </a:bodyPr>
        <a:lstStyle/>
        <a:p>
          <a:pPr lvl="0" algn="l" defTabSz="800100">
            <a:lnSpc>
              <a:spcPct val="90000"/>
            </a:lnSpc>
            <a:spcBef>
              <a:spcPct val="0"/>
            </a:spcBef>
            <a:spcAft>
              <a:spcPct val="35000"/>
            </a:spcAft>
          </a:pPr>
          <a:r>
            <a:rPr lang="zh-TW" altLang="en-US" sz="1800" kern="1200" dirty="0" smtClean="0">
              <a:latin typeface="+mn-lt"/>
              <a:ea typeface="標楷體" panose="03000509000000000000" pitchFamily="65" charset="-120"/>
            </a:rPr>
            <a:t>僅限合格投資人交易，合理彰顯公司價值</a:t>
          </a:r>
          <a:endParaRPr lang="zh-TW" altLang="en-US" sz="1800" kern="1200" dirty="0">
            <a:latin typeface="+mn-lt"/>
            <a:ea typeface="標楷體" panose="03000509000000000000" pitchFamily="65" charset="-120"/>
          </a:endParaRPr>
        </a:p>
      </dsp:txBody>
      <dsp:txXfrm>
        <a:off x="295735" y="1987101"/>
        <a:ext cx="4964547" cy="397378"/>
      </dsp:txXfrm>
    </dsp:sp>
    <dsp:sp modelId="{6116EB94-2C91-4A03-82EC-76BCA05876A7}">
      <dsp:nvSpPr>
        <dsp:cNvPr id="0" name=""/>
        <dsp:cNvSpPr/>
      </dsp:nvSpPr>
      <dsp:spPr>
        <a:xfrm>
          <a:off x="47374" y="1937428"/>
          <a:ext cx="496723" cy="496723"/>
        </a:xfrm>
        <a:prstGeom prst="ellipse">
          <a:avLst/>
        </a:prstGeom>
        <a:solidFill>
          <a:schemeClr val="lt1">
            <a:hueOff val="0"/>
            <a:satOff val="0"/>
            <a:lumOff val="0"/>
            <a:alphaOff val="0"/>
          </a:schemeClr>
        </a:solidFill>
        <a:ln w="9525" cap="flat" cmpd="sng" algn="ctr">
          <a:solidFill>
            <a:schemeClr val="accent3">
              <a:hueOff val="11624607"/>
              <a:satOff val="-37145"/>
              <a:lumOff val="-9412"/>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0A0EB4-90B1-426C-82D3-7EFEEB0FD5EF}">
      <dsp:nvSpPr>
        <dsp:cNvPr id="0" name=""/>
        <dsp:cNvSpPr/>
      </dsp:nvSpPr>
      <dsp:spPr>
        <a:xfrm rot="5400000">
          <a:off x="323536" y="2971357"/>
          <a:ext cx="1675603" cy="190761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5E7246-6249-4F1D-9233-79A1E42E8BDB}">
      <dsp:nvSpPr>
        <dsp:cNvPr id="0" name=""/>
        <dsp:cNvSpPr/>
      </dsp:nvSpPr>
      <dsp:spPr>
        <a:xfrm>
          <a:off x="0" y="853603"/>
          <a:ext cx="2415278" cy="1489857"/>
        </a:xfrm>
        <a:prstGeom prst="roundRect">
          <a:avLst>
            <a:gd name="adj" fmla="val 1667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zh-TW" sz="2500" kern="1200" dirty="0" smtClean="0"/>
            <a:t>申請上市時及補辦公開發行</a:t>
          </a:r>
          <a:r>
            <a:rPr lang="en-US" altLang="zh-TW" sz="2500" kern="1200" dirty="0" smtClean="0"/>
            <a:t>  </a:t>
          </a:r>
          <a:r>
            <a:rPr lang="en-US" sz="2500" kern="1200" dirty="0" smtClean="0"/>
            <a:t>(</a:t>
          </a:r>
          <a:r>
            <a:rPr lang="zh-TW" sz="2500" kern="1200" dirty="0" smtClean="0"/>
            <a:t>簡易公發</a:t>
          </a:r>
          <a:r>
            <a:rPr lang="en-US" sz="2500" kern="1200" dirty="0" smtClean="0"/>
            <a:t>)</a:t>
          </a:r>
          <a:endParaRPr lang="zh-TW" altLang="en-US" sz="2500" kern="1200" dirty="0"/>
        </a:p>
      </dsp:txBody>
      <dsp:txXfrm>
        <a:off x="72742" y="926345"/>
        <a:ext cx="2269794" cy="1344373"/>
      </dsp:txXfrm>
    </dsp:sp>
    <dsp:sp modelId="{A367D611-8BE3-4587-A69D-7BAE760E38C6}">
      <dsp:nvSpPr>
        <dsp:cNvPr id="0" name=""/>
        <dsp:cNvSpPr/>
      </dsp:nvSpPr>
      <dsp:spPr>
        <a:xfrm>
          <a:off x="2266861" y="189442"/>
          <a:ext cx="5554231" cy="904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zh-TW" sz="1800" kern="1200" dirty="0" smtClean="0"/>
            <a:t>應分別檢送其委託聯合會計師事務所之執業會計師二人以上共同審查出具之最近兩季內部控制專案審查報告</a:t>
          </a:r>
          <a:r>
            <a:rPr lang="en-US" altLang="zh-TW" sz="1800" kern="1200" dirty="0" smtClean="0"/>
            <a:t>(</a:t>
          </a:r>
          <a:r>
            <a:rPr lang="zh-TW" sz="1800" kern="1200" dirty="0" smtClean="0"/>
            <a:t>審查有價證券上市作業程序第</a:t>
          </a:r>
          <a:r>
            <a:rPr lang="en-US" sz="1800" kern="1200" dirty="0" smtClean="0"/>
            <a:t>6</a:t>
          </a:r>
          <a:r>
            <a:rPr lang="zh-TW" sz="1800" kern="1200" dirty="0" smtClean="0"/>
            <a:t>條及審查外國有價證券上市作業程序第</a:t>
          </a:r>
          <a:r>
            <a:rPr lang="en-US" sz="1800" kern="1200" dirty="0" smtClean="0"/>
            <a:t>4</a:t>
          </a:r>
          <a:r>
            <a:rPr lang="zh-TW" sz="1800" kern="1200" dirty="0" smtClean="0"/>
            <a:t>條之</a:t>
          </a:r>
          <a:r>
            <a:rPr lang="en-US" sz="1800" kern="1200" dirty="0" smtClean="0"/>
            <a:t>1</a:t>
          </a:r>
          <a:r>
            <a:rPr lang="en-US" altLang="zh-TW" sz="1800" kern="1200" dirty="0" smtClean="0"/>
            <a:t>)</a:t>
          </a:r>
          <a:endParaRPr lang="zh-TW" altLang="en-US" sz="1800" kern="1200" dirty="0"/>
        </a:p>
      </dsp:txBody>
      <dsp:txXfrm>
        <a:off x="2266861" y="189442"/>
        <a:ext cx="5554231" cy="904044"/>
      </dsp:txXfrm>
    </dsp:sp>
    <dsp:sp modelId="{F0F81A15-C0E0-4FE0-995A-FDD1638A3460}">
      <dsp:nvSpPr>
        <dsp:cNvPr id="0" name=""/>
        <dsp:cNvSpPr/>
      </dsp:nvSpPr>
      <dsp:spPr>
        <a:xfrm>
          <a:off x="2174431" y="4054039"/>
          <a:ext cx="2547824" cy="1512859"/>
        </a:xfrm>
        <a:prstGeom prst="roundRect">
          <a:avLst>
            <a:gd name="adj" fmla="val 1667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zh-TW" altLang="en-US" sz="2500" kern="1200" dirty="0" smtClean="0"/>
            <a:t>掛牌上市後</a:t>
          </a:r>
          <a:endParaRPr lang="zh-TW" altLang="en-US" sz="2500" kern="1200" dirty="0"/>
        </a:p>
      </dsp:txBody>
      <dsp:txXfrm>
        <a:off x="2248296" y="4127904"/>
        <a:ext cx="2400094" cy="1365129"/>
      </dsp:txXfrm>
    </dsp:sp>
    <dsp:sp modelId="{3ABB9927-34AA-4436-A95F-6E8AE3387F11}">
      <dsp:nvSpPr>
        <dsp:cNvPr id="0" name=""/>
        <dsp:cNvSpPr/>
      </dsp:nvSpPr>
      <dsp:spPr>
        <a:xfrm>
          <a:off x="4698498" y="4252636"/>
          <a:ext cx="4149097" cy="1381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44000" algn="just" defTabSz="800100">
            <a:lnSpc>
              <a:spcPct val="90000"/>
            </a:lnSpc>
            <a:spcBef>
              <a:spcPct val="0"/>
            </a:spcBef>
            <a:spcAft>
              <a:spcPct val="15000"/>
            </a:spcAft>
            <a:buChar char="••"/>
          </a:pPr>
          <a:r>
            <a:rPr lang="zh-TW" altLang="en-US" sz="1800" u="sng" kern="1200" dirty="0" smtClean="0"/>
            <a:t>創新板上市掛牌公司</a:t>
          </a:r>
          <a:r>
            <a:rPr lang="zh-TW" altLang="en-US" sz="1800" kern="1200" dirty="0" smtClean="0"/>
            <a:t>應於上市次一年度起之</a:t>
          </a:r>
          <a:r>
            <a:rPr lang="zh-TW" altLang="en-US" sz="1800" kern="1200" dirty="0" smtClean="0">
              <a:solidFill>
                <a:srgbClr val="FF0000"/>
              </a:solidFill>
            </a:rPr>
            <a:t>三個會計年度</a:t>
          </a:r>
          <a:r>
            <a:rPr lang="zh-TW" altLang="en-US" sz="1800" kern="1200" dirty="0" smtClean="0"/>
            <a:t>內，於檢送書面年報時，一併於本公司指定之網際網路資訊申報系統公開及以書面申報前一年度會計師專案審查報告</a:t>
          </a:r>
          <a:r>
            <a:rPr lang="en-US" altLang="zh-TW" sz="1800" kern="1200" dirty="0" smtClean="0"/>
            <a:t>(</a:t>
          </a:r>
          <a:r>
            <a:rPr lang="zh-TW" altLang="zh-TW" sz="1800" kern="1200" dirty="0" smtClean="0"/>
            <a:t>上市後管理作業辦法</a:t>
          </a:r>
          <a:r>
            <a:rPr lang="zh-TW" altLang="en-US" sz="1800" kern="1200" dirty="0" smtClean="0"/>
            <a:t>第</a:t>
          </a:r>
          <a:r>
            <a:rPr lang="en-US" altLang="zh-TW" sz="1800" kern="1200" dirty="0" smtClean="0"/>
            <a:t>4</a:t>
          </a:r>
          <a:r>
            <a:rPr lang="zh-TW" altLang="en-US" sz="1800" kern="1200" dirty="0" smtClean="0"/>
            <a:t>條、上市審查準則第</a:t>
          </a:r>
          <a:r>
            <a:rPr lang="en-US" altLang="zh-TW" sz="1800" kern="1200" dirty="0" smtClean="0"/>
            <a:t>34</a:t>
          </a:r>
          <a:r>
            <a:rPr lang="zh-TW" altLang="en-US" sz="1800" kern="1200" dirty="0" smtClean="0"/>
            <a:t>條</a:t>
          </a:r>
          <a:r>
            <a:rPr lang="en-US" altLang="zh-TW" sz="1800" kern="1200" dirty="0" smtClean="0">
              <a:solidFill>
                <a:srgbClr val="7030A0"/>
              </a:solidFill>
            </a:rPr>
            <a:t>【</a:t>
          </a:r>
          <a:r>
            <a:rPr lang="en-US" altLang="en-US" sz="1800" u="none" kern="1200" dirty="0" smtClean="0">
              <a:solidFill>
                <a:srgbClr val="7030A0"/>
              </a:solidFill>
            </a:rPr>
            <a:t>111.9.21</a:t>
          </a:r>
          <a:r>
            <a:rPr lang="zh-TW" altLang="en-US" sz="1800" u="none" kern="1200" dirty="0" smtClean="0">
              <a:solidFill>
                <a:srgbClr val="7030A0"/>
              </a:solidFill>
            </a:rPr>
            <a:t>修正</a:t>
          </a:r>
          <a:r>
            <a:rPr lang="en-US" altLang="zh-TW" sz="1800" u="none" kern="1200" dirty="0" smtClean="0">
              <a:solidFill>
                <a:srgbClr val="7030A0"/>
              </a:solidFill>
            </a:rPr>
            <a:t>】</a:t>
          </a:r>
          <a:r>
            <a:rPr lang="en-US" altLang="zh-TW" sz="1800" u="none" kern="1200" dirty="0" smtClean="0">
              <a:solidFill>
                <a:schemeClr val="tx1"/>
              </a:solidFill>
            </a:rPr>
            <a:t>)</a:t>
          </a:r>
          <a:endParaRPr lang="zh-TW" altLang="en-US" sz="1800" u="none" kern="1200" dirty="0">
            <a:solidFill>
              <a:schemeClr val="tx1"/>
            </a:solidFill>
          </a:endParaRPr>
        </a:p>
      </dsp:txBody>
      <dsp:txXfrm>
        <a:off x="4698498" y="4252636"/>
        <a:ext cx="4149097" cy="138155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2E5DC-6752-4672-B169-CD5A4EA144DF}">
      <dsp:nvSpPr>
        <dsp:cNvPr id="0" name=""/>
        <dsp:cNvSpPr/>
      </dsp:nvSpPr>
      <dsp:spPr>
        <a:xfrm>
          <a:off x="0" y="2725"/>
          <a:ext cx="868680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6ADD2C-6154-40BF-A8BD-D3FC22E0C2EC}">
      <dsp:nvSpPr>
        <dsp:cNvPr id="0" name=""/>
        <dsp:cNvSpPr/>
      </dsp:nvSpPr>
      <dsp:spPr>
        <a:xfrm>
          <a:off x="0" y="2725"/>
          <a:ext cx="1676656" cy="5575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zh-TW" sz="2800" b="1" kern="1200" cap="all" dirty="0" smtClean="0">
              <a:solidFill>
                <a:srgbClr val="002060"/>
              </a:solidFill>
              <a:effectLst>
                <a:outerShdw blurRad="38100" dist="38100" dir="2700000" algn="tl">
                  <a:srgbClr val="000000">
                    <a:alpha val="43137"/>
                  </a:srgbClr>
                </a:outerShdw>
              </a:effectLst>
              <a:latin typeface="Book Antiqua" pitchFamily="18" charset="0"/>
              <a:ea typeface="標楷體" pitchFamily="65" charset="-120"/>
              <a:cs typeface="+mj-cs"/>
            </a:rPr>
            <a:t>「主辦證券承銷商受託協助委任公司遵循我國法令暨本公司上市相關規章應行注意事項要點」</a:t>
          </a:r>
          <a:endParaRPr lang="zh-TW" altLang="en-US" sz="2800" b="1" kern="1200" cap="all" dirty="0" smtClean="0">
            <a:solidFill>
              <a:srgbClr val="002060"/>
            </a:solidFill>
            <a:effectLst>
              <a:outerShdw blurRad="38100" dist="38100" dir="2700000" algn="tl">
                <a:srgbClr val="000000">
                  <a:alpha val="43137"/>
                </a:srgbClr>
              </a:outerShdw>
            </a:effectLst>
            <a:latin typeface="Book Antiqua" pitchFamily="18" charset="0"/>
            <a:ea typeface="標楷體" pitchFamily="65" charset="-120"/>
            <a:cs typeface="+mj-cs"/>
          </a:endParaRPr>
        </a:p>
        <a:p>
          <a:pPr lvl="0" defTabSz="1422400">
            <a:lnSpc>
              <a:spcPct val="90000"/>
            </a:lnSpc>
            <a:spcBef>
              <a:spcPct val="0"/>
            </a:spcBef>
            <a:spcAft>
              <a:spcPct val="35000"/>
            </a:spcAft>
          </a:pPr>
          <a:endParaRPr lang="zh-TW" altLang="en-US" sz="2400" kern="1200" dirty="0">
            <a:solidFill>
              <a:srgbClr val="0066FF"/>
            </a:solidFill>
            <a:effectLst>
              <a:outerShdw blurRad="38100" dist="38100" dir="2700000" algn="tl">
                <a:srgbClr val="000000">
                  <a:alpha val="43137"/>
                </a:srgbClr>
              </a:outerShdw>
            </a:effectLst>
          </a:endParaRPr>
        </a:p>
      </dsp:txBody>
      <dsp:txXfrm>
        <a:off x="0" y="2725"/>
        <a:ext cx="1676656" cy="5575707"/>
      </dsp:txXfrm>
    </dsp:sp>
    <dsp:sp modelId="{8E8C05E5-66ED-4CEC-AF2C-38C39F0E4E03}">
      <dsp:nvSpPr>
        <dsp:cNvPr id="0" name=""/>
        <dsp:cNvSpPr/>
      </dsp:nvSpPr>
      <dsp:spPr>
        <a:xfrm>
          <a:off x="1752201" y="36"/>
          <a:ext cx="6819138" cy="1723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TW" altLang="en-US" sz="2000" b="1" u="sng" kern="1200" dirty="0" smtClean="0">
              <a:solidFill>
                <a:srgbClr val="0070C0"/>
              </a:solidFill>
            </a:rPr>
            <a:t>明確定位主辦證券承銷商應作為委任公司與本公司之聯繫窗口</a:t>
          </a:r>
          <a:r>
            <a:rPr lang="zh-TW" altLang="en-US" sz="2000" kern="1200" dirty="0" smtClean="0"/>
            <a:t>：</a:t>
          </a:r>
          <a:r>
            <a:rPr lang="en-US" altLang="zh-TW" sz="2000" kern="1200" dirty="0" smtClean="0"/>
            <a:t>1.</a:t>
          </a:r>
          <a:r>
            <a:rPr lang="zh-TW" altLang="zh-TW" sz="2000" kern="1200" dirty="0" smtClean="0"/>
            <a:t>辦證券承銷商應指定專責人員</a:t>
          </a:r>
          <a:r>
            <a:rPr lang="en-US" altLang="zh-TW" sz="2000" kern="1200" dirty="0" smtClean="0"/>
            <a:t>2.</a:t>
          </a:r>
          <a:r>
            <a:rPr lang="zh-TW" altLang="zh-TW" sz="2000" kern="1200" dirty="0" smtClean="0"/>
            <a:t>陪同委任公司出席本公司對其執行重大事件分析管理等相關監理會議</a:t>
          </a:r>
          <a:r>
            <a:rPr lang="en-US" altLang="zh-TW" sz="2000" kern="1200" dirty="0" smtClean="0"/>
            <a:t>3.</a:t>
          </a:r>
          <a:r>
            <a:rPr lang="zh-TW" altLang="zh-TW" sz="2000" kern="1200" dirty="0" smtClean="0"/>
            <a:t>督促委任公司履行上市時對本公司所出具之承諾事項</a:t>
          </a:r>
          <a:r>
            <a:rPr lang="en-US" altLang="zh-TW" sz="2000" kern="1200" dirty="0" smtClean="0"/>
            <a:t>4.</a:t>
          </a:r>
          <a:r>
            <a:rPr lang="zh-TW" altLang="zh-TW" sz="2000" kern="1200" dirty="0" smtClean="0"/>
            <a:t>董事、監察人、總經理</a:t>
          </a:r>
          <a:r>
            <a:rPr lang="zh-TW" altLang="en-US" sz="2000" kern="1200" dirty="0" smtClean="0"/>
            <a:t>等</a:t>
          </a:r>
          <a:r>
            <a:rPr lang="zh-TW" altLang="zh-TW" sz="2000" kern="1200" dirty="0" smtClean="0"/>
            <a:t>請辭及轉任時，應瞭解原因，若發現重大異常情事者，應通知本公司</a:t>
          </a:r>
          <a:endParaRPr lang="zh-TW" altLang="en-US" sz="2000" kern="1200" dirty="0"/>
        </a:p>
      </dsp:txBody>
      <dsp:txXfrm>
        <a:off x="1752201" y="36"/>
        <a:ext cx="6819138" cy="1723351"/>
      </dsp:txXfrm>
    </dsp:sp>
    <dsp:sp modelId="{B2AA9D5C-C42E-4289-98C7-74C603F8F860}">
      <dsp:nvSpPr>
        <dsp:cNvPr id="0" name=""/>
        <dsp:cNvSpPr/>
      </dsp:nvSpPr>
      <dsp:spPr>
        <a:xfrm>
          <a:off x="1676656" y="1812243"/>
          <a:ext cx="69494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C13440-54E4-4C65-91D9-C46DF2F63EB6}">
      <dsp:nvSpPr>
        <dsp:cNvPr id="0" name=""/>
        <dsp:cNvSpPr/>
      </dsp:nvSpPr>
      <dsp:spPr>
        <a:xfrm>
          <a:off x="1806958" y="1898411"/>
          <a:ext cx="6819138" cy="1723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TW" altLang="en-US" sz="2000" b="1" u="sng" kern="1200" dirty="0" smtClean="0">
              <a:solidFill>
                <a:srgbClr val="0070C0"/>
              </a:solidFill>
            </a:rPr>
            <a:t>強化公司治理職能</a:t>
          </a:r>
          <a:r>
            <a:rPr lang="zh-TW" sz="2000" kern="1200" dirty="0" smtClean="0"/>
            <a:t>：</a:t>
          </a:r>
          <a:r>
            <a:rPr lang="en-US" altLang="zh-TW" sz="2000" kern="1200" dirty="0" smtClean="0"/>
            <a:t>1.</a:t>
          </a:r>
          <a:r>
            <a:rPr lang="zh-TW" altLang="zh-TW" sz="2000" kern="1200" dirty="0" smtClean="0"/>
            <a:t>自行辦理對委任公司之董事、總經理</a:t>
          </a:r>
          <a:r>
            <a:rPr lang="zh-TW" altLang="en-US" sz="2000" kern="1200" dirty="0" smtClean="0"/>
            <a:t>、</a:t>
          </a:r>
          <a:r>
            <a:rPr lang="zh-TW" altLang="zh-TW" sz="2000" kern="1200" dirty="0" smtClean="0"/>
            <a:t>財務主管、為對象之公司治理、商務、法務等在職課程</a:t>
          </a:r>
          <a:r>
            <a:rPr lang="en-US" altLang="zh-TW" sz="2000" kern="1200" dirty="0" smtClean="0"/>
            <a:t>2.</a:t>
          </a:r>
          <a:r>
            <a:rPr lang="zh-TW" altLang="zh-TW" sz="2000" kern="1200" dirty="0" smtClean="0"/>
            <a:t>列席委任公司董事會適時提供諮詢建議，</a:t>
          </a:r>
          <a:r>
            <a:rPr lang="zh-TW" altLang="zh-TW" sz="2000" u="sng" kern="1200" dirty="0" smtClean="0"/>
            <a:t>事後審閱董事會議事錄</a:t>
          </a:r>
          <a:r>
            <a:rPr lang="zh-TW" altLang="zh-TW" sz="2000" kern="1200" dirty="0" smtClean="0"/>
            <a:t>，並指定專責人員與獨立董事建立溝通機制</a:t>
          </a:r>
          <a:r>
            <a:rPr lang="en-US" altLang="zh-TW" sz="2000" kern="1200" dirty="0" smtClean="0"/>
            <a:t>3.</a:t>
          </a:r>
          <a:r>
            <a:rPr lang="zh-TW" altLang="zh-TW" sz="2000" kern="1200" dirty="0" smtClean="0"/>
            <a:t>協助委任公司遴選適格之董事提名名單</a:t>
          </a:r>
          <a:endParaRPr lang="zh-TW" altLang="en-US" sz="2000" kern="1200" dirty="0"/>
        </a:p>
      </dsp:txBody>
      <dsp:txXfrm>
        <a:off x="1806958" y="1898411"/>
        <a:ext cx="6819138" cy="1723351"/>
      </dsp:txXfrm>
    </dsp:sp>
    <dsp:sp modelId="{302FD56A-644A-4AAE-ACFA-07B4765372BA}">
      <dsp:nvSpPr>
        <dsp:cNvPr id="0" name=""/>
        <dsp:cNvSpPr/>
      </dsp:nvSpPr>
      <dsp:spPr>
        <a:xfrm>
          <a:off x="1676656" y="3621762"/>
          <a:ext cx="69494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6D9F16-029C-4ABE-AE91-F31728AF3E73}">
      <dsp:nvSpPr>
        <dsp:cNvPr id="0" name=""/>
        <dsp:cNvSpPr/>
      </dsp:nvSpPr>
      <dsp:spPr>
        <a:xfrm>
          <a:off x="1827757" y="3618074"/>
          <a:ext cx="6819138" cy="178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TW" altLang="en-US" sz="2000" b="1" u="sng" kern="1200" dirty="0" smtClean="0">
              <a:solidFill>
                <a:srgbClr val="0070C0"/>
              </a:solidFill>
            </a:rPr>
            <a:t>提昇資訊揭露透明度</a:t>
          </a:r>
          <a:r>
            <a:rPr lang="zh-TW" altLang="en-US" sz="2000" kern="1200" dirty="0" smtClean="0"/>
            <a:t>：</a:t>
          </a:r>
          <a:r>
            <a:rPr lang="en-US" altLang="zh-TW" sz="2000" kern="1200" dirty="0" smtClean="0"/>
            <a:t>1.</a:t>
          </a:r>
          <a:r>
            <a:rPr lang="zh-TW" altLang="en-US" sz="2000" kern="1200" dirty="0" smtClean="0"/>
            <a:t>公司發布重大訊息</a:t>
          </a:r>
          <a:r>
            <a:rPr lang="zh-TW" altLang="en-US" sz="2000" b="1" kern="1200" dirty="0" smtClean="0"/>
            <a:t>記者會</a:t>
          </a:r>
          <a:r>
            <a:rPr lang="zh-TW" altLang="en-US" sz="2000" kern="1200" dirty="0" smtClean="0"/>
            <a:t>前應主動聯繫主辦證券承銷商協助審閱及提供諮詢，主辦證券承銷商應就合規性、完整性等表示意見</a:t>
          </a:r>
          <a:r>
            <a:rPr lang="en-US" altLang="zh-TW" sz="2000" kern="1200" dirty="0" smtClean="0"/>
            <a:t>2.</a:t>
          </a:r>
          <a:r>
            <a:rPr lang="zh-TW" altLang="zh-TW" sz="2000" kern="1200" dirty="0" smtClean="0"/>
            <a:t>應</a:t>
          </a:r>
          <a:r>
            <a:rPr lang="zh-TW" altLang="zh-TW" sz="2000" u="sng" kern="1200" dirty="0" smtClean="0"/>
            <a:t>每年實地訪查</a:t>
          </a:r>
          <a:r>
            <a:rPr lang="zh-TW" altLang="zh-TW" sz="2000" kern="1200" dirty="0" smtClean="0"/>
            <a:t>重要營業據點或子公司了解營運現況，並訪談該等公司實際負責人及主管財務業務之重要人員</a:t>
          </a:r>
          <a:r>
            <a:rPr lang="en-US" altLang="zh-TW" sz="2000" kern="1200" dirty="0" smtClean="0"/>
            <a:t>3.</a:t>
          </a:r>
          <a:r>
            <a:rPr lang="zh-TW" altLang="zh-TW" sz="2000" kern="1200" dirty="0" smtClean="0"/>
            <a:t>每年協助委任公司在中華民國境內</a:t>
          </a:r>
          <a:r>
            <a:rPr lang="zh-TW" altLang="zh-TW" sz="2000" u="sng" kern="1200" dirty="0" smtClean="0"/>
            <a:t>辦理法人說明會</a:t>
          </a:r>
        </a:p>
        <a:p>
          <a:pPr lvl="0" algn="l" defTabSz="889000">
            <a:lnSpc>
              <a:spcPct val="90000"/>
            </a:lnSpc>
            <a:spcBef>
              <a:spcPct val="0"/>
            </a:spcBef>
            <a:spcAft>
              <a:spcPct val="35000"/>
            </a:spcAft>
          </a:pPr>
          <a:endParaRPr lang="zh-TW" altLang="en-US" sz="1400" kern="1200" dirty="0"/>
        </a:p>
      </dsp:txBody>
      <dsp:txXfrm>
        <a:off x="1827757" y="3618074"/>
        <a:ext cx="6819138" cy="1782410"/>
      </dsp:txXfrm>
    </dsp:sp>
    <dsp:sp modelId="{D242675A-3FC0-4E13-8AA6-686EFCD48292}">
      <dsp:nvSpPr>
        <dsp:cNvPr id="0" name=""/>
        <dsp:cNvSpPr/>
      </dsp:nvSpPr>
      <dsp:spPr>
        <a:xfrm>
          <a:off x="1676656" y="5490340"/>
          <a:ext cx="69494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28BF5-7C2B-4CC0-9EA1-DFE3B0DBAD48}">
      <dsp:nvSpPr>
        <dsp:cNvPr id="0" name=""/>
        <dsp:cNvSpPr/>
      </dsp:nvSpPr>
      <dsp:spPr>
        <a:xfrm>
          <a:off x="4923" y="0"/>
          <a:ext cx="2953816" cy="2340864"/>
        </a:xfrm>
        <a:prstGeom prst="upArrow">
          <a:avLst/>
        </a:prstGeom>
        <a:gradFill flip="none" rotWithShape="0">
          <a:gsLst>
            <a:gs pos="0">
              <a:srgbClr val="0066FF">
                <a:tint val="66000"/>
                <a:satMod val="160000"/>
              </a:srgbClr>
            </a:gs>
            <a:gs pos="50000">
              <a:srgbClr val="0066FF">
                <a:tint val="44500"/>
                <a:satMod val="160000"/>
              </a:srgbClr>
            </a:gs>
            <a:gs pos="100000">
              <a:srgbClr val="0066FF">
                <a:tint val="23500"/>
                <a:satMod val="160000"/>
              </a:srgbClr>
            </a:gs>
          </a:gsLst>
          <a:path path="circle">
            <a:fillToRect t="100000" r="100000"/>
          </a:path>
          <a:tileRect l="-100000" b="-10000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sp>
    <dsp:sp modelId="{A4373D64-B3AD-41BD-92D9-331900C411FB}">
      <dsp:nvSpPr>
        <dsp:cNvPr id="0" name=""/>
        <dsp:cNvSpPr/>
      </dsp:nvSpPr>
      <dsp:spPr>
        <a:xfrm>
          <a:off x="3047354" y="0"/>
          <a:ext cx="5012537" cy="2340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0" rIns="149352" bIns="149352" numCol="1" spcCol="1270" anchor="ctr" anchorCtr="0">
          <a:noAutofit/>
        </a:bodyPr>
        <a:lstStyle/>
        <a:p>
          <a:pPr lvl="0" algn="l" defTabSz="933450">
            <a:lnSpc>
              <a:spcPct val="90000"/>
            </a:lnSpc>
            <a:spcBef>
              <a:spcPct val="0"/>
            </a:spcBef>
            <a:spcAft>
              <a:spcPct val="35000"/>
            </a:spcAft>
          </a:pPr>
          <a:r>
            <a:rPr lang="zh-TW" altLang="en-US" sz="2100" kern="1200" dirty="0" smtClean="0"/>
            <a:t>董事會設置及行使職權應遵循事項要點第</a:t>
          </a:r>
          <a:r>
            <a:rPr lang="en-US" altLang="en-US" sz="2100" kern="1200" dirty="0" smtClean="0"/>
            <a:t>20</a:t>
          </a:r>
          <a:r>
            <a:rPr lang="zh-TW" altLang="en-US" sz="2100" kern="1200" dirty="0" smtClean="0"/>
            <a:t>條：</a:t>
          </a:r>
        </a:p>
        <a:p>
          <a:pPr lvl="0" algn="l" defTabSz="933450">
            <a:lnSpc>
              <a:spcPct val="90000"/>
            </a:lnSpc>
            <a:spcBef>
              <a:spcPct val="0"/>
            </a:spcBef>
            <a:spcAft>
              <a:spcPct val="35000"/>
            </a:spcAft>
          </a:pPr>
          <a:r>
            <a:rPr lang="zh-TW" altLang="en-US" sz="2100" u="none" kern="1200" dirty="0" smtClean="0"/>
            <a:t>上市公司應設置公司治理主管</a:t>
          </a:r>
          <a:r>
            <a:rPr lang="zh-TW" altLang="en-US" sz="2100" kern="1200" dirty="0" smtClean="0"/>
            <a:t>，但實收資本額未達</a:t>
          </a:r>
          <a:r>
            <a:rPr lang="en-US" altLang="en-US" sz="2100" kern="1200" dirty="0" smtClean="0"/>
            <a:t>20</a:t>
          </a:r>
          <a:r>
            <a:rPr lang="zh-TW" altLang="en-US" sz="2100" kern="1200" dirty="0" smtClean="0"/>
            <a:t>億元非屬金融保險業者，得於中華民國</a:t>
          </a:r>
          <a:r>
            <a:rPr lang="en-US" altLang="en-US" sz="2100" kern="1200" dirty="0" smtClean="0"/>
            <a:t>112</a:t>
          </a:r>
          <a:r>
            <a:rPr lang="zh-TW" altLang="en-US" sz="2100" kern="1200" dirty="0" smtClean="0"/>
            <a:t>年</a:t>
          </a:r>
          <a:r>
            <a:rPr lang="en-US" altLang="en-US" sz="2100" kern="1200" dirty="0" smtClean="0"/>
            <a:t>6</a:t>
          </a:r>
          <a:r>
            <a:rPr lang="zh-TW" altLang="en-US" sz="2100" kern="1200" dirty="0" smtClean="0"/>
            <a:t>月</a:t>
          </a:r>
          <a:r>
            <a:rPr lang="en-US" altLang="en-US" sz="2100" kern="1200" dirty="0" smtClean="0"/>
            <a:t>30</a:t>
          </a:r>
          <a:r>
            <a:rPr lang="zh-TW" altLang="en-US" sz="2100" kern="1200" dirty="0" smtClean="0"/>
            <a:t>日前完成設置公司治理主管。</a:t>
          </a:r>
        </a:p>
      </dsp:txBody>
      <dsp:txXfrm>
        <a:off x="3047354" y="0"/>
        <a:ext cx="5012537" cy="2340864"/>
      </dsp:txXfrm>
    </dsp:sp>
    <dsp:sp modelId="{D7EB0E0D-139C-4A04-B3C2-5FC52C191668}">
      <dsp:nvSpPr>
        <dsp:cNvPr id="0" name=""/>
        <dsp:cNvSpPr/>
      </dsp:nvSpPr>
      <dsp:spPr>
        <a:xfrm>
          <a:off x="891068" y="2535936"/>
          <a:ext cx="2953816" cy="2340864"/>
        </a:xfrm>
        <a:prstGeom prst="downArrow">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sp>
    <dsp:sp modelId="{BE38BCC7-28E6-414F-AE71-9188BA0EDD21}">
      <dsp:nvSpPr>
        <dsp:cNvPr id="0" name=""/>
        <dsp:cNvSpPr/>
      </dsp:nvSpPr>
      <dsp:spPr>
        <a:xfrm>
          <a:off x="3933499" y="2535936"/>
          <a:ext cx="5012537" cy="2340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0" rIns="149352" bIns="149352" numCol="1" spcCol="1270" anchor="ctr" anchorCtr="0">
          <a:noAutofit/>
        </a:bodyPr>
        <a:lstStyle/>
        <a:p>
          <a:pPr lvl="0" algn="l" defTabSz="933450">
            <a:lnSpc>
              <a:spcPct val="90000"/>
            </a:lnSpc>
            <a:spcBef>
              <a:spcPct val="0"/>
            </a:spcBef>
            <a:spcAft>
              <a:spcPct val="35000"/>
            </a:spcAft>
          </a:pPr>
          <a:r>
            <a:rPr lang="zh-TW" altLang="en-US" sz="2100" kern="1200" dirty="0" smtClean="0">
              <a:solidFill>
                <a:srgbClr val="FF0000"/>
              </a:solidFill>
            </a:rPr>
            <a:t>有價證券上市審查準則第</a:t>
          </a:r>
          <a:r>
            <a:rPr lang="en-US" altLang="zh-TW" sz="2100" kern="1200" dirty="0" smtClean="0">
              <a:solidFill>
                <a:srgbClr val="FF0000"/>
              </a:solidFill>
            </a:rPr>
            <a:t>2</a:t>
          </a:r>
          <a:r>
            <a:rPr lang="zh-TW" altLang="en-US" sz="2100" kern="1200" dirty="0" smtClean="0">
              <a:solidFill>
                <a:srgbClr val="FF0000"/>
              </a:solidFill>
            </a:rPr>
            <a:t>條之</a:t>
          </a:r>
          <a:r>
            <a:rPr lang="en-US" altLang="zh-TW" sz="2100" kern="1200" dirty="0" smtClean="0">
              <a:solidFill>
                <a:srgbClr val="FF0000"/>
              </a:solidFill>
            </a:rPr>
            <a:t>2</a:t>
          </a:r>
          <a:r>
            <a:rPr lang="zh-TW" altLang="en-US" sz="2100" kern="1200" dirty="0" smtClean="0"/>
            <a:t>：</a:t>
          </a:r>
          <a:r>
            <a:rPr lang="zh-TW" sz="2100" kern="1200" dirty="0" smtClean="0"/>
            <a:t>申請股票上市之本國發行公司及股票第一上市之外國發行人，</a:t>
          </a:r>
          <a:r>
            <a:rPr lang="zh-TW" sz="2100" u="sng" kern="1200" dirty="0" smtClean="0"/>
            <a:t>應設置符合「上市公司董事會設置及行使職權應遵循事項要點」規定之公司治理主管</a:t>
          </a:r>
          <a:r>
            <a:rPr lang="zh-TW" altLang="en-US" sz="2100" u="sng" kern="1200" dirty="0" smtClean="0"/>
            <a:t>，本公司始受理其申請上市案</a:t>
          </a:r>
          <a:r>
            <a:rPr lang="zh-TW" altLang="en-US" sz="2100" u="none" kern="1200" dirty="0" smtClean="0">
              <a:solidFill>
                <a:srgbClr val="FF0000"/>
              </a:solidFill>
            </a:rPr>
            <a:t>（</a:t>
          </a:r>
          <a:r>
            <a:rPr lang="en-US" altLang="en-US" sz="2100" u="none" kern="1200" dirty="0" smtClean="0">
              <a:solidFill>
                <a:srgbClr val="FF0000"/>
              </a:solidFill>
            </a:rPr>
            <a:t>112.1.1</a:t>
          </a:r>
          <a:r>
            <a:rPr lang="zh-TW" altLang="en-US" sz="2100" u="none" kern="1200" dirty="0" smtClean="0">
              <a:solidFill>
                <a:srgbClr val="FF0000"/>
              </a:solidFill>
            </a:rPr>
            <a:t>實施）</a:t>
          </a:r>
          <a:r>
            <a:rPr lang="zh-TW" altLang="en-US" sz="2100" u="sng" kern="1200" dirty="0" smtClean="0">
              <a:solidFill>
                <a:srgbClr val="FF0000"/>
              </a:solidFill>
            </a:rPr>
            <a:t> </a:t>
          </a:r>
          <a:endParaRPr lang="zh-TW" altLang="en-US" sz="2100" kern="1200" dirty="0">
            <a:solidFill>
              <a:srgbClr val="FF0000"/>
            </a:solidFill>
          </a:endParaRPr>
        </a:p>
      </dsp:txBody>
      <dsp:txXfrm>
        <a:off x="3933499" y="2535936"/>
        <a:ext cx="5012537" cy="23408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07E7E-4F1C-4136-BDFC-B94DC98734C4}">
      <dsp:nvSpPr>
        <dsp:cNvPr id="0" name=""/>
        <dsp:cNvSpPr/>
      </dsp:nvSpPr>
      <dsp:spPr>
        <a:xfrm>
          <a:off x="3037" y="474"/>
          <a:ext cx="8222670" cy="2594148"/>
        </a:xfrm>
        <a:prstGeom prst="roundRect">
          <a:avLst>
            <a:gd name="adj" fmla="val 10000"/>
          </a:avLst>
        </a:prstGeom>
        <a:solidFill>
          <a:schemeClr val="accent4">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TW" altLang="en-US" sz="2000" kern="1200" dirty="0" smtClean="0"/>
            <a:t>外國發行人申請時屬於母子公司關係之子公司申請其股票上市，</a:t>
          </a:r>
          <a:r>
            <a:rPr lang="en-US" altLang="en-US" sz="2000" kern="1200" dirty="0" smtClean="0"/>
            <a:t>…</a:t>
          </a:r>
          <a:r>
            <a:rPr lang="zh-TW" altLang="en-US" sz="2000" kern="1200" dirty="0" smtClean="0"/>
            <a:t>，但不能符合下列各款情事者，應不同意其股票上市：</a:t>
          </a:r>
          <a:r>
            <a:rPr lang="en-US" altLang="zh-TW" sz="2000" kern="1200" dirty="0" smtClean="0"/>
            <a:t>…</a:t>
          </a:r>
        </a:p>
        <a:p>
          <a:pPr lvl="0" algn="l" defTabSz="889000">
            <a:lnSpc>
              <a:spcPct val="90000"/>
            </a:lnSpc>
            <a:spcBef>
              <a:spcPct val="0"/>
            </a:spcBef>
            <a:spcAft>
              <a:spcPct val="35000"/>
            </a:spcAft>
          </a:pPr>
          <a:r>
            <a:rPr lang="zh-TW" altLang="en-US" sz="2000" kern="1200" dirty="0" smtClean="0"/>
            <a:t>六、母公司股票已在我國證券集中交易市場上市（櫃）買賣者，申請上市時最近四季未包括申請公司財務數據且經會計師核閱之擬制性合併財務報表所示之擬制性營業收入或營業利益，</a:t>
          </a:r>
          <a:r>
            <a:rPr lang="zh-TW" altLang="en-US" sz="2000" b="1" u="sng" kern="1200" dirty="0" smtClean="0"/>
            <a:t>未較其同期合併財務報表衰退達百分之五十以上</a:t>
          </a:r>
          <a:r>
            <a:rPr lang="zh-TW" altLang="en-US" sz="2000" kern="1200" dirty="0" smtClean="0"/>
            <a:t>，且母公司最近二個會計年度未有重大客戶業務移轉之情事。</a:t>
          </a:r>
          <a:endParaRPr lang="zh-TW" altLang="en-US" sz="2000" kern="1200" dirty="0"/>
        </a:p>
      </dsp:txBody>
      <dsp:txXfrm>
        <a:off x="79017" y="76454"/>
        <a:ext cx="8070710" cy="2442188"/>
      </dsp:txXfrm>
    </dsp:sp>
    <dsp:sp modelId="{EAC9C803-EB7D-46B1-9A03-D11ADDF259EE}">
      <dsp:nvSpPr>
        <dsp:cNvPr id="0" name=""/>
        <dsp:cNvSpPr/>
      </dsp:nvSpPr>
      <dsp:spPr>
        <a:xfrm>
          <a:off x="3037" y="2815577"/>
          <a:ext cx="3945619" cy="2594148"/>
        </a:xfrm>
        <a:prstGeom prst="roundRect">
          <a:avLst>
            <a:gd name="adj" fmla="val 10000"/>
          </a:avLst>
        </a:prstGeom>
        <a:solidFill>
          <a:schemeClr val="accent4">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kern="1200" dirty="0" smtClean="0"/>
            <a:t>但母子公司間因業務型態、產業類別或產品別不同且無相互競爭，或其他合理原因造成者，得不適用之</a:t>
          </a:r>
          <a:endParaRPr lang="zh-TW" altLang="en-US" sz="2400" kern="1200" dirty="0"/>
        </a:p>
      </dsp:txBody>
      <dsp:txXfrm>
        <a:off x="79017" y="2891557"/>
        <a:ext cx="3793659" cy="2442188"/>
      </dsp:txXfrm>
    </dsp:sp>
    <dsp:sp modelId="{190E1B2C-3076-4D9E-9CAA-0672ED9C28EF}">
      <dsp:nvSpPr>
        <dsp:cNvPr id="0" name=""/>
        <dsp:cNvSpPr/>
      </dsp:nvSpPr>
      <dsp:spPr>
        <a:xfrm>
          <a:off x="4280089" y="2815577"/>
          <a:ext cx="3945619" cy="2594148"/>
        </a:xfrm>
        <a:prstGeom prst="roundRect">
          <a:avLst>
            <a:gd name="adj" fmla="val 10000"/>
          </a:avLst>
        </a:prstGeom>
        <a:solidFill>
          <a:schemeClr val="accent4">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zh-TW" altLang="en-US" sz="2800" u="none" kern="1200" dirty="0" smtClean="0"/>
            <a:t>第一項第六款但書於申請公司之母公司係上市（櫃）投資控股公司者，不適用之</a:t>
          </a:r>
          <a:endParaRPr lang="zh-TW" altLang="en-US" sz="2800" u="none" kern="1200" dirty="0"/>
        </a:p>
      </dsp:txBody>
      <dsp:txXfrm>
        <a:off x="4356069" y="2891557"/>
        <a:ext cx="3793659" cy="24421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82F49-48F1-41A0-86A5-A46BEE2CEB49}">
      <dsp:nvSpPr>
        <dsp:cNvPr id="0" name=""/>
        <dsp:cNvSpPr/>
      </dsp:nvSpPr>
      <dsp:spPr>
        <a:xfrm>
          <a:off x="0" y="0"/>
          <a:ext cx="8857374" cy="1509622"/>
        </a:xfrm>
        <a:prstGeom prst="rect">
          <a:avLst/>
        </a:prstGeom>
        <a:gradFill flip="none" rotWithShape="0">
          <a:gsLst>
            <a:gs pos="0">
              <a:srgbClr val="000099">
                <a:shade val="30000"/>
                <a:satMod val="115000"/>
              </a:srgbClr>
            </a:gs>
            <a:gs pos="50000">
              <a:srgbClr val="000099">
                <a:shade val="67500"/>
                <a:satMod val="115000"/>
              </a:srgbClr>
            </a:gs>
            <a:gs pos="100000">
              <a:srgbClr val="000099">
                <a:shade val="100000"/>
                <a:satMod val="115000"/>
              </a:srgbClr>
            </a:gs>
          </a:gsLst>
          <a:lin ang="27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37160" tIns="137160" rIns="137160" bIns="137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3600" kern="1200" dirty="0" smtClean="0"/>
            <a:t>上市上櫃公司管理階層或大股東參與併購，應由具獨立性之律師出具法律意見書</a:t>
          </a:r>
          <a:endParaRPr lang="en-US" altLang="zh-TW" sz="3600" kern="1200" dirty="0" smtClean="0"/>
        </a:p>
        <a:p>
          <a:pPr lvl="0" algn="ctr" defTabSz="1422400">
            <a:lnSpc>
              <a:spcPct val="90000"/>
            </a:lnSpc>
            <a:spcBef>
              <a:spcPct val="0"/>
            </a:spcBef>
            <a:spcAft>
              <a:spcPct val="35000"/>
            </a:spcAft>
          </a:pPr>
          <a:endParaRPr lang="zh-TW" altLang="en-US" sz="2600" kern="1200" dirty="0"/>
        </a:p>
      </dsp:txBody>
      <dsp:txXfrm>
        <a:off x="0" y="0"/>
        <a:ext cx="8857374" cy="1509622"/>
      </dsp:txXfrm>
    </dsp:sp>
    <dsp:sp modelId="{C4720624-B1FD-48E1-8ACC-A16E4B6F530D}">
      <dsp:nvSpPr>
        <dsp:cNvPr id="0" name=""/>
        <dsp:cNvSpPr/>
      </dsp:nvSpPr>
      <dsp:spPr>
        <a:xfrm>
          <a:off x="0" y="1509622"/>
          <a:ext cx="4428686" cy="31702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zh-TW" sz="2800" kern="1200" dirty="0" smtClean="0">
              <a:solidFill>
                <a:srgbClr val="FFFF00"/>
              </a:solidFill>
            </a:rPr>
            <a:t>律師之資格</a:t>
          </a:r>
          <a:r>
            <a:rPr lang="zh-TW" altLang="en-US" sz="2800" kern="1200" dirty="0" smtClean="0">
              <a:solidFill>
                <a:srgbClr val="FFFF00"/>
              </a:solidFill>
            </a:rPr>
            <a:t>：</a:t>
          </a:r>
          <a:endParaRPr lang="en-US" altLang="zh-TW" sz="2800" kern="1200" dirty="0" smtClean="0">
            <a:solidFill>
              <a:srgbClr val="FFFF00"/>
            </a:solidFill>
          </a:endParaRPr>
        </a:p>
        <a:p>
          <a:pPr lvl="0" algn="l" defTabSz="1244600">
            <a:lnSpc>
              <a:spcPct val="90000"/>
            </a:lnSpc>
            <a:spcBef>
              <a:spcPct val="0"/>
            </a:spcBef>
            <a:spcAft>
              <a:spcPct val="35000"/>
            </a:spcAft>
          </a:pPr>
          <a:r>
            <a:rPr lang="zh-TW" altLang="zh-TW" sz="2400" kern="1200" dirty="0" smtClean="0"/>
            <a:t>應符合公開發行公司獨立董事設置及應遵循事項辦法第三條規定，且不得與併購交易相對人為關係人，或有利害關係而足以影響獨立性</a:t>
          </a:r>
        </a:p>
        <a:p>
          <a:pPr lvl="0" algn="ctr" defTabSz="1244600">
            <a:lnSpc>
              <a:spcPct val="90000"/>
            </a:lnSpc>
            <a:spcBef>
              <a:spcPct val="0"/>
            </a:spcBef>
            <a:spcAft>
              <a:spcPct val="35000"/>
            </a:spcAft>
          </a:pPr>
          <a:endParaRPr lang="zh-TW" altLang="en-US" sz="1900" kern="1200" dirty="0"/>
        </a:p>
      </dsp:txBody>
      <dsp:txXfrm>
        <a:off x="0" y="1509622"/>
        <a:ext cx="4428686" cy="3170207"/>
      </dsp:txXfrm>
    </dsp:sp>
    <dsp:sp modelId="{A2A4557D-8AC2-4FA0-9442-0F74328D7B96}">
      <dsp:nvSpPr>
        <dsp:cNvPr id="0" name=""/>
        <dsp:cNvSpPr/>
      </dsp:nvSpPr>
      <dsp:spPr>
        <a:xfrm>
          <a:off x="4428687" y="1509622"/>
          <a:ext cx="4428686" cy="31702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smtClean="0">
              <a:solidFill>
                <a:srgbClr val="FFFF00"/>
              </a:solidFill>
            </a:rPr>
            <a:t>評估事項：</a:t>
          </a:r>
          <a:endParaRPr lang="en-US" altLang="zh-TW" sz="2800" kern="1200" dirty="0" smtClean="0">
            <a:solidFill>
              <a:srgbClr val="FFFF00"/>
            </a:solidFill>
          </a:endParaRPr>
        </a:p>
        <a:p>
          <a:pPr lvl="0" algn="l" defTabSz="1244600">
            <a:lnSpc>
              <a:spcPct val="90000"/>
            </a:lnSpc>
            <a:spcBef>
              <a:spcPct val="0"/>
            </a:spcBef>
            <a:spcAft>
              <a:spcPct val="35000"/>
            </a:spcAft>
          </a:pPr>
          <a:r>
            <a:rPr lang="en-US" altLang="zh-TW" sz="2000" kern="1200" dirty="0" smtClean="0"/>
            <a:t>1.</a:t>
          </a:r>
          <a:r>
            <a:rPr lang="zh-TW" altLang="en-US" sz="2000" kern="1200" dirty="0" smtClean="0"/>
            <a:t>審議併購事項之審計委員會成員是否符合公開發行公司獨立董事設置及應遵循事項辦法第三條規定，且不得與併購交易相對人為關係人或有利害關係而足以影響獨立性。</a:t>
          </a:r>
          <a:endParaRPr lang="en-US" altLang="zh-TW" sz="2000" kern="1200" dirty="0" smtClean="0"/>
        </a:p>
        <a:p>
          <a:pPr lvl="0" algn="l" defTabSz="1244600">
            <a:lnSpc>
              <a:spcPct val="90000"/>
            </a:lnSpc>
            <a:spcBef>
              <a:spcPct val="0"/>
            </a:spcBef>
            <a:spcAft>
              <a:spcPct val="35000"/>
            </a:spcAft>
          </a:pPr>
          <a:r>
            <a:rPr lang="en-US" altLang="zh-TW" sz="2000" kern="1200" dirty="0" smtClean="0"/>
            <a:t>2.</a:t>
          </a:r>
          <a:r>
            <a:rPr lang="zh-TW" altLang="en-US" sz="2000" kern="1200" dirty="0" smtClean="0"/>
            <a:t>相關程序之設計及執行是否符合相關法令暨資訊。</a:t>
          </a:r>
          <a:endParaRPr lang="en-US" altLang="zh-TW" sz="2000" kern="1200" dirty="0" smtClean="0"/>
        </a:p>
        <a:p>
          <a:pPr lvl="0" algn="l" defTabSz="1244600">
            <a:lnSpc>
              <a:spcPct val="90000"/>
            </a:lnSpc>
            <a:spcBef>
              <a:spcPct val="0"/>
            </a:spcBef>
            <a:spcAft>
              <a:spcPct val="35000"/>
            </a:spcAft>
          </a:pPr>
          <a:r>
            <a:rPr lang="en-US" altLang="zh-TW" sz="2000" kern="1200" dirty="0" smtClean="0"/>
            <a:t>3.</a:t>
          </a:r>
          <a:r>
            <a:rPr lang="zh-TW" altLang="en-US" sz="2000" kern="1200" dirty="0" smtClean="0"/>
            <a:t>是否依相關法令充分揭露。</a:t>
          </a:r>
          <a:endParaRPr lang="zh-TW" altLang="en-US" sz="2000" kern="1200" dirty="0"/>
        </a:p>
      </dsp:txBody>
      <dsp:txXfrm>
        <a:off x="4428687" y="1509622"/>
        <a:ext cx="4428686" cy="3170207"/>
      </dsp:txXfrm>
    </dsp:sp>
    <dsp:sp modelId="{985EABD3-C9B5-4B88-9855-F271E5D1A5C2}">
      <dsp:nvSpPr>
        <dsp:cNvPr id="0" name=""/>
        <dsp:cNvSpPr/>
      </dsp:nvSpPr>
      <dsp:spPr>
        <a:xfrm>
          <a:off x="0" y="4679830"/>
          <a:ext cx="8857374" cy="352245"/>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4D2FA5-45A9-4B0E-BFD8-CEC1CD173DB0}">
      <dsp:nvSpPr>
        <dsp:cNvPr id="0" name=""/>
        <dsp:cNvSpPr/>
      </dsp:nvSpPr>
      <dsp:spPr>
        <a:xfrm>
          <a:off x="2519471" y="0"/>
          <a:ext cx="6214852" cy="214490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zh-TW" altLang="en-US" sz="2000" kern="1200" dirty="0" smtClean="0"/>
            <a:t>董事就併購交易有自身利害關係應向</a:t>
          </a:r>
          <a:r>
            <a:rPr lang="zh-TW" altLang="en-US" sz="2000" b="0" i="0" u="none" kern="1200" dirty="0" smtClean="0">
              <a:solidFill>
                <a:schemeClr val="tx1"/>
              </a:solidFill>
            </a:rPr>
            <a:t>董事會</a:t>
          </a:r>
          <a:r>
            <a:rPr lang="zh-TW" altLang="en-US" sz="2000" b="0" i="0" kern="1200" dirty="0" smtClean="0">
              <a:solidFill>
                <a:schemeClr val="tx1"/>
              </a:solidFill>
            </a:rPr>
            <a:t>及審計委員會</a:t>
          </a:r>
          <a:r>
            <a:rPr lang="zh-TW" altLang="en-US" sz="2000" b="1" u="sng" kern="1200" dirty="0" smtClean="0"/>
            <a:t>說明</a:t>
          </a:r>
          <a:r>
            <a:rPr lang="zh-TW" altLang="en-US" sz="2000" kern="1200" dirty="0" smtClean="0"/>
            <a:t>並於</a:t>
          </a:r>
          <a:r>
            <a:rPr lang="zh-TW" altLang="en-US" sz="2000" b="1" u="sng" kern="1200" dirty="0" smtClean="0">
              <a:solidFill>
                <a:schemeClr val="tx1"/>
              </a:solidFill>
            </a:rPr>
            <a:t>召集事由中敘明</a:t>
          </a:r>
          <a:r>
            <a:rPr lang="zh-TW" altLang="en-US" sz="2000" kern="1200" dirty="0" smtClean="0"/>
            <a:t>包括：</a:t>
          </a:r>
          <a:r>
            <a:rPr lang="en-US" altLang="en-US" sz="2000" kern="1200" dirty="0" smtClean="0"/>
            <a:t>1.</a:t>
          </a:r>
          <a:r>
            <a:rPr lang="zh-TW" altLang="en-US" sz="2000" kern="1200" dirty="0" smtClean="0"/>
            <a:t>董事姓名。</a:t>
          </a:r>
          <a:r>
            <a:rPr lang="en-US" altLang="en-US" sz="2000" kern="1200" dirty="0" smtClean="0"/>
            <a:t>2.</a:t>
          </a:r>
          <a:r>
            <a:rPr lang="zh-TW" altLang="en-US" sz="2000" kern="1200" dirty="0" smtClean="0"/>
            <a:t>其自身或其代表之法人有利害關係之重要內容</a:t>
          </a:r>
          <a:r>
            <a:rPr lang="en-US" altLang="zh-TW" sz="2000" kern="1200" dirty="0" smtClean="0"/>
            <a:t>(</a:t>
          </a:r>
          <a:r>
            <a:rPr lang="zh-TW" altLang="en-US" sz="2000" kern="1200" dirty="0" smtClean="0"/>
            <a:t>如：持股比率、交易價格、是否參與併購公司之經營及其他投資條件等</a:t>
          </a:r>
          <a:r>
            <a:rPr lang="en-US" altLang="zh-TW" sz="2000" kern="1200" dirty="0" smtClean="0"/>
            <a:t>)</a:t>
          </a:r>
          <a:r>
            <a:rPr lang="zh-TW" altLang="en-US" sz="2000" kern="1200" dirty="0" smtClean="0"/>
            <a:t>情形。</a:t>
          </a:r>
          <a:r>
            <a:rPr lang="en-US" altLang="en-US" sz="2000" kern="1200" dirty="0" smtClean="0"/>
            <a:t>3.</a:t>
          </a:r>
          <a:r>
            <a:rPr lang="zh-TW" altLang="en-US" sz="2000" kern="1200" dirty="0" smtClean="0"/>
            <a:t>董事會決議時其應迴避或不迴避理由。</a:t>
          </a:r>
          <a:endParaRPr lang="zh-TW" altLang="en-US" sz="2000" kern="1200" dirty="0"/>
        </a:p>
      </dsp:txBody>
      <dsp:txXfrm>
        <a:off x="2519471" y="268113"/>
        <a:ext cx="5410515" cy="1608675"/>
      </dsp:txXfrm>
    </dsp:sp>
    <dsp:sp modelId="{007657CA-C93B-4065-A346-6145905F1849}">
      <dsp:nvSpPr>
        <dsp:cNvPr id="0" name=""/>
        <dsp:cNvSpPr/>
      </dsp:nvSpPr>
      <dsp:spPr>
        <a:xfrm>
          <a:off x="522854" y="231018"/>
          <a:ext cx="1953170" cy="1688976"/>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kern="1200" baseline="0" dirty="0" smtClean="0"/>
            <a:t>董事會及審計委員會</a:t>
          </a:r>
          <a:r>
            <a:rPr lang="zh-TW" altLang="en-US" sz="2800" b="1" i="1" kern="1200" baseline="0" dirty="0" smtClean="0"/>
            <a:t>召集事由</a:t>
          </a:r>
          <a:r>
            <a:rPr lang="zh-TW" altLang="en-US" sz="2800" kern="1200" baseline="0" dirty="0" smtClean="0"/>
            <a:t>之敘明</a:t>
          </a:r>
        </a:p>
      </dsp:txBody>
      <dsp:txXfrm>
        <a:off x="605303" y="313467"/>
        <a:ext cx="1788272" cy="1524078"/>
      </dsp:txXfrm>
    </dsp:sp>
    <dsp:sp modelId="{6021EDCC-2810-460B-967A-AC80E38F1611}">
      <dsp:nvSpPr>
        <dsp:cNvPr id="0" name=""/>
        <dsp:cNvSpPr/>
      </dsp:nvSpPr>
      <dsp:spPr>
        <a:xfrm>
          <a:off x="2504640" y="2269765"/>
          <a:ext cx="6709091" cy="275695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62000" lvl="1" indent="-171450" algn="l" defTabSz="800100">
            <a:lnSpc>
              <a:spcPct val="80000"/>
            </a:lnSpc>
            <a:spcBef>
              <a:spcPct val="0"/>
            </a:spcBef>
            <a:spcAft>
              <a:spcPts val="300"/>
            </a:spcAft>
            <a:buChar char="••"/>
          </a:pPr>
          <a:r>
            <a:rPr lang="en-US" altLang="zh-TW" sz="1800" b="0" kern="1200" dirty="0" smtClean="0">
              <a:solidFill>
                <a:schemeClr val="tx1"/>
              </a:solidFill>
              <a:effectLst/>
              <a:latin typeface="標楷體" panose="03000509000000000000" pitchFamily="65" charset="-120"/>
              <a:ea typeface="標楷體" panose="03000509000000000000" pitchFamily="65" charset="-120"/>
              <a:cs typeface="+mn-cs"/>
            </a:rPr>
            <a:t>1.</a:t>
          </a:r>
          <a:r>
            <a:rPr lang="zh-TW" altLang="en-US" sz="1800" b="0" kern="1200" dirty="0" smtClean="0">
              <a:solidFill>
                <a:schemeClr val="tx1"/>
              </a:solidFill>
              <a:effectLst/>
              <a:latin typeface="標楷體" panose="03000509000000000000" pitchFamily="65" charset="-120"/>
              <a:ea typeface="標楷體" panose="03000509000000000000" pitchFamily="65" charset="-120"/>
              <a:cs typeface="+mn-cs"/>
            </a:rPr>
            <a:t>併購</a:t>
          </a:r>
          <a:r>
            <a:rPr lang="zh-TW" altLang="en-US" sz="1800" b="0" u="none" kern="1200" dirty="0" smtClean="0">
              <a:solidFill>
                <a:schemeClr val="tx1"/>
              </a:solidFill>
              <a:effectLst/>
              <a:latin typeface="標楷體" panose="03000509000000000000" pitchFamily="65" charset="-120"/>
              <a:ea typeface="標楷體" panose="03000509000000000000" pitchFamily="65" charset="-120"/>
              <a:cs typeface="+mn-cs"/>
            </a:rPr>
            <a:t>目的及條件，包括併購理由、對價條件及支付時點。</a:t>
          </a:r>
          <a:r>
            <a:rPr lang="en-US" altLang="zh-TW" sz="1800" b="0" u="none" kern="1200" dirty="0" smtClean="0">
              <a:solidFill>
                <a:schemeClr val="tx1"/>
              </a:solidFill>
              <a:effectLst/>
              <a:latin typeface="標楷體" panose="03000509000000000000" pitchFamily="65" charset="-120"/>
              <a:ea typeface="標楷體" panose="03000509000000000000" pitchFamily="65" charset="-120"/>
              <a:cs typeface="+mn-cs"/>
            </a:rPr>
            <a:t>2.</a:t>
          </a:r>
          <a:r>
            <a:rPr lang="zh-TW" altLang="zh-TW" sz="1800" b="0" u="none" kern="1200" dirty="0" smtClean="0">
              <a:solidFill>
                <a:schemeClr val="tx1"/>
              </a:solidFill>
              <a:effectLst/>
              <a:latin typeface="標楷體" panose="03000509000000000000" pitchFamily="65" charset="-120"/>
              <a:ea typeface="標楷體" panose="03000509000000000000" pitchFamily="65" charset="-120"/>
              <a:cs typeface="+mn-cs"/>
            </a:rPr>
            <a:t>審計委員會就獨立專家之選任資訊</a:t>
          </a:r>
          <a:r>
            <a:rPr lang="en-US" altLang="zh-TW" sz="1800" b="0" u="none" kern="1200" dirty="0" smtClean="0">
              <a:solidFill>
                <a:schemeClr val="tx1"/>
              </a:solidFill>
              <a:effectLst/>
              <a:latin typeface="標楷體" panose="03000509000000000000" pitchFamily="65" charset="-120"/>
              <a:ea typeface="標楷體" panose="03000509000000000000" pitchFamily="65" charset="-120"/>
              <a:cs typeface="+mn-cs"/>
            </a:rPr>
            <a:t>(</a:t>
          </a:r>
          <a:r>
            <a:rPr lang="zh-TW" altLang="zh-TW" sz="1800" b="0" u="none" kern="1200" dirty="0" smtClean="0">
              <a:solidFill>
                <a:schemeClr val="tx1"/>
              </a:solidFill>
              <a:effectLst/>
              <a:latin typeface="標楷體" panose="03000509000000000000" pitchFamily="65" charset="-120"/>
              <a:ea typeface="標楷體" panose="03000509000000000000" pitchFamily="65" charset="-120"/>
              <a:cs typeface="+mn-cs"/>
            </a:rPr>
            <a:t>選任理由、委任報酬及給付時點</a:t>
          </a:r>
          <a:r>
            <a:rPr lang="en-US" altLang="zh-TW" sz="1800" b="0" u="none" kern="1200" dirty="0" smtClean="0">
              <a:solidFill>
                <a:schemeClr val="tx1"/>
              </a:solidFill>
              <a:effectLst/>
              <a:latin typeface="標楷體" panose="03000509000000000000" pitchFamily="65" charset="-120"/>
              <a:ea typeface="標楷體" panose="03000509000000000000" pitchFamily="65" charset="-120"/>
              <a:cs typeface="+mn-cs"/>
            </a:rPr>
            <a:t>)</a:t>
          </a:r>
          <a:r>
            <a:rPr lang="zh-TW" altLang="zh-TW" sz="1800" b="0" u="none" kern="1200" dirty="0" smtClean="0">
              <a:solidFill>
                <a:schemeClr val="tx1"/>
              </a:solidFill>
              <a:effectLst/>
              <a:latin typeface="標楷體" panose="03000509000000000000" pitchFamily="65" charset="-120"/>
              <a:ea typeface="標楷體" panose="03000509000000000000" pitchFamily="65" charset="-120"/>
              <a:cs typeface="+mn-cs"/>
            </a:rPr>
            <a:t>。</a:t>
          </a:r>
          <a:r>
            <a:rPr lang="en-US" altLang="zh-TW" sz="1800" b="0" u="none" kern="1200" dirty="0" smtClean="0">
              <a:solidFill>
                <a:schemeClr val="tx1"/>
              </a:solidFill>
              <a:effectLst/>
              <a:latin typeface="標楷體" panose="03000509000000000000" pitchFamily="65" charset="-120"/>
              <a:ea typeface="標楷體" panose="03000509000000000000" pitchFamily="65" charset="-120"/>
              <a:cs typeface="+mn-cs"/>
            </a:rPr>
            <a:t>3.</a:t>
          </a:r>
          <a:r>
            <a:rPr lang="zh-TW" altLang="zh-TW" sz="1800" b="0" u="none" kern="1200" dirty="0" smtClean="0">
              <a:solidFill>
                <a:schemeClr val="tx1"/>
              </a:solidFill>
              <a:effectLst/>
              <a:latin typeface="標楷體" panose="03000509000000000000" pitchFamily="65" charset="-120"/>
              <a:ea typeface="標楷體" panose="03000509000000000000" pitchFamily="65" charset="-120"/>
              <a:cs typeface="+mn-cs"/>
            </a:rPr>
            <a:t>審計委員會</a:t>
          </a:r>
          <a:r>
            <a:rPr lang="zh-TW" altLang="en-US" sz="1800" b="0" u="none" kern="1200" dirty="0" smtClean="0">
              <a:solidFill>
                <a:schemeClr val="tx1"/>
              </a:solidFill>
              <a:effectLst/>
              <a:latin typeface="標楷體" panose="03000509000000000000" pitchFamily="65" charset="-120"/>
              <a:ea typeface="標楷體" panose="03000509000000000000" pitchFamily="65" charset="-120"/>
              <a:cs typeface="+mn-cs"/>
            </a:rPr>
            <a:t>、董事會</a:t>
          </a:r>
          <a:r>
            <a:rPr lang="zh-TW" altLang="zh-TW" sz="1800" b="0" u="none" kern="1200" dirty="0" smtClean="0">
              <a:solidFill>
                <a:schemeClr val="tx1"/>
              </a:solidFill>
              <a:effectLst/>
              <a:latin typeface="標楷體" panose="03000509000000000000" pitchFamily="65" charset="-120"/>
              <a:ea typeface="標楷體" panose="03000509000000000000" pitchFamily="65" charset="-120"/>
              <a:cs typeface="+mn-cs"/>
            </a:rPr>
            <a:t>審議本次併購事項開會次數、已採行之查證措施、相關程序及審議結果。</a:t>
          </a:r>
          <a:r>
            <a:rPr lang="en-US" altLang="zh-TW" sz="1800" b="0" u="none" kern="1200" dirty="0" smtClean="0">
              <a:solidFill>
                <a:schemeClr val="tx1"/>
              </a:solidFill>
              <a:effectLst/>
              <a:latin typeface="標楷體" panose="03000509000000000000" pitchFamily="65" charset="-120"/>
              <a:ea typeface="標楷體" panose="03000509000000000000" pitchFamily="65" charset="-120"/>
              <a:cs typeface="+mn-cs"/>
            </a:rPr>
            <a:t>4.</a:t>
          </a:r>
          <a:r>
            <a:rPr lang="zh-TW" altLang="zh-TW" sz="1800" b="0" u="none" kern="1200" dirty="0" smtClean="0">
              <a:solidFill>
                <a:schemeClr val="tx1"/>
              </a:solidFill>
              <a:effectLst/>
              <a:latin typeface="標楷體" panose="03000509000000000000" pitchFamily="65" charset="-120"/>
              <a:ea typeface="標楷體" panose="03000509000000000000" pitchFamily="65" charset="-120"/>
              <a:cs typeface="+mn-cs"/>
            </a:rPr>
            <a:t>審計委員會就本次併購交易計畫或條款是否具合理性與公平性之理由及依據。</a:t>
          </a:r>
          <a:r>
            <a:rPr lang="en-US" altLang="zh-TW" sz="1800" b="0" u="none" kern="1200" dirty="0" smtClean="0">
              <a:solidFill>
                <a:schemeClr val="tx1"/>
              </a:solidFill>
              <a:effectLst/>
              <a:latin typeface="標楷體" panose="03000509000000000000" pitchFamily="65" charset="-120"/>
              <a:ea typeface="標楷體" panose="03000509000000000000" pitchFamily="65" charset="-120"/>
              <a:cs typeface="+mn-cs"/>
            </a:rPr>
            <a:t>5.</a:t>
          </a:r>
          <a:r>
            <a:rPr lang="zh-TW" altLang="zh-TW" sz="1800" b="0" u="none" kern="1200" dirty="0" smtClean="0">
              <a:solidFill>
                <a:schemeClr val="tx1"/>
              </a:solidFill>
              <a:effectLst/>
              <a:latin typeface="標楷體" panose="03000509000000000000" pitchFamily="65" charset="-120"/>
              <a:ea typeface="標楷體" panose="03000509000000000000" pitchFamily="65" charset="-120"/>
              <a:cs typeface="+mn-cs"/>
            </a:rPr>
            <a:t>股東行使股份收買請求權之程序。</a:t>
          </a:r>
          <a:r>
            <a:rPr lang="en-US" altLang="zh-TW" sz="1800" b="0" u="none" kern="1200" dirty="0" smtClean="0">
              <a:solidFill>
                <a:schemeClr val="tx1"/>
              </a:solidFill>
              <a:effectLst/>
              <a:latin typeface="標楷體" panose="03000509000000000000" pitchFamily="65" charset="-120"/>
              <a:ea typeface="標楷體" panose="03000509000000000000" pitchFamily="65" charset="-120"/>
              <a:cs typeface="+mn-cs"/>
            </a:rPr>
            <a:t>6.</a:t>
          </a:r>
          <a:r>
            <a:rPr lang="zh-TW" altLang="zh-TW" sz="1800" b="0" u="none" kern="1200" dirty="0" smtClean="0">
              <a:solidFill>
                <a:schemeClr val="tx1"/>
              </a:solidFill>
              <a:effectLst/>
              <a:latin typeface="標楷體" panose="03000509000000000000" pitchFamily="65" charset="-120"/>
              <a:ea typeface="標楷體" panose="03000509000000000000" pitchFamily="65" charset="-120"/>
              <a:cs typeface="+mn-cs"/>
            </a:rPr>
            <a:t>併購完成後資產之安排或運用</a:t>
          </a:r>
          <a:r>
            <a:rPr lang="zh-TW" altLang="en-US" sz="1800" b="0" u="none" kern="1200" dirty="0" smtClean="0">
              <a:solidFill>
                <a:schemeClr val="tx1"/>
              </a:solidFill>
              <a:effectLst/>
              <a:latin typeface="標楷體" panose="03000509000000000000" pitchFamily="65" charset="-120"/>
              <a:ea typeface="標楷體" panose="03000509000000000000" pitchFamily="65" charset="-120"/>
              <a:cs typeface="+mn-cs"/>
            </a:rPr>
            <a:t>。</a:t>
          </a:r>
          <a:r>
            <a:rPr lang="en-US" altLang="zh-TW" sz="1800" b="0" u="none" kern="1200" dirty="0" smtClean="0">
              <a:solidFill>
                <a:schemeClr val="tx1"/>
              </a:solidFill>
              <a:effectLst/>
              <a:latin typeface="標楷體" panose="03000509000000000000" pitchFamily="65" charset="-120"/>
              <a:ea typeface="標楷體" panose="03000509000000000000" pitchFamily="65" charset="-120"/>
              <a:cs typeface="+mn-cs"/>
            </a:rPr>
            <a:t>7.</a:t>
          </a:r>
          <a:r>
            <a:rPr lang="zh-TW" altLang="zh-TW" sz="1800" b="0" u="none" kern="1200" dirty="0" smtClean="0">
              <a:solidFill>
                <a:schemeClr val="tx1"/>
              </a:solidFill>
              <a:effectLst/>
              <a:latin typeface="標楷體" panose="03000509000000000000" pitchFamily="65" charset="-120"/>
              <a:ea typeface="標楷體" panose="03000509000000000000" pitchFamily="65" charset="-120"/>
              <a:cs typeface="+mn-cs"/>
            </a:rPr>
            <a:t>最近兩年內有無自外部人士取得關於併購交易之意見書，包括外部人士身分、內容摘要及報酬數額。</a:t>
          </a:r>
          <a:endParaRPr lang="zh-TW" altLang="en-US" sz="1800" kern="1200" dirty="0"/>
        </a:p>
      </dsp:txBody>
      <dsp:txXfrm>
        <a:off x="2504640" y="2614385"/>
        <a:ext cx="5675231" cy="2067719"/>
      </dsp:txXfrm>
    </dsp:sp>
    <dsp:sp modelId="{172B8ADE-3A19-4115-9960-9406A9CA4F5D}">
      <dsp:nvSpPr>
        <dsp:cNvPr id="0" name=""/>
        <dsp:cNvSpPr/>
      </dsp:nvSpPr>
      <dsp:spPr>
        <a:xfrm>
          <a:off x="654123" y="2954052"/>
          <a:ext cx="1835829" cy="1782325"/>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kern="1200" dirty="0" smtClean="0"/>
            <a:t>併購資訊</a:t>
          </a:r>
          <a:r>
            <a:rPr lang="zh-TW" altLang="en-US" sz="2800" b="1" i="1" kern="1200" dirty="0" smtClean="0">
              <a:effectLst>
                <a:outerShdw blurRad="38100" dist="38100" dir="2700000" algn="tl">
                  <a:srgbClr val="000000">
                    <a:alpha val="43137"/>
                  </a:srgbClr>
                </a:outerShdw>
              </a:effectLst>
            </a:rPr>
            <a:t>公開時</a:t>
          </a:r>
          <a:r>
            <a:rPr lang="zh-TW" altLang="en-US" sz="2800" kern="1200" dirty="0" smtClean="0"/>
            <a:t>，應公開揭露之事項</a:t>
          </a:r>
          <a:endParaRPr lang="zh-TW" altLang="en-US" sz="2800" kern="1200" dirty="0"/>
        </a:p>
      </dsp:txBody>
      <dsp:txXfrm>
        <a:off x="741129" y="3041058"/>
        <a:ext cx="1661817" cy="16083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BF7BF7-7EC0-44C2-9084-712501416894}">
      <dsp:nvSpPr>
        <dsp:cNvPr id="0" name=""/>
        <dsp:cNvSpPr/>
      </dsp:nvSpPr>
      <dsp:spPr>
        <a:xfrm rot="5400000">
          <a:off x="5090876" y="-1918829"/>
          <a:ext cx="1217766" cy="536448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zh-TW" altLang="en-US" sz="2200" kern="1200" dirty="0" smtClean="0"/>
            <a:t>董事會決議股東常會或股東臨時會召開日期</a:t>
          </a:r>
          <a:r>
            <a:rPr lang="zh-TW" altLang="en-US" sz="2200" u="sng" kern="1200" dirty="0" smtClean="0">
              <a:solidFill>
                <a:srgbClr val="FF0000"/>
              </a:solidFill>
            </a:rPr>
            <a:t>、召開方式</a:t>
          </a:r>
          <a:r>
            <a:rPr lang="zh-TW" altLang="en-US" sz="2200" kern="1200" dirty="0" smtClean="0"/>
            <a:t>、召集事由及停止變更股東名簿記載之日期。</a:t>
          </a:r>
          <a:endParaRPr lang="zh-TW" altLang="en-US" sz="2200" kern="1200" dirty="0"/>
        </a:p>
      </dsp:txBody>
      <dsp:txXfrm rot="-5400000">
        <a:off x="3017519" y="213974"/>
        <a:ext cx="5305034" cy="1098874"/>
      </dsp:txXfrm>
    </dsp:sp>
    <dsp:sp modelId="{45479F86-78E9-420C-BD8D-0C35E44ECB82}">
      <dsp:nvSpPr>
        <dsp:cNvPr id="0" name=""/>
        <dsp:cNvSpPr/>
      </dsp:nvSpPr>
      <dsp:spPr>
        <a:xfrm>
          <a:off x="0" y="2306"/>
          <a:ext cx="3017520" cy="15222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kern="1200" dirty="0" smtClean="0"/>
            <a:t>重大訊息</a:t>
          </a:r>
          <a:endParaRPr lang="zh-TW" altLang="en-US" sz="2800" kern="1200" dirty="0"/>
        </a:p>
      </dsp:txBody>
      <dsp:txXfrm>
        <a:off x="74308" y="76614"/>
        <a:ext cx="2868904" cy="1373592"/>
      </dsp:txXfrm>
    </dsp:sp>
    <dsp:sp modelId="{31078080-115C-42AB-A74E-ABD00C119F64}">
      <dsp:nvSpPr>
        <dsp:cNvPr id="0" name=""/>
        <dsp:cNvSpPr/>
      </dsp:nvSpPr>
      <dsp:spPr>
        <a:xfrm rot="5400000">
          <a:off x="5090876" y="-320511"/>
          <a:ext cx="1217766" cy="536448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zh-TW" altLang="en-US" sz="2200" kern="1200" dirty="0" smtClean="0"/>
            <a:t>股東常會</a:t>
          </a:r>
          <a:r>
            <a:rPr lang="zh-TW" altLang="en-US" sz="2200" u="sng" kern="1200" dirty="0" smtClean="0">
              <a:solidFill>
                <a:srgbClr val="FF0000"/>
              </a:solidFill>
            </a:rPr>
            <a:t>已完成決議之議案</a:t>
          </a:r>
          <a:r>
            <a:rPr lang="zh-TW" altLang="en-US" sz="2200" kern="1200" dirty="0" smtClean="0"/>
            <a:t>，應於當日公告決議情形</a:t>
          </a:r>
          <a:endParaRPr lang="zh-TW" altLang="en-US" sz="2200" kern="1200" dirty="0"/>
        </a:p>
      </dsp:txBody>
      <dsp:txXfrm rot="-5400000">
        <a:off x="3017519" y="1812292"/>
        <a:ext cx="5305034" cy="1098874"/>
      </dsp:txXfrm>
    </dsp:sp>
    <dsp:sp modelId="{DA34394A-26F4-4F51-A233-F819C651A441}">
      <dsp:nvSpPr>
        <dsp:cNvPr id="0" name=""/>
        <dsp:cNvSpPr/>
      </dsp:nvSpPr>
      <dsp:spPr>
        <a:xfrm>
          <a:off x="0" y="1600624"/>
          <a:ext cx="3017520" cy="15222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kern="1200" dirty="0" smtClean="0"/>
            <a:t>召開股東常會受理股東提案之相關作業資訊申報</a:t>
          </a:r>
          <a:endParaRPr lang="zh-TW" altLang="en-US" sz="2800" kern="1200" dirty="0"/>
        </a:p>
      </dsp:txBody>
      <dsp:txXfrm>
        <a:off x="74308" y="1674932"/>
        <a:ext cx="2868904" cy="1373592"/>
      </dsp:txXfrm>
    </dsp:sp>
    <dsp:sp modelId="{97F3AE73-7D9F-4EF8-BFC7-A8442C379FCB}">
      <dsp:nvSpPr>
        <dsp:cNvPr id="0" name=""/>
        <dsp:cNvSpPr/>
      </dsp:nvSpPr>
      <dsp:spPr>
        <a:xfrm rot="5400000">
          <a:off x="5090876" y="1277807"/>
          <a:ext cx="1217766" cy="536448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zh-TW" altLang="en-US" sz="2200" u="sng" kern="1200" dirty="0" smtClean="0">
              <a:solidFill>
                <a:srgbClr val="FF0000"/>
              </a:solidFill>
            </a:rPr>
            <a:t>已完成決議之議案</a:t>
          </a:r>
          <a:r>
            <a:rPr lang="zh-TW" altLang="en-US" sz="2200" kern="1200" dirty="0" smtClean="0"/>
            <a:t>應於當日申報</a:t>
          </a:r>
          <a:endParaRPr lang="zh-TW" altLang="en-US" sz="2200" kern="1200" dirty="0"/>
        </a:p>
      </dsp:txBody>
      <dsp:txXfrm rot="-5400000">
        <a:off x="3017519" y="3410610"/>
        <a:ext cx="5305034" cy="1098874"/>
      </dsp:txXfrm>
    </dsp:sp>
    <dsp:sp modelId="{C88CADD2-E49D-40E2-A231-8DB02997580A}">
      <dsp:nvSpPr>
        <dsp:cNvPr id="0" name=""/>
        <dsp:cNvSpPr/>
      </dsp:nvSpPr>
      <dsp:spPr>
        <a:xfrm>
          <a:off x="0" y="3198943"/>
          <a:ext cx="3017520" cy="15222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kern="1200" dirty="0" smtClean="0"/>
            <a:t>股東會議案決議情形之申報</a:t>
          </a:r>
          <a:endParaRPr lang="zh-TW" altLang="en-US" sz="2800" kern="1200" dirty="0"/>
        </a:p>
      </dsp:txBody>
      <dsp:txXfrm>
        <a:off x="74308" y="3273251"/>
        <a:ext cx="2868904" cy="13735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BF7BF7-7EC0-44C2-9084-712501416894}">
      <dsp:nvSpPr>
        <dsp:cNvPr id="0" name=""/>
        <dsp:cNvSpPr/>
      </dsp:nvSpPr>
      <dsp:spPr>
        <a:xfrm rot="5400000">
          <a:off x="4778132" y="-1530147"/>
          <a:ext cx="1843255" cy="536448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zh-TW" altLang="en-US" sz="2500" kern="1200" dirty="0" smtClean="0"/>
            <a:t>應以章程載明，並經董事會決議，且視訊股東會應經董事會以董事</a:t>
          </a:r>
          <a:r>
            <a:rPr lang="en-US" altLang="zh-TW" sz="2500" kern="1200" dirty="0" smtClean="0"/>
            <a:t>2/3</a:t>
          </a:r>
          <a:r>
            <a:rPr lang="zh-TW" altLang="en-US" sz="2500" kern="1200" dirty="0" smtClean="0"/>
            <a:t>以上之出席及出席董事過半數同意之決議行之</a:t>
          </a:r>
          <a:endParaRPr lang="zh-TW" altLang="en-US" sz="2500" kern="1200" dirty="0"/>
        </a:p>
      </dsp:txBody>
      <dsp:txXfrm rot="-5400000">
        <a:off x="3017520" y="320445"/>
        <a:ext cx="5274500" cy="1663295"/>
      </dsp:txXfrm>
    </dsp:sp>
    <dsp:sp modelId="{45479F86-78E9-420C-BD8D-0C35E44ECB82}">
      <dsp:nvSpPr>
        <dsp:cNvPr id="0" name=""/>
        <dsp:cNvSpPr/>
      </dsp:nvSpPr>
      <dsp:spPr>
        <a:xfrm>
          <a:off x="0" y="57"/>
          <a:ext cx="3017520" cy="23040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zh-TW" altLang="en-US" sz="4600" kern="1200" baseline="0" dirty="0" smtClean="0"/>
            <a:t>提高董事會決議門檻</a:t>
          </a:r>
          <a:endParaRPr lang="zh-TW" altLang="en-US" sz="4600" kern="1200" baseline="0" dirty="0"/>
        </a:p>
      </dsp:txBody>
      <dsp:txXfrm>
        <a:off x="112475" y="112532"/>
        <a:ext cx="2792570" cy="2079119"/>
      </dsp:txXfrm>
    </dsp:sp>
    <dsp:sp modelId="{31078080-115C-42AB-A74E-ABD00C119F64}">
      <dsp:nvSpPr>
        <dsp:cNvPr id="0" name=""/>
        <dsp:cNvSpPr/>
      </dsp:nvSpPr>
      <dsp:spPr>
        <a:xfrm rot="5400000">
          <a:off x="4778132" y="889125"/>
          <a:ext cx="1843255" cy="536448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zh-TW" altLang="en-US" sz="2500" kern="1200" dirty="0" smtClean="0"/>
            <a:t>應至少提供股東連線設備及必要協助</a:t>
          </a:r>
          <a:endParaRPr lang="zh-TW" altLang="en-US" sz="2500" kern="1200" dirty="0"/>
        </a:p>
        <a:p>
          <a:pPr marL="228600" lvl="1" indent="-228600" algn="l" defTabSz="1111250">
            <a:lnSpc>
              <a:spcPct val="90000"/>
            </a:lnSpc>
            <a:spcBef>
              <a:spcPct val="0"/>
            </a:spcBef>
            <a:spcAft>
              <a:spcPct val="15000"/>
            </a:spcAft>
            <a:buChar char="••"/>
          </a:pPr>
          <a:r>
            <a:rPr lang="zh-TW" altLang="en-US" sz="2500" kern="1200" dirty="0" smtClean="0"/>
            <a:t>載明股東得向公司申請之期間及其他相關應注意事項。</a:t>
          </a:r>
          <a:endParaRPr lang="zh-TW" altLang="en-US" sz="2500" kern="1200" dirty="0"/>
        </a:p>
      </dsp:txBody>
      <dsp:txXfrm rot="-5400000">
        <a:off x="3017520" y="2739717"/>
        <a:ext cx="5274500" cy="1663295"/>
      </dsp:txXfrm>
    </dsp:sp>
    <dsp:sp modelId="{DA34394A-26F4-4F51-A233-F819C651A441}">
      <dsp:nvSpPr>
        <dsp:cNvPr id="0" name=""/>
        <dsp:cNvSpPr/>
      </dsp:nvSpPr>
      <dsp:spPr>
        <a:xfrm>
          <a:off x="0" y="2419330"/>
          <a:ext cx="3017520" cy="23040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zh-TW" altLang="en-US" sz="4200" kern="1200" dirty="0" smtClean="0"/>
            <a:t>提供設備協助參與股東會</a:t>
          </a:r>
          <a:endParaRPr lang="zh-TW" altLang="en-US" sz="4200" kern="1200" dirty="0"/>
        </a:p>
      </dsp:txBody>
      <dsp:txXfrm>
        <a:off x="112475" y="2531805"/>
        <a:ext cx="2792570" cy="20791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43513A-83F2-4238-81D0-BBBC45DCC7F2}">
      <dsp:nvSpPr>
        <dsp:cNvPr id="0" name=""/>
        <dsp:cNvSpPr/>
      </dsp:nvSpPr>
      <dsp:spPr>
        <a:xfrm>
          <a:off x="3592325" y="287"/>
          <a:ext cx="3348025" cy="1514258"/>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en-US" sz="3000" kern="1200" dirty="0" smtClean="0"/>
            <a:t>視訊股東會</a:t>
          </a:r>
          <a:endParaRPr lang="zh-TW" altLang="en-US" sz="3000" kern="1200" dirty="0"/>
        </a:p>
      </dsp:txBody>
      <dsp:txXfrm>
        <a:off x="3592325" y="287"/>
        <a:ext cx="3348025" cy="1514258"/>
      </dsp:txXfrm>
    </dsp:sp>
    <dsp:sp modelId="{EFA1AE0E-C6DA-47E7-9093-D5FB855CDDC9}">
      <dsp:nvSpPr>
        <dsp:cNvPr id="0" name=""/>
        <dsp:cNvSpPr/>
      </dsp:nvSpPr>
      <dsp:spPr>
        <a:xfrm>
          <a:off x="1943298" y="287"/>
          <a:ext cx="1499115" cy="1514258"/>
        </a:xfrm>
        <a:prstGeom prst="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64F6DE-F707-42A3-ABA2-47E7E9BB6945}">
      <dsp:nvSpPr>
        <dsp:cNvPr id="0" name=""/>
        <dsp:cNvSpPr/>
      </dsp:nvSpPr>
      <dsp:spPr>
        <a:xfrm>
          <a:off x="1943298" y="1764398"/>
          <a:ext cx="3348025" cy="1514258"/>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en-US" sz="3000" kern="1200" dirty="0" smtClean="0"/>
            <a:t>上傳股東會議事手冊等會議相關資料</a:t>
          </a:r>
          <a:endParaRPr lang="zh-TW" altLang="en-US" sz="3000" kern="1200" dirty="0"/>
        </a:p>
      </dsp:txBody>
      <dsp:txXfrm>
        <a:off x="1943298" y="1764398"/>
        <a:ext cx="3348025" cy="1514258"/>
      </dsp:txXfrm>
    </dsp:sp>
    <dsp:sp modelId="{C7A3179D-A8A4-4CBD-B212-9C0C2D897DD5}">
      <dsp:nvSpPr>
        <dsp:cNvPr id="0" name=""/>
        <dsp:cNvSpPr/>
      </dsp:nvSpPr>
      <dsp:spPr>
        <a:xfrm>
          <a:off x="5441235" y="1764398"/>
          <a:ext cx="1499115" cy="1514258"/>
        </a:xfrm>
        <a:prstGeom prst="rect">
          <a:avLst/>
        </a:prstGeom>
        <a:solidFill>
          <a:schemeClr val="accent1">
            <a:shade val="50000"/>
            <a:hueOff val="230773"/>
            <a:satOff val="-16855"/>
            <a:lumOff val="306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7F0B2A-004A-4930-97DC-85135EFC29B3}">
      <dsp:nvSpPr>
        <dsp:cNvPr id="0" name=""/>
        <dsp:cNvSpPr/>
      </dsp:nvSpPr>
      <dsp:spPr>
        <a:xfrm>
          <a:off x="3592325" y="3528509"/>
          <a:ext cx="3348025" cy="1514258"/>
        </a:xfrm>
        <a:prstGeom prst="rect">
          <a:avLst/>
        </a:prstGeom>
        <a:solidFill>
          <a:schemeClr val="accent1">
            <a:shade val="50000"/>
            <a:hueOff val="230773"/>
            <a:satOff val="-16855"/>
            <a:lumOff val="306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en-US" sz="3000" kern="1200" dirty="0" smtClean="0"/>
            <a:t>企併股東權益事項</a:t>
          </a:r>
        </a:p>
      </dsp:txBody>
      <dsp:txXfrm>
        <a:off x="3592325" y="3528509"/>
        <a:ext cx="3348025" cy="1514258"/>
      </dsp:txXfrm>
    </dsp:sp>
    <dsp:sp modelId="{008D3FE6-5275-4B09-BFC9-E0F4C4B219ED}">
      <dsp:nvSpPr>
        <dsp:cNvPr id="0" name=""/>
        <dsp:cNvSpPr/>
      </dsp:nvSpPr>
      <dsp:spPr>
        <a:xfrm>
          <a:off x="1943298" y="3528509"/>
          <a:ext cx="1499115" cy="1514258"/>
        </a:xfrm>
        <a:prstGeom prst="rect">
          <a:avLst/>
        </a:prstGeom>
        <a:solidFill>
          <a:schemeClr val="accent1">
            <a:shade val="50000"/>
            <a:hueOff val="230773"/>
            <a:satOff val="-16855"/>
            <a:lumOff val="306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1B678A-D6E9-4110-9581-83CCC4916F58}">
      <dsp:nvSpPr>
        <dsp:cNvPr id="0" name=""/>
        <dsp:cNvSpPr/>
      </dsp:nvSpPr>
      <dsp:spPr>
        <a:xfrm>
          <a:off x="0" y="80405"/>
          <a:ext cx="8153400" cy="8301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zh-TW" altLang="en-US" sz="3200" kern="1200" dirty="0" smtClean="0"/>
            <a:t>程序要件</a:t>
          </a:r>
          <a:endParaRPr lang="zh-TW" altLang="en-US" sz="3200" kern="1200" dirty="0"/>
        </a:p>
      </dsp:txBody>
      <dsp:txXfrm>
        <a:off x="40523" y="120928"/>
        <a:ext cx="8072354" cy="749069"/>
      </dsp:txXfrm>
    </dsp:sp>
    <dsp:sp modelId="{25F6C2FF-724A-4BFC-8279-43AEB3764354}">
      <dsp:nvSpPr>
        <dsp:cNvPr id="0" name=""/>
        <dsp:cNvSpPr/>
      </dsp:nvSpPr>
      <dsp:spPr>
        <a:xfrm>
          <a:off x="0" y="910520"/>
          <a:ext cx="8153400" cy="2119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zh-TW" altLang="en-US" sz="2500" kern="1200" dirty="0" smtClean="0"/>
            <a:t>公開發行公司股務處理準則第</a:t>
          </a:r>
          <a:r>
            <a:rPr lang="en-US" altLang="zh-TW" sz="2500" kern="1200" dirty="0" smtClean="0"/>
            <a:t>44</a:t>
          </a:r>
          <a:r>
            <a:rPr lang="zh-TW" altLang="en-US" sz="2500" kern="1200" dirty="0" smtClean="0"/>
            <a:t>條之</a:t>
          </a:r>
          <a:r>
            <a:rPr lang="en-US" altLang="zh-TW" sz="2500" kern="1200" dirty="0" smtClean="0"/>
            <a:t>9</a:t>
          </a:r>
          <a:endParaRPr lang="zh-TW" altLang="en-US" sz="2500" kern="1200" dirty="0"/>
        </a:p>
        <a:p>
          <a:pPr marL="228600" lvl="1" indent="-228600" algn="l" defTabSz="1111250">
            <a:lnSpc>
              <a:spcPct val="90000"/>
            </a:lnSpc>
            <a:spcBef>
              <a:spcPct val="0"/>
            </a:spcBef>
            <a:spcAft>
              <a:spcPct val="20000"/>
            </a:spcAft>
            <a:buChar char="••"/>
          </a:pPr>
          <a:r>
            <a:rPr lang="zh-TW" altLang="en-US" sz="2500" kern="1200" dirty="0" smtClean="0"/>
            <a:t>本準則修正施行日</a:t>
          </a:r>
          <a:r>
            <a:rPr lang="en-US" altLang="zh-TW" sz="2500" kern="1200" dirty="0" smtClean="0"/>
            <a:t>(111.3.4)</a:t>
          </a:r>
          <a:r>
            <a:rPr lang="zh-TW" altLang="en-US" sz="2500" kern="1200" dirty="0" smtClean="0"/>
            <a:t>起一年內未經章程載明得召開視訊者，應經董事</a:t>
          </a:r>
          <a:r>
            <a:rPr lang="en-US" altLang="zh-TW" sz="2500" kern="1200" dirty="0" smtClean="0"/>
            <a:t>2/3</a:t>
          </a:r>
          <a:r>
            <a:rPr lang="zh-TW" altLang="en-US" sz="2500" kern="1200" dirty="0" smtClean="0"/>
            <a:t>出席及過半同意召開視訊輔助股東會</a:t>
          </a:r>
          <a:endParaRPr lang="zh-TW" altLang="en-US" sz="2500" kern="1200" dirty="0"/>
        </a:p>
        <a:p>
          <a:pPr marL="228600" lvl="1" indent="-228600" algn="l" defTabSz="1111250">
            <a:lnSpc>
              <a:spcPct val="90000"/>
            </a:lnSpc>
            <a:spcBef>
              <a:spcPct val="0"/>
            </a:spcBef>
            <a:spcAft>
              <a:spcPct val="20000"/>
            </a:spcAft>
            <a:buChar char="••"/>
          </a:pPr>
          <a:r>
            <a:rPr lang="zh-TW" altLang="en-US" sz="2500" kern="1200" dirty="0" smtClean="0"/>
            <a:t>章程明定後經董事會決議通過→提高董事會決議門檻</a:t>
          </a:r>
          <a:endParaRPr lang="zh-TW" altLang="en-US" sz="2500" kern="1200" dirty="0"/>
        </a:p>
      </dsp:txBody>
      <dsp:txXfrm>
        <a:off x="0" y="910520"/>
        <a:ext cx="8153400" cy="2119680"/>
      </dsp:txXfrm>
    </dsp:sp>
    <dsp:sp modelId="{AACA2F56-96FD-496F-AA21-CC5DC68DF72F}">
      <dsp:nvSpPr>
        <dsp:cNvPr id="0" name=""/>
        <dsp:cNvSpPr/>
      </dsp:nvSpPr>
      <dsp:spPr>
        <a:xfrm>
          <a:off x="0" y="3030200"/>
          <a:ext cx="8153400" cy="8301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zh-TW" altLang="en-US" sz="3200" kern="1200" dirty="0" smtClean="0"/>
            <a:t>會務地點</a:t>
          </a:r>
          <a:endParaRPr lang="zh-TW" altLang="en-US" sz="3200" kern="1200" dirty="0"/>
        </a:p>
      </dsp:txBody>
      <dsp:txXfrm>
        <a:off x="40523" y="3070723"/>
        <a:ext cx="8072354" cy="749069"/>
      </dsp:txXfrm>
    </dsp:sp>
    <dsp:sp modelId="{39D56274-AD33-4951-8AFB-9994BDDACD5F}">
      <dsp:nvSpPr>
        <dsp:cNvPr id="0" name=""/>
        <dsp:cNvSpPr/>
      </dsp:nvSpPr>
      <dsp:spPr>
        <a:xfrm>
          <a:off x="0" y="3860315"/>
          <a:ext cx="8153400" cy="129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zh-TW" altLang="en-US" sz="2500" kern="1200" dirty="0" smtClean="0"/>
            <a:t>公開發行公司股務處理準則第</a:t>
          </a:r>
          <a:r>
            <a:rPr lang="en-US" altLang="en-US" sz="2500" kern="1200" dirty="0" smtClean="0"/>
            <a:t>44</a:t>
          </a:r>
          <a:r>
            <a:rPr lang="zh-TW" altLang="en-US" sz="2500" kern="1200" dirty="0" smtClean="0"/>
            <a:t>條之</a:t>
          </a:r>
          <a:r>
            <a:rPr lang="en-US" altLang="zh-TW" sz="2500" kern="1200" dirty="0" smtClean="0"/>
            <a:t>17</a:t>
          </a:r>
          <a:r>
            <a:rPr lang="zh-TW" altLang="en-US" sz="2500" kern="1200" dirty="0" smtClean="0"/>
            <a:t>第</a:t>
          </a:r>
          <a:r>
            <a:rPr lang="en-US" altLang="zh-TW" sz="2500" kern="1200" dirty="0" smtClean="0"/>
            <a:t>3</a:t>
          </a:r>
          <a:r>
            <a:rPr lang="zh-TW" altLang="en-US" sz="2500" kern="1200" dirty="0" smtClean="0"/>
            <a:t>項：</a:t>
          </a:r>
          <a:r>
            <a:rPr lang="zh-TW" altLang="en-US" sz="2500" b="1" i="1" kern="1200" dirty="0" smtClean="0"/>
            <a:t>視訊股東會</a:t>
          </a:r>
          <a:r>
            <a:rPr lang="zh-TW" altLang="en-US" sz="2500" kern="1200" dirty="0" smtClean="0"/>
            <a:t>主席及記錄人員應在國內之同一地點</a:t>
          </a:r>
          <a:endParaRPr lang="zh-TW" altLang="en-US" sz="2500" kern="1200" dirty="0"/>
        </a:p>
        <a:p>
          <a:pPr marL="228600" lvl="1" indent="-228600" algn="l" defTabSz="1111250">
            <a:lnSpc>
              <a:spcPct val="90000"/>
            </a:lnSpc>
            <a:spcBef>
              <a:spcPct val="0"/>
            </a:spcBef>
            <a:spcAft>
              <a:spcPct val="20000"/>
            </a:spcAft>
            <a:buChar char="••"/>
          </a:pPr>
          <a:r>
            <a:rPr lang="zh-TW" altLang="en-US" sz="2500" kern="1200" dirty="0" smtClean="0"/>
            <a:t>公司召開</a:t>
          </a:r>
          <a:r>
            <a:rPr lang="zh-TW" altLang="en-US" sz="2500" b="1" i="1" kern="1200" dirty="0" smtClean="0"/>
            <a:t>實體</a:t>
          </a:r>
          <a:r>
            <a:rPr lang="zh-TW" altLang="en-US" sz="2500" i="1" kern="1200" dirty="0" smtClean="0"/>
            <a:t>股東會</a:t>
          </a:r>
          <a:r>
            <a:rPr lang="zh-TW" altLang="en-US" sz="2500" kern="1200" dirty="0" smtClean="0"/>
            <a:t>應於中華民國境內召開為之</a:t>
          </a:r>
          <a:endParaRPr lang="zh-TW" altLang="en-US" sz="2500" kern="1200" dirty="0"/>
        </a:p>
      </dsp:txBody>
      <dsp:txXfrm>
        <a:off x="0" y="3860315"/>
        <a:ext cx="8153400" cy="129168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1"/>
            <a:ext cx="2950077" cy="496155"/>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l">
              <a:spcBef>
                <a:spcPct val="0"/>
              </a:spcBef>
              <a:defRPr sz="1200">
                <a:latin typeface="Arial" charset="0"/>
                <a:ea typeface="新細明體" pitchFamily="18" charset="-120"/>
              </a:defRPr>
            </a:lvl1pPr>
          </a:lstStyle>
          <a:p>
            <a:pPr>
              <a:defRPr/>
            </a:pPr>
            <a:endParaRPr lang="en-US" altLang="zh-TW"/>
          </a:p>
        </p:txBody>
      </p:sp>
      <p:sp>
        <p:nvSpPr>
          <p:cNvPr id="58371" name="Rectangle 3"/>
          <p:cNvSpPr>
            <a:spLocks noGrp="1" noChangeArrowheads="1"/>
          </p:cNvSpPr>
          <p:nvPr>
            <p:ph type="dt" sz="quarter" idx="1"/>
          </p:nvPr>
        </p:nvSpPr>
        <p:spPr bwMode="auto">
          <a:xfrm>
            <a:off x="3853362" y="1"/>
            <a:ext cx="2951164" cy="496155"/>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r">
              <a:spcBef>
                <a:spcPct val="0"/>
              </a:spcBef>
              <a:defRPr sz="1200">
                <a:latin typeface="Arial" charset="0"/>
                <a:ea typeface="新細明體" pitchFamily="18" charset="-120"/>
              </a:defRPr>
            </a:lvl1pPr>
          </a:lstStyle>
          <a:p>
            <a:pPr>
              <a:defRPr/>
            </a:pPr>
            <a:endParaRPr lang="en-US" altLang="zh-TW"/>
          </a:p>
        </p:txBody>
      </p:sp>
      <p:sp>
        <p:nvSpPr>
          <p:cNvPr id="58372" name="Rectangle 4"/>
          <p:cNvSpPr>
            <a:spLocks noGrp="1" noChangeArrowheads="1"/>
          </p:cNvSpPr>
          <p:nvPr>
            <p:ph type="ftr" sz="quarter" idx="2"/>
          </p:nvPr>
        </p:nvSpPr>
        <p:spPr bwMode="auto">
          <a:xfrm>
            <a:off x="0" y="9440864"/>
            <a:ext cx="2950077" cy="496155"/>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algn="l">
              <a:spcBef>
                <a:spcPct val="0"/>
              </a:spcBef>
              <a:defRPr sz="1200">
                <a:latin typeface="Arial" charset="0"/>
                <a:ea typeface="新細明體" pitchFamily="18" charset="-120"/>
              </a:defRPr>
            </a:lvl1pPr>
          </a:lstStyle>
          <a:p>
            <a:pPr>
              <a:defRPr/>
            </a:pPr>
            <a:endParaRPr lang="en-US" altLang="zh-TW"/>
          </a:p>
        </p:txBody>
      </p:sp>
      <p:sp>
        <p:nvSpPr>
          <p:cNvPr id="3" name="投影片編號版面配置區 2"/>
          <p:cNvSpPr>
            <a:spLocks noGrp="1"/>
          </p:cNvSpPr>
          <p:nvPr>
            <p:ph type="sldNum" sz="quarter" idx="3"/>
          </p:nvPr>
        </p:nvSpPr>
        <p:spPr>
          <a:xfrm>
            <a:off x="3854449" y="9440864"/>
            <a:ext cx="2950077" cy="498475"/>
          </a:xfrm>
          <a:prstGeom prst="rect">
            <a:avLst/>
          </a:prstGeom>
        </p:spPr>
        <p:txBody>
          <a:bodyPr vert="horz" lIns="91440" tIns="45720" rIns="91440" bIns="45720" rtlCol="0" anchor="b"/>
          <a:lstStyle>
            <a:lvl1pPr algn="r">
              <a:defRPr sz="1200"/>
            </a:lvl1pPr>
          </a:lstStyle>
          <a:p>
            <a:fld id="{B9A6782B-2A70-4CE6-95E8-F6AF6A2B4661}" type="slidenum">
              <a:rPr lang="zh-TW" altLang="en-US" smtClean="0"/>
              <a:t>‹#›</a:t>
            </a:fld>
            <a:endParaRPr lang="zh-TW" altLang="en-US" dirty="0"/>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1"/>
            <a:ext cx="2950077" cy="496155"/>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l">
              <a:spcBef>
                <a:spcPct val="0"/>
              </a:spcBef>
              <a:defRPr sz="1200">
                <a:latin typeface="Arial" charset="0"/>
                <a:ea typeface="新細明體" pitchFamily="18" charset="-120"/>
              </a:defRPr>
            </a:lvl1pPr>
          </a:lstStyle>
          <a:p>
            <a:pPr>
              <a:defRPr/>
            </a:pPr>
            <a:endParaRPr lang="en-US" altLang="zh-TW"/>
          </a:p>
        </p:txBody>
      </p:sp>
      <p:sp>
        <p:nvSpPr>
          <p:cNvPr id="37891" name="Rectangle 3"/>
          <p:cNvSpPr>
            <a:spLocks noGrp="1" noChangeArrowheads="1"/>
          </p:cNvSpPr>
          <p:nvPr>
            <p:ph type="dt" idx="1"/>
          </p:nvPr>
        </p:nvSpPr>
        <p:spPr bwMode="auto">
          <a:xfrm>
            <a:off x="3853362" y="1"/>
            <a:ext cx="2951164" cy="496155"/>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r">
              <a:spcBef>
                <a:spcPct val="0"/>
              </a:spcBef>
              <a:defRPr sz="1200">
                <a:latin typeface="Arial" charset="0"/>
                <a:ea typeface="新細明體" pitchFamily="18" charset="-120"/>
              </a:defRPr>
            </a:lvl1pPr>
          </a:lstStyle>
          <a:p>
            <a:pPr>
              <a:defRPr/>
            </a:pPr>
            <a:endParaRPr lang="en-US" altLang="zh-TW"/>
          </a:p>
        </p:txBody>
      </p:sp>
      <p:sp>
        <p:nvSpPr>
          <p:cNvPr id="95236" name="Rectangle 4"/>
          <p:cNvSpPr>
            <a:spLocks noGrp="1" noRot="1" noChangeAspect="1" noChangeArrowheads="1" noTextEdit="1"/>
          </p:cNvSpPr>
          <p:nvPr>
            <p:ph type="sldImg" idx="2"/>
          </p:nvPr>
        </p:nvSpPr>
        <p:spPr bwMode="auto">
          <a:xfrm>
            <a:off x="920750" y="746125"/>
            <a:ext cx="4967288" cy="3725863"/>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682627" y="4720432"/>
            <a:ext cx="5442534" cy="4472355"/>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37894" name="Rectangle 6"/>
          <p:cNvSpPr>
            <a:spLocks noGrp="1" noChangeArrowheads="1"/>
          </p:cNvSpPr>
          <p:nvPr>
            <p:ph type="ftr" sz="quarter" idx="4"/>
          </p:nvPr>
        </p:nvSpPr>
        <p:spPr bwMode="auto">
          <a:xfrm>
            <a:off x="0" y="9440864"/>
            <a:ext cx="2950077" cy="496155"/>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algn="l">
              <a:spcBef>
                <a:spcPct val="0"/>
              </a:spcBef>
              <a:defRPr sz="1200">
                <a:latin typeface="Arial" charset="0"/>
                <a:ea typeface="新細明體" pitchFamily="18" charset="-120"/>
              </a:defRPr>
            </a:lvl1pPr>
          </a:lstStyle>
          <a:p>
            <a:pPr>
              <a:defRPr/>
            </a:pPr>
            <a:endParaRPr lang="en-US" altLang="zh-TW"/>
          </a:p>
        </p:txBody>
      </p:sp>
      <p:sp>
        <p:nvSpPr>
          <p:cNvPr id="37895" name="Rectangle 7"/>
          <p:cNvSpPr>
            <a:spLocks noGrp="1" noChangeArrowheads="1"/>
          </p:cNvSpPr>
          <p:nvPr>
            <p:ph type="sldNum" sz="quarter" idx="5"/>
          </p:nvPr>
        </p:nvSpPr>
        <p:spPr bwMode="auto">
          <a:xfrm>
            <a:off x="3853362" y="9440864"/>
            <a:ext cx="2951164" cy="496155"/>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algn="r">
              <a:spcBef>
                <a:spcPct val="0"/>
              </a:spcBef>
              <a:defRPr sz="1200">
                <a:latin typeface="Arial" charset="0"/>
                <a:ea typeface="新細明體" pitchFamily="18" charset="-120"/>
              </a:defRPr>
            </a:lvl1pPr>
          </a:lstStyle>
          <a:p>
            <a:pPr>
              <a:defRPr/>
            </a:pPr>
            <a:fld id="{3F7FDF65-B05E-49E9-8B21-7B9EE68BF446}" type="slidenum">
              <a:rPr lang="en-US" altLang="zh-TW"/>
              <a:pPr>
                <a:defRPr/>
              </a:pPr>
              <a:t>‹#›</a:t>
            </a:fld>
            <a:endParaRPr lang="en-US" altLang="zh-TW" dirty="0"/>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E9DA3F06-809C-4536-8869-DEFD38B51EFA}" type="slidenum">
              <a:rPr lang="en-US" altLang="zh-TW"/>
              <a:pPr>
                <a:spcBef>
                  <a:spcPct val="0"/>
                </a:spcBef>
              </a:pPr>
              <a:t>0</a:t>
            </a:fld>
            <a:endParaRPr lang="en-US" altLang="zh-TW"/>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dirty="0" smtClean="0">
              <a:latin typeface="Arial" panose="020B0604020202020204" pitchFamily="34" charset="0"/>
            </a:endParaRPr>
          </a:p>
        </p:txBody>
      </p:sp>
      <p:sp>
        <p:nvSpPr>
          <p:cNvPr id="9221" name="頁尾版面配置區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endParaRPr lang="en-US" altLang="zh-TW" smtClean="0"/>
          </a:p>
        </p:txBody>
      </p:sp>
    </p:spTree>
    <p:extLst>
      <p:ext uri="{BB962C8B-B14F-4D97-AF65-F5344CB8AC3E}">
        <p14:creationId xmlns:p14="http://schemas.microsoft.com/office/powerpoint/2010/main" val="2686751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頁尾版面配置區 3"/>
          <p:cNvSpPr>
            <a:spLocks noGrp="1"/>
          </p:cNvSpPr>
          <p:nvPr>
            <p:ph type="ftr" sz="quarter" idx="10"/>
          </p:nvPr>
        </p:nvSpPr>
        <p:spPr/>
        <p:txBody>
          <a:bodyPr/>
          <a:lstStyle/>
          <a:p>
            <a:pPr>
              <a:defRPr/>
            </a:pPr>
            <a:endParaRPr lang="en-US" altLang="zh-TW"/>
          </a:p>
        </p:txBody>
      </p:sp>
      <p:sp>
        <p:nvSpPr>
          <p:cNvPr id="5" name="投影片編號版面配置區 4"/>
          <p:cNvSpPr>
            <a:spLocks noGrp="1"/>
          </p:cNvSpPr>
          <p:nvPr>
            <p:ph type="sldNum" sz="quarter" idx="11"/>
          </p:nvPr>
        </p:nvSpPr>
        <p:spPr/>
        <p:txBody>
          <a:bodyPr/>
          <a:lstStyle/>
          <a:p>
            <a:pPr>
              <a:defRPr/>
            </a:pPr>
            <a:fld id="{3F7FDF65-B05E-49E9-8B21-7B9EE68BF446}" type="slidenum">
              <a:rPr lang="en-US" altLang="zh-TW" smtClean="0"/>
              <a:pPr>
                <a:defRPr/>
              </a:pPr>
              <a:t>17</a:t>
            </a:fld>
            <a:endParaRPr lang="en-US" altLang="zh-TW" dirty="0"/>
          </a:p>
        </p:txBody>
      </p:sp>
    </p:spTree>
    <p:extLst>
      <p:ext uri="{BB962C8B-B14F-4D97-AF65-F5344CB8AC3E}">
        <p14:creationId xmlns:p14="http://schemas.microsoft.com/office/powerpoint/2010/main" val="322519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頁尾版面配置區 3"/>
          <p:cNvSpPr>
            <a:spLocks noGrp="1"/>
          </p:cNvSpPr>
          <p:nvPr>
            <p:ph type="ftr" sz="quarter" idx="10"/>
          </p:nvPr>
        </p:nvSpPr>
        <p:spPr/>
        <p:txBody>
          <a:bodyPr/>
          <a:lstStyle/>
          <a:p>
            <a:pPr>
              <a:defRPr/>
            </a:pPr>
            <a:endParaRPr lang="en-US" altLang="zh-TW"/>
          </a:p>
        </p:txBody>
      </p:sp>
      <p:sp>
        <p:nvSpPr>
          <p:cNvPr id="5" name="投影片編號版面配置區 4"/>
          <p:cNvSpPr>
            <a:spLocks noGrp="1"/>
          </p:cNvSpPr>
          <p:nvPr>
            <p:ph type="sldNum" sz="quarter" idx="11"/>
          </p:nvPr>
        </p:nvSpPr>
        <p:spPr/>
        <p:txBody>
          <a:bodyPr/>
          <a:lstStyle/>
          <a:p>
            <a:pPr>
              <a:defRPr/>
            </a:pPr>
            <a:fld id="{3F7FDF65-B05E-49E9-8B21-7B9EE68BF446}" type="slidenum">
              <a:rPr lang="en-US" altLang="zh-TW" smtClean="0"/>
              <a:pPr>
                <a:defRPr/>
              </a:pPr>
              <a:t>18</a:t>
            </a:fld>
            <a:endParaRPr lang="en-US" altLang="zh-TW" dirty="0"/>
          </a:p>
        </p:txBody>
      </p:sp>
    </p:spTree>
    <p:extLst>
      <p:ext uri="{BB962C8B-B14F-4D97-AF65-F5344CB8AC3E}">
        <p14:creationId xmlns:p14="http://schemas.microsoft.com/office/powerpoint/2010/main" val="195914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頁尾版面配置區 3"/>
          <p:cNvSpPr>
            <a:spLocks noGrp="1"/>
          </p:cNvSpPr>
          <p:nvPr>
            <p:ph type="ftr" sz="quarter" idx="10"/>
          </p:nvPr>
        </p:nvSpPr>
        <p:spPr/>
        <p:txBody>
          <a:bodyPr/>
          <a:lstStyle/>
          <a:p>
            <a:pPr>
              <a:defRPr/>
            </a:pPr>
            <a:endParaRPr lang="en-US" altLang="zh-TW"/>
          </a:p>
        </p:txBody>
      </p:sp>
      <p:sp>
        <p:nvSpPr>
          <p:cNvPr id="5" name="投影片編號版面配置區 4"/>
          <p:cNvSpPr>
            <a:spLocks noGrp="1"/>
          </p:cNvSpPr>
          <p:nvPr>
            <p:ph type="sldNum" sz="quarter" idx="11"/>
          </p:nvPr>
        </p:nvSpPr>
        <p:spPr/>
        <p:txBody>
          <a:bodyPr/>
          <a:lstStyle/>
          <a:p>
            <a:pPr>
              <a:defRPr/>
            </a:pPr>
            <a:fld id="{3F7FDF65-B05E-49E9-8B21-7B9EE68BF446}" type="slidenum">
              <a:rPr lang="en-US" altLang="zh-TW" smtClean="0"/>
              <a:pPr>
                <a:defRPr/>
              </a:pPr>
              <a:t>19</a:t>
            </a:fld>
            <a:endParaRPr lang="en-US" altLang="zh-TW" dirty="0"/>
          </a:p>
        </p:txBody>
      </p:sp>
    </p:spTree>
    <p:extLst>
      <p:ext uri="{BB962C8B-B14F-4D97-AF65-F5344CB8AC3E}">
        <p14:creationId xmlns:p14="http://schemas.microsoft.com/office/powerpoint/2010/main" val="843121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頁尾版面配置區 3"/>
          <p:cNvSpPr>
            <a:spLocks noGrp="1"/>
          </p:cNvSpPr>
          <p:nvPr>
            <p:ph type="ftr" sz="quarter" idx="10"/>
          </p:nvPr>
        </p:nvSpPr>
        <p:spPr/>
        <p:txBody>
          <a:bodyPr/>
          <a:lstStyle/>
          <a:p>
            <a:pPr>
              <a:defRPr/>
            </a:pPr>
            <a:endParaRPr lang="en-US" altLang="zh-TW"/>
          </a:p>
        </p:txBody>
      </p:sp>
      <p:sp>
        <p:nvSpPr>
          <p:cNvPr id="5" name="投影片編號版面配置區 4"/>
          <p:cNvSpPr>
            <a:spLocks noGrp="1"/>
          </p:cNvSpPr>
          <p:nvPr>
            <p:ph type="sldNum" sz="quarter" idx="11"/>
          </p:nvPr>
        </p:nvSpPr>
        <p:spPr/>
        <p:txBody>
          <a:bodyPr/>
          <a:lstStyle/>
          <a:p>
            <a:pPr>
              <a:defRPr/>
            </a:pPr>
            <a:fld id="{3F7FDF65-B05E-49E9-8B21-7B9EE68BF446}" type="slidenum">
              <a:rPr lang="en-US" altLang="zh-TW" smtClean="0"/>
              <a:pPr>
                <a:defRPr/>
              </a:pPr>
              <a:t>20</a:t>
            </a:fld>
            <a:endParaRPr lang="en-US" altLang="zh-TW" dirty="0"/>
          </a:p>
        </p:txBody>
      </p:sp>
    </p:spTree>
    <p:extLst>
      <p:ext uri="{BB962C8B-B14F-4D97-AF65-F5344CB8AC3E}">
        <p14:creationId xmlns:p14="http://schemas.microsoft.com/office/powerpoint/2010/main" val="733492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頁尾版面配置區 3"/>
          <p:cNvSpPr>
            <a:spLocks noGrp="1"/>
          </p:cNvSpPr>
          <p:nvPr>
            <p:ph type="ftr" sz="quarter" idx="10"/>
          </p:nvPr>
        </p:nvSpPr>
        <p:spPr/>
        <p:txBody>
          <a:bodyPr/>
          <a:lstStyle/>
          <a:p>
            <a:pPr>
              <a:defRPr/>
            </a:pPr>
            <a:endParaRPr lang="en-US" altLang="zh-TW"/>
          </a:p>
        </p:txBody>
      </p:sp>
      <p:sp>
        <p:nvSpPr>
          <p:cNvPr id="5" name="投影片編號版面配置區 4"/>
          <p:cNvSpPr>
            <a:spLocks noGrp="1"/>
          </p:cNvSpPr>
          <p:nvPr>
            <p:ph type="sldNum" sz="quarter" idx="11"/>
          </p:nvPr>
        </p:nvSpPr>
        <p:spPr/>
        <p:txBody>
          <a:bodyPr/>
          <a:lstStyle/>
          <a:p>
            <a:pPr>
              <a:defRPr/>
            </a:pPr>
            <a:fld id="{3F7FDF65-B05E-49E9-8B21-7B9EE68BF446}" type="slidenum">
              <a:rPr lang="en-US" altLang="zh-TW" smtClean="0"/>
              <a:pPr>
                <a:defRPr/>
              </a:pPr>
              <a:t>21</a:t>
            </a:fld>
            <a:endParaRPr lang="en-US" altLang="zh-TW" dirty="0"/>
          </a:p>
        </p:txBody>
      </p:sp>
    </p:spTree>
    <p:extLst>
      <p:ext uri="{BB962C8B-B14F-4D97-AF65-F5344CB8AC3E}">
        <p14:creationId xmlns:p14="http://schemas.microsoft.com/office/powerpoint/2010/main" val="204845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35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26669BFD-B25D-4D02-9870-3BFBDBF4AD08}" type="slidenum">
              <a:rPr kumimoji="0" lang="zh-TW" altLang="en-US" smtClean="0">
                <a:latin typeface="Calibri" panose="020F0502020204030204" pitchFamily="34" charset="0"/>
              </a:rPr>
              <a:pPr/>
              <a:t>26</a:t>
            </a:fld>
            <a:endParaRPr kumimoji="0" lang="zh-TW" altLang="en-US" smtClean="0">
              <a:latin typeface="Calibri" panose="020F0502020204030204" pitchFamily="34" charset="0"/>
            </a:endParaRPr>
          </a:p>
        </p:txBody>
      </p:sp>
    </p:spTree>
    <p:extLst>
      <p:ext uri="{BB962C8B-B14F-4D97-AF65-F5344CB8AC3E}">
        <p14:creationId xmlns:p14="http://schemas.microsoft.com/office/powerpoint/2010/main" val="1504581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A76962B0-A197-4F2E-9E6F-76E066EFAB0A}" type="slidenum">
              <a:rPr lang="zh-TW" altLang="en-US" smtClean="0"/>
              <a:pPr>
                <a:defRPr/>
              </a:pPr>
              <a:t>29</a:t>
            </a:fld>
            <a:endParaRPr lang="zh-TW" altLang="en-US"/>
          </a:p>
        </p:txBody>
      </p:sp>
    </p:spTree>
    <p:extLst>
      <p:ext uri="{BB962C8B-B14F-4D97-AF65-F5344CB8AC3E}">
        <p14:creationId xmlns:p14="http://schemas.microsoft.com/office/powerpoint/2010/main" val="1708915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圖像版面配置區 1"/>
          <p:cNvSpPr>
            <a:spLocks noGrp="1" noRot="1" noChangeAspect="1" noTextEdit="1"/>
          </p:cNvSpPr>
          <p:nvPr>
            <p:ph type="sldImg"/>
          </p:nvPr>
        </p:nvSpPr>
        <p:spPr>
          <a:ln/>
        </p:spPr>
      </p:sp>
      <p:sp>
        <p:nvSpPr>
          <p:cNvPr id="1126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panose="020B0604020202020204" pitchFamily="34" charset="0"/>
            </a:endParaRPr>
          </a:p>
        </p:txBody>
      </p:sp>
      <p:sp>
        <p:nvSpPr>
          <p:cNvPr id="1126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3D527060-B63A-4C53-8BEF-95085830A732}" type="slidenum">
              <a:rPr lang="zh-TW" altLang="en-US"/>
              <a:pPr>
                <a:spcBef>
                  <a:spcPct val="0"/>
                </a:spcBef>
              </a:pPr>
              <a:t>1</a:t>
            </a:fld>
            <a:endParaRPr lang="zh-TW" altLang="en-US"/>
          </a:p>
        </p:txBody>
      </p:sp>
    </p:spTree>
    <p:extLst>
      <p:ext uri="{BB962C8B-B14F-4D97-AF65-F5344CB8AC3E}">
        <p14:creationId xmlns:p14="http://schemas.microsoft.com/office/powerpoint/2010/main" val="916664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150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FB4C732-702E-44F1-A681-F7EBF0BD7453}" type="slidenum">
              <a:rPr kumimoji="0" lang="zh-TW" altLang="en-US" smtClean="0">
                <a:latin typeface="Calibri" panose="020F0502020204030204" pitchFamily="34" charset="0"/>
              </a:rPr>
              <a:pPr/>
              <a:t>2</a:t>
            </a:fld>
            <a:endParaRPr kumimoji="0" lang="zh-TW" altLang="en-US" smtClean="0">
              <a:latin typeface="Calibri" panose="020F0502020204030204" pitchFamily="34" charset="0"/>
            </a:endParaRPr>
          </a:p>
        </p:txBody>
      </p:sp>
    </p:spTree>
    <p:extLst>
      <p:ext uri="{BB962C8B-B14F-4D97-AF65-F5344CB8AC3E}">
        <p14:creationId xmlns:p14="http://schemas.microsoft.com/office/powerpoint/2010/main" val="3847736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35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26669BFD-B25D-4D02-9870-3BFBDBF4AD08}" type="slidenum">
              <a:rPr kumimoji="0" lang="zh-TW" altLang="en-US" smtClean="0">
                <a:latin typeface="Calibri" panose="020F0502020204030204" pitchFamily="34" charset="0"/>
              </a:rPr>
              <a:pPr/>
              <a:t>3</a:t>
            </a:fld>
            <a:endParaRPr kumimoji="0" lang="zh-TW" altLang="en-US" smtClean="0">
              <a:latin typeface="Calibri" panose="020F0502020204030204" pitchFamily="34" charset="0"/>
            </a:endParaRPr>
          </a:p>
        </p:txBody>
      </p:sp>
    </p:spTree>
    <p:extLst>
      <p:ext uri="{BB962C8B-B14F-4D97-AF65-F5344CB8AC3E}">
        <p14:creationId xmlns:p14="http://schemas.microsoft.com/office/powerpoint/2010/main" val="4209657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頁尾版面配置區 3"/>
          <p:cNvSpPr>
            <a:spLocks noGrp="1"/>
          </p:cNvSpPr>
          <p:nvPr>
            <p:ph type="ftr" sz="quarter" idx="10"/>
          </p:nvPr>
        </p:nvSpPr>
        <p:spPr/>
        <p:txBody>
          <a:bodyPr/>
          <a:lstStyle/>
          <a:p>
            <a:pPr>
              <a:defRPr/>
            </a:pPr>
            <a:endParaRPr lang="en-US" altLang="zh-TW"/>
          </a:p>
        </p:txBody>
      </p:sp>
      <p:sp>
        <p:nvSpPr>
          <p:cNvPr id="5" name="投影片編號版面配置區 4"/>
          <p:cNvSpPr>
            <a:spLocks noGrp="1"/>
          </p:cNvSpPr>
          <p:nvPr>
            <p:ph type="sldNum" sz="quarter" idx="11"/>
          </p:nvPr>
        </p:nvSpPr>
        <p:spPr/>
        <p:txBody>
          <a:bodyPr/>
          <a:lstStyle/>
          <a:p>
            <a:pPr>
              <a:defRPr/>
            </a:pPr>
            <a:fld id="{3F7FDF65-B05E-49E9-8B21-7B9EE68BF446}" type="slidenum">
              <a:rPr lang="en-US" altLang="zh-TW" smtClean="0"/>
              <a:pPr>
                <a:defRPr/>
              </a:pPr>
              <a:t>4</a:t>
            </a:fld>
            <a:endParaRPr lang="en-US" altLang="zh-TW" dirty="0"/>
          </a:p>
        </p:txBody>
      </p:sp>
    </p:spTree>
    <p:extLst>
      <p:ext uri="{BB962C8B-B14F-4D97-AF65-F5344CB8AC3E}">
        <p14:creationId xmlns:p14="http://schemas.microsoft.com/office/powerpoint/2010/main" val="3390985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710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83622B9F-482B-4ADD-9BAE-1D56416E8AD3}" type="slidenum">
              <a:rPr kumimoji="0" lang="zh-TW" altLang="en-US" smtClean="0">
                <a:latin typeface="Calibri" panose="020F0502020204030204" pitchFamily="34" charset="0"/>
              </a:rPr>
              <a:pPr/>
              <a:t>9</a:t>
            </a:fld>
            <a:endParaRPr kumimoji="0" lang="zh-TW" altLang="en-US" smtClean="0">
              <a:latin typeface="Calibri" panose="020F0502020204030204" pitchFamily="34" charset="0"/>
            </a:endParaRPr>
          </a:p>
        </p:txBody>
      </p:sp>
    </p:spTree>
    <p:extLst>
      <p:ext uri="{BB962C8B-B14F-4D97-AF65-F5344CB8AC3E}">
        <p14:creationId xmlns:p14="http://schemas.microsoft.com/office/powerpoint/2010/main" val="1670155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573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7C549060-62D9-4295-BB97-FE13BA589B34}" type="slidenum">
              <a:rPr kumimoji="0" lang="zh-TW" altLang="en-US" smtClean="0">
                <a:latin typeface="Calibri" panose="020F0502020204030204" pitchFamily="34" charset="0"/>
              </a:rPr>
              <a:pPr/>
              <a:t>12</a:t>
            </a:fld>
            <a:endParaRPr kumimoji="0" lang="zh-TW" altLang="en-US" smtClean="0">
              <a:latin typeface="Calibri" panose="020F0502020204030204" pitchFamily="34" charset="0"/>
            </a:endParaRPr>
          </a:p>
        </p:txBody>
      </p:sp>
    </p:spTree>
    <p:extLst>
      <p:ext uri="{BB962C8B-B14F-4D97-AF65-F5344CB8AC3E}">
        <p14:creationId xmlns:p14="http://schemas.microsoft.com/office/powerpoint/2010/main" val="3520611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頁尾版面配置區 3"/>
          <p:cNvSpPr>
            <a:spLocks noGrp="1"/>
          </p:cNvSpPr>
          <p:nvPr>
            <p:ph type="ftr" sz="quarter" idx="10"/>
          </p:nvPr>
        </p:nvSpPr>
        <p:spPr/>
        <p:txBody>
          <a:bodyPr/>
          <a:lstStyle/>
          <a:p>
            <a:pPr>
              <a:defRPr/>
            </a:pPr>
            <a:endParaRPr lang="en-US" altLang="zh-TW"/>
          </a:p>
        </p:txBody>
      </p:sp>
      <p:sp>
        <p:nvSpPr>
          <p:cNvPr id="5" name="投影片編號版面配置區 4"/>
          <p:cNvSpPr>
            <a:spLocks noGrp="1"/>
          </p:cNvSpPr>
          <p:nvPr>
            <p:ph type="sldNum" sz="quarter" idx="11"/>
          </p:nvPr>
        </p:nvSpPr>
        <p:spPr/>
        <p:txBody>
          <a:bodyPr/>
          <a:lstStyle/>
          <a:p>
            <a:pPr>
              <a:defRPr/>
            </a:pPr>
            <a:fld id="{3F7FDF65-B05E-49E9-8B21-7B9EE68BF446}" type="slidenum">
              <a:rPr lang="en-US" altLang="zh-TW" smtClean="0"/>
              <a:pPr>
                <a:defRPr/>
              </a:pPr>
              <a:t>15</a:t>
            </a:fld>
            <a:endParaRPr lang="en-US" altLang="zh-TW" dirty="0"/>
          </a:p>
        </p:txBody>
      </p:sp>
    </p:spTree>
    <p:extLst>
      <p:ext uri="{BB962C8B-B14F-4D97-AF65-F5344CB8AC3E}">
        <p14:creationId xmlns:p14="http://schemas.microsoft.com/office/powerpoint/2010/main" val="4110930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頁尾版面配置區 3"/>
          <p:cNvSpPr>
            <a:spLocks noGrp="1"/>
          </p:cNvSpPr>
          <p:nvPr>
            <p:ph type="ftr" sz="quarter" idx="10"/>
          </p:nvPr>
        </p:nvSpPr>
        <p:spPr/>
        <p:txBody>
          <a:bodyPr/>
          <a:lstStyle/>
          <a:p>
            <a:pPr>
              <a:defRPr/>
            </a:pPr>
            <a:endParaRPr lang="en-US" altLang="zh-TW"/>
          </a:p>
        </p:txBody>
      </p:sp>
      <p:sp>
        <p:nvSpPr>
          <p:cNvPr id="5" name="投影片編號版面配置區 4"/>
          <p:cNvSpPr>
            <a:spLocks noGrp="1"/>
          </p:cNvSpPr>
          <p:nvPr>
            <p:ph type="sldNum" sz="quarter" idx="11"/>
          </p:nvPr>
        </p:nvSpPr>
        <p:spPr/>
        <p:txBody>
          <a:bodyPr/>
          <a:lstStyle/>
          <a:p>
            <a:pPr>
              <a:defRPr/>
            </a:pPr>
            <a:fld id="{3F7FDF65-B05E-49E9-8B21-7B9EE68BF446}" type="slidenum">
              <a:rPr lang="en-US" altLang="zh-TW" smtClean="0"/>
              <a:pPr>
                <a:defRPr/>
              </a:pPr>
              <a:t>16</a:t>
            </a:fld>
            <a:endParaRPr lang="en-US" altLang="zh-TW" dirty="0"/>
          </a:p>
        </p:txBody>
      </p:sp>
    </p:spTree>
    <p:extLst>
      <p:ext uri="{BB962C8B-B14F-4D97-AF65-F5344CB8AC3E}">
        <p14:creationId xmlns:p14="http://schemas.microsoft.com/office/powerpoint/2010/main" val="40158073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封面">
    <p:spTree>
      <p:nvGrpSpPr>
        <p:cNvPr id="1" name=""/>
        <p:cNvGrpSpPr/>
        <p:nvPr/>
      </p:nvGrpSpPr>
      <p:grpSpPr>
        <a:xfrm>
          <a:off x="0" y="0"/>
          <a:ext cx="0" cy="0"/>
          <a:chOff x="0" y="0"/>
          <a:chExt cx="0" cy="0"/>
        </a:xfrm>
      </p:grpSpPr>
      <p:pic>
        <p:nvPicPr>
          <p:cNvPr id="4" name="圖片 6" descr="簡報封面頁-A.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圖片 6" descr="臺灣證券交易所LOGO、1願景-彩色.png"/>
          <p:cNvPicPr>
            <a:picLocks noChangeAspect="1"/>
          </p:cNvPicPr>
          <p:nvPr userDrawn="1"/>
        </p:nvPicPr>
        <p:blipFill>
          <a:blip r:embed="rId3" cstate="print"/>
          <a:srcRect/>
          <a:stretch>
            <a:fillRect/>
          </a:stretch>
        </p:blipFill>
        <p:spPr bwMode="auto">
          <a:xfrm>
            <a:off x="504825" y="304800"/>
            <a:ext cx="3316288" cy="704850"/>
          </a:xfrm>
          <a:prstGeom prst="rect">
            <a:avLst/>
          </a:prstGeom>
          <a:noFill/>
          <a:ln w="9525">
            <a:noFill/>
            <a:miter lim="800000"/>
            <a:headEnd/>
            <a:tailEnd/>
          </a:ln>
        </p:spPr>
      </p:pic>
      <p:pic>
        <p:nvPicPr>
          <p:cNvPr id="6" name="Picture 2" descr="D:\yi-siou\Twse\1020527-證交所各類文宣品\LOGO、標語-PNG檔\竭誠為您服務-藍.png"/>
          <p:cNvPicPr>
            <a:picLocks noChangeAspect="1" noChangeArrowheads="1"/>
          </p:cNvPicPr>
          <p:nvPr userDrawn="1"/>
        </p:nvPicPr>
        <p:blipFill>
          <a:blip r:embed="rId4" cstate="print"/>
          <a:srcRect/>
          <a:stretch>
            <a:fillRect/>
          </a:stretch>
        </p:blipFill>
        <p:spPr bwMode="auto">
          <a:xfrm>
            <a:off x="6300788" y="549275"/>
            <a:ext cx="2239962" cy="290513"/>
          </a:xfrm>
          <a:prstGeom prst="rect">
            <a:avLst/>
          </a:prstGeom>
          <a:noFill/>
          <a:ln w="9525">
            <a:noFill/>
            <a:miter lim="800000"/>
            <a:headEnd/>
            <a:tailEnd/>
          </a:ln>
        </p:spPr>
      </p:pic>
      <p:pic>
        <p:nvPicPr>
          <p:cNvPr id="7" name="Picture 3" descr="D:\yi-siou\Twse\1020527-證交所各類文宣品\LOGO、標語-PNG檔\2任務3策略標語-簡報封面.png"/>
          <p:cNvPicPr>
            <a:picLocks noChangeAspect="1" noChangeArrowheads="1"/>
          </p:cNvPicPr>
          <p:nvPr userDrawn="1"/>
        </p:nvPicPr>
        <p:blipFill>
          <a:blip r:embed="rId5" cstate="print"/>
          <a:srcRect/>
          <a:stretch>
            <a:fillRect/>
          </a:stretch>
        </p:blipFill>
        <p:spPr bwMode="auto">
          <a:xfrm>
            <a:off x="552450" y="6307138"/>
            <a:ext cx="8027988" cy="317500"/>
          </a:xfrm>
          <a:prstGeom prst="rect">
            <a:avLst/>
          </a:prstGeom>
          <a:noFill/>
          <a:ln w="9525">
            <a:noFill/>
            <a:miter lim="800000"/>
            <a:headEnd/>
            <a:tailEnd/>
          </a:ln>
        </p:spPr>
      </p:pic>
      <p:sp>
        <p:nvSpPr>
          <p:cNvPr id="2" name="標題 1"/>
          <p:cNvSpPr>
            <a:spLocks noGrp="1"/>
          </p:cNvSpPr>
          <p:nvPr>
            <p:ph type="ctrTitle"/>
          </p:nvPr>
        </p:nvSpPr>
        <p:spPr>
          <a:xfrm>
            <a:off x="685800" y="2130425"/>
            <a:ext cx="7772400" cy="1470025"/>
          </a:xfrm>
          <a:prstGeom prst="rect">
            <a:avLst/>
          </a:prstGeom>
        </p:spPr>
        <p:txBody>
          <a:bodyPr/>
          <a:lstStyle>
            <a:lvl1pPr>
              <a:defRPr sz="4400">
                <a:solidFill>
                  <a:srgbClr val="002060"/>
                </a:solidFill>
                <a:latin typeface="Book Antiqua" pitchFamily="18" charset="0"/>
                <a:ea typeface="標楷體" pitchFamily="65" charset="-120"/>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Book Antiqua" pitchFamily="18" charset="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838200"/>
            <a:ext cx="2057400" cy="5851525"/>
          </a:xfrm>
          <a:prstGeom prst="rect">
            <a:avLst/>
          </a:prstGeom>
        </p:spPr>
        <p:txBody>
          <a:bodyPr vert="eaVert"/>
          <a:lstStyle>
            <a:lvl1pPr>
              <a:defRPr sz="3600"/>
            </a:lvl1pPr>
          </a:lstStyle>
          <a:p>
            <a:r>
              <a:rPr lang="zh-TW" altLang="en-US" dirty="0" smtClean="0"/>
              <a:t>按一下以編輯母片標題樣式</a:t>
            </a:r>
            <a:endParaRPr lang="zh-TW" altLang="en-US" dirty="0"/>
          </a:p>
        </p:txBody>
      </p:sp>
      <p:sp>
        <p:nvSpPr>
          <p:cNvPr id="3" name="直排文字版面配置區 2"/>
          <p:cNvSpPr>
            <a:spLocks noGrp="1"/>
          </p:cNvSpPr>
          <p:nvPr>
            <p:ph type="body" orient="vert" idx="1"/>
          </p:nvPr>
        </p:nvSpPr>
        <p:spPr>
          <a:xfrm>
            <a:off x="457200" y="838200"/>
            <a:ext cx="6019800" cy="5851525"/>
          </a:xfrm>
          <a:prstGeom prst="rect">
            <a:avLst/>
          </a:prstGeom>
        </p:spPr>
        <p:txBody>
          <a:bodyPr vert="eaVert"/>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6" name="投影片編號版面配置區 5"/>
          <p:cNvSpPr>
            <a:spLocks noGrp="1"/>
          </p:cNvSpPr>
          <p:nvPr>
            <p:ph type="sldNum" sz="quarter" idx="12"/>
          </p:nvPr>
        </p:nvSpPr>
        <p:spPr/>
        <p:txBody>
          <a:bodyPr/>
          <a:lstStyle>
            <a:lvl1pPr>
              <a:defRPr/>
            </a:lvl1pPr>
          </a:lstStyle>
          <a:p>
            <a:pPr>
              <a:defRPr/>
            </a:pPr>
            <a:fld id="{4C033D04-B0EF-4080-937C-7250C5DDEAFE}" type="slidenum">
              <a:rPr lang="zh-TW" altLang="en-US"/>
              <a:pPr>
                <a:defRPr/>
              </a:pPr>
              <a:t>‹#›</a:t>
            </a:fld>
            <a:endParaRPr lang="zh-TW"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底頁">
    <p:spTree>
      <p:nvGrpSpPr>
        <p:cNvPr id="1" name=""/>
        <p:cNvGrpSpPr/>
        <p:nvPr/>
      </p:nvGrpSpPr>
      <p:grpSpPr>
        <a:xfrm>
          <a:off x="0" y="0"/>
          <a:ext cx="0" cy="0"/>
          <a:chOff x="0" y="0"/>
          <a:chExt cx="0" cy="0"/>
        </a:xfrm>
      </p:grpSpPr>
      <p:pic>
        <p:nvPicPr>
          <p:cNvPr id="5" name="圖片 6" descr="簡報封面頁-A.jpg"/>
          <p:cNvPicPr>
            <a:picLocks noChangeAspect="1"/>
          </p:cNvPicPr>
          <p:nvPr userDrawn="1"/>
        </p:nvPicPr>
        <p:blipFill>
          <a:blip r:embed="rId2" cstate="print"/>
          <a:srcRect/>
          <a:stretch>
            <a:fillRect/>
          </a:stretch>
        </p:blipFill>
        <p:spPr bwMode="auto">
          <a:xfrm>
            <a:off x="0" y="0"/>
            <a:ext cx="9144000" cy="7010400"/>
          </a:xfrm>
          <a:prstGeom prst="rect">
            <a:avLst/>
          </a:prstGeom>
          <a:noFill/>
          <a:ln w="9525">
            <a:noFill/>
            <a:miter lim="800000"/>
            <a:headEnd/>
            <a:tailEnd/>
          </a:ln>
        </p:spPr>
      </p:pic>
      <p:sp>
        <p:nvSpPr>
          <p:cNvPr id="2" name="標題 1"/>
          <p:cNvSpPr>
            <a:spLocks noGrp="1"/>
          </p:cNvSpPr>
          <p:nvPr>
            <p:ph type="title"/>
          </p:nvPr>
        </p:nvSpPr>
        <p:spPr>
          <a:xfrm>
            <a:off x="1043608" y="2636912"/>
            <a:ext cx="7056784" cy="792088"/>
          </a:xfrm>
          <a:prstGeom prst="rect">
            <a:avLst/>
          </a:prstGeom>
        </p:spPr>
        <p:txBody>
          <a:bodyPr anchor="t"/>
          <a:lstStyle>
            <a:lvl1pPr algn="ctr">
              <a:defRPr lang="zh-TW" altLang="en-US" sz="4400" b="1" kern="1200" cap="all" dirty="0">
                <a:solidFill>
                  <a:srgbClr val="002060"/>
                </a:solidFill>
                <a:effectLst>
                  <a:outerShdw blurRad="38100" dist="38100" dir="2700000" algn="tl">
                    <a:srgbClr val="000000">
                      <a:alpha val="43137"/>
                    </a:srgbClr>
                  </a:outerShdw>
                </a:effectLst>
                <a:latin typeface="Book Antiqua" pitchFamily="18" charset="0"/>
                <a:ea typeface="標楷體" pitchFamily="65" charset="-120"/>
                <a:cs typeface="+mj-cs"/>
              </a:defRPr>
            </a:lvl1pPr>
          </a:lstStyle>
          <a:p>
            <a:r>
              <a:rPr lang="zh-TW" altLang="en-US" dirty="0" smtClean="0"/>
              <a:t>按一下以編輯母片標題樣式</a:t>
            </a:r>
            <a:endParaRPr lang="zh-TW" altLang="en-US" dirty="0"/>
          </a:p>
        </p:txBody>
      </p:sp>
      <p:sp>
        <p:nvSpPr>
          <p:cNvPr id="7" name="投影片編號版面配置區 5"/>
          <p:cNvSpPr>
            <a:spLocks noGrp="1"/>
          </p:cNvSpPr>
          <p:nvPr>
            <p:ph type="sldNum" sz="quarter" idx="16"/>
          </p:nvPr>
        </p:nvSpPr>
        <p:spPr/>
        <p:txBody>
          <a:bodyPr/>
          <a:lstStyle>
            <a:lvl1pPr algn="r" fontAlgn="auto">
              <a:spcBef>
                <a:spcPts val="0"/>
              </a:spcBef>
              <a:spcAft>
                <a:spcPts val="0"/>
              </a:spcAft>
              <a:defRPr kumimoji="0" sz="1200" b="1">
                <a:solidFill>
                  <a:schemeClr val="tx1">
                    <a:tint val="75000"/>
                  </a:schemeClr>
                </a:solidFill>
                <a:latin typeface="+mn-lt"/>
                <a:ea typeface="標楷體" pitchFamily="65" charset="-120"/>
              </a:defRPr>
            </a:lvl1pPr>
          </a:lstStyle>
          <a:p>
            <a:pPr>
              <a:defRPr/>
            </a:pPr>
            <a:fld id="{F501827B-A2F6-419B-80D7-81252AABA7E4}" type="slidenum">
              <a:rPr lang="zh-TW" altLang="en-US"/>
              <a:pPr>
                <a:defRPr/>
              </a:pPr>
              <a:t>‹#›</a:t>
            </a:fld>
            <a:endParaRPr lang="zh-TW"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295400"/>
            <a:ext cx="8229600" cy="4830763"/>
          </a:xfrm>
        </p:spPr>
        <p:txBody>
          <a:bodyPr/>
          <a:lstStyle>
            <a:lvl1pPr>
              <a:defRPr b="1">
                <a:solidFill>
                  <a:srgbClr val="002060"/>
                </a:solidFill>
              </a:defRPr>
            </a:lvl1pPr>
            <a:lvl2pPr>
              <a:defRPr b="1">
                <a:solidFill>
                  <a:srgbClr val="002060"/>
                </a:solidFill>
              </a:defRPr>
            </a:lvl2pPr>
            <a:lvl3pPr>
              <a:defRPr b="1">
                <a:solidFill>
                  <a:srgbClr val="002060"/>
                </a:solidFill>
              </a:defRPr>
            </a:lvl3pPr>
            <a:lvl4pPr>
              <a:defRPr b="1">
                <a:solidFill>
                  <a:srgbClr val="002060"/>
                </a:solidFill>
              </a:defRPr>
            </a:lvl4pPr>
            <a:lvl5pPr>
              <a:defRPr b="1">
                <a:solidFill>
                  <a:srgbClr val="002060"/>
                </a:solidFill>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C2C19DF-E528-48B6-B315-8780A5AB7BA0}" type="slidenum">
              <a:rPr lang="en-US" altLang="zh-TW"/>
              <a:pPr>
                <a:defRPr/>
              </a:pPr>
              <a:t>‹#›</a:t>
            </a:fld>
            <a:endParaRPr lang="en-US" altLang="zh-TW"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295400"/>
            <a:ext cx="8229600" cy="4830763"/>
          </a:xfrm>
        </p:spPr>
        <p:txBody>
          <a:bodyPr/>
          <a:lstStyle>
            <a:lvl1pPr>
              <a:defRPr b="1">
                <a:solidFill>
                  <a:srgbClr val="002060"/>
                </a:solidFill>
              </a:defRPr>
            </a:lvl1pPr>
            <a:lvl2pPr>
              <a:defRPr b="1">
                <a:solidFill>
                  <a:srgbClr val="002060"/>
                </a:solidFill>
              </a:defRPr>
            </a:lvl2pPr>
            <a:lvl3pPr>
              <a:defRPr b="1">
                <a:solidFill>
                  <a:srgbClr val="002060"/>
                </a:solidFill>
              </a:defRPr>
            </a:lvl3pPr>
            <a:lvl4pPr>
              <a:defRPr b="1">
                <a:solidFill>
                  <a:srgbClr val="002060"/>
                </a:solidFill>
              </a:defRPr>
            </a:lvl4pPr>
            <a:lvl5pPr>
              <a:defRPr b="1">
                <a:solidFill>
                  <a:srgbClr val="002060"/>
                </a:solidFill>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A61C741-9571-4465-9FFA-DBC4B581DCAA}" type="slidenum">
              <a:rPr lang="en-US" altLang="zh-TW"/>
              <a:pPr>
                <a:defRPr/>
              </a:pPr>
              <a:t>‹#›</a:t>
            </a:fld>
            <a:endParaRPr lang="en-US" altLang="zh-TW"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295400"/>
            <a:ext cx="8229600" cy="4830763"/>
          </a:xfrm>
        </p:spPr>
        <p:txBody>
          <a:bodyPr/>
          <a:lstStyle>
            <a:lvl1pPr>
              <a:defRPr b="1">
                <a:solidFill>
                  <a:srgbClr val="002060"/>
                </a:solidFill>
              </a:defRPr>
            </a:lvl1pPr>
            <a:lvl2pPr>
              <a:defRPr b="1">
                <a:solidFill>
                  <a:srgbClr val="002060"/>
                </a:solidFill>
              </a:defRPr>
            </a:lvl2pPr>
            <a:lvl3pPr>
              <a:defRPr b="1">
                <a:solidFill>
                  <a:srgbClr val="002060"/>
                </a:solidFill>
              </a:defRPr>
            </a:lvl3pPr>
            <a:lvl4pPr>
              <a:defRPr b="1">
                <a:solidFill>
                  <a:srgbClr val="002060"/>
                </a:solidFill>
              </a:defRPr>
            </a:lvl4pPr>
            <a:lvl5pPr>
              <a:defRPr b="1">
                <a:solidFill>
                  <a:srgbClr val="002060"/>
                </a:solidFill>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351F473-A91A-4738-9018-73A3B97672EE}" type="slidenum">
              <a:rPr lang="en-US" altLang="zh-TW"/>
              <a:pPr>
                <a:defRPr/>
              </a:pPr>
              <a:t>‹#›</a:t>
            </a:fld>
            <a:endParaRPr lang="en-US" altLang="zh-TW"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封面">
    <p:spTree>
      <p:nvGrpSpPr>
        <p:cNvPr id="1" name=""/>
        <p:cNvGrpSpPr/>
        <p:nvPr/>
      </p:nvGrpSpPr>
      <p:grpSpPr>
        <a:xfrm>
          <a:off x="0" y="0"/>
          <a:ext cx="0" cy="0"/>
          <a:chOff x="0" y="0"/>
          <a:chExt cx="0" cy="0"/>
        </a:xfrm>
      </p:grpSpPr>
      <p:pic>
        <p:nvPicPr>
          <p:cNvPr id="4" name="圖片 6" descr="簡報封面頁-A.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圖片 6" descr="臺灣證券交易所LOGO、1願景-彩色.png"/>
          <p:cNvPicPr>
            <a:picLocks noChangeAspect="1"/>
          </p:cNvPicPr>
          <p:nvPr userDrawn="1"/>
        </p:nvPicPr>
        <p:blipFill>
          <a:blip r:embed="rId3" cstate="print"/>
          <a:srcRect/>
          <a:stretch>
            <a:fillRect/>
          </a:stretch>
        </p:blipFill>
        <p:spPr bwMode="auto">
          <a:xfrm>
            <a:off x="504825" y="304800"/>
            <a:ext cx="3316288" cy="704850"/>
          </a:xfrm>
          <a:prstGeom prst="rect">
            <a:avLst/>
          </a:prstGeom>
          <a:noFill/>
          <a:ln w="9525">
            <a:noFill/>
            <a:miter lim="800000"/>
            <a:headEnd/>
            <a:tailEnd/>
          </a:ln>
        </p:spPr>
      </p:pic>
      <p:pic>
        <p:nvPicPr>
          <p:cNvPr id="6" name="Picture 2" descr="D:\yi-siou\Twse\1020527-證交所各類文宣品\LOGO、標語-PNG檔\竭誠為您服務-藍.png"/>
          <p:cNvPicPr>
            <a:picLocks noChangeAspect="1" noChangeArrowheads="1"/>
          </p:cNvPicPr>
          <p:nvPr userDrawn="1"/>
        </p:nvPicPr>
        <p:blipFill>
          <a:blip r:embed="rId4" cstate="print"/>
          <a:srcRect/>
          <a:stretch>
            <a:fillRect/>
          </a:stretch>
        </p:blipFill>
        <p:spPr bwMode="auto">
          <a:xfrm>
            <a:off x="6300788" y="549275"/>
            <a:ext cx="2239962" cy="290513"/>
          </a:xfrm>
          <a:prstGeom prst="rect">
            <a:avLst/>
          </a:prstGeom>
          <a:noFill/>
          <a:ln w="9525">
            <a:noFill/>
            <a:miter lim="800000"/>
            <a:headEnd/>
            <a:tailEnd/>
          </a:ln>
        </p:spPr>
      </p:pic>
      <p:pic>
        <p:nvPicPr>
          <p:cNvPr id="7" name="Picture 3" descr="D:\yi-siou\Twse\1020527-證交所各類文宣品\LOGO、標語-PNG檔\2任務3策略標語-簡報封面.png"/>
          <p:cNvPicPr>
            <a:picLocks noChangeAspect="1" noChangeArrowheads="1"/>
          </p:cNvPicPr>
          <p:nvPr userDrawn="1"/>
        </p:nvPicPr>
        <p:blipFill>
          <a:blip r:embed="rId5" cstate="print"/>
          <a:srcRect/>
          <a:stretch>
            <a:fillRect/>
          </a:stretch>
        </p:blipFill>
        <p:spPr bwMode="auto">
          <a:xfrm>
            <a:off x="552450" y="6307138"/>
            <a:ext cx="8027988" cy="317500"/>
          </a:xfrm>
          <a:prstGeom prst="rect">
            <a:avLst/>
          </a:prstGeom>
          <a:noFill/>
          <a:ln w="9525">
            <a:noFill/>
            <a:miter lim="800000"/>
            <a:headEnd/>
            <a:tailEnd/>
          </a:ln>
        </p:spPr>
      </p:pic>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8" name="日期版面配置區 3"/>
          <p:cNvSpPr>
            <a:spLocks noGrp="1"/>
          </p:cNvSpPr>
          <p:nvPr>
            <p:ph type="dt" sz="half" idx="10"/>
          </p:nvPr>
        </p:nvSpPr>
        <p:spPr/>
        <p:txBody>
          <a:bodyPr/>
          <a:lstStyle>
            <a:lvl1pPr>
              <a:defRPr/>
            </a:lvl1pPr>
          </a:lstStyle>
          <a:p>
            <a:pPr>
              <a:defRPr/>
            </a:pPr>
            <a:endParaRPr lang="zh-TW" altLang="en-US"/>
          </a:p>
        </p:txBody>
      </p:sp>
      <p:sp>
        <p:nvSpPr>
          <p:cNvPr id="9" name="頁尾版面配置區 4"/>
          <p:cNvSpPr>
            <a:spLocks noGrp="1"/>
          </p:cNvSpPr>
          <p:nvPr>
            <p:ph type="ftr" sz="quarter" idx="11"/>
          </p:nvPr>
        </p:nvSpPr>
        <p:spPr/>
        <p:txBody>
          <a:bodyPr/>
          <a:lstStyle>
            <a:lvl1pPr>
              <a:defRPr/>
            </a:lvl1pPr>
          </a:lstStyle>
          <a:p>
            <a:pPr>
              <a:defRPr/>
            </a:pPr>
            <a:endParaRPr lang="zh-TW" altLang="en-US"/>
          </a:p>
        </p:txBody>
      </p:sp>
      <p:sp>
        <p:nvSpPr>
          <p:cNvPr id="10" name="投影片編號版面配置區 5"/>
          <p:cNvSpPr>
            <a:spLocks noGrp="1"/>
          </p:cNvSpPr>
          <p:nvPr>
            <p:ph type="sldNum" sz="quarter" idx="12"/>
          </p:nvPr>
        </p:nvSpPr>
        <p:spPr/>
        <p:txBody>
          <a:bodyPr/>
          <a:lstStyle>
            <a:lvl1pPr>
              <a:defRPr/>
            </a:lvl1pPr>
          </a:lstStyle>
          <a:p>
            <a:pPr>
              <a:defRPr/>
            </a:pPr>
            <a:fld id="{F3AB13B8-55C5-4CFB-B145-CAB84C53EF33}" type="slidenum">
              <a:rPr lang="zh-TW" altLang="en-US"/>
              <a:pPr>
                <a:defRPr/>
              </a:pPr>
              <a:t>‹#›</a:t>
            </a:fld>
            <a:endParaRPr lang="zh-TW" altLang="en-US"/>
          </a:p>
        </p:txBody>
      </p:sp>
    </p:spTree>
    <p:extLst>
      <p:ext uri="{BB962C8B-B14F-4D97-AF65-F5344CB8AC3E}">
        <p14:creationId xmlns:p14="http://schemas.microsoft.com/office/powerpoint/2010/main" val="2344430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內頁">
    <p:spTree>
      <p:nvGrpSpPr>
        <p:cNvPr id="1" name=""/>
        <p:cNvGrpSpPr/>
        <p:nvPr/>
      </p:nvGrpSpPr>
      <p:grpSpPr>
        <a:xfrm>
          <a:off x="0" y="0"/>
          <a:ext cx="0" cy="0"/>
          <a:chOff x="0" y="0"/>
          <a:chExt cx="0" cy="0"/>
        </a:xfrm>
      </p:grpSpPr>
      <p:pic>
        <p:nvPicPr>
          <p:cNvPr id="4" name="圖片 6" descr="簡報內頁、底頁-A.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2" descr="C:\Users\user\Desktop\簡報內頁-W25.png"/>
          <p:cNvPicPr>
            <a:picLocks noChangeAspect="1" noChangeArrowheads="1"/>
          </p:cNvPicPr>
          <p:nvPr userDrawn="1"/>
        </p:nvPicPr>
        <p:blipFill>
          <a:blip r:embed="rId3" cstate="print"/>
          <a:srcRect/>
          <a:stretch>
            <a:fillRect/>
          </a:stretch>
        </p:blipFill>
        <p:spPr bwMode="auto">
          <a:xfrm>
            <a:off x="385763" y="177800"/>
            <a:ext cx="731837" cy="658813"/>
          </a:xfrm>
          <a:prstGeom prst="rect">
            <a:avLst/>
          </a:prstGeom>
          <a:noFill/>
          <a:ln w="9525">
            <a:noFill/>
            <a:miter lim="800000"/>
            <a:headEnd/>
            <a:tailEnd/>
          </a:ln>
        </p:spPr>
      </p:pic>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日期版面配置區 3"/>
          <p:cNvSpPr>
            <a:spLocks noGrp="1"/>
          </p:cNvSpPr>
          <p:nvPr>
            <p:ph type="dt" sz="half" idx="10"/>
          </p:nvPr>
        </p:nvSpPr>
        <p:spPr/>
        <p:txBody>
          <a:bodyPr/>
          <a:lstStyle>
            <a:lvl1pPr>
              <a:defRPr/>
            </a:lvl1pPr>
          </a:lstStyle>
          <a:p>
            <a:pPr>
              <a:defRPr/>
            </a:pPr>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4F4E2857-DE5C-405C-9397-A1FB21F696D0}" type="slidenum">
              <a:rPr lang="zh-TW" altLang="en-US"/>
              <a:pPr>
                <a:defRPr/>
              </a:pPr>
              <a:t>‹#›</a:t>
            </a:fld>
            <a:endParaRPr lang="zh-TW" altLang="en-US" dirty="0"/>
          </a:p>
        </p:txBody>
      </p:sp>
    </p:spTree>
    <p:extLst>
      <p:ext uri="{BB962C8B-B14F-4D97-AF65-F5344CB8AC3E}">
        <p14:creationId xmlns:p14="http://schemas.microsoft.com/office/powerpoint/2010/main" val="2892268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底頁">
    <p:spTree>
      <p:nvGrpSpPr>
        <p:cNvPr id="1" name=""/>
        <p:cNvGrpSpPr/>
        <p:nvPr/>
      </p:nvGrpSpPr>
      <p:grpSpPr>
        <a:xfrm>
          <a:off x="0" y="0"/>
          <a:ext cx="0" cy="0"/>
          <a:chOff x="0" y="0"/>
          <a:chExt cx="0" cy="0"/>
        </a:xfrm>
      </p:grpSpPr>
      <p:pic>
        <p:nvPicPr>
          <p:cNvPr id="3" name="圖片 6" descr="簡報內頁、底頁-A.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 name="Picture 2" descr="D:\yi-siou\Twse\1020527-排版\簡報底頁-W25.png"/>
          <p:cNvPicPr>
            <a:picLocks noChangeAspect="1" noChangeArrowheads="1"/>
          </p:cNvPicPr>
          <p:nvPr userDrawn="1"/>
        </p:nvPicPr>
        <p:blipFill>
          <a:blip r:embed="rId3" cstate="print"/>
          <a:srcRect/>
          <a:stretch>
            <a:fillRect/>
          </a:stretch>
        </p:blipFill>
        <p:spPr bwMode="auto">
          <a:xfrm>
            <a:off x="388938" y="6335713"/>
            <a:ext cx="8366125" cy="261937"/>
          </a:xfrm>
          <a:prstGeom prst="rect">
            <a:avLst/>
          </a:prstGeom>
          <a:noFill/>
          <a:ln w="9525">
            <a:noFill/>
            <a:miter lim="800000"/>
            <a:headEnd/>
            <a:tailEnd/>
          </a:ln>
        </p:spPr>
      </p:pic>
      <p:pic>
        <p:nvPicPr>
          <p:cNvPr id="5" name="Picture 2" descr="C:\Users\user\Desktop\簡報內頁-W25.png"/>
          <p:cNvPicPr>
            <a:picLocks noChangeAspect="1" noChangeArrowheads="1"/>
          </p:cNvPicPr>
          <p:nvPr userDrawn="1"/>
        </p:nvPicPr>
        <p:blipFill>
          <a:blip r:embed="rId4" cstate="print"/>
          <a:srcRect/>
          <a:stretch>
            <a:fillRect/>
          </a:stretch>
        </p:blipFill>
        <p:spPr bwMode="auto">
          <a:xfrm>
            <a:off x="385763" y="177800"/>
            <a:ext cx="731837" cy="658813"/>
          </a:xfrm>
          <a:prstGeom prst="rect">
            <a:avLst/>
          </a:prstGeom>
          <a:noFill/>
          <a:ln w="9525">
            <a:noFill/>
            <a:miter lim="800000"/>
            <a:headEnd/>
            <a:tailEnd/>
          </a:ln>
        </p:spPr>
      </p:pic>
      <p:pic>
        <p:nvPicPr>
          <p:cNvPr id="6" name="Picture 2" descr="C:\Users\user\Desktop\簡報內頁-W25.png"/>
          <p:cNvPicPr>
            <a:picLocks noChangeAspect="1" noChangeArrowheads="1"/>
          </p:cNvPicPr>
          <p:nvPr userDrawn="1"/>
        </p:nvPicPr>
        <p:blipFill>
          <a:blip r:embed="rId5" cstate="print"/>
          <a:srcRect/>
          <a:stretch>
            <a:fillRect/>
          </a:stretch>
        </p:blipFill>
        <p:spPr bwMode="auto">
          <a:xfrm>
            <a:off x="7050088" y="417513"/>
            <a:ext cx="1722437" cy="255587"/>
          </a:xfrm>
          <a:prstGeom prst="rect">
            <a:avLst/>
          </a:prstGeom>
          <a:noFill/>
          <a:ln w="9525">
            <a:noFill/>
            <a:miter lim="800000"/>
            <a:headEnd/>
            <a:tailEnd/>
          </a:ln>
        </p:spPr>
      </p:pic>
      <p:sp>
        <p:nvSpPr>
          <p:cNvPr id="2" name="標題 1"/>
          <p:cNvSpPr>
            <a:spLocks noGrp="1"/>
          </p:cNvSpPr>
          <p:nvPr>
            <p:ph type="title"/>
          </p:nvPr>
        </p:nvSpPr>
        <p:spPr>
          <a:xfrm>
            <a:off x="722313" y="2564904"/>
            <a:ext cx="7772400" cy="1362075"/>
          </a:xfrm>
        </p:spPr>
        <p:txBody>
          <a:bodyPr anchor="t"/>
          <a:lstStyle>
            <a:lvl1pPr algn="ctr">
              <a:defRPr sz="4000" b="1" cap="all"/>
            </a:lvl1pPr>
          </a:lstStyle>
          <a:p>
            <a:r>
              <a:rPr lang="zh-TW" altLang="en-US" dirty="0"/>
              <a:t>按一下以編輯母片標題樣式</a:t>
            </a:r>
          </a:p>
        </p:txBody>
      </p:sp>
      <p:sp>
        <p:nvSpPr>
          <p:cNvPr id="7" name="日期版面配置區 3"/>
          <p:cNvSpPr>
            <a:spLocks noGrp="1"/>
          </p:cNvSpPr>
          <p:nvPr>
            <p:ph type="dt" sz="half" idx="10"/>
          </p:nvPr>
        </p:nvSpPr>
        <p:spPr/>
        <p:txBody>
          <a:bodyPr/>
          <a:lstStyle>
            <a:lvl1pPr>
              <a:defRPr/>
            </a:lvl1pPr>
          </a:lstStyle>
          <a:p>
            <a:pPr>
              <a:defRPr/>
            </a:pPr>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BB4FCB98-D7E3-4A11-B0D0-C38865953593}" type="slidenum">
              <a:rPr lang="zh-TW" altLang="en-US"/>
              <a:pPr>
                <a:defRPr/>
              </a:pPr>
              <a:t>‹#›</a:t>
            </a:fld>
            <a:endParaRPr lang="zh-TW" altLang="en-US"/>
          </a:p>
        </p:txBody>
      </p:sp>
    </p:spTree>
    <p:extLst>
      <p:ext uri="{BB962C8B-B14F-4D97-AF65-F5344CB8AC3E}">
        <p14:creationId xmlns:p14="http://schemas.microsoft.com/office/powerpoint/2010/main" val="3552987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926803C6-3355-4049-B361-BE1C4E7872C3}" type="slidenum">
              <a:rPr lang="zh-TW" altLang="en-US"/>
              <a:pPr>
                <a:defRPr/>
              </a:pPr>
              <a:t>‹#›</a:t>
            </a:fld>
            <a:endParaRPr lang="zh-TW" altLang="en-US"/>
          </a:p>
        </p:txBody>
      </p:sp>
    </p:spTree>
    <p:extLst>
      <p:ext uri="{BB962C8B-B14F-4D97-AF65-F5344CB8AC3E}">
        <p14:creationId xmlns:p14="http://schemas.microsoft.com/office/powerpoint/2010/main" val="1341755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268760"/>
            <a:ext cx="4040188" cy="90611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268760"/>
            <a:ext cx="4041775" cy="90611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2161C0B3-7C68-409D-99AF-C93C499968ED}" type="slidenum">
              <a:rPr lang="zh-TW" altLang="en-US"/>
              <a:pPr>
                <a:defRPr/>
              </a:pPr>
              <a:t>‹#›</a:t>
            </a:fld>
            <a:endParaRPr lang="zh-TW" altLang="en-US"/>
          </a:p>
        </p:txBody>
      </p:sp>
    </p:spTree>
    <p:extLst>
      <p:ext uri="{BB962C8B-B14F-4D97-AF65-F5344CB8AC3E}">
        <p14:creationId xmlns:p14="http://schemas.microsoft.com/office/powerpoint/2010/main" val="2195666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內頁">
    <p:spTree>
      <p:nvGrpSpPr>
        <p:cNvPr id="1" name=""/>
        <p:cNvGrpSpPr/>
        <p:nvPr/>
      </p:nvGrpSpPr>
      <p:grpSpPr>
        <a:xfrm>
          <a:off x="0" y="0"/>
          <a:ext cx="0" cy="0"/>
          <a:chOff x="0" y="0"/>
          <a:chExt cx="0" cy="0"/>
        </a:xfrm>
      </p:grpSpPr>
      <p:sp>
        <p:nvSpPr>
          <p:cNvPr id="2" name="標題 1"/>
          <p:cNvSpPr>
            <a:spLocks noGrp="1"/>
          </p:cNvSpPr>
          <p:nvPr>
            <p:ph type="title"/>
          </p:nvPr>
        </p:nvSpPr>
        <p:spPr>
          <a:xfrm>
            <a:off x="963386" y="188640"/>
            <a:ext cx="7929094" cy="576064"/>
          </a:xfrm>
          <a:prstGeom prst="rect">
            <a:avLst/>
          </a:prstGeom>
        </p:spPr>
        <p:txBody>
          <a:bodyPr/>
          <a:lstStyle>
            <a:lvl1pPr marL="0" indent="0" algn="ctr">
              <a:defRPr sz="4000" b="1" baseline="0">
                <a:latin typeface="Book Antiqua" pitchFamily="18" charset="0"/>
                <a:ea typeface="標楷體"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251520" y="1052736"/>
            <a:ext cx="8640960" cy="5102027"/>
          </a:xfrm>
          <a:prstGeom prst="rect">
            <a:avLst/>
          </a:prstGeom>
        </p:spPr>
        <p:txBody>
          <a:bodyPr lIns="108000" tIns="0" rIns="108000" bIns="0">
            <a:noAutofit/>
          </a:bodyPr>
          <a:lstStyle>
            <a:lvl1pPr>
              <a:defRPr sz="2400" baseline="0">
                <a:latin typeface="Book Antiqua" pitchFamily="18" charset="0"/>
                <a:ea typeface="標楷體" pitchFamily="65" charset="-120"/>
              </a:defRPr>
            </a:lvl1pPr>
            <a:lvl2pPr>
              <a:defRPr sz="2000" baseline="0">
                <a:latin typeface="Book Antiqua" pitchFamily="18" charset="0"/>
                <a:ea typeface="標楷體" pitchFamily="65" charset="-120"/>
              </a:defRPr>
            </a:lvl2pPr>
            <a:lvl3pPr>
              <a:defRPr sz="1800" baseline="0">
                <a:latin typeface="Book Antiqua" pitchFamily="18" charset="0"/>
                <a:ea typeface="標楷體" pitchFamily="65" charset="-120"/>
              </a:defRPr>
            </a:lvl3pPr>
            <a:lvl4pPr>
              <a:defRPr sz="1600" baseline="0">
                <a:latin typeface="Book Antiqua" pitchFamily="18" charset="0"/>
                <a:ea typeface="標楷體" pitchFamily="65" charset="-120"/>
              </a:defRPr>
            </a:lvl4pPr>
            <a:lvl5pPr>
              <a:defRPr sz="1600" baseline="0">
                <a:latin typeface="Book Antiqua" pitchFamily="18" charset="0"/>
                <a:ea typeface="標楷體"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6" name="投影片編號版面配置區 5"/>
          <p:cNvSpPr>
            <a:spLocks noGrp="1"/>
          </p:cNvSpPr>
          <p:nvPr>
            <p:ph type="sldNum" sz="quarter" idx="12"/>
          </p:nvPr>
        </p:nvSpPr>
        <p:spPr/>
        <p:txBody>
          <a:bodyPr/>
          <a:lstStyle>
            <a:lvl1pPr algn="r" fontAlgn="auto">
              <a:spcBef>
                <a:spcPts val="0"/>
              </a:spcBef>
              <a:spcAft>
                <a:spcPts val="0"/>
              </a:spcAft>
              <a:defRPr kumimoji="0" sz="1200" b="1" smtClean="0">
                <a:solidFill>
                  <a:schemeClr val="tx1">
                    <a:tint val="75000"/>
                  </a:schemeClr>
                </a:solidFill>
                <a:latin typeface="+mn-lt"/>
                <a:ea typeface="標楷體" pitchFamily="65" charset="-120"/>
              </a:defRPr>
            </a:lvl1pPr>
          </a:lstStyle>
          <a:p>
            <a:pPr>
              <a:defRPr/>
            </a:pPr>
            <a:fld id="{B26597DD-AE29-4BAB-A813-DA9F4EE90BF1}"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60648"/>
            <a:ext cx="8229600" cy="634082"/>
          </a:xfrm>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12E12BB1-450A-4803-8886-9BB9F3C59DD4}" type="slidenum">
              <a:rPr lang="zh-TW" altLang="en-US"/>
              <a:pPr>
                <a:defRPr/>
              </a:pPr>
              <a:t>‹#›</a:t>
            </a:fld>
            <a:endParaRPr lang="zh-TW" altLang="en-US"/>
          </a:p>
        </p:txBody>
      </p:sp>
    </p:spTree>
    <p:extLst>
      <p:ext uri="{BB962C8B-B14F-4D97-AF65-F5344CB8AC3E}">
        <p14:creationId xmlns:p14="http://schemas.microsoft.com/office/powerpoint/2010/main" val="3007794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8EABFB0B-0D31-4822-A632-4713065A8765}" type="slidenum">
              <a:rPr lang="zh-TW" altLang="en-US"/>
              <a:pPr>
                <a:defRPr/>
              </a:pPr>
              <a:t>‹#›</a:t>
            </a:fld>
            <a:endParaRPr lang="zh-TW" altLang="en-US"/>
          </a:p>
        </p:txBody>
      </p:sp>
    </p:spTree>
    <p:extLst>
      <p:ext uri="{BB962C8B-B14F-4D97-AF65-F5344CB8AC3E}">
        <p14:creationId xmlns:p14="http://schemas.microsoft.com/office/powerpoint/2010/main" val="3664149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1CFC3939-366A-4803-B4B1-AFCC6AB11B90}" type="slidenum">
              <a:rPr lang="zh-TW" altLang="en-US"/>
              <a:pPr>
                <a:defRPr/>
              </a:pPr>
              <a:t>‹#›</a:t>
            </a:fld>
            <a:endParaRPr lang="zh-TW" altLang="en-US"/>
          </a:p>
        </p:txBody>
      </p:sp>
    </p:spTree>
    <p:extLst>
      <p:ext uri="{BB962C8B-B14F-4D97-AF65-F5344CB8AC3E}">
        <p14:creationId xmlns:p14="http://schemas.microsoft.com/office/powerpoint/2010/main" val="44875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F9887DA5-1B00-4494-ADAA-135FAEF235D4}" type="slidenum">
              <a:rPr lang="zh-TW" altLang="en-US"/>
              <a:pPr>
                <a:defRPr/>
              </a:pPr>
              <a:t>‹#›</a:t>
            </a:fld>
            <a:endParaRPr lang="zh-TW" altLang="en-US"/>
          </a:p>
        </p:txBody>
      </p:sp>
    </p:spTree>
    <p:extLst>
      <p:ext uri="{BB962C8B-B14F-4D97-AF65-F5344CB8AC3E}">
        <p14:creationId xmlns:p14="http://schemas.microsoft.com/office/powerpoint/2010/main" val="8744455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E08FE4BC-0E9B-4B75-B1DC-99802969FD00}" type="slidenum">
              <a:rPr lang="zh-TW" altLang="en-US"/>
              <a:pPr>
                <a:defRPr/>
              </a:pPr>
              <a:t>‹#›</a:t>
            </a:fld>
            <a:endParaRPr lang="zh-TW" altLang="en-US"/>
          </a:p>
        </p:txBody>
      </p:sp>
    </p:spTree>
    <p:extLst>
      <p:ext uri="{BB962C8B-B14F-4D97-AF65-F5344CB8AC3E}">
        <p14:creationId xmlns:p14="http://schemas.microsoft.com/office/powerpoint/2010/main" val="33415802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33138A8D-FE12-4C8C-9586-7053579021B6}" type="slidenum">
              <a:rPr lang="zh-TW" altLang="en-US"/>
              <a:pPr>
                <a:defRPr/>
              </a:pPr>
              <a:t>‹#›</a:t>
            </a:fld>
            <a:endParaRPr lang="zh-TW" altLang="en-US"/>
          </a:p>
        </p:txBody>
      </p:sp>
    </p:spTree>
    <p:extLst>
      <p:ext uri="{BB962C8B-B14F-4D97-AF65-F5344CB8AC3E}">
        <p14:creationId xmlns:p14="http://schemas.microsoft.com/office/powerpoint/2010/main" val="2666486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底頁">
    <p:spTree>
      <p:nvGrpSpPr>
        <p:cNvPr id="1" name=""/>
        <p:cNvGrpSpPr/>
        <p:nvPr/>
      </p:nvGrpSpPr>
      <p:grpSpPr>
        <a:xfrm>
          <a:off x="0" y="0"/>
          <a:ext cx="0" cy="0"/>
          <a:chOff x="0" y="0"/>
          <a:chExt cx="0" cy="0"/>
        </a:xfrm>
      </p:grpSpPr>
      <p:sp>
        <p:nvSpPr>
          <p:cNvPr id="2" name="標題 1"/>
          <p:cNvSpPr>
            <a:spLocks noGrp="1"/>
          </p:cNvSpPr>
          <p:nvPr>
            <p:ph type="title"/>
          </p:nvPr>
        </p:nvSpPr>
        <p:spPr>
          <a:xfrm>
            <a:off x="1043608" y="2636912"/>
            <a:ext cx="7056784" cy="792088"/>
          </a:xfrm>
          <a:prstGeom prst="rect">
            <a:avLst/>
          </a:prstGeom>
        </p:spPr>
        <p:txBody>
          <a:bodyPr anchor="t"/>
          <a:lstStyle>
            <a:lvl1pPr algn="ctr">
              <a:defRPr lang="zh-TW" altLang="en-US" sz="4400" b="1" kern="1200" cap="all" dirty="0">
                <a:solidFill>
                  <a:srgbClr val="002060"/>
                </a:solidFill>
                <a:effectLst>
                  <a:outerShdw blurRad="38100" dist="38100" dir="2700000" algn="tl">
                    <a:srgbClr val="000000">
                      <a:alpha val="43137"/>
                    </a:srgbClr>
                  </a:outerShdw>
                </a:effectLst>
                <a:latin typeface="Book Antiqua" pitchFamily="18" charset="0"/>
                <a:ea typeface="標楷體" pitchFamily="65" charset="-120"/>
                <a:cs typeface="+mj-cs"/>
              </a:defRPr>
            </a:lvl1pPr>
          </a:lstStyle>
          <a:p>
            <a:r>
              <a:rPr lang="zh-TW" altLang="en-US" dirty="0" smtClean="0"/>
              <a:t>按一下以編輯母片標題樣式</a:t>
            </a:r>
            <a:endParaRPr lang="zh-TW" altLang="en-US" dirty="0"/>
          </a:p>
        </p:txBody>
      </p:sp>
      <p:sp>
        <p:nvSpPr>
          <p:cNvPr id="7" name="投影片編號版面配置區 5"/>
          <p:cNvSpPr>
            <a:spLocks noGrp="1"/>
          </p:cNvSpPr>
          <p:nvPr>
            <p:ph type="sldNum" sz="quarter" idx="16"/>
          </p:nvPr>
        </p:nvSpPr>
        <p:spPr/>
        <p:txBody>
          <a:bodyPr/>
          <a:lstStyle>
            <a:lvl1pPr algn="r" fontAlgn="auto">
              <a:spcBef>
                <a:spcPts val="0"/>
              </a:spcBef>
              <a:spcAft>
                <a:spcPts val="0"/>
              </a:spcAft>
              <a:defRPr kumimoji="0" sz="1200" b="1" smtClean="0">
                <a:solidFill>
                  <a:schemeClr val="tx1">
                    <a:tint val="75000"/>
                  </a:schemeClr>
                </a:solidFill>
                <a:latin typeface="+mn-lt"/>
                <a:ea typeface="標楷體" pitchFamily="65" charset="-120"/>
              </a:defRPr>
            </a:lvl1pPr>
          </a:lstStyle>
          <a:p>
            <a:pPr>
              <a:defRPr/>
            </a:pPr>
            <a:fld id="{BCC304DE-C905-4214-A023-C49270A70A7F}"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09663A12-3F04-4580-B510-C4BA1995DA54}" type="slidenum">
              <a:rPr lang="zh-TW" altLang="en-US"/>
              <a:pPr>
                <a:defRPr/>
              </a:pPr>
              <a:t>‹#›</a:t>
            </a:fld>
            <a:endParaRPr lang="zh-TW" altLang="en-US" dirty="0"/>
          </a:p>
        </p:txBody>
      </p:sp>
      <p:sp>
        <p:nvSpPr>
          <p:cNvPr id="6" name="標題 1"/>
          <p:cNvSpPr>
            <a:spLocks noGrp="1"/>
          </p:cNvSpPr>
          <p:nvPr>
            <p:ph type="title"/>
          </p:nvPr>
        </p:nvSpPr>
        <p:spPr>
          <a:xfrm>
            <a:off x="963386" y="188640"/>
            <a:ext cx="7929094" cy="576064"/>
          </a:xfrm>
          <a:prstGeom prst="rect">
            <a:avLst/>
          </a:prstGeom>
        </p:spPr>
        <p:txBody>
          <a:bodyPr/>
          <a:lstStyle>
            <a:lvl1pPr marL="0" indent="0" algn="ctr">
              <a:defRPr sz="4000" b="1" baseline="0">
                <a:latin typeface="Book Antiqua" pitchFamily="18" charset="0"/>
                <a:ea typeface="標楷體" pitchFamily="65" charset="-120"/>
              </a:defRPr>
            </a:lvl1pPr>
          </a:lstStyle>
          <a:p>
            <a:r>
              <a:rPr lang="zh-TW" altLang="en-US" dirty="0" smtClean="0"/>
              <a:t>按一下以編輯母片標題樣式</a:t>
            </a:r>
            <a:endParaRPr lang="zh-TW" alt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6F8CE423-9D70-4860-B57C-CD2A3E2310C0}" type="slidenum">
              <a:rPr lang="zh-TW" altLang="en-US"/>
              <a:pPr>
                <a:defRPr/>
              </a:pPr>
              <a:t>‹#›</a:t>
            </a:fld>
            <a:endParaRPr lang="zh-TW" altLang="en-US" dirty="0"/>
          </a:p>
        </p:txBody>
      </p:sp>
      <p:sp>
        <p:nvSpPr>
          <p:cNvPr id="8" name="標題 1"/>
          <p:cNvSpPr>
            <a:spLocks noGrp="1"/>
          </p:cNvSpPr>
          <p:nvPr>
            <p:ph type="title"/>
          </p:nvPr>
        </p:nvSpPr>
        <p:spPr>
          <a:xfrm>
            <a:off x="963386" y="188640"/>
            <a:ext cx="7929094" cy="576064"/>
          </a:xfrm>
          <a:prstGeom prst="rect">
            <a:avLst/>
          </a:prstGeom>
        </p:spPr>
        <p:txBody>
          <a:bodyPr/>
          <a:lstStyle>
            <a:lvl1pPr marL="0" indent="0" algn="ctr">
              <a:defRPr sz="4000" b="1" baseline="0">
                <a:latin typeface="Book Antiqua" pitchFamily="18" charset="0"/>
                <a:ea typeface="標楷體" pitchFamily="65" charset="-120"/>
              </a:defRPr>
            </a:lvl1pPr>
          </a:lstStyle>
          <a:p>
            <a:r>
              <a:rPr lang="zh-TW" altLang="en-US" dirty="0" smtClean="0"/>
              <a:t>按一下以編輯母片標題樣式</a:t>
            </a:r>
            <a:endParaRPr lang="zh-TW" alt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只有標題">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lvl1pPr>
              <a:defRPr/>
            </a:lvl1pPr>
          </a:lstStyle>
          <a:p>
            <a:pPr>
              <a:defRPr/>
            </a:pPr>
            <a:fld id="{5D608C4B-E67E-4EA5-A632-0C1C45548D48}" type="slidenum">
              <a:rPr lang="zh-TW" altLang="en-US"/>
              <a:pPr>
                <a:defRPr/>
              </a:pPr>
              <a:t>‹#›</a:t>
            </a:fld>
            <a:endParaRPr lang="zh-TW" altLang="en-US" dirty="0"/>
          </a:p>
        </p:txBody>
      </p:sp>
      <p:sp>
        <p:nvSpPr>
          <p:cNvPr id="4" name="標題 1"/>
          <p:cNvSpPr>
            <a:spLocks noGrp="1"/>
          </p:cNvSpPr>
          <p:nvPr>
            <p:ph type="title"/>
          </p:nvPr>
        </p:nvSpPr>
        <p:spPr>
          <a:xfrm>
            <a:off x="963386" y="188640"/>
            <a:ext cx="7929094" cy="576064"/>
          </a:xfrm>
          <a:prstGeom prst="rect">
            <a:avLst/>
          </a:prstGeom>
        </p:spPr>
        <p:txBody>
          <a:bodyPr/>
          <a:lstStyle>
            <a:lvl1pPr marL="0" indent="0" algn="ctr">
              <a:defRPr sz="4000" b="1" baseline="0">
                <a:latin typeface="Book Antiqua" pitchFamily="18" charset="0"/>
                <a:ea typeface="標楷體" pitchFamily="65" charset="-120"/>
              </a:defRPr>
            </a:lvl1pPr>
          </a:lstStyle>
          <a:p>
            <a:r>
              <a:rPr lang="zh-TW" altLang="en-US" dirty="0" smtClean="0"/>
              <a:t>按一下以編輯母片標題樣式</a:t>
            </a:r>
            <a:endParaRPr lang="zh-TW" alt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a:lvl1pPr>
          </a:lstStyle>
          <a:p>
            <a:pPr>
              <a:defRPr/>
            </a:pPr>
            <a:fld id="{A7F7AB1E-6983-4FC7-AC12-B273AF45D02A}" type="slidenum">
              <a:rPr lang="zh-TW" altLang="en-US"/>
              <a:pPr>
                <a:defRPr/>
              </a:pPr>
              <a:t>‹#›</a:t>
            </a:fld>
            <a:endParaRPr lang="zh-TW"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1004887"/>
            <a:ext cx="3008313" cy="1162050"/>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1004887"/>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2166937"/>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7" name="投影片編號版面配置區 5"/>
          <p:cNvSpPr>
            <a:spLocks noGrp="1"/>
          </p:cNvSpPr>
          <p:nvPr>
            <p:ph type="sldNum" sz="quarter" idx="12"/>
          </p:nvPr>
        </p:nvSpPr>
        <p:spPr/>
        <p:txBody>
          <a:bodyPr/>
          <a:lstStyle>
            <a:lvl1pPr>
              <a:defRPr/>
            </a:lvl1pPr>
          </a:lstStyle>
          <a:p>
            <a:pPr>
              <a:defRPr/>
            </a:pPr>
            <a:fld id="{3B341C2D-393B-45F9-905D-AEF5CC4E90F8}" type="slidenum">
              <a:rPr lang="zh-TW" altLang="en-US"/>
              <a:pPr>
                <a:defRPr/>
              </a:pPr>
              <a:t>‹#›</a:t>
            </a:fld>
            <a:endParaRPr lang="zh-TW"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標題及直排文字">
    <p:spTree>
      <p:nvGrpSpPr>
        <p:cNvPr id="1" name=""/>
        <p:cNvGrpSpPr/>
        <p:nvPr/>
      </p:nvGrpSpPr>
      <p:grpSpPr>
        <a:xfrm>
          <a:off x="0" y="0"/>
          <a:ext cx="0" cy="0"/>
          <a:chOff x="0" y="0"/>
          <a:chExt cx="0" cy="0"/>
        </a:xfrm>
      </p:grpSpPr>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61C5CC7A-94A7-4318-86F5-308A8FB8A00D}" type="slidenum">
              <a:rPr lang="zh-TW" altLang="en-US"/>
              <a:pPr>
                <a:defRPr/>
              </a:pPr>
              <a:t>‹#›</a:t>
            </a:fld>
            <a:endParaRPr lang="zh-TW" altLang="en-US" dirty="0"/>
          </a:p>
        </p:txBody>
      </p:sp>
      <p:sp>
        <p:nvSpPr>
          <p:cNvPr id="5" name="標題 1"/>
          <p:cNvSpPr>
            <a:spLocks noGrp="1"/>
          </p:cNvSpPr>
          <p:nvPr>
            <p:ph type="title"/>
          </p:nvPr>
        </p:nvSpPr>
        <p:spPr>
          <a:xfrm>
            <a:off x="963386" y="188640"/>
            <a:ext cx="7929094" cy="576064"/>
          </a:xfrm>
          <a:prstGeom prst="rect">
            <a:avLst/>
          </a:prstGeom>
        </p:spPr>
        <p:txBody>
          <a:bodyPr/>
          <a:lstStyle>
            <a:lvl1pPr marL="0" indent="0" algn="ctr">
              <a:defRPr sz="4000" b="1" baseline="0">
                <a:latin typeface="Book Antiqua" pitchFamily="18" charset="0"/>
                <a:ea typeface="標楷體" pitchFamily="65" charset="-120"/>
              </a:defRPr>
            </a:lvl1pPr>
          </a:lstStyle>
          <a:p>
            <a:r>
              <a:rPr lang="zh-TW" altLang="en-US" dirty="0" smtClean="0"/>
              <a:t>按一下以編輯母片標題樣式</a:t>
            </a:r>
            <a:endParaRPr lang="zh-TW"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圖片 6" descr="簡報內頁、底頁-A.jpg"/>
          <p:cNvPicPr>
            <a:picLocks noChangeAspect="1"/>
          </p:cNvPicPr>
          <p:nvPr userDrawn="1"/>
        </p:nvPicPr>
        <p:blipFill>
          <a:blip r:embed="rId16" cstate="print"/>
          <a:srcRect t="1430"/>
          <a:stretch>
            <a:fillRect/>
          </a:stretch>
        </p:blipFill>
        <p:spPr bwMode="auto">
          <a:xfrm>
            <a:off x="0" y="0"/>
            <a:ext cx="9144000" cy="6973888"/>
          </a:xfrm>
          <a:prstGeom prst="rect">
            <a:avLst/>
          </a:prstGeom>
          <a:noFill/>
          <a:ln w="9525">
            <a:noFill/>
            <a:miter lim="800000"/>
            <a:headEnd/>
            <a:tailEnd/>
          </a:ln>
        </p:spPr>
      </p:pic>
      <p:pic>
        <p:nvPicPr>
          <p:cNvPr id="1027" name="Picture 2" descr="C:\Users\user\Desktop\簡報內頁-W25.png"/>
          <p:cNvPicPr>
            <a:picLocks noChangeAspect="1" noChangeArrowheads="1"/>
          </p:cNvPicPr>
          <p:nvPr userDrawn="1"/>
        </p:nvPicPr>
        <p:blipFill>
          <a:blip r:embed="rId17" cstate="print"/>
          <a:srcRect/>
          <a:stretch>
            <a:fillRect/>
          </a:stretch>
        </p:blipFill>
        <p:spPr bwMode="auto">
          <a:xfrm>
            <a:off x="107950" y="115888"/>
            <a:ext cx="731838" cy="658812"/>
          </a:xfrm>
          <a:prstGeom prst="rect">
            <a:avLst/>
          </a:prstGeom>
          <a:noFill/>
          <a:ln w="9525">
            <a:noFill/>
            <a:miter lim="800000"/>
            <a:headEnd/>
            <a:tailEnd/>
          </a:ln>
        </p:spPr>
      </p:pic>
      <p:sp>
        <p:nvSpPr>
          <p:cNvPr id="6" name="投影片編號版面配置區 5"/>
          <p:cNvSpPr>
            <a:spLocks noGrp="1"/>
          </p:cNvSpPr>
          <p:nvPr>
            <p:ph type="sldNum" sz="quarter" idx="4"/>
          </p:nvPr>
        </p:nvSpPr>
        <p:spPr>
          <a:xfrm>
            <a:off x="8459788" y="6492875"/>
            <a:ext cx="576262" cy="365125"/>
          </a:xfrm>
          <a:prstGeom prst="rect">
            <a:avLst/>
          </a:prstGeom>
        </p:spPr>
        <p:txBody>
          <a:bodyPr vert="horz" lIns="91440" tIns="45720" rIns="91440" bIns="45720" rtlCol="0" anchor="ctr"/>
          <a:lstStyle>
            <a:lvl1pPr algn="r" fontAlgn="auto">
              <a:spcBef>
                <a:spcPts val="0"/>
              </a:spcBef>
              <a:spcAft>
                <a:spcPts val="0"/>
              </a:spcAft>
              <a:defRPr kumimoji="0" sz="1200" b="1" smtClean="0">
                <a:solidFill>
                  <a:schemeClr val="tx1">
                    <a:tint val="75000"/>
                  </a:schemeClr>
                </a:solidFill>
                <a:latin typeface="+mn-lt"/>
                <a:ea typeface="標楷體" pitchFamily="65" charset="-120"/>
              </a:defRPr>
            </a:lvl1pPr>
          </a:lstStyle>
          <a:p>
            <a:pPr>
              <a:defRPr/>
            </a:pPr>
            <a:fld id="{62F2F68E-A95E-449B-ACF8-A109933A0227}" type="slidenum">
              <a:rPr lang="zh-TW" altLang="en-US"/>
              <a:pPr>
                <a:defRPr/>
              </a:pPr>
              <a:t>‹#›</a:t>
            </a:fld>
            <a:endParaRPr lang="zh-TW" altLang="en-US" dirty="0"/>
          </a:p>
        </p:txBody>
      </p:sp>
      <p:sp>
        <p:nvSpPr>
          <p:cNvPr id="9" name="標題版面配置區 8"/>
          <p:cNvSpPr>
            <a:spLocks noGrp="1"/>
          </p:cNvSpPr>
          <p:nvPr>
            <p:ph type="title"/>
          </p:nvPr>
        </p:nvSpPr>
        <p:spPr>
          <a:xfrm>
            <a:off x="971550" y="188913"/>
            <a:ext cx="7921625" cy="576262"/>
          </a:xfrm>
          <a:prstGeom prst="rect">
            <a:avLst/>
          </a:prstGeom>
        </p:spPr>
        <p:txBody>
          <a:bodyPr vert="horz" lIns="91440" tIns="45720" rIns="91440" bIns="45720" rtlCol="0" anchor="ctr">
            <a:noAutofit/>
          </a:bodyPr>
          <a:lstStyle/>
          <a:p>
            <a:r>
              <a:rPr lang="zh-TW" altLang="en-US" dirty="0" smtClean="0"/>
              <a:t>按一下以編輯母片標題樣式</a:t>
            </a:r>
            <a:endParaRPr lang="zh-TW" altLang="en-US" dirty="0"/>
          </a:p>
        </p:txBody>
      </p:sp>
      <p:sp>
        <p:nvSpPr>
          <p:cNvPr id="1032" name="文字版面配置區 11"/>
          <p:cNvSpPr>
            <a:spLocks noGrp="1"/>
          </p:cNvSpPr>
          <p:nvPr>
            <p:ph type="body" idx="1"/>
          </p:nvPr>
        </p:nvSpPr>
        <p:spPr bwMode="auto">
          <a:xfrm>
            <a:off x="250825" y="1052513"/>
            <a:ext cx="8642350" cy="5472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8" r:id="rId9"/>
    <p:sldLayoutId id="2147483869" r:id="rId10"/>
    <p:sldLayoutId id="2147483870" r:id="rId11"/>
    <p:sldLayoutId id="2147483871" r:id="rId12"/>
    <p:sldLayoutId id="2147483874" r:id="rId13"/>
    <p:sldLayoutId id="2147483876" r:id="rId14"/>
  </p:sldLayoutIdLst>
  <p:hf hdr="0" ftr="0" dt="0"/>
  <p:txStyles>
    <p:titleStyle>
      <a:lvl1pPr algn="ctr" rtl="0" eaLnBrk="0" fontAlgn="base" hangingPunct="0">
        <a:spcBef>
          <a:spcPct val="0"/>
        </a:spcBef>
        <a:spcAft>
          <a:spcPct val="0"/>
        </a:spcAft>
        <a:defRPr lang="zh-TW" altLang="en-US" sz="4000" b="1" kern="1200" cap="all" dirty="0">
          <a:solidFill>
            <a:srgbClr val="002060"/>
          </a:solidFill>
          <a:effectLst>
            <a:outerShdw blurRad="38100" dist="38100" dir="2700000" algn="tl">
              <a:srgbClr val="000000">
                <a:alpha val="43137"/>
              </a:srgbClr>
            </a:outerShdw>
          </a:effectLst>
          <a:latin typeface="Book Antiqua" pitchFamily="18" charset="0"/>
          <a:ea typeface="標楷體" pitchFamily="65" charset="-120"/>
          <a:cs typeface="+mj-cs"/>
        </a:defRPr>
      </a:lvl1pPr>
      <a:lvl2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2pPr>
      <a:lvl3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3pPr>
      <a:lvl4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4pPr>
      <a:lvl5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Book Antiqua" pitchFamily="18" charset="0"/>
          <a:ea typeface="標楷體" pitchFamily="65" charset="-120"/>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Book Antiqua" pitchFamily="18" charset="0"/>
          <a:ea typeface="標楷體" pitchFamily="65" charset="-120"/>
          <a:cs typeface="+mn-cs"/>
        </a:defRPr>
      </a:lvl2pPr>
      <a:lvl3pPr marL="1143000" indent="-228600" algn="l" rtl="0" eaLnBrk="0" fontAlgn="base" hangingPunct="0">
        <a:spcBef>
          <a:spcPct val="20000"/>
        </a:spcBef>
        <a:spcAft>
          <a:spcPct val="0"/>
        </a:spcAft>
        <a:buFont typeface="Arial" charset="0"/>
        <a:buChar char="•"/>
        <a:defRPr kern="1200">
          <a:solidFill>
            <a:schemeClr val="tx1"/>
          </a:solidFill>
          <a:latin typeface="Book Antiqua" pitchFamily="18" charset="0"/>
          <a:ea typeface="標楷體" pitchFamily="65" charset="-120"/>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Book Antiqua" pitchFamily="18" charset="0"/>
          <a:ea typeface="標楷體" pitchFamily="65" charset="-120"/>
          <a:cs typeface="+mn-cs"/>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Book Antiqua" pitchFamily="18" charset="0"/>
          <a:ea typeface="標楷體" pitchFamily="65"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圖片 6" descr="簡報內頁、底頁-A.jpg"/>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50" name="標題版面配置區 1"/>
          <p:cNvSpPr>
            <a:spLocks noGrp="1"/>
          </p:cNvSpPr>
          <p:nvPr>
            <p:ph type="title"/>
          </p:nvPr>
        </p:nvSpPr>
        <p:spPr bwMode="auto">
          <a:xfrm>
            <a:off x="457200" y="260648"/>
            <a:ext cx="8229600" cy="634082"/>
          </a:xfrm>
          <a:prstGeom prst="rect">
            <a:avLst/>
          </a:prstGeom>
        </p:spPr>
        <p:txBody>
          <a:bodyPr vert="horz" lIns="91440" tIns="45720" rIns="91440" bIns="45720" rtlCol="0" anchor="ctr">
            <a:noAutofit/>
          </a:bodyPr>
          <a:lstStyle/>
          <a:p>
            <a:pPr lvl="0"/>
            <a:r>
              <a:rPr lang="zh-TW" altLang="en-US" dirty="0"/>
              <a:t>按一下以編輯母片標題樣式</a:t>
            </a:r>
          </a:p>
        </p:txBody>
      </p:sp>
      <p:sp>
        <p:nvSpPr>
          <p:cNvPr id="2051" name="文字版面配置區 2"/>
          <p:cNvSpPr>
            <a:spLocks noGrp="1"/>
          </p:cNvSpPr>
          <p:nvPr>
            <p:ph type="body" idx="1"/>
          </p:nvPr>
        </p:nvSpPr>
        <p:spPr bwMode="auto">
          <a:xfrm>
            <a:off x="457200" y="1268760"/>
            <a:ext cx="8229600" cy="4857403"/>
          </a:xfrm>
          <a:prstGeom prst="rect">
            <a:avLst/>
          </a:prstGeom>
        </p:spPr>
        <p:txBody>
          <a:bodyPr vert="horz" lIns="91440" tIns="45720" rIns="91440" bIns="45720" rtlCol="0">
            <a:normAutofit/>
          </a:bodyPr>
          <a:lstStyle/>
          <a:p>
            <a:pPr lvl="0">
              <a:buFont typeface="Arial" pitchFamily="34" charset="0"/>
            </a:pPr>
            <a:r>
              <a:rPr lang="zh-TW" altLang="en-US" dirty="0"/>
              <a:t>按一下以編輯母片文字樣式</a:t>
            </a:r>
          </a:p>
          <a:p>
            <a:pPr lvl="1">
              <a:buFont typeface="Arial" pitchFamily="34" charset="0"/>
            </a:pPr>
            <a:r>
              <a:rPr lang="zh-TW" altLang="en-US" dirty="0"/>
              <a:t>第二層</a:t>
            </a:r>
          </a:p>
          <a:p>
            <a:pPr lvl="2">
              <a:buFont typeface="Arial" pitchFamily="34" charset="0"/>
            </a:pPr>
            <a:r>
              <a:rPr lang="zh-TW" altLang="en-US" dirty="0"/>
              <a:t>第三層</a:t>
            </a:r>
          </a:p>
          <a:p>
            <a:pPr lvl="3">
              <a:buFont typeface="Arial" pitchFamily="34" charset="0"/>
            </a:pPr>
            <a:r>
              <a:rPr lang="zh-TW" altLang="en-US" dirty="0"/>
              <a:t>第四層</a:t>
            </a:r>
          </a:p>
          <a:p>
            <a:pPr lvl="4">
              <a:buFont typeface="Arial" pitchFamily="34" charset="0"/>
            </a:pPr>
            <a:r>
              <a:rPr lang="zh-TW" altLang="en-US" dirty="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722799F7-C968-40F2-927D-FD2856BE41D0}" type="slidenum">
              <a:rPr lang="zh-TW" altLang="en-US"/>
              <a:pPr>
                <a:defRPr/>
              </a:pPr>
              <a:t>‹#›</a:t>
            </a:fld>
            <a:endParaRPr lang="zh-TW" altLang="en-US"/>
          </a:p>
        </p:txBody>
      </p:sp>
      <p:pic>
        <p:nvPicPr>
          <p:cNvPr id="8" name="Picture 2" descr="C:\Users\user\Desktop\簡報內頁-W25.png"/>
          <p:cNvPicPr>
            <a:picLocks noChangeAspect="1" noChangeArrowheads="1"/>
          </p:cNvPicPr>
          <p:nvPr userDrawn="1"/>
        </p:nvPicPr>
        <p:blipFill>
          <a:blip r:embed="rId14" cstate="print"/>
          <a:srcRect/>
          <a:stretch>
            <a:fillRect/>
          </a:stretch>
        </p:blipFill>
        <p:spPr bwMode="auto">
          <a:xfrm>
            <a:off x="385763" y="177800"/>
            <a:ext cx="731837" cy="658813"/>
          </a:xfrm>
          <a:prstGeom prst="rect">
            <a:avLst/>
          </a:prstGeom>
          <a:noFill/>
          <a:ln w="9525">
            <a:noFill/>
            <a:miter lim="800000"/>
            <a:headEnd/>
            <a:tailEnd/>
          </a:ln>
        </p:spPr>
      </p:pic>
    </p:spTree>
    <p:extLst>
      <p:ext uri="{BB962C8B-B14F-4D97-AF65-F5344CB8AC3E}">
        <p14:creationId xmlns:p14="http://schemas.microsoft.com/office/powerpoint/2010/main" val="2428730032"/>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hf hdr="0" ftr="0" dt="0"/>
  <p:txStyles>
    <p:titleStyle>
      <a:lvl1pPr algn="ctr" rtl="0" eaLnBrk="0" fontAlgn="base" hangingPunct="0">
        <a:spcBef>
          <a:spcPct val="0"/>
        </a:spcBef>
        <a:spcAft>
          <a:spcPct val="0"/>
        </a:spcAft>
        <a:defRPr lang="zh-TW" altLang="en-US" sz="4000" b="1" kern="1200" dirty="0" smtClean="0">
          <a:solidFill>
            <a:schemeClr val="tx1"/>
          </a:solidFill>
          <a:latin typeface="Book Antiqua" pitchFamily="18" charset="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charset="0"/>
        <a:buChar char="•"/>
        <a:defRPr lang="zh-TW" altLang="en-US" sz="3200" kern="1200" smtClean="0">
          <a:solidFill>
            <a:schemeClr val="tx1"/>
          </a:solidFill>
          <a:latin typeface="Book Antiqua" pitchFamily="18" charset="0"/>
          <a:ea typeface="標楷體" pitchFamily="65" charset="-120"/>
          <a:cs typeface="+mn-cs"/>
        </a:defRPr>
      </a:lvl1pPr>
      <a:lvl2pPr marL="742950" indent="-285750" algn="l" rtl="0" eaLnBrk="0" fontAlgn="base" hangingPunct="0">
        <a:spcBef>
          <a:spcPct val="20000"/>
        </a:spcBef>
        <a:spcAft>
          <a:spcPct val="0"/>
        </a:spcAft>
        <a:buFont typeface="Arial" charset="0"/>
        <a:buChar char="–"/>
        <a:defRPr lang="zh-TW" altLang="en-US" sz="2800" kern="1200" smtClean="0">
          <a:solidFill>
            <a:schemeClr val="tx1"/>
          </a:solidFill>
          <a:latin typeface="Book Antiqua" pitchFamily="18" charset="0"/>
          <a:ea typeface="標楷體" pitchFamily="65" charset="-120"/>
          <a:cs typeface="+mn-cs"/>
        </a:defRPr>
      </a:lvl2pPr>
      <a:lvl3pPr marL="1143000" indent="-228600" algn="l" rtl="0" eaLnBrk="0" fontAlgn="base" hangingPunct="0">
        <a:spcBef>
          <a:spcPct val="20000"/>
        </a:spcBef>
        <a:spcAft>
          <a:spcPct val="0"/>
        </a:spcAft>
        <a:buFont typeface="Arial" charset="0"/>
        <a:buChar char="•"/>
        <a:defRPr lang="zh-TW" altLang="en-US" sz="2400" kern="1200" smtClean="0">
          <a:solidFill>
            <a:schemeClr val="tx1"/>
          </a:solidFill>
          <a:latin typeface="Book Antiqua" pitchFamily="18" charset="0"/>
          <a:ea typeface="標楷體" pitchFamily="65" charset="-120"/>
          <a:cs typeface="+mn-cs"/>
        </a:defRPr>
      </a:lvl3pPr>
      <a:lvl4pPr marL="1600200" indent="-228600" algn="l" rtl="0" eaLnBrk="0" fontAlgn="base" hangingPunct="0">
        <a:spcBef>
          <a:spcPct val="20000"/>
        </a:spcBef>
        <a:spcAft>
          <a:spcPct val="0"/>
        </a:spcAft>
        <a:buFont typeface="Arial" charset="0"/>
        <a:buChar char="–"/>
        <a:defRPr lang="zh-TW" altLang="en-US" sz="2000" kern="1200" smtClean="0">
          <a:solidFill>
            <a:schemeClr val="tx1"/>
          </a:solidFill>
          <a:latin typeface="Book Antiqua" pitchFamily="18" charset="0"/>
          <a:ea typeface="標楷體" pitchFamily="65" charset="-120"/>
          <a:cs typeface="+mn-cs"/>
        </a:defRPr>
      </a:lvl4pPr>
      <a:lvl5pPr marL="2057400" indent="-228600" algn="l" rtl="0" eaLnBrk="0" fontAlgn="base" hangingPunct="0">
        <a:spcBef>
          <a:spcPct val="20000"/>
        </a:spcBef>
        <a:spcAft>
          <a:spcPct val="0"/>
        </a:spcAft>
        <a:buFont typeface="Arial" charset="0"/>
        <a:buChar char="»"/>
        <a:defRPr lang="zh-TW" altLang="en-US" sz="2000" kern="1200" smtClean="0">
          <a:solidFill>
            <a:schemeClr val="tx1"/>
          </a:solidFill>
          <a:latin typeface="Book Antiqua" pitchFamily="18" charset="0"/>
          <a:ea typeface="標楷體" pitchFamily="65"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4.xml"/><Relationship Id="rId7" Type="http://schemas.openxmlformats.org/officeDocument/2006/relationships/image" Target="../media/image11.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10" Type="http://schemas.openxmlformats.org/officeDocument/2006/relationships/image" Target="../media/image14.png"/><Relationship Id="rId4" Type="http://schemas.openxmlformats.org/officeDocument/2006/relationships/diagramQuickStyle" Target="../diagrams/quickStyle14.xml"/><Relationship Id="rId9"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7"/>
          <p:cNvSpPr>
            <a:spLocks noGrp="1" noChangeArrowheads="1"/>
          </p:cNvSpPr>
          <p:nvPr>
            <p:ph type="subTitle" idx="1"/>
          </p:nvPr>
        </p:nvSpPr>
        <p:spPr>
          <a:xfrm>
            <a:off x="1325880" y="5122219"/>
            <a:ext cx="6400800" cy="609600"/>
          </a:xfrm>
        </p:spPr>
        <p:txBody>
          <a:bodyPr/>
          <a:lstStyle/>
          <a:p>
            <a:pPr eaLnBrk="1" hangingPunct="1">
              <a:defRPr/>
            </a:pPr>
            <a:r>
              <a:rPr lang="en-US" altLang="zh-TW" b="1" dirty="0" smtClean="0">
                <a:solidFill>
                  <a:srgbClr val="000066"/>
                </a:solidFill>
                <a:latin typeface="+mn-lt"/>
              </a:rPr>
              <a:t>112</a:t>
            </a:r>
            <a:r>
              <a:rPr lang="zh-TW" altLang="en-US" b="1" dirty="0" smtClean="0">
                <a:solidFill>
                  <a:srgbClr val="000066"/>
                </a:solidFill>
                <a:latin typeface="+mn-lt"/>
              </a:rPr>
              <a:t>年</a:t>
            </a:r>
            <a:r>
              <a:rPr lang="en-US" altLang="zh-TW" b="1" dirty="0">
                <a:solidFill>
                  <a:srgbClr val="000066"/>
                </a:solidFill>
                <a:latin typeface="+mn-lt"/>
              </a:rPr>
              <a:t>6</a:t>
            </a:r>
            <a:r>
              <a:rPr lang="zh-TW" altLang="en-US" b="1" dirty="0" smtClean="0">
                <a:solidFill>
                  <a:srgbClr val="000066"/>
                </a:solidFill>
                <a:latin typeface="+mn-lt"/>
              </a:rPr>
              <a:t>月</a:t>
            </a:r>
            <a:endParaRPr lang="zh-TW" altLang="en-US" sz="2000" dirty="0" smtClean="0">
              <a:solidFill>
                <a:srgbClr val="000066"/>
              </a:solidFill>
              <a:latin typeface="+mn-lt"/>
              <a:ea typeface="+mj-ea"/>
            </a:endParaRPr>
          </a:p>
        </p:txBody>
      </p:sp>
      <p:sp>
        <p:nvSpPr>
          <p:cNvPr id="5" name="矩形 4"/>
          <p:cNvSpPr/>
          <p:nvPr/>
        </p:nvSpPr>
        <p:spPr>
          <a:xfrm>
            <a:off x="449580" y="2601657"/>
            <a:ext cx="8153400" cy="1506503"/>
          </a:xfrm>
          <a:prstGeom prst="rect">
            <a:avLst/>
          </a:prstGeom>
        </p:spPr>
        <p:txBody>
          <a:bodyPr>
            <a:spAutoFit/>
          </a:bodyPr>
          <a:lstStyle/>
          <a:p>
            <a:pPr algn="ctr" eaLnBrk="1" hangingPunct="1">
              <a:lnSpc>
                <a:spcPts val="4000"/>
              </a:lnSpc>
              <a:spcBef>
                <a:spcPct val="50000"/>
              </a:spcBef>
              <a:defRPr/>
            </a:pPr>
            <a:r>
              <a:rPr lang="zh-TW" altLang="en-US" sz="4800" b="1" dirty="0" smtClean="0">
                <a:solidFill>
                  <a:srgbClr val="000066"/>
                </a:solidFill>
                <a:latin typeface="+mj-ea"/>
                <a:ea typeface="+mj-ea"/>
              </a:rPr>
              <a:t>外國有價證券上市相關規章</a:t>
            </a:r>
            <a:endParaRPr lang="en-US" altLang="zh-TW" sz="4800" b="1" dirty="0" smtClean="0">
              <a:solidFill>
                <a:srgbClr val="000066"/>
              </a:solidFill>
              <a:latin typeface="+mj-ea"/>
              <a:ea typeface="+mj-ea"/>
            </a:endParaRPr>
          </a:p>
          <a:p>
            <a:pPr algn="ctr" eaLnBrk="1" hangingPunct="1">
              <a:lnSpc>
                <a:spcPts val="4000"/>
              </a:lnSpc>
              <a:spcBef>
                <a:spcPct val="50000"/>
              </a:spcBef>
              <a:defRPr/>
            </a:pPr>
            <a:r>
              <a:rPr lang="zh-TW" altLang="en-US" sz="4800" b="1" dirty="0">
                <a:solidFill>
                  <a:srgbClr val="000066"/>
                </a:solidFill>
                <a:latin typeface="+mj-ea"/>
                <a:ea typeface="+mj-ea"/>
              </a:rPr>
              <a:t>近期修正重點</a:t>
            </a:r>
            <a:endParaRPr lang="en-US" altLang="zh-TW" sz="4800" b="1" dirty="0">
              <a:solidFill>
                <a:srgbClr val="000066"/>
              </a:solidFill>
              <a:latin typeface="+mj-ea"/>
              <a:ea typeface="+mj-ea"/>
            </a:endParaRPr>
          </a:p>
        </p:txBody>
      </p:sp>
      <p:sp>
        <p:nvSpPr>
          <p:cNvPr id="4" name="文字方塊 5"/>
          <p:cNvSpPr txBox="1">
            <a:spLocks noChangeArrowheads="1"/>
          </p:cNvSpPr>
          <p:nvPr/>
        </p:nvSpPr>
        <p:spPr bwMode="auto">
          <a:xfrm>
            <a:off x="1600200" y="4384357"/>
            <a:ext cx="56880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buFontTx/>
              <a:buNone/>
            </a:pPr>
            <a:r>
              <a:rPr lang="zh-TW" altLang="en-US" sz="2400" b="1" dirty="0">
                <a:solidFill>
                  <a:srgbClr val="000066"/>
                </a:solidFill>
                <a:latin typeface="+mn-lt"/>
                <a:ea typeface="標楷體" pitchFamily="65" charset="-120"/>
              </a:rPr>
              <a:t>上市二</a:t>
            </a:r>
            <a:r>
              <a:rPr lang="zh-TW" altLang="en-US" sz="2400" b="1" dirty="0" smtClean="0">
                <a:solidFill>
                  <a:srgbClr val="000066"/>
                </a:solidFill>
                <a:latin typeface="+mn-lt"/>
                <a:ea typeface="標楷體" pitchFamily="65" charset="-120"/>
              </a:rPr>
              <a:t>部   陳建妤</a:t>
            </a:r>
            <a:endParaRPr lang="zh-TW" altLang="en-US" sz="2400" b="1" dirty="0">
              <a:solidFill>
                <a:srgbClr val="000066"/>
              </a:solidFill>
              <a:latin typeface="+mn-lt"/>
              <a:ea typeface="標楷體" pitchFamily="65" charset="-120"/>
            </a:endParaRPr>
          </a:p>
        </p:txBody>
      </p:sp>
    </p:spTree>
    <p:extLst>
      <p:ext uri="{BB962C8B-B14F-4D97-AF65-F5344CB8AC3E}">
        <p14:creationId xmlns:p14="http://schemas.microsoft.com/office/powerpoint/2010/main" val="1040917634"/>
      </p:ext>
    </p:extLst>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nSpc>
                <a:spcPct val="80000"/>
              </a:lnSpc>
            </a:pPr>
            <a:fld id="{9D27546E-2239-4F09-AB19-37BB18E4EDAC}" type="slidenum">
              <a:rPr kumimoji="0" lang="en-US" altLang="zh-TW" sz="1200" smtClean="0">
                <a:solidFill>
                  <a:srgbClr val="FFFFFF"/>
                </a:solidFill>
              </a:rPr>
              <a:pPr>
                <a:lnSpc>
                  <a:spcPct val="80000"/>
                </a:lnSpc>
              </a:pPr>
              <a:t>9</a:t>
            </a:fld>
            <a:endParaRPr kumimoji="0" lang="en-US" altLang="zh-TW" sz="1200" smtClean="0">
              <a:solidFill>
                <a:srgbClr val="FFFFFF"/>
              </a:solidFill>
            </a:endParaRPr>
          </a:p>
        </p:txBody>
      </p:sp>
      <p:sp>
        <p:nvSpPr>
          <p:cNvPr id="46083" name="頁尾版面配置區 8"/>
          <p:cNvSpPr>
            <a:spLocks noGrp="1"/>
          </p:cNvSpPr>
          <p:nvPr>
            <p:ph type="ftr"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kumimoji="0" lang="en-US" altLang="zh-TW" smtClean="0">
              <a:solidFill>
                <a:schemeClr val="tx2"/>
              </a:solidFill>
            </a:endParaRPr>
          </a:p>
        </p:txBody>
      </p:sp>
      <p:sp>
        <p:nvSpPr>
          <p:cNvPr id="10" name="Rectangle 4">
            <a:extLst/>
          </p:cNvPr>
          <p:cNvSpPr>
            <a:spLocks noChangeArrowheads="1"/>
          </p:cNvSpPr>
          <p:nvPr/>
        </p:nvSpPr>
        <p:spPr bwMode="auto">
          <a:xfrm>
            <a:off x="1547813" y="2708275"/>
            <a:ext cx="6400800" cy="1600200"/>
          </a:xfrm>
          <a:prstGeom prst="rect">
            <a:avLst/>
          </a:prstGeom>
          <a:gradFill rotWithShape="1">
            <a:gsLst>
              <a:gs pos="0">
                <a:schemeClr val="bg1"/>
              </a:gs>
              <a:gs pos="100000">
                <a:srgbClr val="DDDDDD"/>
              </a:gs>
            </a:gsLst>
            <a:path path="shape">
              <a:fillToRect l="50000" t="50000" r="50000" b="50000"/>
            </a:path>
          </a:gradFill>
          <a:ln w="76200">
            <a:solidFill>
              <a:schemeClr val="bg2"/>
            </a:solidFill>
            <a:miter lim="800000"/>
            <a:headEnd/>
            <a:tailEnd/>
          </a:ln>
        </p:spPr>
        <p:txBody>
          <a:bodyPr anchor="ctr"/>
          <a:lstStyle/>
          <a:p>
            <a:pPr algn="ctr" eaLnBrk="1" hangingPunct="1">
              <a:spcBef>
                <a:spcPct val="50000"/>
              </a:spcBef>
              <a:defRPr/>
            </a:pPr>
            <a:endParaRPr lang="en-US" altLang="zh-TW" sz="3600" b="1" dirty="0">
              <a:solidFill>
                <a:srgbClr val="C00000"/>
              </a:solidFill>
              <a:effectLst>
                <a:outerShdw blurRad="38100" dist="38100" dir="2700000" algn="tl">
                  <a:srgbClr val="000000">
                    <a:alpha val="43137"/>
                  </a:srgbClr>
                </a:outerShdw>
              </a:effectLst>
            </a:endParaRPr>
          </a:p>
          <a:p>
            <a:pPr algn="ctr" eaLnBrk="1" hangingPunct="1">
              <a:spcBef>
                <a:spcPct val="50000"/>
              </a:spcBef>
              <a:defRPr/>
            </a:pPr>
            <a:r>
              <a:rPr lang="zh-TW" altLang="en-US" sz="3600" b="1" dirty="0" smtClean="0">
                <a:solidFill>
                  <a:srgbClr val="1A0585"/>
                </a:solidFill>
                <a:effectLst>
                  <a:outerShdw blurRad="38100" dist="38100" dir="2700000" algn="tl">
                    <a:srgbClr val="000000">
                      <a:alpha val="43137"/>
                    </a:srgbClr>
                  </a:outerShdw>
                </a:effectLst>
                <a:latin typeface="標楷體" pitchFamily="65" charset="-120"/>
                <a:ea typeface="標楷體" pitchFamily="65" charset="-120"/>
              </a:rPr>
              <a:t>貳、</a:t>
            </a:r>
            <a:r>
              <a:rPr lang="zh-TW" altLang="en-US" sz="3600" b="1" dirty="0">
                <a:solidFill>
                  <a:srgbClr val="1A0585"/>
                </a:solidFill>
                <a:effectLst>
                  <a:outerShdw blurRad="38100" dist="38100" dir="2700000" algn="tl">
                    <a:srgbClr val="000000">
                      <a:alpha val="43137"/>
                    </a:srgbClr>
                  </a:outerShdw>
                </a:effectLst>
                <a:latin typeface="標楷體" pitchFamily="65" charset="-120"/>
                <a:ea typeface="標楷體" pitchFamily="65" charset="-120"/>
              </a:rPr>
              <a:t>上市審查程序規章</a:t>
            </a:r>
            <a:endParaRPr lang="en-US" altLang="zh-TW" sz="3600" b="1" dirty="0">
              <a:solidFill>
                <a:srgbClr val="C00000"/>
              </a:solidFill>
              <a:effectLst>
                <a:outerShdw blurRad="38100" dist="38100" dir="2700000" algn="tl">
                  <a:srgbClr val="000000">
                    <a:alpha val="43137"/>
                  </a:srgbClr>
                </a:outerShdw>
              </a:effectLst>
            </a:endParaRPr>
          </a:p>
          <a:p>
            <a:pPr algn="ctr" eaLnBrk="1" hangingPunct="1">
              <a:spcBef>
                <a:spcPct val="50000"/>
              </a:spcBef>
              <a:defRPr/>
            </a:pPr>
            <a:endParaRPr lang="en-US" altLang="zh-TW"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5804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63386" y="188640"/>
            <a:ext cx="8180614" cy="576064"/>
          </a:xfrm>
        </p:spPr>
        <p:txBody>
          <a:bodyPr/>
          <a:lstStyle/>
          <a:p>
            <a:r>
              <a:rPr lang="zh-TW" altLang="en-US" dirty="0"/>
              <a:t>一</a:t>
            </a:r>
            <a:r>
              <a:rPr lang="zh-TW" altLang="en-US" dirty="0" smtClean="0"/>
              <a:t>、協助</a:t>
            </a:r>
            <a:r>
              <a:rPr lang="zh-TW" altLang="en-US" dirty="0"/>
              <a:t>企業推動及重視永續發展</a:t>
            </a:r>
          </a:p>
        </p:txBody>
      </p:sp>
      <p:sp>
        <p:nvSpPr>
          <p:cNvPr id="3" name="內容版面配置區 2"/>
          <p:cNvSpPr>
            <a:spLocks noGrp="1"/>
          </p:cNvSpPr>
          <p:nvPr>
            <p:ph idx="1"/>
          </p:nvPr>
        </p:nvSpPr>
        <p:spPr>
          <a:xfrm>
            <a:off x="304800" y="1676400"/>
            <a:ext cx="8640960" cy="4228176"/>
          </a:xfrm>
        </p:spPr>
        <p:txBody>
          <a:bodyPr/>
          <a:lstStyle/>
          <a:p>
            <a:pPr>
              <a:buFont typeface="Wingdings" panose="05000000000000000000" pitchFamily="2" charset="2"/>
              <a:buChar char="Ø"/>
            </a:pPr>
            <a:r>
              <a:rPr lang="zh-TW" altLang="zh-TW" dirty="0" smtClean="0"/>
              <a:t>修正</a:t>
            </a:r>
            <a:r>
              <a:rPr lang="zh-TW" altLang="en-US" dirty="0"/>
              <a:t>內容</a:t>
            </a:r>
            <a:r>
              <a:rPr lang="zh-TW" altLang="zh-TW" dirty="0"/>
              <a:t>重點說明：</a:t>
            </a:r>
            <a:endParaRPr lang="en-US" altLang="zh-TW" dirty="0"/>
          </a:p>
          <a:p>
            <a:pPr>
              <a:buFont typeface="Wingdings" panose="05000000000000000000" pitchFamily="2" charset="2"/>
              <a:buChar char="l"/>
            </a:pPr>
            <a:r>
              <a:rPr lang="zh-TW" altLang="en-US" sz="2000" dirty="0" smtClean="0"/>
              <a:t>評估查核程序第</a:t>
            </a:r>
            <a:r>
              <a:rPr lang="en-US" altLang="zh-TW" sz="2000" dirty="0" smtClean="0"/>
              <a:t>7</a:t>
            </a:r>
            <a:r>
              <a:rPr lang="zh-TW" altLang="en-US" sz="2000" dirty="0" smtClean="0"/>
              <a:t>點</a:t>
            </a:r>
            <a:endParaRPr lang="en-US" altLang="zh-TW" sz="2000" dirty="0" smtClean="0"/>
          </a:p>
          <a:p>
            <a:pPr marL="457200" lvl="1" indent="0">
              <a:buNone/>
            </a:pPr>
            <a:r>
              <a:rPr lang="zh-TW" altLang="en-US" dirty="0" smtClean="0"/>
              <a:t>為發揮承銷商中介功能協助企業永續發展，明定承銷商</a:t>
            </a:r>
            <a:r>
              <a:rPr lang="zh-TW" altLang="en-US" b="1" u="sng" dirty="0" smtClean="0"/>
              <a:t>應輔導</a:t>
            </a:r>
            <a:r>
              <a:rPr lang="zh-TW" altLang="en-US" dirty="0" smtClean="0"/>
              <a:t>本國發行公司及股票第一上市之外國發行人</a:t>
            </a:r>
            <a:r>
              <a:rPr lang="zh-TW" altLang="en-US" u="sng" dirty="0" smtClean="0"/>
              <a:t>推動及重視永續發展，</a:t>
            </a:r>
            <a:r>
              <a:rPr lang="zh-TW" altLang="en-US" b="1" u="sng" dirty="0" smtClean="0"/>
              <a:t>並評估</a:t>
            </a:r>
            <a:r>
              <a:rPr lang="zh-TW" altLang="en-US" u="sng" dirty="0" smtClean="0"/>
              <a:t>其是否依本公司「初次申請有價證券上市公開說明書應行記載事項準則」規定，於其公開說明書允當表達推動永續發展之執行情形</a:t>
            </a:r>
            <a:r>
              <a:rPr lang="en-US" altLang="zh-TW" dirty="0" smtClean="0"/>
              <a:t>(</a:t>
            </a:r>
            <a:r>
              <a:rPr lang="zh-TW" altLang="en-US" dirty="0" smtClean="0"/>
              <a:t>即屬特別記載事項之「發行人之公司治理運作情形」所定事項</a:t>
            </a:r>
            <a:r>
              <a:rPr lang="en-US" altLang="zh-TW" dirty="0" smtClean="0"/>
              <a:t>)</a:t>
            </a:r>
            <a:r>
              <a:rPr lang="zh-TW" altLang="en-US" dirty="0" smtClean="0"/>
              <a:t>，以發揮證券商輔導發行公司推動永續轉型之功能。</a:t>
            </a:r>
            <a:endParaRPr lang="en-US" altLang="zh-TW" dirty="0" smtClean="0"/>
          </a:p>
          <a:p>
            <a:pPr>
              <a:buFont typeface="Wingdings" panose="05000000000000000000" pitchFamily="2" charset="2"/>
              <a:buChar char="l"/>
            </a:pPr>
            <a:r>
              <a:rPr lang="zh-TW" altLang="en-US" sz="2000" dirty="0"/>
              <a:t>應行記載事項要點第</a:t>
            </a:r>
            <a:r>
              <a:rPr lang="en-US" altLang="zh-TW" sz="2000" dirty="0"/>
              <a:t>11</a:t>
            </a:r>
            <a:r>
              <a:rPr lang="zh-TW" altLang="en-US" sz="2000" dirty="0"/>
              <a:t>點</a:t>
            </a:r>
            <a:endParaRPr lang="en-US" altLang="zh-TW" sz="2000" dirty="0"/>
          </a:p>
          <a:p>
            <a:pPr marL="457200" lvl="1" indent="0">
              <a:buNone/>
            </a:pPr>
            <a:r>
              <a:rPr lang="zh-TW" altLang="en-US" dirty="0" smtClean="0"/>
              <a:t>為</a:t>
            </a:r>
            <a:r>
              <a:rPr lang="zh-TW" altLang="en-US" dirty="0"/>
              <a:t>發揮承銷商中介功能協助企業永續發展</a:t>
            </a:r>
            <a:r>
              <a:rPr lang="zh-TW" altLang="en-US" dirty="0" smtClean="0"/>
              <a:t>，明</a:t>
            </a:r>
            <a:r>
              <a:rPr lang="zh-TW" altLang="en-US" dirty="0"/>
              <a:t>定承銷商</a:t>
            </a:r>
            <a:r>
              <a:rPr lang="zh-TW" altLang="en-US" b="1" dirty="0"/>
              <a:t>應評估</a:t>
            </a:r>
            <a:r>
              <a:rPr lang="zh-TW" altLang="en-US" dirty="0"/>
              <a:t>申請股票上市之本國發行公司及股票第一上市之外國發行人之</a:t>
            </a:r>
            <a:r>
              <a:rPr lang="zh-TW" altLang="en-US" u="sng" dirty="0"/>
              <a:t>是否依本公司「初次申請有價證券上市公開說明書應行記載事項準則」規定，於其公開說明書允當表達推動永續發展之執行情形</a:t>
            </a:r>
            <a:r>
              <a:rPr lang="en-US" altLang="zh-TW" dirty="0"/>
              <a:t>(</a:t>
            </a:r>
            <a:r>
              <a:rPr lang="zh-TW" altLang="en-US" dirty="0"/>
              <a:t>即屬特別記載事項之「發行人之公司治理運作情形」所定事項</a:t>
            </a:r>
            <a:r>
              <a:rPr lang="en-US" altLang="zh-TW" dirty="0"/>
              <a:t>)</a:t>
            </a:r>
            <a:r>
              <a:rPr lang="zh-TW" altLang="en-US" dirty="0"/>
              <a:t>，以發揮證券商輔導發行公司推動永續轉型之功能。</a:t>
            </a:r>
          </a:p>
        </p:txBody>
      </p:sp>
      <p:sp>
        <p:nvSpPr>
          <p:cNvPr id="4" name="投影片編號版面配置區 3"/>
          <p:cNvSpPr>
            <a:spLocks noGrp="1"/>
          </p:cNvSpPr>
          <p:nvPr>
            <p:ph type="sldNum" sz="quarter" idx="12"/>
          </p:nvPr>
        </p:nvSpPr>
        <p:spPr/>
        <p:txBody>
          <a:bodyPr/>
          <a:lstStyle/>
          <a:p>
            <a:pPr>
              <a:defRPr/>
            </a:pPr>
            <a:fld id="{B26597DD-AE29-4BAB-A813-DA9F4EE90BF1}" type="slidenum">
              <a:rPr lang="zh-TW" altLang="en-US" smtClean="0"/>
              <a:pPr>
                <a:defRPr/>
              </a:pPr>
              <a:t>10</a:t>
            </a:fld>
            <a:endParaRPr lang="zh-TW" altLang="en-US" dirty="0"/>
          </a:p>
        </p:txBody>
      </p:sp>
      <p:sp>
        <p:nvSpPr>
          <p:cNvPr id="5" name="矩形 4"/>
          <p:cNvSpPr/>
          <p:nvPr/>
        </p:nvSpPr>
        <p:spPr>
          <a:xfrm>
            <a:off x="7773988" y="629245"/>
            <a:ext cx="1371600" cy="40011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2000" b="0" i="0" u="none" strike="noStrike" kern="1200" cap="none" spc="0" normalizeH="0" baseline="0" noProof="0" dirty="0" smtClean="0">
                <a:ln>
                  <a:noFill/>
                </a:ln>
                <a:solidFill>
                  <a:srgbClr val="C00000"/>
                </a:solidFill>
                <a:effectLst/>
                <a:uLnTx/>
                <a:uFillTx/>
                <a:latin typeface="Calibri"/>
                <a:ea typeface="標楷體" pitchFamily="65" charset="-120"/>
                <a:cs typeface="+mn-cs"/>
              </a:rPr>
              <a:t>111.10.24</a:t>
            </a:r>
            <a:endParaRPr kumimoji="1" lang="zh-TW" altLang="en-US" sz="2000" b="0" i="0" u="none" strike="noStrike" kern="1200" cap="none" spc="0" normalizeH="0" baseline="0" noProof="0" dirty="0">
              <a:ln>
                <a:noFill/>
              </a:ln>
              <a:solidFill>
                <a:srgbClr val="C00000"/>
              </a:solidFill>
              <a:effectLst/>
              <a:uLnTx/>
              <a:uFillTx/>
              <a:latin typeface="Calibri"/>
              <a:ea typeface="標楷體" pitchFamily="65" charset="-120"/>
              <a:cs typeface="+mn-cs"/>
            </a:endParaRPr>
          </a:p>
        </p:txBody>
      </p:sp>
      <p:sp>
        <p:nvSpPr>
          <p:cNvPr id="6" name="矩形 5"/>
          <p:cNvSpPr/>
          <p:nvPr/>
        </p:nvSpPr>
        <p:spPr>
          <a:xfrm>
            <a:off x="289932" y="923659"/>
            <a:ext cx="8655828" cy="61237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zh-TW" altLang="en-US" b="1" dirty="0">
                <a:solidFill>
                  <a:srgbClr val="002060"/>
                </a:solidFill>
              </a:rPr>
              <a:t>證券承銷商辦理股票初次申請上市案之評估查核</a:t>
            </a:r>
            <a:r>
              <a:rPr lang="zh-TW" altLang="en-US" b="1" dirty="0" smtClean="0">
                <a:solidFill>
                  <a:srgbClr val="002060"/>
                </a:solidFill>
              </a:rPr>
              <a:t>程序第</a:t>
            </a:r>
            <a:r>
              <a:rPr lang="en-US" altLang="zh-TW" b="1" dirty="0">
                <a:solidFill>
                  <a:srgbClr val="002060"/>
                </a:solidFill>
              </a:rPr>
              <a:t>7</a:t>
            </a:r>
            <a:r>
              <a:rPr lang="zh-TW" altLang="en-US" b="1" dirty="0" smtClean="0">
                <a:solidFill>
                  <a:srgbClr val="002060"/>
                </a:solidFill>
              </a:rPr>
              <a:t>點</a:t>
            </a:r>
            <a:r>
              <a:rPr lang="zh-TW" altLang="en-US" b="1" dirty="0">
                <a:solidFill>
                  <a:srgbClr val="002060"/>
                </a:solidFill>
              </a:rPr>
              <a:t>、</a:t>
            </a:r>
            <a:r>
              <a:rPr lang="zh-TW" altLang="en-US" b="1" dirty="0" smtClean="0">
                <a:solidFill>
                  <a:srgbClr val="002060"/>
                </a:solidFill>
              </a:rPr>
              <a:t>股票</a:t>
            </a:r>
            <a:r>
              <a:rPr lang="zh-TW" altLang="en-US" b="1" dirty="0">
                <a:solidFill>
                  <a:srgbClr val="002060"/>
                </a:solidFill>
              </a:rPr>
              <a:t>初次上市之證券承銷商評估報告應行記載事項</a:t>
            </a:r>
            <a:r>
              <a:rPr lang="zh-TW" altLang="en-US" b="1" dirty="0" smtClean="0">
                <a:solidFill>
                  <a:srgbClr val="002060"/>
                </a:solidFill>
              </a:rPr>
              <a:t>要點第</a:t>
            </a:r>
            <a:r>
              <a:rPr lang="en-US" altLang="zh-TW" b="1" dirty="0">
                <a:solidFill>
                  <a:srgbClr val="002060"/>
                </a:solidFill>
              </a:rPr>
              <a:t>11</a:t>
            </a:r>
            <a:r>
              <a:rPr lang="zh-TW" altLang="en-US" b="1" dirty="0" smtClean="0">
                <a:solidFill>
                  <a:srgbClr val="002060"/>
                </a:solidFill>
              </a:rPr>
              <a:t>點</a:t>
            </a:r>
            <a:r>
              <a:rPr lang="en-US" altLang="zh-TW" b="1" dirty="0" smtClean="0">
                <a:solidFill>
                  <a:srgbClr val="FF0000"/>
                </a:solidFill>
              </a:rPr>
              <a:t>(112.1.1</a:t>
            </a:r>
            <a:r>
              <a:rPr lang="zh-TW" altLang="en-US" b="1" dirty="0" smtClean="0">
                <a:solidFill>
                  <a:srgbClr val="FF0000"/>
                </a:solidFill>
              </a:rPr>
              <a:t>實施</a:t>
            </a:r>
            <a:r>
              <a:rPr lang="en-US" altLang="zh-TW" b="1" dirty="0" smtClean="0">
                <a:solidFill>
                  <a:srgbClr val="FF0000"/>
                </a:solidFill>
              </a:rPr>
              <a:t>)</a:t>
            </a:r>
          </a:p>
        </p:txBody>
      </p:sp>
    </p:spTree>
    <p:extLst>
      <p:ext uri="{BB962C8B-B14F-4D97-AF65-F5344CB8AC3E}">
        <p14:creationId xmlns:p14="http://schemas.microsoft.com/office/powerpoint/2010/main" val="2973583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0" y="997581"/>
            <a:ext cx="9144000" cy="669385"/>
          </a:xfrm>
        </p:spPr>
        <p:txBody>
          <a:bodyPr/>
          <a:lstStyle/>
          <a:p>
            <a:pPr marL="0" indent="0">
              <a:buNone/>
            </a:pPr>
            <a:r>
              <a:rPr lang="zh-TW" altLang="en-US" sz="2000" dirty="0"/>
              <a:t>審查外國有價證券上市作業程序</a:t>
            </a:r>
            <a:r>
              <a:rPr lang="zh-TW" altLang="en-US" sz="2000" dirty="0" smtClean="0"/>
              <a:t>第</a:t>
            </a:r>
            <a:r>
              <a:rPr lang="en-US" altLang="zh-TW" sz="2000" dirty="0" smtClean="0"/>
              <a:t>4</a:t>
            </a:r>
            <a:r>
              <a:rPr lang="zh-TW" altLang="en-US" sz="2000" dirty="0" smtClean="0"/>
              <a:t>條之</a:t>
            </a:r>
            <a:r>
              <a:rPr lang="en-US" altLang="zh-TW" sz="2000" dirty="0" smtClean="0"/>
              <a:t>1</a:t>
            </a:r>
            <a:r>
              <a:rPr lang="zh-TW" altLang="en-US" sz="2000" dirty="0"/>
              <a:t>、對第一上市公司、創新板第一上市公司上市後管理作業辦法</a:t>
            </a:r>
            <a:r>
              <a:rPr lang="zh-TW" altLang="en-US" sz="2000" dirty="0" smtClean="0"/>
              <a:t>第</a:t>
            </a:r>
            <a:r>
              <a:rPr lang="en-US" altLang="zh-TW" sz="2000" dirty="0" smtClean="0"/>
              <a:t>11</a:t>
            </a:r>
            <a:r>
              <a:rPr lang="zh-TW" altLang="en-US" sz="2000" dirty="0"/>
              <a:t>條、對初次申請股票上市案簽證會計師查核缺失處理辦法</a:t>
            </a:r>
            <a:r>
              <a:rPr lang="zh-TW" altLang="en-US" sz="2000" dirty="0" smtClean="0"/>
              <a:t>第</a:t>
            </a:r>
            <a:r>
              <a:rPr lang="en-US" altLang="zh-TW" sz="2000" dirty="0" smtClean="0"/>
              <a:t>2</a:t>
            </a:r>
            <a:r>
              <a:rPr lang="zh-TW" altLang="en-US" sz="2000" dirty="0" smtClean="0"/>
              <a:t>條</a:t>
            </a:r>
            <a:endParaRPr lang="zh-TW" altLang="en-US" sz="2000" dirty="0"/>
          </a:p>
        </p:txBody>
      </p:sp>
      <p:sp>
        <p:nvSpPr>
          <p:cNvPr id="3" name="投影片編號版面配置區 2"/>
          <p:cNvSpPr>
            <a:spLocks noGrp="1"/>
          </p:cNvSpPr>
          <p:nvPr>
            <p:ph type="sldNum" sz="quarter" idx="12"/>
          </p:nvPr>
        </p:nvSpPr>
        <p:spPr/>
        <p:txBody>
          <a:bodyPr>
            <a:normAutofit/>
          </a:bodyPr>
          <a:lstStyle/>
          <a:p>
            <a:pPr>
              <a:defRPr/>
            </a:pPr>
            <a:fld id="{B5232D80-EE55-46FA-91AB-F8D8FDE64A2C}" type="slidenum">
              <a:rPr lang="en-US" altLang="zh-TW" smtClean="0"/>
              <a:pPr>
                <a:defRPr/>
              </a:pPr>
              <a:t>11</a:t>
            </a:fld>
            <a:endParaRPr lang="en-US" altLang="zh-TW"/>
          </a:p>
        </p:txBody>
      </p:sp>
      <p:sp>
        <p:nvSpPr>
          <p:cNvPr id="4" name="標題 1"/>
          <p:cNvSpPr txBox="1">
            <a:spLocks/>
          </p:cNvSpPr>
          <p:nvPr/>
        </p:nvSpPr>
        <p:spPr>
          <a:xfrm>
            <a:off x="762000" y="76200"/>
            <a:ext cx="8153400" cy="635479"/>
          </a:xfrm>
          <a:prstGeom prst="rect">
            <a:avLst/>
          </a:prstGeom>
        </p:spPr>
        <p:txBody>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ea typeface="微軟正黑體" pitchFamily="34" charset="-120"/>
              </a:defRPr>
            </a:lvl2pPr>
            <a:lvl3pPr algn="l" rtl="0" eaLnBrk="0" fontAlgn="base" hangingPunct="0">
              <a:spcBef>
                <a:spcPct val="0"/>
              </a:spcBef>
              <a:spcAft>
                <a:spcPct val="0"/>
              </a:spcAft>
              <a:defRPr sz="4400">
                <a:solidFill>
                  <a:schemeClr val="tx2"/>
                </a:solidFill>
                <a:latin typeface="Tw Cen MT" pitchFamily="34" charset="0"/>
                <a:ea typeface="微軟正黑體" pitchFamily="34" charset="-120"/>
              </a:defRPr>
            </a:lvl3pPr>
            <a:lvl4pPr algn="l" rtl="0" eaLnBrk="0" fontAlgn="base" hangingPunct="0">
              <a:spcBef>
                <a:spcPct val="0"/>
              </a:spcBef>
              <a:spcAft>
                <a:spcPct val="0"/>
              </a:spcAft>
              <a:defRPr sz="4400">
                <a:solidFill>
                  <a:schemeClr val="tx2"/>
                </a:solidFill>
                <a:latin typeface="Tw Cen MT" pitchFamily="34" charset="0"/>
                <a:ea typeface="微軟正黑體" pitchFamily="34" charset="-120"/>
              </a:defRPr>
            </a:lvl4pPr>
            <a:lvl5pPr algn="l" rtl="0" eaLnBrk="0" fontAlgn="base" hangingPunct="0">
              <a:spcBef>
                <a:spcPct val="0"/>
              </a:spcBef>
              <a:spcAft>
                <a:spcPct val="0"/>
              </a:spcAft>
              <a:defRPr sz="4400">
                <a:solidFill>
                  <a:schemeClr val="tx2"/>
                </a:solidFill>
                <a:latin typeface="Tw Cen MT" pitchFamily="34" charset="0"/>
                <a:ea typeface="微軟正黑體" pitchFamily="34" charset="-120"/>
              </a:defRPr>
            </a:lvl5pPr>
            <a:lvl6pPr marL="457200" algn="l" rtl="0" fontAlgn="base">
              <a:spcBef>
                <a:spcPct val="0"/>
              </a:spcBef>
              <a:spcAft>
                <a:spcPct val="0"/>
              </a:spcAft>
              <a:defRPr sz="4400">
                <a:solidFill>
                  <a:schemeClr val="tx2"/>
                </a:solidFill>
                <a:latin typeface="Tw Cen MT" pitchFamily="34" charset="0"/>
                <a:ea typeface="微軟正黑體" pitchFamily="34" charset="-120"/>
              </a:defRPr>
            </a:lvl6pPr>
            <a:lvl7pPr marL="914400" algn="l" rtl="0" fontAlgn="base">
              <a:spcBef>
                <a:spcPct val="0"/>
              </a:spcBef>
              <a:spcAft>
                <a:spcPct val="0"/>
              </a:spcAft>
              <a:defRPr sz="4400">
                <a:solidFill>
                  <a:schemeClr val="tx2"/>
                </a:solidFill>
                <a:latin typeface="Tw Cen MT" pitchFamily="34" charset="0"/>
                <a:ea typeface="微軟正黑體" pitchFamily="34" charset="-120"/>
              </a:defRPr>
            </a:lvl7pPr>
            <a:lvl8pPr marL="1371600" algn="l" rtl="0" fontAlgn="base">
              <a:spcBef>
                <a:spcPct val="0"/>
              </a:spcBef>
              <a:spcAft>
                <a:spcPct val="0"/>
              </a:spcAft>
              <a:defRPr sz="4400">
                <a:solidFill>
                  <a:schemeClr val="tx2"/>
                </a:solidFill>
                <a:latin typeface="Tw Cen MT" pitchFamily="34" charset="0"/>
                <a:ea typeface="微軟正黑體" pitchFamily="34" charset="-120"/>
              </a:defRPr>
            </a:lvl8pPr>
            <a:lvl9pPr marL="1828800" algn="l" rtl="0" fontAlgn="base">
              <a:spcBef>
                <a:spcPct val="0"/>
              </a:spcBef>
              <a:spcAft>
                <a:spcPct val="0"/>
              </a:spcAft>
              <a:defRPr sz="4400">
                <a:solidFill>
                  <a:schemeClr val="tx2"/>
                </a:solidFill>
                <a:latin typeface="Tw Cen MT" pitchFamily="34" charset="0"/>
                <a:ea typeface="微軟正黑體" pitchFamily="34" charset="-120"/>
              </a:defRPr>
            </a:lvl9pPr>
          </a:lstStyle>
          <a:p>
            <a:pPr algn="ctr"/>
            <a:r>
              <a:rPr lang="zh-TW" altLang="en-US" sz="3600" b="1" cap="all" dirty="0">
                <a:solidFill>
                  <a:srgbClr val="002060"/>
                </a:solidFill>
                <a:effectLst>
                  <a:outerShdw blurRad="38100" dist="38100" dir="2700000" algn="tl">
                    <a:srgbClr val="000000">
                      <a:alpha val="43137"/>
                    </a:srgbClr>
                  </a:outerShdw>
                </a:effectLst>
                <a:latin typeface="Book Antiqua" pitchFamily="18" charset="0"/>
                <a:ea typeface="標楷體" pitchFamily="65" charset="-120"/>
              </a:rPr>
              <a:t>二</a:t>
            </a:r>
            <a:r>
              <a:rPr lang="zh-TW" altLang="en-US" sz="3600" b="1" cap="all" dirty="0" smtClean="0">
                <a:solidFill>
                  <a:srgbClr val="002060"/>
                </a:solidFill>
                <a:effectLst>
                  <a:outerShdw blurRad="38100" dist="38100" dir="2700000" algn="tl">
                    <a:srgbClr val="000000">
                      <a:alpha val="43137"/>
                    </a:srgbClr>
                  </a:outerShdw>
                </a:effectLst>
                <a:latin typeface="Book Antiqua" pitchFamily="18" charset="0"/>
                <a:ea typeface="標楷體" pitchFamily="65" charset="-120"/>
              </a:rPr>
              <a:t>、</a:t>
            </a:r>
            <a:r>
              <a:rPr lang="zh-TW" altLang="en-US" sz="3600" b="1" cap="all" dirty="0">
                <a:solidFill>
                  <a:srgbClr val="002060"/>
                </a:solidFill>
                <a:effectLst>
                  <a:outerShdw blurRad="38100" dist="38100" dir="2700000" algn="tl">
                    <a:srgbClr val="000000">
                      <a:alpha val="43137"/>
                    </a:srgbClr>
                  </a:outerShdw>
                </a:effectLst>
                <a:latin typeface="Book Antiqua" pitchFamily="18" charset="0"/>
                <a:ea typeface="標楷體" pitchFamily="65" charset="-120"/>
              </a:rPr>
              <a:t>更換會計</a:t>
            </a:r>
            <a:r>
              <a:rPr lang="zh-TW" altLang="en-US" sz="3600" b="1" cap="all" dirty="0" smtClean="0">
                <a:solidFill>
                  <a:srgbClr val="002060"/>
                </a:solidFill>
                <a:effectLst>
                  <a:outerShdw blurRad="38100" dist="38100" dir="2700000" algn="tl">
                    <a:srgbClr val="000000">
                      <a:alpha val="43137"/>
                    </a:srgbClr>
                  </a:outerShdw>
                </a:effectLst>
                <a:latin typeface="Book Antiqua" pitchFamily="18" charset="0"/>
                <a:ea typeface="標楷體" pitchFamily="65" charset="-120"/>
              </a:rPr>
              <a:t>原則之統稱</a:t>
            </a:r>
            <a:endParaRPr lang="zh-TW" altLang="en-US" sz="3600" b="1" cap="all" dirty="0">
              <a:solidFill>
                <a:srgbClr val="002060"/>
              </a:solidFill>
              <a:effectLst>
                <a:outerShdw blurRad="38100" dist="38100" dir="2700000" algn="tl">
                  <a:srgbClr val="000000">
                    <a:alpha val="43137"/>
                  </a:srgbClr>
                </a:outerShdw>
              </a:effectLst>
              <a:latin typeface="Book Antiqua" pitchFamily="18" charset="0"/>
              <a:ea typeface="標楷體" pitchFamily="65" charset="-120"/>
            </a:endParaRPr>
          </a:p>
        </p:txBody>
      </p:sp>
      <p:sp>
        <p:nvSpPr>
          <p:cNvPr id="5" name="矩形 4"/>
          <p:cNvSpPr>
            <a:spLocks noChangeArrowheads="1"/>
          </p:cNvSpPr>
          <p:nvPr/>
        </p:nvSpPr>
        <p:spPr bwMode="auto">
          <a:xfrm>
            <a:off x="7922191" y="782478"/>
            <a:ext cx="12218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dirty="0" smtClean="0">
                <a:solidFill>
                  <a:srgbClr val="C00000"/>
                </a:solidFill>
                <a:latin typeface="Calibri"/>
                <a:ea typeface="標楷體" pitchFamily="65" charset="-120"/>
              </a:rPr>
              <a:t>112.04.24</a:t>
            </a:r>
            <a:endParaRPr lang="zh-TW" altLang="en-US" dirty="0">
              <a:solidFill>
                <a:srgbClr val="C00000"/>
              </a:solidFill>
              <a:latin typeface="Calibri"/>
              <a:ea typeface="標楷體" pitchFamily="65"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308014347"/>
              </p:ext>
            </p:extLst>
          </p:nvPr>
        </p:nvGraphicFramePr>
        <p:xfrm>
          <a:off x="107951" y="2052691"/>
          <a:ext cx="8807449" cy="4752732"/>
        </p:xfrm>
        <a:graphic>
          <a:graphicData uri="http://schemas.openxmlformats.org/drawingml/2006/table">
            <a:tbl>
              <a:tblPr firstRow="1" bandRow="1">
                <a:tableStyleId>{5C22544A-7EE6-4342-B048-85BDC9FD1C3A}</a:tableStyleId>
              </a:tblPr>
              <a:tblGrid>
                <a:gridCol w="8807449">
                  <a:extLst>
                    <a:ext uri="{9D8B030D-6E8A-4147-A177-3AD203B41FA5}">
                      <a16:colId xmlns:a16="http://schemas.microsoft.com/office/drawing/2014/main" val="20000"/>
                    </a:ext>
                  </a:extLst>
                </a:gridCol>
              </a:tblGrid>
              <a:tr h="597030">
                <a:tc>
                  <a:txBody>
                    <a:bodyPr/>
                    <a:lstStyle/>
                    <a:p>
                      <a:pPr algn="ctr"/>
                      <a:r>
                        <a:rPr lang="zh-TW" altLang="en-US" sz="2400" b="1" dirty="0" smtClean="0">
                          <a:latin typeface="標楷體" panose="03000509000000000000" pitchFamily="65" charset="-120"/>
                          <a:ea typeface="標楷體" panose="03000509000000000000" pitchFamily="65" charset="-120"/>
                        </a:rPr>
                        <a:t>修正內容</a:t>
                      </a:r>
                      <a:endParaRPr lang="zh-TW" altLang="en-US" sz="2400" b="1" dirty="0">
                        <a:latin typeface="標楷體" panose="03000509000000000000" pitchFamily="65" charset="-120"/>
                        <a:ea typeface="標楷體" panose="03000509000000000000" pitchFamily="65" charset="-120"/>
                      </a:endParaRPr>
                    </a:p>
                  </a:txBody>
                  <a:tcPr marL="91445" marR="91445" marT="45715" marB="45715"/>
                </a:tc>
                <a:extLst>
                  <a:ext uri="{0D108BD9-81ED-4DB2-BD59-A6C34878D82A}">
                    <a16:rowId xmlns:a16="http://schemas.microsoft.com/office/drawing/2014/main" val="10000"/>
                  </a:ext>
                </a:extLst>
              </a:tr>
              <a:tr h="4155702">
                <a:tc>
                  <a:txBody>
                    <a:bodyPr/>
                    <a:lstStyle/>
                    <a:p>
                      <a:pPr marL="342900" indent="-342900" algn="just">
                        <a:spcAft>
                          <a:spcPts val="0"/>
                        </a:spcAft>
                        <a:buFont typeface="Wingdings" panose="05000000000000000000" pitchFamily="2" charset="2"/>
                        <a:buChar char="p"/>
                      </a:pPr>
                      <a:r>
                        <a:rPr lang="zh-TW" altLang="en-US" sz="2330" baseline="0" dirty="0" smtClean="0">
                          <a:latin typeface="標楷體" pitchFamily="65" charset="-120"/>
                          <a:ea typeface="標楷體" pitchFamily="65" charset="-120"/>
                        </a:rPr>
                        <a:t>「一般公認審計準則」更名為「會計師服務案件準則」。</a:t>
                      </a:r>
                      <a:endParaRPr lang="en-US" altLang="zh-TW" sz="2330" baseline="0" dirty="0" smtClean="0">
                        <a:latin typeface="標楷體" pitchFamily="65" charset="-120"/>
                        <a:ea typeface="標楷體" pitchFamily="65" charset="-120"/>
                      </a:endParaRPr>
                    </a:p>
                    <a:p>
                      <a:pPr marL="342900" indent="-342900" algn="just">
                        <a:spcAft>
                          <a:spcPts val="0"/>
                        </a:spcAft>
                        <a:buFont typeface="Wingdings" panose="05000000000000000000" pitchFamily="2" charset="2"/>
                        <a:buChar char="p"/>
                      </a:pPr>
                      <a:r>
                        <a:rPr lang="zh-TW" altLang="en-US" sz="2330" baseline="0" dirty="0" smtClean="0">
                          <a:latin typeface="標楷體" pitchFamily="65" charset="-120"/>
                          <a:ea typeface="標楷體" pitchFamily="65" charset="-120"/>
                        </a:rPr>
                        <a:t>配合財團法人中華民國會計研究發展基金會發布之「審計準則委員會所發布規範會計師服務案件準則總綱」規定之準則適用分類。</a:t>
                      </a:r>
                      <a:endParaRPr lang="en-US" altLang="zh-TW" sz="2330" baseline="0" dirty="0" smtClean="0">
                        <a:latin typeface="標楷體" pitchFamily="65" charset="-120"/>
                        <a:ea typeface="標楷體" pitchFamily="65" charset="-120"/>
                      </a:endParaRPr>
                    </a:p>
                    <a:p>
                      <a:pPr marL="342900" indent="-342900" algn="just">
                        <a:spcAft>
                          <a:spcPts val="0"/>
                        </a:spcAft>
                        <a:buFont typeface="Wingdings" panose="05000000000000000000" pitchFamily="2" charset="2"/>
                        <a:buChar char="p"/>
                      </a:pPr>
                      <a:r>
                        <a:rPr lang="zh-TW" altLang="en-US" sz="2330" baseline="0" dirty="0" smtClean="0">
                          <a:latin typeface="標楷體" pitchFamily="65" charset="-120"/>
                          <a:ea typeface="標楷體" pitchFamily="65" charset="-120"/>
                        </a:rPr>
                        <a:t>所涉事項：</a:t>
                      </a:r>
                      <a:r>
                        <a:rPr lang="en-US" altLang="zh-TW" sz="2330" baseline="0" dirty="0" smtClean="0">
                          <a:latin typeface="標楷體" pitchFamily="65" charset="-120"/>
                          <a:ea typeface="標楷體" pitchFamily="65" charset="-120"/>
                        </a:rPr>
                        <a:t>1.</a:t>
                      </a:r>
                      <a:r>
                        <a:rPr lang="zh-TW" altLang="en-US" sz="2330" baseline="0" dirty="0" smtClean="0">
                          <a:latin typeface="標楷體" pitchFamily="65" charset="-120"/>
                          <a:ea typeface="標楷體" pitchFamily="65" charset="-120"/>
                        </a:rPr>
                        <a:t>證券承銷商、會計師提供之上市查核報告應載明業依我國會計師查核簽證財務報表規則及會計師服務案件準則查核或核閱。</a:t>
                      </a:r>
                      <a:r>
                        <a:rPr lang="en-US" altLang="zh-TW" sz="2330" baseline="0" dirty="0" smtClean="0">
                          <a:latin typeface="標楷體" pitchFamily="65" charset="-120"/>
                          <a:ea typeface="標楷體" pitchFamily="65" charset="-120"/>
                        </a:rPr>
                        <a:t>2.</a:t>
                      </a:r>
                      <a:r>
                        <a:rPr lang="zh-TW" altLang="en-US" sz="2330" baseline="0" dirty="0" smtClean="0">
                          <a:latin typeface="標楷體" pitchFamily="65" charset="-120"/>
                          <a:ea typeface="標楷體" pitchFamily="65" charset="-120"/>
                        </a:rPr>
                        <a:t>實質審閱財務報告或財務預測期間若有必要時，應調閱會計師之相關工作底稿，查明簽證會計師是否依照會計師查核簽證財務報表規則暨會計師服務案件準則辦理。</a:t>
                      </a:r>
                      <a:r>
                        <a:rPr lang="en-US" altLang="zh-TW" sz="2330" baseline="0" dirty="0" smtClean="0">
                          <a:latin typeface="標楷體" pitchFamily="65" charset="-120"/>
                          <a:ea typeface="標楷體" pitchFamily="65" charset="-120"/>
                        </a:rPr>
                        <a:t>3.</a:t>
                      </a:r>
                      <a:r>
                        <a:rPr lang="zh-TW" altLang="en-US" sz="2330" baseline="0" dirty="0" smtClean="0">
                          <a:latin typeface="標楷體" pitchFamily="65" charset="-120"/>
                          <a:ea typeface="標楷體" pitchFamily="65" charset="-120"/>
                        </a:rPr>
                        <a:t>會計師執行初次申請股票上市公司申請上市時所檢送之內部控制制度審查報告、財務報告或財務預測之查核或核閱工作，未依會計師查核簽證財務報表規則或會計師服務案件準則執行查核或核閱工作者。</a:t>
                      </a:r>
                    </a:p>
                  </a:txBody>
                  <a:tcPr marL="91445" marR="91445" marT="45715" marB="45715"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789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nSpc>
                <a:spcPct val="80000"/>
              </a:lnSpc>
            </a:pPr>
            <a:fld id="{CCAFF699-D656-4B2E-9143-C85481FE4BF2}" type="slidenum">
              <a:rPr kumimoji="0" lang="en-US" altLang="zh-TW" sz="1200" smtClean="0">
                <a:solidFill>
                  <a:srgbClr val="FFFFFF"/>
                </a:solidFill>
              </a:rPr>
              <a:pPr>
                <a:lnSpc>
                  <a:spcPct val="80000"/>
                </a:lnSpc>
              </a:pPr>
              <a:t>12</a:t>
            </a:fld>
            <a:endParaRPr kumimoji="0" lang="en-US" altLang="zh-TW" sz="1200" smtClean="0">
              <a:solidFill>
                <a:srgbClr val="FFFFFF"/>
              </a:solidFill>
            </a:endParaRPr>
          </a:p>
        </p:txBody>
      </p:sp>
      <p:sp>
        <p:nvSpPr>
          <p:cNvPr id="56323" name="頁尾版面配置區 8"/>
          <p:cNvSpPr>
            <a:spLocks noGrp="1"/>
          </p:cNvSpPr>
          <p:nvPr>
            <p:ph type="ftr"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kumimoji="0" lang="en-US" altLang="zh-TW" smtClean="0">
              <a:solidFill>
                <a:schemeClr val="tx2"/>
              </a:solidFill>
            </a:endParaRPr>
          </a:p>
        </p:txBody>
      </p:sp>
      <p:sp>
        <p:nvSpPr>
          <p:cNvPr id="10" name="Rectangle 4">
            <a:extLst/>
          </p:cNvPr>
          <p:cNvSpPr>
            <a:spLocks noChangeArrowheads="1"/>
          </p:cNvSpPr>
          <p:nvPr/>
        </p:nvSpPr>
        <p:spPr bwMode="auto">
          <a:xfrm>
            <a:off x="1219200" y="2667000"/>
            <a:ext cx="6705600" cy="1600200"/>
          </a:xfrm>
          <a:prstGeom prst="rect">
            <a:avLst/>
          </a:prstGeom>
          <a:gradFill rotWithShape="1">
            <a:gsLst>
              <a:gs pos="0">
                <a:schemeClr val="bg1"/>
              </a:gs>
              <a:gs pos="100000">
                <a:srgbClr val="DDDDDD"/>
              </a:gs>
            </a:gsLst>
            <a:path path="shape">
              <a:fillToRect l="50000" t="50000" r="50000" b="50000"/>
            </a:path>
          </a:gradFill>
          <a:ln w="76200">
            <a:solidFill>
              <a:schemeClr val="bg2"/>
            </a:solidFill>
            <a:miter lim="800000"/>
            <a:headEnd/>
            <a:tailEnd/>
          </a:ln>
        </p:spPr>
        <p:txBody>
          <a:bodyPr anchor="ctr"/>
          <a:lstStyle/>
          <a:p>
            <a:pPr marL="320040" indent="-320040" algn="ctr" eaLnBrk="1" fontAlgn="auto" hangingPunct="1">
              <a:spcAft>
                <a:spcPts val="0"/>
              </a:spcAft>
              <a:defRPr/>
            </a:pPr>
            <a:r>
              <a:rPr lang="zh-TW" altLang="en-US" sz="3600" b="1" dirty="0">
                <a:solidFill>
                  <a:srgbClr val="1A0585"/>
                </a:solidFill>
                <a:effectLst>
                  <a:outerShdw blurRad="38100" dist="38100" dir="2700000" algn="tl">
                    <a:srgbClr val="000000">
                      <a:alpha val="43137"/>
                    </a:srgbClr>
                  </a:outerShdw>
                </a:effectLst>
                <a:latin typeface="標楷體" pitchFamily="65" charset="-120"/>
                <a:ea typeface="標楷體" pitchFamily="65" charset="-120"/>
              </a:rPr>
              <a:t>參、上市後管理規章</a:t>
            </a:r>
            <a:endParaRPr lang="en-US" altLang="zh-TW" sz="3600" dirty="0">
              <a:effectLst>
                <a:outerShdw blurRad="38100" dist="38100" dir="2700000" algn="tl">
                  <a:srgbClr val="000000">
                    <a:alpha val="43137"/>
                  </a:srgbClr>
                </a:outerShdw>
              </a:effectLst>
              <a:latin typeface="標楷體" pitchFamily="65" charset="-120"/>
              <a:ea typeface="標楷體" pitchFamily="65" charset="-120"/>
            </a:endParaRPr>
          </a:p>
        </p:txBody>
      </p:sp>
    </p:spTree>
    <p:extLst>
      <p:ext uri="{BB962C8B-B14F-4D97-AF65-F5344CB8AC3E}">
        <p14:creationId xmlns:p14="http://schemas.microsoft.com/office/powerpoint/2010/main" val="324532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93292"/>
            <a:ext cx="8686800" cy="383704"/>
          </a:xfrm>
        </p:spPr>
        <p:txBody>
          <a:bodyPr/>
          <a:lstStyle/>
          <a:p>
            <a:pPr>
              <a:lnSpc>
                <a:spcPts val="3600"/>
              </a:lnSpc>
            </a:pPr>
            <a:r>
              <a:rPr lang="zh-TW" altLang="en-US" sz="3600" dirty="0" smtClean="0"/>
              <a:t>一、強化併購程序之正當性</a:t>
            </a:r>
            <a:r>
              <a:rPr lang="en-US" altLang="zh-TW" sz="3600" dirty="0" smtClean="0"/>
              <a:t/>
            </a:r>
            <a:br>
              <a:rPr lang="en-US" altLang="zh-TW" sz="3600" dirty="0" smtClean="0"/>
            </a:br>
            <a:r>
              <a:rPr lang="en-US" altLang="zh-TW" sz="3600" dirty="0" smtClean="0"/>
              <a:t>(</a:t>
            </a:r>
            <a:r>
              <a:rPr lang="zh-TW" altLang="en-US" sz="3600" dirty="0" smtClean="0"/>
              <a:t>一</a:t>
            </a:r>
            <a:r>
              <a:rPr lang="en-US" altLang="zh-TW" sz="3600" dirty="0" smtClean="0"/>
              <a:t>)</a:t>
            </a:r>
            <a:r>
              <a:rPr lang="zh-TW" altLang="en-US" sz="3600" dirty="0"/>
              <a:t>引進專業第三</a:t>
            </a:r>
            <a:r>
              <a:rPr lang="zh-TW" altLang="en-US" sz="3600" dirty="0" smtClean="0"/>
              <a:t>人把關</a:t>
            </a:r>
            <a:endParaRPr lang="zh-TW" altLang="en-US" sz="3600" dirty="0"/>
          </a:p>
        </p:txBody>
      </p:sp>
      <p:sp>
        <p:nvSpPr>
          <p:cNvPr id="4" name="投影片編號版面配置區 3"/>
          <p:cNvSpPr>
            <a:spLocks noGrp="1"/>
          </p:cNvSpPr>
          <p:nvPr>
            <p:ph type="sldNum" sz="quarter" idx="12"/>
          </p:nvPr>
        </p:nvSpPr>
        <p:spPr/>
        <p:txBody>
          <a:bodyPr/>
          <a:lstStyle/>
          <a:p>
            <a:pPr>
              <a:defRPr/>
            </a:pPr>
            <a:fld id="{B26597DD-AE29-4BAB-A813-DA9F4EE90BF1}" type="slidenum">
              <a:rPr lang="zh-TW" altLang="en-US" smtClean="0"/>
              <a:pPr>
                <a:defRPr/>
              </a:pPr>
              <a:t>13</a:t>
            </a:fld>
            <a:endParaRPr lang="zh-TW" altLang="en-US" dirty="0"/>
          </a:p>
        </p:txBody>
      </p:sp>
      <p:sp>
        <p:nvSpPr>
          <p:cNvPr id="5" name="矩形 4"/>
          <p:cNvSpPr/>
          <p:nvPr/>
        </p:nvSpPr>
        <p:spPr>
          <a:xfrm>
            <a:off x="7665490" y="676996"/>
            <a:ext cx="1373188" cy="40011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2000" b="0" i="0" u="none" strike="noStrike" kern="1200" cap="none" spc="0" normalizeH="0" baseline="0" noProof="0" dirty="0" smtClean="0">
                <a:ln>
                  <a:noFill/>
                </a:ln>
                <a:solidFill>
                  <a:srgbClr val="C00000"/>
                </a:solidFill>
                <a:effectLst/>
                <a:uLnTx/>
                <a:uFillTx/>
                <a:latin typeface="Calibri"/>
                <a:ea typeface="標楷體" pitchFamily="65" charset="-120"/>
                <a:cs typeface="+mn-cs"/>
              </a:rPr>
              <a:t>111.11.25</a:t>
            </a:r>
            <a:endParaRPr kumimoji="1" lang="zh-TW" altLang="en-US" sz="2000" b="0" i="0" u="none" strike="noStrike" kern="1200" cap="none" spc="0" normalizeH="0" baseline="0" noProof="0" dirty="0">
              <a:ln>
                <a:noFill/>
              </a:ln>
              <a:solidFill>
                <a:srgbClr val="C00000"/>
              </a:solidFill>
              <a:effectLst/>
              <a:uLnTx/>
              <a:uFillTx/>
              <a:latin typeface="Calibri"/>
              <a:ea typeface="標楷體" pitchFamily="65" charset="-120"/>
              <a:cs typeface="+mn-cs"/>
            </a:endParaRPr>
          </a:p>
        </p:txBody>
      </p:sp>
      <p:sp>
        <p:nvSpPr>
          <p:cNvPr id="6" name="矩形 5"/>
          <p:cNvSpPr/>
          <p:nvPr/>
        </p:nvSpPr>
        <p:spPr>
          <a:xfrm>
            <a:off x="89430" y="1007458"/>
            <a:ext cx="8920345" cy="45919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nSpc>
                <a:spcPts val="2000"/>
              </a:lnSpc>
            </a:pPr>
            <a:r>
              <a:rPr lang="zh-TW" altLang="en-US" b="1" dirty="0" smtClean="0">
                <a:solidFill>
                  <a:srgbClr val="002060"/>
                </a:solidFill>
              </a:rPr>
              <a:t>「</a:t>
            </a:r>
            <a:r>
              <a:rPr lang="zh-TW" altLang="en-US" b="1" dirty="0">
                <a:solidFill>
                  <a:srgbClr val="002060"/>
                </a:solidFill>
              </a:rPr>
              <a:t>上市上櫃公司治理實務</a:t>
            </a:r>
            <a:r>
              <a:rPr lang="zh-TW" altLang="en-US" b="1" dirty="0" smtClean="0">
                <a:solidFill>
                  <a:srgbClr val="002060"/>
                </a:solidFill>
              </a:rPr>
              <a:t>守則」第</a:t>
            </a:r>
            <a:r>
              <a:rPr lang="en-US" altLang="zh-TW" b="1" dirty="0" smtClean="0">
                <a:solidFill>
                  <a:srgbClr val="002060"/>
                </a:solidFill>
              </a:rPr>
              <a:t>12</a:t>
            </a:r>
            <a:r>
              <a:rPr lang="zh-TW" altLang="en-US" b="1" dirty="0" smtClean="0">
                <a:solidFill>
                  <a:srgbClr val="002060"/>
                </a:solidFill>
              </a:rPr>
              <a:t>條</a:t>
            </a:r>
            <a:endParaRPr lang="en-US" altLang="zh-TW" sz="2400" b="1" dirty="0" smtClean="0">
              <a:solidFill>
                <a:srgbClr val="002060"/>
              </a:solidFill>
            </a:endParaRPr>
          </a:p>
        </p:txBody>
      </p:sp>
      <p:graphicFrame>
        <p:nvGraphicFramePr>
          <p:cNvPr id="10" name="資料庫圖表 9"/>
          <p:cNvGraphicFramePr/>
          <p:nvPr>
            <p:extLst>
              <p:ext uri="{D42A27DB-BD31-4B8C-83A1-F6EECF244321}">
                <p14:modId xmlns:p14="http://schemas.microsoft.com/office/powerpoint/2010/main" val="1885827698"/>
              </p:ext>
            </p:extLst>
          </p:nvPr>
        </p:nvGraphicFramePr>
        <p:xfrm>
          <a:off x="152401" y="1524000"/>
          <a:ext cx="8857374" cy="5032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7584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93292"/>
            <a:ext cx="8686800" cy="383704"/>
          </a:xfrm>
        </p:spPr>
        <p:txBody>
          <a:bodyPr/>
          <a:lstStyle/>
          <a:p>
            <a:pPr>
              <a:lnSpc>
                <a:spcPts val="3600"/>
              </a:lnSpc>
            </a:pPr>
            <a:r>
              <a:rPr lang="zh-TW" altLang="en-US" sz="3600" dirty="0" smtClean="0"/>
              <a:t>一、強化</a:t>
            </a:r>
            <a:r>
              <a:rPr lang="zh-TW" altLang="en-US" sz="3600" dirty="0"/>
              <a:t>併購程序之正當</a:t>
            </a:r>
            <a:r>
              <a:rPr lang="zh-TW" altLang="en-US" sz="3600" dirty="0" smtClean="0"/>
              <a:t>性</a:t>
            </a:r>
            <a:r>
              <a:rPr lang="en-US" altLang="zh-TW" sz="3600" dirty="0" smtClean="0"/>
              <a:t/>
            </a:r>
            <a:br>
              <a:rPr lang="en-US" altLang="zh-TW" sz="3600" dirty="0" smtClean="0"/>
            </a:br>
            <a:r>
              <a:rPr lang="en-US" altLang="zh-TW" sz="3600" dirty="0" smtClean="0"/>
              <a:t>(</a:t>
            </a:r>
            <a:r>
              <a:rPr lang="zh-TW" altLang="en-US" sz="3600" dirty="0" smtClean="0"/>
              <a:t>二</a:t>
            </a:r>
            <a:r>
              <a:rPr lang="en-US" altLang="zh-TW" sz="3600" dirty="0" smtClean="0"/>
              <a:t>)</a:t>
            </a:r>
            <a:r>
              <a:rPr lang="zh-TW" altLang="en-US" sz="3600" dirty="0" smtClean="0"/>
              <a:t>提升併購資訊揭露之完整性</a:t>
            </a:r>
            <a:endParaRPr lang="zh-TW" altLang="en-US" sz="3600" dirty="0"/>
          </a:p>
        </p:txBody>
      </p:sp>
      <p:sp>
        <p:nvSpPr>
          <p:cNvPr id="4" name="投影片編號版面配置區 3"/>
          <p:cNvSpPr>
            <a:spLocks noGrp="1"/>
          </p:cNvSpPr>
          <p:nvPr>
            <p:ph type="sldNum" sz="quarter" idx="12"/>
          </p:nvPr>
        </p:nvSpPr>
        <p:spPr/>
        <p:txBody>
          <a:bodyPr/>
          <a:lstStyle/>
          <a:p>
            <a:pPr>
              <a:defRPr/>
            </a:pPr>
            <a:fld id="{B26597DD-AE29-4BAB-A813-DA9F4EE90BF1}" type="slidenum">
              <a:rPr lang="zh-TW" altLang="en-US" smtClean="0"/>
              <a:pPr>
                <a:defRPr/>
              </a:pPr>
              <a:t>14</a:t>
            </a:fld>
            <a:endParaRPr lang="zh-TW" altLang="en-US" dirty="0"/>
          </a:p>
        </p:txBody>
      </p:sp>
      <p:sp>
        <p:nvSpPr>
          <p:cNvPr id="5" name="矩形 4"/>
          <p:cNvSpPr/>
          <p:nvPr/>
        </p:nvSpPr>
        <p:spPr>
          <a:xfrm>
            <a:off x="7665490" y="676996"/>
            <a:ext cx="1373188" cy="40011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2000" b="0" i="0" u="none" strike="noStrike" kern="1200" cap="none" spc="0" normalizeH="0" baseline="0" noProof="0" dirty="0" smtClean="0">
                <a:ln>
                  <a:noFill/>
                </a:ln>
                <a:solidFill>
                  <a:srgbClr val="C00000"/>
                </a:solidFill>
                <a:effectLst/>
                <a:uLnTx/>
                <a:uFillTx/>
                <a:latin typeface="Calibri"/>
                <a:ea typeface="標楷體" pitchFamily="65" charset="-120"/>
                <a:cs typeface="+mn-cs"/>
              </a:rPr>
              <a:t>111.11.25</a:t>
            </a:r>
            <a:endParaRPr kumimoji="1" lang="zh-TW" altLang="en-US" sz="2000" b="0" i="0" u="none" strike="noStrike" kern="1200" cap="none" spc="0" normalizeH="0" baseline="0" noProof="0" dirty="0">
              <a:ln>
                <a:noFill/>
              </a:ln>
              <a:solidFill>
                <a:srgbClr val="C00000"/>
              </a:solidFill>
              <a:effectLst/>
              <a:uLnTx/>
              <a:uFillTx/>
              <a:latin typeface="Calibri"/>
              <a:ea typeface="標楷體" pitchFamily="65" charset="-120"/>
              <a:cs typeface="+mn-cs"/>
            </a:endParaRPr>
          </a:p>
        </p:txBody>
      </p:sp>
      <p:sp>
        <p:nvSpPr>
          <p:cNvPr id="6" name="矩形 5"/>
          <p:cNvSpPr/>
          <p:nvPr/>
        </p:nvSpPr>
        <p:spPr>
          <a:xfrm>
            <a:off x="142082" y="1011699"/>
            <a:ext cx="8920345" cy="45919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endParaRPr kumimoji="0" lang="en-US" altLang="zh-TW" sz="2400" b="1" u="sng" dirty="0" smtClean="0">
              <a:solidFill>
                <a:srgbClr val="1A0585"/>
              </a:solidFill>
              <a:latin typeface="標楷體" panose="03000509000000000000" pitchFamily="65" charset="-120"/>
              <a:ea typeface="標楷體" panose="03000509000000000000" pitchFamily="65" charset="-120"/>
            </a:endParaRPr>
          </a:p>
          <a:p>
            <a:pPr>
              <a:lnSpc>
                <a:spcPts val="2000"/>
              </a:lnSpc>
            </a:pPr>
            <a:r>
              <a:rPr lang="zh-TW" altLang="en-US" b="1" dirty="0">
                <a:solidFill>
                  <a:srgbClr val="002060"/>
                </a:solidFill>
              </a:rPr>
              <a:t>「○○股份有限公司併購資訊揭露自律規範」參考範例第</a:t>
            </a:r>
            <a:r>
              <a:rPr lang="en-US" altLang="zh-TW" b="1" dirty="0">
                <a:solidFill>
                  <a:srgbClr val="002060"/>
                </a:solidFill>
              </a:rPr>
              <a:t>11</a:t>
            </a:r>
            <a:r>
              <a:rPr lang="zh-TW" altLang="en-US" b="1" dirty="0">
                <a:solidFill>
                  <a:srgbClr val="002060"/>
                </a:solidFill>
              </a:rPr>
              <a:t>條第</a:t>
            </a:r>
            <a:r>
              <a:rPr lang="en-US" altLang="zh-TW" b="1" dirty="0">
                <a:solidFill>
                  <a:srgbClr val="002060"/>
                </a:solidFill>
              </a:rPr>
              <a:t>1</a:t>
            </a:r>
            <a:r>
              <a:rPr lang="zh-TW" altLang="en-US" b="1" dirty="0">
                <a:solidFill>
                  <a:srgbClr val="002060"/>
                </a:solidFill>
              </a:rPr>
              <a:t>項、第</a:t>
            </a:r>
            <a:r>
              <a:rPr lang="en-US" altLang="zh-TW" b="1" dirty="0">
                <a:solidFill>
                  <a:srgbClr val="002060"/>
                </a:solidFill>
              </a:rPr>
              <a:t>2</a:t>
            </a:r>
            <a:r>
              <a:rPr lang="zh-TW" altLang="en-US" b="1" dirty="0" smtClean="0">
                <a:solidFill>
                  <a:srgbClr val="002060"/>
                </a:solidFill>
              </a:rPr>
              <a:t>項、第</a:t>
            </a:r>
            <a:r>
              <a:rPr lang="en-US" altLang="zh-TW" b="1" dirty="0" smtClean="0">
                <a:solidFill>
                  <a:srgbClr val="002060"/>
                </a:solidFill>
              </a:rPr>
              <a:t>12</a:t>
            </a:r>
            <a:r>
              <a:rPr lang="zh-TW" altLang="en-US" b="1" dirty="0" smtClean="0">
                <a:solidFill>
                  <a:srgbClr val="002060"/>
                </a:solidFill>
              </a:rPr>
              <a:t>條</a:t>
            </a:r>
            <a:endParaRPr lang="en-US" altLang="zh-TW" b="1" dirty="0" smtClean="0">
              <a:solidFill>
                <a:srgbClr val="002060"/>
              </a:solidFill>
            </a:endParaRPr>
          </a:p>
          <a:p>
            <a:pPr>
              <a:lnSpc>
                <a:spcPts val="2000"/>
              </a:lnSpc>
            </a:pPr>
            <a:endParaRPr lang="en-US" altLang="zh-TW" sz="2400" b="1" dirty="0" smtClean="0">
              <a:solidFill>
                <a:srgbClr val="002060"/>
              </a:solidFill>
            </a:endParaRPr>
          </a:p>
        </p:txBody>
      </p:sp>
      <p:graphicFrame>
        <p:nvGraphicFramePr>
          <p:cNvPr id="10" name="資料庫圖表 9"/>
          <p:cNvGraphicFramePr/>
          <p:nvPr>
            <p:extLst>
              <p:ext uri="{D42A27DB-BD31-4B8C-83A1-F6EECF244321}">
                <p14:modId xmlns:p14="http://schemas.microsoft.com/office/powerpoint/2010/main" val="4162354134"/>
              </p:ext>
            </p:extLst>
          </p:nvPr>
        </p:nvGraphicFramePr>
        <p:xfrm>
          <a:off x="-203957" y="1619310"/>
          <a:ext cx="9213732" cy="5086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484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4800" y="1126132"/>
            <a:ext cx="8712730" cy="41318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zh-TW" altLang="en-US" b="1" dirty="0">
                <a:solidFill>
                  <a:srgbClr val="002060"/>
                </a:solidFill>
              </a:rPr>
              <a:t>對有價證券上市公司及境外指數股票型基金上市之境外基金機構資訊申報作業辦法</a:t>
            </a:r>
            <a:r>
              <a:rPr lang="zh-TW" altLang="en-US" b="1" dirty="0" smtClean="0">
                <a:solidFill>
                  <a:srgbClr val="002060"/>
                </a:solidFill>
              </a:rPr>
              <a:t>第</a:t>
            </a:r>
            <a:r>
              <a:rPr lang="en-US" altLang="zh-TW" b="1" dirty="0" smtClean="0">
                <a:solidFill>
                  <a:srgbClr val="002060"/>
                </a:solidFill>
              </a:rPr>
              <a:t>3</a:t>
            </a:r>
            <a:r>
              <a:rPr lang="zh-TW" altLang="en-US" b="1" dirty="0">
                <a:solidFill>
                  <a:srgbClr val="002060"/>
                </a:solidFill>
              </a:rPr>
              <a:t>條、對有價證券上市公司重大訊息之查證暨公開處理程序</a:t>
            </a:r>
            <a:r>
              <a:rPr lang="zh-TW" altLang="en-US" b="1" dirty="0" smtClean="0">
                <a:solidFill>
                  <a:srgbClr val="002060"/>
                </a:solidFill>
              </a:rPr>
              <a:t>第</a:t>
            </a:r>
            <a:r>
              <a:rPr lang="en-US" altLang="zh-TW" b="1" dirty="0" smtClean="0">
                <a:solidFill>
                  <a:srgbClr val="002060"/>
                </a:solidFill>
              </a:rPr>
              <a:t>4</a:t>
            </a:r>
            <a:r>
              <a:rPr lang="zh-TW" altLang="en-US" b="1" dirty="0" smtClean="0">
                <a:solidFill>
                  <a:srgbClr val="002060"/>
                </a:solidFill>
              </a:rPr>
              <a:t>條</a:t>
            </a:r>
            <a:endParaRPr lang="en-US" altLang="zh-TW" b="1" dirty="0" smtClean="0">
              <a:solidFill>
                <a:srgbClr val="002060"/>
              </a:solidFill>
            </a:endParaRPr>
          </a:p>
        </p:txBody>
      </p:sp>
      <p:sp>
        <p:nvSpPr>
          <p:cNvPr id="2" name="標題 1"/>
          <p:cNvSpPr>
            <a:spLocks noGrp="1"/>
          </p:cNvSpPr>
          <p:nvPr>
            <p:ph type="title"/>
          </p:nvPr>
        </p:nvSpPr>
        <p:spPr>
          <a:xfrm>
            <a:off x="600770" y="296495"/>
            <a:ext cx="8435280" cy="383704"/>
          </a:xfrm>
        </p:spPr>
        <p:txBody>
          <a:bodyPr/>
          <a:lstStyle/>
          <a:p>
            <a:r>
              <a:rPr lang="zh-TW" altLang="en-US" sz="3600" dirty="0"/>
              <a:t>二</a:t>
            </a:r>
            <a:r>
              <a:rPr lang="zh-TW" altLang="en-US" sz="3600" dirty="0" smtClean="0"/>
              <a:t>、</a:t>
            </a:r>
            <a:r>
              <a:rPr lang="zh-TW" altLang="en-US" sz="3600" dirty="0"/>
              <a:t>視訊股東會相關修正</a:t>
            </a:r>
          </a:p>
        </p:txBody>
      </p:sp>
      <p:sp>
        <p:nvSpPr>
          <p:cNvPr id="4" name="投影片編號版面配置區 3"/>
          <p:cNvSpPr>
            <a:spLocks noGrp="1"/>
          </p:cNvSpPr>
          <p:nvPr>
            <p:ph type="sldNum" sz="quarter" idx="12"/>
          </p:nvPr>
        </p:nvSpPr>
        <p:spPr/>
        <p:txBody>
          <a:bodyPr/>
          <a:lstStyle/>
          <a:p>
            <a:pPr>
              <a:defRPr/>
            </a:pPr>
            <a:fld id="{B26597DD-AE29-4BAB-A813-DA9F4EE90BF1}" type="slidenum">
              <a:rPr lang="zh-TW" altLang="en-US" smtClean="0"/>
              <a:pPr>
                <a:defRPr/>
              </a:pPr>
              <a:t>15</a:t>
            </a:fld>
            <a:endParaRPr lang="zh-TW" altLang="en-US" dirty="0"/>
          </a:p>
        </p:txBody>
      </p:sp>
      <p:sp>
        <p:nvSpPr>
          <p:cNvPr id="5" name="矩形 4"/>
          <p:cNvSpPr/>
          <p:nvPr/>
        </p:nvSpPr>
        <p:spPr>
          <a:xfrm>
            <a:off x="8001000" y="757802"/>
            <a:ext cx="1371600" cy="40011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2000" b="0" i="0" u="none" strike="noStrike" kern="1200" cap="none" spc="0" normalizeH="0" baseline="0" noProof="0" dirty="0" smtClean="0">
                <a:ln>
                  <a:noFill/>
                </a:ln>
                <a:solidFill>
                  <a:srgbClr val="C00000"/>
                </a:solidFill>
                <a:effectLst/>
                <a:uLnTx/>
                <a:uFillTx/>
                <a:latin typeface="Calibri"/>
                <a:ea typeface="標楷體" pitchFamily="65" charset="-120"/>
                <a:cs typeface="+mn-cs"/>
              </a:rPr>
              <a:t>111.03.07</a:t>
            </a:r>
            <a:endParaRPr kumimoji="1" lang="zh-TW" altLang="en-US" sz="2000" b="0" i="0" u="none" strike="noStrike" kern="1200" cap="none" spc="0" normalizeH="0" baseline="0" noProof="0" dirty="0">
              <a:ln>
                <a:noFill/>
              </a:ln>
              <a:solidFill>
                <a:srgbClr val="C00000"/>
              </a:solidFill>
              <a:effectLst/>
              <a:uLnTx/>
              <a:uFillTx/>
              <a:latin typeface="Calibri"/>
              <a:ea typeface="標楷體" pitchFamily="65" charset="-120"/>
              <a:cs typeface="+mn-cs"/>
            </a:endParaRPr>
          </a:p>
        </p:txBody>
      </p:sp>
      <p:graphicFrame>
        <p:nvGraphicFramePr>
          <p:cNvPr id="3" name="資料庫圖表 2"/>
          <p:cNvGraphicFramePr/>
          <p:nvPr>
            <p:extLst>
              <p:ext uri="{D42A27DB-BD31-4B8C-83A1-F6EECF244321}">
                <p14:modId xmlns:p14="http://schemas.microsoft.com/office/powerpoint/2010/main" val="432824607"/>
              </p:ext>
            </p:extLst>
          </p:nvPr>
        </p:nvGraphicFramePr>
        <p:xfrm>
          <a:off x="286215" y="1750832"/>
          <a:ext cx="8382000" cy="4723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4923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4800" y="1126132"/>
            <a:ext cx="8712730" cy="41318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zh-TW" altLang="en-US" b="1" dirty="0">
                <a:solidFill>
                  <a:srgbClr val="002060"/>
                </a:solidFill>
              </a:rPr>
              <a:t>「○○股份有限公司股東會議事規則」參考範例</a:t>
            </a:r>
            <a:r>
              <a:rPr lang="zh-TW" altLang="en-US" b="1" dirty="0" smtClean="0">
                <a:solidFill>
                  <a:srgbClr val="002060"/>
                </a:solidFill>
              </a:rPr>
              <a:t>第</a:t>
            </a:r>
            <a:r>
              <a:rPr lang="en-US" altLang="zh-TW" b="1" dirty="0" smtClean="0">
                <a:solidFill>
                  <a:srgbClr val="002060"/>
                </a:solidFill>
              </a:rPr>
              <a:t>3</a:t>
            </a:r>
            <a:r>
              <a:rPr lang="zh-TW" altLang="en-US" b="1" dirty="0" smtClean="0">
                <a:solidFill>
                  <a:srgbClr val="002060"/>
                </a:solidFill>
              </a:rPr>
              <a:t>、</a:t>
            </a:r>
            <a:r>
              <a:rPr lang="en-US" altLang="zh-TW" b="1" dirty="0" smtClean="0">
                <a:solidFill>
                  <a:srgbClr val="002060"/>
                </a:solidFill>
              </a:rPr>
              <a:t>6</a:t>
            </a:r>
            <a:r>
              <a:rPr lang="zh-TW" altLang="en-US" b="1" dirty="0">
                <a:solidFill>
                  <a:srgbClr val="002060"/>
                </a:solidFill>
              </a:rPr>
              <a:t>之</a:t>
            </a:r>
            <a:r>
              <a:rPr lang="en-US" altLang="zh-TW" b="1" dirty="0" smtClean="0">
                <a:solidFill>
                  <a:srgbClr val="002060"/>
                </a:solidFill>
              </a:rPr>
              <a:t>1</a:t>
            </a:r>
            <a:r>
              <a:rPr lang="zh-TW" altLang="en-US" b="1" dirty="0" smtClean="0">
                <a:solidFill>
                  <a:srgbClr val="002060"/>
                </a:solidFill>
              </a:rPr>
              <a:t>、</a:t>
            </a:r>
            <a:r>
              <a:rPr lang="en-US" altLang="zh-TW" b="1" dirty="0" smtClean="0">
                <a:solidFill>
                  <a:srgbClr val="002060"/>
                </a:solidFill>
              </a:rPr>
              <a:t>22</a:t>
            </a:r>
            <a:r>
              <a:rPr lang="zh-TW" altLang="en-US" b="1" dirty="0" smtClean="0">
                <a:solidFill>
                  <a:srgbClr val="002060"/>
                </a:solidFill>
              </a:rPr>
              <a:t>條</a:t>
            </a:r>
            <a:endParaRPr lang="en-US" altLang="zh-TW" b="1" dirty="0" smtClean="0">
              <a:solidFill>
                <a:srgbClr val="002060"/>
              </a:solidFill>
            </a:endParaRPr>
          </a:p>
        </p:txBody>
      </p:sp>
      <p:sp>
        <p:nvSpPr>
          <p:cNvPr id="2" name="標題 1"/>
          <p:cNvSpPr>
            <a:spLocks noGrp="1"/>
          </p:cNvSpPr>
          <p:nvPr>
            <p:ph type="title"/>
          </p:nvPr>
        </p:nvSpPr>
        <p:spPr>
          <a:xfrm>
            <a:off x="600770" y="296495"/>
            <a:ext cx="8435280" cy="383704"/>
          </a:xfrm>
        </p:spPr>
        <p:txBody>
          <a:bodyPr/>
          <a:lstStyle/>
          <a:p>
            <a:r>
              <a:rPr lang="zh-TW" altLang="en-US" sz="3600" dirty="0"/>
              <a:t>二</a:t>
            </a:r>
            <a:r>
              <a:rPr lang="zh-TW" altLang="en-US" sz="3600" dirty="0" smtClean="0"/>
              <a:t>、</a:t>
            </a:r>
            <a:r>
              <a:rPr lang="zh-TW" altLang="en-US" sz="3600" dirty="0"/>
              <a:t>視訊股東會相關修正</a:t>
            </a:r>
          </a:p>
        </p:txBody>
      </p:sp>
      <p:sp>
        <p:nvSpPr>
          <p:cNvPr id="4" name="投影片編號版面配置區 3"/>
          <p:cNvSpPr>
            <a:spLocks noGrp="1"/>
          </p:cNvSpPr>
          <p:nvPr>
            <p:ph type="sldNum" sz="quarter" idx="12"/>
          </p:nvPr>
        </p:nvSpPr>
        <p:spPr/>
        <p:txBody>
          <a:bodyPr/>
          <a:lstStyle/>
          <a:p>
            <a:pPr>
              <a:defRPr/>
            </a:pPr>
            <a:fld id="{B26597DD-AE29-4BAB-A813-DA9F4EE90BF1}" type="slidenum">
              <a:rPr lang="zh-TW" altLang="en-US" smtClean="0"/>
              <a:pPr>
                <a:defRPr/>
              </a:pPr>
              <a:t>16</a:t>
            </a:fld>
            <a:endParaRPr lang="zh-TW" altLang="en-US" dirty="0"/>
          </a:p>
        </p:txBody>
      </p:sp>
      <p:sp>
        <p:nvSpPr>
          <p:cNvPr id="5" name="矩形 4"/>
          <p:cNvSpPr/>
          <p:nvPr/>
        </p:nvSpPr>
        <p:spPr>
          <a:xfrm>
            <a:off x="8001000" y="757802"/>
            <a:ext cx="1371600" cy="40011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2000" b="0" i="0" u="none" strike="noStrike" kern="1200" cap="none" spc="0" normalizeH="0" baseline="0" noProof="0" dirty="0" smtClean="0">
                <a:ln>
                  <a:noFill/>
                </a:ln>
                <a:solidFill>
                  <a:srgbClr val="C00000"/>
                </a:solidFill>
                <a:effectLst/>
                <a:uLnTx/>
                <a:uFillTx/>
                <a:latin typeface="Calibri"/>
                <a:ea typeface="標楷體" pitchFamily="65" charset="-120"/>
                <a:cs typeface="+mn-cs"/>
              </a:rPr>
              <a:t>112.03.17</a:t>
            </a:r>
            <a:endParaRPr kumimoji="1" lang="zh-TW" altLang="en-US" sz="2000" b="0" i="0" u="none" strike="noStrike" kern="1200" cap="none" spc="0" normalizeH="0" baseline="0" noProof="0" dirty="0">
              <a:ln>
                <a:noFill/>
              </a:ln>
              <a:solidFill>
                <a:srgbClr val="C00000"/>
              </a:solidFill>
              <a:effectLst/>
              <a:uLnTx/>
              <a:uFillTx/>
              <a:latin typeface="Calibri"/>
              <a:ea typeface="標楷體" pitchFamily="65" charset="-120"/>
              <a:cs typeface="+mn-cs"/>
            </a:endParaRPr>
          </a:p>
        </p:txBody>
      </p:sp>
      <p:graphicFrame>
        <p:nvGraphicFramePr>
          <p:cNvPr id="3" name="資料庫圖表 2"/>
          <p:cNvGraphicFramePr/>
          <p:nvPr>
            <p:extLst>
              <p:ext uri="{D42A27DB-BD31-4B8C-83A1-F6EECF244321}">
                <p14:modId xmlns:p14="http://schemas.microsoft.com/office/powerpoint/2010/main" val="1836545285"/>
              </p:ext>
            </p:extLst>
          </p:nvPr>
        </p:nvGraphicFramePr>
        <p:xfrm>
          <a:off x="286215" y="1750832"/>
          <a:ext cx="8382000" cy="4723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6046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4800" y="1126132"/>
            <a:ext cx="8712730" cy="41318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zh-TW" altLang="en-US" b="1" dirty="0">
                <a:solidFill>
                  <a:srgbClr val="002060"/>
                </a:solidFill>
              </a:rPr>
              <a:t>外國發行人註冊地國股東權益保護事項檢查表</a:t>
            </a:r>
            <a:endParaRPr lang="en-US" altLang="zh-TW" b="1" dirty="0" smtClean="0">
              <a:solidFill>
                <a:srgbClr val="002060"/>
              </a:solidFill>
            </a:endParaRPr>
          </a:p>
        </p:txBody>
      </p:sp>
      <p:sp>
        <p:nvSpPr>
          <p:cNvPr id="2" name="標題 1"/>
          <p:cNvSpPr>
            <a:spLocks noGrp="1"/>
          </p:cNvSpPr>
          <p:nvPr>
            <p:ph type="title"/>
          </p:nvPr>
        </p:nvSpPr>
        <p:spPr>
          <a:xfrm>
            <a:off x="600770" y="296495"/>
            <a:ext cx="8435280" cy="383704"/>
          </a:xfrm>
        </p:spPr>
        <p:txBody>
          <a:bodyPr/>
          <a:lstStyle/>
          <a:p>
            <a:r>
              <a:rPr lang="zh-TW" altLang="en-US" sz="3600" dirty="0"/>
              <a:t>二</a:t>
            </a:r>
            <a:r>
              <a:rPr lang="zh-TW" altLang="en-US" sz="3600" dirty="0" smtClean="0"/>
              <a:t>、</a:t>
            </a:r>
            <a:r>
              <a:rPr lang="zh-TW" altLang="en-US" sz="3600" dirty="0"/>
              <a:t>視訊股東會相關</a:t>
            </a:r>
            <a:r>
              <a:rPr lang="zh-TW" altLang="en-US" sz="3600" dirty="0" smtClean="0"/>
              <a:t>修正</a:t>
            </a:r>
            <a:r>
              <a:rPr lang="en-US" altLang="zh-TW" sz="3600" dirty="0" smtClean="0"/>
              <a:t>(</a:t>
            </a:r>
            <a:r>
              <a:rPr lang="zh-TW" altLang="en-US" sz="3600" dirty="0" smtClean="0"/>
              <a:t>續</a:t>
            </a:r>
            <a:r>
              <a:rPr lang="en-US" altLang="zh-TW" sz="3600" dirty="0" smtClean="0"/>
              <a:t>)</a:t>
            </a:r>
            <a:endParaRPr lang="zh-TW" altLang="en-US" sz="3600" dirty="0"/>
          </a:p>
        </p:txBody>
      </p:sp>
      <p:sp>
        <p:nvSpPr>
          <p:cNvPr id="4" name="投影片編號版面配置區 3"/>
          <p:cNvSpPr>
            <a:spLocks noGrp="1"/>
          </p:cNvSpPr>
          <p:nvPr>
            <p:ph type="sldNum" sz="quarter" idx="12"/>
          </p:nvPr>
        </p:nvSpPr>
        <p:spPr/>
        <p:txBody>
          <a:bodyPr/>
          <a:lstStyle/>
          <a:p>
            <a:pPr>
              <a:defRPr/>
            </a:pPr>
            <a:fld id="{B26597DD-AE29-4BAB-A813-DA9F4EE90BF1}" type="slidenum">
              <a:rPr lang="zh-TW" altLang="en-US" smtClean="0"/>
              <a:pPr>
                <a:defRPr/>
              </a:pPr>
              <a:t>17</a:t>
            </a:fld>
            <a:endParaRPr lang="zh-TW" altLang="en-US" dirty="0"/>
          </a:p>
        </p:txBody>
      </p:sp>
      <p:sp>
        <p:nvSpPr>
          <p:cNvPr id="5" name="矩形 4"/>
          <p:cNvSpPr/>
          <p:nvPr/>
        </p:nvSpPr>
        <p:spPr>
          <a:xfrm>
            <a:off x="6781800" y="838200"/>
            <a:ext cx="2590800" cy="40011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2000" b="0" i="0" u="none" strike="noStrike" kern="1200" cap="none" spc="0" normalizeH="0" baseline="0" noProof="0" dirty="0" smtClean="0">
                <a:ln>
                  <a:noFill/>
                </a:ln>
                <a:solidFill>
                  <a:srgbClr val="C00000"/>
                </a:solidFill>
                <a:effectLst/>
                <a:uLnTx/>
                <a:uFillTx/>
                <a:latin typeface="Calibri"/>
                <a:ea typeface="標楷體" pitchFamily="65" charset="-120"/>
                <a:cs typeface="+mn-cs"/>
              </a:rPr>
              <a:t>111.03.07/112.01.09</a:t>
            </a:r>
            <a:endParaRPr kumimoji="1" lang="zh-TW" altLang="en-US" sz="2000" b="0" i="0" u="none" strike="noStrike" kern="1200" cap="none" spc="0" normalizeH="0" baseline="0" noProof="0" dirty="0">
              <a:ln>
                <a:noFill/>
              </a:ln>
              <a:solidFill>
                <a:srgbClr val="C00000"/>
              </a:solidFill>
              <a:effectLst/>
              <a:uLnTx/>
              <a:uFillTx/>
              <a:latin typeface="Calibri"/>
              <a:ea typeface="標楷體" pitchFamily="65" charset="-120"/>
              <a:cs typeface="+mn-cs"/>
            </a:endParaRPr>
          </a:p>
        </p:txBody>
      </p:sp>
      <p:graphicFrame>
        <p:nvGraphicFramePr>
          <p:cNvPr id="7" name="資料庫圖表 6"/>
          <p:cNvGraphicFramePr/>
          <p:nvPr>
            <p:extLst>
              <p:ext uri="{D42A27DB-BD31-4B8C-83A1-F6EECF244321}">
                <p14:modId xmlns:p14="http://schemas.microsoft.com/office/powerpoint/2010/main" val="4270065787"/>
              </p:ext>
            </p:extLst>
          </p:nvPr>
        </p:nvGraphicFramePr>
        <p:xfrm>
          <a:off x="152400" y="1684242"/>
          <a:ext cx="8883650" cy="5043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8508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0770" y="296495"/>
            <a:ext cx="8435280" cy="383704"/>
          </a:xfrm>
        </p:spPr>
        <p:txBody>
          <a:bodyPr/>
          <a:lstStyle/>
          <a:p>
            <a:r>
              <a:rPr lang="zh-TW" altLang="en-US" sz="3600" dirty="0"/>
              <a:t>二</a:t>
            </a:r>
            <a:r>
              <a:rPr lang="zh-TW" altLang="en-US" sz="3600" dirty="0" smtClean="0"/>
              <a:t>、</a:t>
            </a:r>
            <a:r>
              <a:rPr lang="zh-TW" altLang="en-US" sz="3600" dirty="0"/>
              <a:t>股東會視訊相關</a:t>
            </a:r>
            <a:r>
              <a:rPr lang="zh-TW" altLang="en-US" sz="3600" dirty="0" smtClean="0"/>
              <a:t>修正</a:t>
            </a:r>
            <a:r>
              <a:rPr lang="en-US" altLang="zh-TW" sz="3600" dirty="0" smtClean="0"/>
              <a:t>(</a:t>
            </a:r>
            <a:r>
              <a:rPr lang="zh-TW" altLang="en-US" sz="3600" dirty="0" smtClean="0"/>
              <a:t>續</a:t>
            </a:r>
            <a:r>
              <a:rPr lang="en-US" altLang="zh-TW" sz="3600" dirty="0" smtClean="0"/>
              <a:t>)</a:t>
            </a:r>
            <a:endParaRPr lang="zh-TW" altLang="en-US" sz="3600" dirty="0"/>
          </a:p>
        </p:txBody>
      </p:sp>
      <p:sp>
        <p:nvSpPr>
          <p:cNvPr id="4" name="投影片編號版面配置區 3"/>
          <p:cNvSpPr>
            <a:spLocks noGrp="1"/>
          </p:cNvSpPr>
          <p:nvPr>
            <p:ph type="sldNum" sz="quarter" idx="12"/>
          </p:nvPr>
        </p:nvSpPr>
        <p:spPr/>
        <p:txBody>
          <a:bodyPr/>
          <a:lstStyle/>
          <a:p>
            <a:pPr>
              <a:defRPr/>
            </a:pPr>
            <a:fld id="{B26597DD-AE29-4BAB-A813-DA9F4EE90BF1}" type="slidenum">
              <a:rPr lang="zh-TW" altLang="en-US" smtClean="0"/>
              <a:pPr>
                <a:defRPr/>
              </a:pPr>
              <a:t>18</a:t>
            </a:fld>
            <a:endParaRPr lang="zh-TW" altLang="en-US" dirty="0"/>
          </a:p>
        </p:txBody>
      </p:sp>
      <p:sp>
        <p:nvSpPr>
          <p:cNvPr id="5" name="矩形 4"/>
          <p:cNvSpPr/>
          <p:nvPr/>
        </p:nvSpPr>
        <p:spPr>
          <a:xfrm>
            <a:off x="457200" y="1066800"/>
            <a:ext cx="4199830" cy="58477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3200" b="0" i="0" u="none" strike="noStrike" kern="1200" cap="none" spc="0" normalizeH="0" baseline="0" noProof="0" dirty="0" smtClean="0">
                <a:ln>
                  <a:noFill/>
                </a:ln>
                <a:effectLst>
                  <a:outerShdw blurRad="38100" dist="38100" dir="2700000" algn="tl">
                    <a:srgbClr val="000000">
                      <a:alpha val="43137"/>
                    </a:srgbClr>
                  </a:outerShdw>
                </a:effectLst>
                <a:uLnTx/>
                <a:uFillTx/>
                <a:latin typeface="Calibri"/>
                <a:ea typeface="標楷體" pitchFamily="65" charset="-120"/>
              </a:rPr>
              <a:t>(</a:t>
            </a:r>
            <a:r>
              <a:rPr kumimoji="1" lang="zh-TW" altLang="en-US" sz="3200" b="0" i="0" u="none" strike="noStrike" kern="1200" cap="none" spc="0" normalizeH="0" baseline="0" noProof="0" dirty="0" smtClean="0">
                <a:ln>
                  <a:noFill/>
                </a:ln>
                <a:effectLst>
                  <a:outerShdw blurRad="38100" dist="38100" dir="2700000" algn="tl">
                    <a:srgbClr val="000000">
                      <a:alpha val="43137"/>
                    </a:srgbClr>
                  </a:outerShdw>
                </a:effectLst>
                <a:uLnTx/>
                <a:uFillTx/>
                <a:latin typeface="Calibri"/>
                <a:ea typeface="標楷體" pitchFamily="65" charset="-120"/>
              </a:rPr>
              <a:t>一</a:t>
            </a:r>
            <a:r>
              <a:rPr kumimoji="1" lang="en-US" altLang="zh-TW" sz="3200" b="0" i="0" u="none" strike="noStrike" kern="1200" cap="none" spc="0" normalizeH="0" baseline="0" noProof="0" dirty="0" smtClean="0">
                <a:ln>
                  <a:noFill/>
                </a:ln>
                <a:effectLst>
                  <a:outerShdw blurRad="38100" dist="38100" dir="2700000" algn="tl">
                    <a:srgbClr val="000000">
                      <a:alpha val="43137"/>
                    </a:srgbClr>
                  </a:outerShdw>
                </a:effectLst>
                <a:uLnTx/>
                <a:uFillTx/>
                <a:latin typeface="Calibri"/>
                <a:ea typeface="標楷體" pitchFamily="65" charset="-120"/>
              </a:rPr>
              <a:t>)</a:t>
            </a:r>
            <a:r>
              <a:rPr kumimoji="1" lang="zh-TW" altLang="en-US" sz="3200" b="0" i="0" u="none" strike="noStrike" kern="1200" cap="none" spc="0" normalizeH="0" baseline="0" noProof="0" dirty="0" smtClean="0">
                <a:ln>
                  <a:noFill/>
                </a:ln>
                <a:effectLst>
                  <a:outerShdw blurRad="38100" dist="38100" dir="2700000" algn="tl">
                    <a:srgbClr val="000000">
                      <a:alpha val="43137"/>
                    </a:srgbClr>
                  </a:outerShdw>
                </a:effectLst>
                <a:uLnTx/>
                <a:uFillTx/>
                <a:latin typeface="Calibri"/>
                <a:ea typeface="標楷體" pitchFamily="65" charset="-120"/>
              </a:rPr>
              <a:t>視訊股東會：釋疑</a:t>
            </a:r>
            <a:endParaRPr kumimoji="1" lang="zh-TW" altLang="en-US" sz="3200" b="0" i="0" u="none" strike="noStrike" kern="1200" cap="none" spc="0" normalizeH="0" baseline="0" noProof="0" dirty="0">
              <a:ln>
                <a:noFill/>
              </a:ln>
              <a:effectLst>
                <a:outerShdw blurRad="38100" dist="38100" dir="2700000" algn="tl">
                  <a:srgbClr val="000000">
                    <a:alpha val="43137"/>
                  </a:srgbClr>
                </a:outerShdw>
              </a:effectLst>
              <a:uLnTx/>
              <a:uFillTx/>
              <a:latin typeface="Calibri"/>
              <a:ea typeface="標楷體" pitchFamily="65" charset="-120"/>
            </a:endParaRPr>
          </a:p>
        </p:txBody>
      </p:sp>
      <p:graphicFrame>
        <p:nvGraphicFramePr>
          <p:cNvPr id="3" name="資料庫圖表 2"/>
          <p:cNvGraphicFramePr/>
          <p:nvPr>
            <p:extLst>
              <p:ext uri="{D42A27DB-BD31-4B8C-83A1-F6EECF244321}">
                <p14:modId xmlns:p14="http://schemas.microsoft.com/office/powerpoint/2010/main" val="1232539562"/>
              </p:ext>
            </p:extLst>
          </p:nvPr>
        </p:nvGraphicFramePr>
        <p:xfrm>
          <a:off x="489527" y="1625599"/>
          <a:ext cx="8153400" cy="5232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2426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a:spLocks noGrp="1" noChangeArrowheads="1"/>
          </p:cNvSpPr>
          <p:nvPr>
            <p:ph idx="1"/>
          </p:nvPr>
        </p:nvSpPr>
        <p:spPr>
          <a:xfrm>
            <a:off x="533400" y="1600200"/>
            <a:ext cx="8153400" cy="3835400"/>
          </a:xfrm>
          <a:ln w="57150" cmpd="thickThin">
            <a:solidFill>
              <a:schemeClr val="accent1">
                <a:lumMod val="75000"/>
              </a:schemeClr>
            </a:solidFill>
          </a:ln>
        </p:spPr>
        <p:txBody>
          <a:bodyPr wrap="square" lIns="92044" tIns="46022" rIns="92044" bIns="46022">
            <a:spAutoFit/>
          </a:bodyPr>
          <a:lstStyle/>
          <a:p>
            <a:pPr marL="457200" indent="-457200" algn="ctr">
              <a:buFont typeface="Arial" charset="0"/>
              <a:buNone/>
              <a:defRPr/>
            </a:pPr>
            <a:r>
              <a:rPr lang="en-US" altLang="zh-TW" dirty="0" smtClean="0">
                <a:solidFill>
                  <a:srgbClr val="A50021"/>
                </a:solidFill>
                <a:latin typeface="+mn-lt"/>
              </a:rPr>
              <a:t>【</a:t>
            </a:r>
            <a:r>
              <a:rPr lang="zh-TW" altLang="en-US" dirty="0" smtClean="0">
                <a:solidFill>
                  <a:srgbClr val="A50021"/>
                </a:solidFill>
                <a:latin typeface="+mn-lt"/>
              </a:rPr>
              <a:t>聲明</a:t>
            </a:r>
            <a:r>
              <a:rPr lang="en-US" altLang="zh-TW" dirty="0" smtClean="0">
                <a:solidFill>
                  <a:srgbClr val="A50021"/>
                </a:solidFill>
                <a:latin typeface="+mn-lt"/>
              </a:rPr>
              <a:t>】</a:t>
            </a:r>
          </a:p>
          <a:p>
            <a:pPr marL="457200" indent="-457200" algn="just">
              <a:buFontTx/>
              <a:buAutoNum type="arabicPeriod"/>
              <a:defRPr/>
            </a:pPr>
            <a:r>
              <a:rPr lang="zh-TW" altLang="en-US" sz="2400" dirty="0" smtClean="0">
                <a:latin typeface="+mn-lt"/>
              </a:rPr>
              <a:t>本簡報之意見不全然代表臺灣證券交易所之立場</a:t>
            </a:r>
          </a:p>
          <a:p>
            <a:pPr marL="457200" indent="-457200" algn="just">
              <a:buFontTx/>
              <a:buAutoNum type="arabicPeriod"/>
              <a:defRPr/>
            </a:pPr>
            <a:r>
              <a:rPr lang="zh-TW" altLang="en-US" sz="2400" dirty="0" smtClean="0">
                <a:latin typeface="+mn-lt"/>
              </a:rPr>
              <a:t>本簡報已盡力提供準確可靠之資訊，若有錯誤，以原公告為準，如因任何資料不正確或疏漏所衍生之損害或損失，臺灣證券交易所不負法律責任</a:t>
            </a:r>
          </a:p>
          <a:p>
            <a:pPr marL="457200" indent="-457200" algn="just">
              <a:buFontTx/>
              <a:buAutoNum type="arabicPeriod"/>
              <a:defRPr/>
            </a:pPr>
            <a:r>
              <a:rPr lang="zh-TW" altLang="en-US" sz="2400" dirty="0" smtClean="0">
                <a:latin typeface="+mn-lt"/>
              </a:rPr>
              <a:t>本簡報內容與臺灣證券交易所及主管機關公布條文有異者，以公布條文為準</a:t>
            </a:r>
          </a:p>
          <a:p>
            <a:pPr marL="457200" indent="-457200" algn="just">
              <a:buFontTx/>
              <a:buAutoNum type="arabicPeriod"/>
              <a:defRPr/>
            </a:pPr>
            <a:r>
              <a:rPr lang="zh-TW" altLang="en-US" sz="2400" dirty="0" smtClean="0">
                <a:latin typeface="+mn-lt"/>
              </a:rPr>
              <a:t>本簡報僅供參考，臺灣證券交易所審查不以本簡報內容為限</a:t>
            </a:r>
            <a:endParaRPr lang="en-US" altLang="zh-TW" sz="2400" dirty="0" smtClean="0">
              <a:latin typeface="+mn-lt"/>
            </a:endParaRPr>
          </a:p>
        </p:txBody>
      </p:sp>
      <p:sp>
        <p:nvSpPr>
          <p:cNvPr id="2" name="投影片編號版面配置區 1"/>
          <p:cNvSpPr>
            <a:spLocks noGrp="1"/>
          </p:cNvSpPr>
          <p:nvPr>
            <p:ph type="sldNum" sz="quarter" idx="12"/>
          </p:nvPr>
        </p:nvSpPr>
        <p:spPr/>
        <p:txBody>
          <a:bodyPr/>
          <a:lstStyle/>
          <a:p>
            <a:pPr>
              <a:defRPr/>
            </a:pPr>
            <a:fld id="{B26597DD-AE29-4BAB-A813-DA9F4EE90BF1}" type="slidenum">
              <a:rPr lang="zh-TW" altLang="en-US" smtClean="0"/>
              <a:pPr>
                <a:defRPr/>
              </a:pPr>
              <a:t>1</a:t>
            </a:fld>
            <a:endParaRPr lang="zh-TW" altLang="en-US" dirty="0"/>
          </a:p>
        </p:txBody>
      </p:sp>
    </p:spTree>
    <p:extLst>
      <p:ext uri="{BB962C8B-B14F-4D97-AF65-F5344CB8AC3E}">
        <p14:creationId xmlns:p14="http://schemas.microsoft.com/office/powerpoint/2010/main" val="5071991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0770" y="296495"/>
            <a:ext cx="8435280" cy="383704"/>
          </a:xfrm>
        </p:spPr>
        <p:txBody>
          <a:bodyPr/>
          <a:lstStyle/>
          <a:p>
            <a:endParaRPr lang="zh-TW" altLang="en-US" sz="3600" dirty="0"/>
          </a:p>
        </p:txBody>
      </p:sp>
      <p:sp>
        <p:nvSpPr>
          <p:cNvPr id="4" name="投影片編號版面配置區 3"/>
          <p:cNvSpPr>
            <a:spLocks noGrp="1"/>
          </p:cNvSpPr>
          <p:nvPr>
            <p:ph type="sldNum" sz="quarter" idx="12"/>
          </p:nvPr>
        </p:nvSpPr>
        <p:spPr/>
        <p:txBody>
          <a:bodyPr/>
          <a:lstStyle/>
          <a:p>
            <a:pPr>
              <a:defRPr/>
            </a:pPr>
            <a:fld id="{B26597DD-AE29-4BAB-A813-DA9F4EE90BF1}" type="slidenum">
              <a:rPr lang="zh-TW" altLang="en-US" smtClean="0"/>
              <a:pPr>
                <a:defRPr/>
              </a:pPr>
              <a:t>19</a:t>
            </a:fld>
            <a:endParaRPr lang="zh-TW" altLang="en-US" dirty="0"/>
          </a:p>
        </p:txBody>
      </p:sp>
      <p:pic>
        <p:nvPicPr>
          <p:cNvPr id="6" name="圖片 5"/>
          <p:cNvPicPr>
            <a:picLocks noChangeAspect="1"/>
          </p:cNvPicPr>
          <p:nvPr/>
        </p:nvPicPr>
        <p:blipFill>
          <a:blip r:embed="rId3"/>
          <a:stretch>
            <a:fillRect/>
          </a:stretch>
        </p:blipFill>
        <p:spPr>
          <a:xfrm>
            <a:off x="76200" y="1828800"/>
            <a:ext cx="8836037" cy="4498601"/>
          </a:xfrm>
          <a:prstGeom prst="rect">
            <a:avLst/>
          </a:prstGeom>
        </p:spPr>
      </p:pic>
      <p:sp>
        <p:nvSpPr>
          <p:cNvPr id="7" name="矩形 6"/>
          <p:cNvSpPr/>
          <p:nvPr/>
        </p:nvSpPr>
        <p:spPr>
          <a:xfrm>
            <a:off x="228600" y="1015363"/>
            <a:ext cx="4538422" cy="1077218"/>
          </a:xfrm>
          <a:prstGeom prst="rect">
            <a:avLst/>
          </a:prstGeom>
        </p:spPr>
        <p:txBody>
          <a:bodyPr wrap="none">
            <a:spAutoFit/>
          </a:bodyPr>
          <a:lstStyle/>
          <a:p>
            <a:pPr>
              <a:defRPr/>
            </a:pPr>
            <a:r>
              <a:rPr lang="en-US" altLang="zh-TW" sz="3200" dirty="0" smtClean="0">
                <a:effectLst>
                  <a:outerShdw blurRad="38100" dist="38100" dir="2700000" algn="tl">
                    <a:srgbClr val="000000">
                      <a:alpha val="43137"/>
                    </a:srgbClr>
                  </a:outerShdw>
                </a:effectLst>
                <a:latin typeface="Calibri"/>
                <a:ea typeface="標楷體" pitchFamily="65" charset="-120"/>
              </a:rPr>
              <a:t>(</a:t>
            </a:r>
            <a:r>
              <a:rPr lang="zh-TW" altLang="en-US" sz="3200" dirty="0" smtClean="0">
                <a:effectLst>
                  <a:outerShdw blurRad="38100" dist="38100" dir="2700000" algn="tl">
                    <a:srgbClr val="000000">
                      <a:alpha val="43137"/>
                    </a:srgbClr>
                  </a:outerShdw>
                </a:effectLst>
                <a:latin typeface="Calibri"/>
                <a:ea typeface="標楷體" pitchFamily="65" charset="-120"/>
              </a:rPr>
              <a:t>二</a:t>
            </a:r>
            <a:r>
              <a:rPr lang="en-US" altLang="zh-TW" sz="3200" dirty="0" smtClean="0">
                <a:effectLst>
                  <a:outerShdw blurRad="38100" dist="38100" dir="2700000" algn="tl">
                    <a:srgbClr val="000000">
                      <a:alpha val="43137"/>
                    </a:srgbClr>
                  </a:outerShdw>
                </a:effectLst>
                <a:latin typeface="Calibri"/>
                <a:ea typeface="標楷體" pitchFamily="65" charset="-120"/>
              </a:rPr>
              <a:t>)</a:t>
            </a:r>
            <a:r>
              <a:rPr lang="zh-TW" altLang="en-US" sz="3200" dirty="0" smtClean="0">
                <a:effectLst>
                  <a:outerShdw blurRad="38100" dist="38100" dir="2700000" algn="tl">
                    <a:srgbClr val="000000">
                      <a:alpha val="43137"/>
                    </a:srgbClr>
                  </a:outerShdw>
                </a:effectLst>
                <a:latin typeface="Calibri"/>
                <a:ea typeface="標楷體" pitchFamily="65" charset="-120"/>
              </a:rPr>
              <a:t>上</a:t>
            </a:r>
            <a:r>
              <a:rPr lang="zh-TW" altLang="en-US" sz="3200" dirty="0">
                <a:effectLst>
                  <a:outerShdw blurRad="38100" dist="38100" dir="2700000" algn="tl">
                    <a:srgbClr val="000000">
                      <a:alpha val="43137"/>
                    </a:srgbClr>
                  </a:outerShdw>
                </a:effectLst>
                <a:latin typeface="Calibri"/>
                <a:ea typeface="標楷體" pitchFamily="65" charset="-120"/>
              </a:rPr>
              <a:t>傳股東會議事手冊</a:t>
            </a:r>
          </a:p>
          <a:p>
            <a:pPr lvl="0">
              <a:defRPr/>
            </a:pPr>
            <a:endParaRPr lang="zh-TW" altLang="en-US" sz="3200" dirty="0">
              <a:effectLst>
                <a:outerShdw blurRad="38100" dist="38100" dir="2700000" algn="tl">
                  <a:srgbClr val="000000">
                    <a:alpha val="43137"/>
                  </a:srgbClr>
                </a:outerShdw>
              </a:effectLst>
              <a:latin typeface="Calibri"/>
              <a:ea typeface="標楷體" pitchFamily="65" charset="-120"/>
            </a:endParaRPr>
          </a:p>
        </p:txBody>
      </p:sp>
    </p:spTree>
    <p:extLst>
      <p:ext uri="{BB962C8B-B14F-4D97-AF65-F5344CB8AC3E}">
        <p14:creationId xmlns:p14="http://schemas.microsoft.com/office/powerpoint/2010/main" val="11023162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1015363"/>
            <a:ext cx="6497949" cy="443504"/>
          </a:xfrm>
        </p:spPr>
        <p:txBody>
          <a:bodyPr/>
          <a:lstStyle/>
          <a:p>
            <a:r>
              <a:rPr kumimoji="1" lang="en-US" altLang="zh-TW" sz="3200" dirty="0" smtClean="0">
                <a:solidFill>
                  <a:schemeClr val="tx1"/>
                </a:solidFill>
                <a:latin typeface="Calibri"/>
                <a:cs typeface="+mn-cs"/>
              </a:rPr>
              <a:t>(</a:t>
            </a:r>
            <a:r>
              <a:rPr kumimoji="1" lang="zh-TW" altLang="en-US" sz="3200" dirty="0" smtClean="0">
                <a:solidFill>
                  <a:schemeClr val="tx1"/>
                </a:solidFill>
                <a:latin typeface="Calibri"/>
                <a:cs typeface="+mn-cs"/>
              </a:rPr>
              <a:t>三</a:t>
            </a:r>
            <a:r>
              <a:rPr kumimoji="1" lang="en-US" altLang="zh-TW" sz="3200" dirty="0" smtClean="0">
                <a:solidFill>
                  <a:schemeClr val="tx1"/>
                </a:solidFill>
                <a:latin typeface="Calibri"/>
                <a:cs typeface="+mn-cs"/>
              </a:rPr>
              <a:t>)</a:t>
            </a:r>
            <a:r>
              <a:rPr kumimoji="1" lang="zh-TW" altLang="en-US" sz="3200" dirty="0" smtClean="0">
                <a:solidFill>
                  <a:schemeClr val="tx1"/>
                </a:solidFill>
                <a:latin typeface="Calibri"/>
                <a:cs typeface="+mn-cs"/>
              </a:rPr>
              <a:t>企</a:t>
            </a:r>
            <a:r>
              <a:rPr kumimoji="1" lang="zh-TW" altLang="en-US" sz="3200" dirty="0">
                <a:solidFill>
                  <a:schemeClr val="tx1"/>
                </a:solidFill>
                <a:latin typeface="Calibri"/>
                <a:cs typeface="+mn-cs"/>
              </a:rPr>
              <a:t>併股東權益事項</a:t>
            </a:r>
          </a:p>
        </p:txBody>
      </p:sp>
      <p:sp>
        <p:nvSpPr>
          <p:cNvPr id="4" name="投影片編號版面配置區 3"/>
          <p:cNvSpPr>
            <a:spLocks noGrp="1"/>
          </p:cNvSpPr>
          <p:nvPr>
            <p:ph type="sldNum" sz="quarter" idx="12"/>
          </p:nvPr>
        </p:nvSpPr>
        <p:spPr/>
        <p:txBody>
          <a:bodyPr/>
          <a:lstStyle/>
          <a:p>
            <a:pPr>
              <a:defRPr/>
            </a:pPr>
            <a:fld id="{B26597DD-AE29-4BAB-A813-DA9F4EE90BF1}" type="slidenum">
              <a:rPr lang="zh-TW" altLang="en-US" smtClean="0"/>
              <a:pPr>
                <a:defRPr/>
              </a:pPr>
              <a:t>20</a:t>
            </a:fld>
            <a:endParaRPr lang="zh-TW" altLang="en-US" dirty="0"/>
          </a:p>
        </p:txBody>
      </p:sp>
      <p:sp>
        <p:nvSpPr>
          <p:cNvPr id="7" name="矩形 6"/>
          <p:cNvSpPr/>
          <p:nvPr/>
        </p:nvSpPr>
        <p:spPr>
          <a:xfrm>
            <a:off x="228600" y="1015363"/>
            <a:ext cx="184731" cy="584775"/>
          </a:xfrm>
          <a:prstGeom prst="rect">
            <a:avLst/>
          </a:prstGeom>
        </p:spPr>
        <p:txBody>
          <a:bodyPr wrap="none">
            <a:spAutoFit/>
          </a:bodyPr>
          <a:lstStyle/>
          <a:p>
            <a:pPr lvl="0">
              <a:defRPr/>
            </a:pPr>
            <a:endParaRPr lang="zh-TW" altLang="en-US" sz="3200" dirty="0">
              <a:effectLst>
                <a:outerShdw blurRad="38100" dist="38100" dir="2700000" algn="tl">
                  <a:srgbClr val="000000">
                    <a:alpha val="43137"/>
                  </a:srgbClr>
                </a:outerShdw>
              </a:effectLst>
              <a:latin typeface="Calibri"/>
              <a:ea typeface="標楷體" pitchFamily="65" charset="-120"/>
            </a:endParaRPr>
          </a:p>
        </p:txBody>
      </p:sp>
      <p:graphicFrame>
        <p:nvGraphicFramePr>
          <p:cNvPr id="6" name="資料庫圖表 5"/>
          <p:cNvGraphicFramePr/>
          <p:nvPr>
            <p:extLst>
              <p:ext uri="{D42A27DB-BD31-4B8C-83A1-F6EECF244321}">
                <p14:modId xmlns:p14="http://schemas.microsoft.com/office/powerpoint/2010/main" val="2118982876"/>
              </p:ext>
            </p:extLst>
          </p:nvPr>
        </p:nvGraphicFramePr>
        <p:xfrm>
          <a:off x="228600" y="1600138"/>
          <a:ext cx="8610600" cy="4892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圖片 7"/>
          <p:cNvPicPr>
            <a:picLocks noChangeAspect="1"/>
          </p:cNvPicPr>
          <p:nvPr/>
        </p:nvPicPr>
        <p:blipFill>
          <a:blip r:embed="rId8" cstate="print">
            <a:duotone>
              <a:schemeClr val="accent2">
                <a:shade val="45000"/>
                <a:satMod val="135000"/>
              </a:schemeClr>
              <a:prstClr val="white"/>
            </a:duotone>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955622" y="3258834"/>
            <a:ext cx="1073948" cy="1073948"/>
          </a:xfrm>
          <a:prstGeom prst="rect">
            <a:avLst/>
          </a:prstGeom>
        </p:spPr>
      </p:pic>
    </p:spTree>
    <p:extLst>
      <p:ext uri="{BB962C8B-B14F-4D97-AF65-F5344CB8AC3E}">
        <p14:creationId xmlns:p14="http://schemas.microsoft.com/office/powerpoint/2010/main" val="7574897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49596" y="1066529"/>
            <a:ext cx="8712730" cy="41318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zh-TW" altLang="en-US" b="1" dirty="0" smtClean="0">
                <a:solidFill>
                  <a:srgbClr val="002060"/>
                </a:solidFill>
              </a:rPr>
              <a:t>本公司審閱</a:t>
            </a:r>
            <a:r>
              <a:rPr lang="zh-TW" altLang="en-US" b="1" dirty="0">
                <a:solidFill>
                  <a:srgbClr val="002060"/>
                </a:solidFill>
              </a:rPr>
              <a:t>上市公司年報作業</a:t>
            </a:r>
            <a:r>
              <a:rPr lang="zh-TW" altLang="en-US" b="1" dirty="0" smtClean="0">
                <a:solidFill>
                  <a:srgbClr val="002060"/>
                </a:solidFill>
              </a:rPr>
              <a:t>程序、對</a:t>
            </a:r>
            <a:r>
              <a:rPr lang="zh-TW" altLang="en-US" b="1" dirty="0">
                <a:solidFill>
                  <a:srgbClr val="002060"/>
                </a:solidFill>
              </a:rPr>
              <a:t>第一上市公司、創新板第一上市公司上市後管理作業</a:t>
            </a:r>
            <a:r>
              <a:rPr lang="zh-TW" altLang="en-US" b="1" dirty="0" smtClean="0">
                <a:solidFill>
                  <a:srgbClr val="002060"/>
                </a:solidFill>
              </a:rPr>
              <a:t>辦法</a:t>
            </a:r>
            <a:endParaRPr lang="en-US" altLang="zh-TW" b="1" dirty="0" smtClean="0">
              <a:solidFill>
                <a:srgbClr val="002060"/>
              </a:solidFill>
            </a:endParaRPr>
          </a:p>
        </p:txBody>
      </p:sp>
      <p:sp>
        <p:nvSpPr>
          <p:cNvPr id="2" name="標題 1"/>
          <p:cNvSpPr>
            <a:spLocks noGrp="1"/>
          </p:cNvSpPr>
          <p:nvPr>
            <p:ph type="title"/>
          </p:nvPr>
        </p:nvSpPr>
        <p:spPr>
          <a:xfrm>
            <a:off x="600770" y="296495"/>
            <a:ext cx="8435280" cy="383704"/>
          </a:xfrm>
        </p:spPr>
        <p:txBody>
          <a:bodyPr/>
          <a:lstStyle/>
          <a:p>
            <a:r>
              <a:rPr lang="zh-TW" altLang="en-US" sz="3600" dirty="0"/>
              <a:t>三</a:t>
            </a:r>
            <a:r>
              <a:rPr lang="zh-TW" altLang="en-US" sz="3600" dirty="0" smtClean="0">
                <a:solidFill>
                  <a:srgbClr val="1A0585"/>
                </a:solidFill>
                <a:latin typeface="標楷體" panose="03000509000000000000" pitchFamily="65" charset="-120"/>
              </a:rPr>
              <a:t>、</a:t>
            </a:r>
            <a:r>
              <a:rPr lang="zh-TW" altLang="en-US" sz="3600" dirty="0"/>
              <a:t>審閱</a:t>
            </a:r>
            <a:r>
              <a:rPr lang="zh-TW" altLang="en-US" sz="3600" dirty="0" smtClean="0"/>
              <a:t>年報</a:t>
            </a:r>
            <a:endParaRPr lang="zh-TW" altLang="en-US" sz="3600" dirty="0"/>
          </a:p>
        </p:txBody>
      </p:sp>
      <p:sp>
        <p:nvSpPr>
          <p:cNvPr id="4" name="投影片編號版面配置區 3"/>
          <p:cNvSpPr>
            <a:spLocks noGrp="1"/>
          </p:cNvSpPr>
          <p:nvPr>
            <p:ph type="sldNum" sz="quarter" idx="12"/>
          </p:nvPr>
        </p:nvSpPr>
        <p:spPr/>
        <p:txBody>
          <a:bodyPr/>
          <a:lstStyle/>
          <a:p>
            <a:pPr>
              <a:defRPr/>
            </a:pPr>
            <a:fld id="{B26597DD-AE29-4BAB-A813-DA9F4EE90BF1}" type="slidenum">
              <a:rPr lang="zh-TW" altLang="en-US" smtClean="0"/>
              <a:pPr>
                <a:defRPr/>
              </a:pPr>
              <a:t>21</a:t>
            </a:fld>
            <a:endParaRPr lang="zh-TW" altLang="en-US" dirty="0"/>
          </a:p>
        </p:txBody>
      </p:sp>
      <p:sp>
        <p:nvSpPr>
          <p:cNvPr id="5" name="矩形 4"/>
          <p:cNvSpPr/>
          <p:nvPr/>
        </p:nvSpPr>
        <p:spPr>
          <a:xfrm>
            <a:off x="8001000" y="757802"/>
            <a:ext cx="1371600" cy="40011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2000" b="0" i="0" u="none" strike="noStrike" kern="1200" cap="none" spc="0" normalizeH="0" baseline="0" noProof="0" dirty="0" smtClean="0">
                <a:ln>
                  <a:noFill/>
                </a:ln>
                <a:solidFill>
                  <a:srgbClr val="C00000"/>
                </a:solidFill>
                <a:effectLst/>
                <a:uLnTx/>
                <a:uFillTx/>
                <a:latin typeface="Calibri"/>
                <a:ea typeface="標楷體" pitchFamily="65" charset="-120"/>
                <a:cs typeface="+mn-cs"/>
              </a:rPr>
              <a:t>111.07.13</a:t>
            </a:r>
            <a:endParaRPr kumimoji="1" lang="zh-TW" altLang="en-US" sz="2000" b="0" i="0" u="none" strike="noStrike" kern="1200" cap="none" spc="0" normalizeH="0" baseline="0" noProof="0" dirty="0">
              <a:ln>
                <a:noFill/>
              </a:ln>
              <a:solidFill>
                <a:srgbClr val="C00000"/>
              </a:solidFill>
              <a:effectLst/>
              <a:uLnTx/>
              <a:uFillTx/>
              <a:latin typeface="Calibri"/>
              <a:ea typeface="標楷體" pitchFamily="65" charset="-120"/>
              <a:cs typeface="+mn-cs"/>
            </a:endParaRPr>
          </a:p>
        </p:txBody>
      </p:sp>
      <p:graphicFrame>
        <p:nvGraphicFramePr>
          <p:cNvPr id="7" name="表格 6"/>
          <p:cNvGraphicFramePr>
            <a:graphicFrameLocks noGrp="1"/>
          </p:cNvGraphicFramePr>
          <p:nvPr>
            <p:extLst>
              <p:ext uri="{D42A27DB-BD31-4B8C-83A1-F6EECF244321}">
                <p14:modId xmlns:p14="http://schemas.microsoft.com/office/powerpoint/2010/main" val="3013554730"/>
              </p:ext>
            </p:extLst>
          </p:nvPr>
        </p:nvGraphicFramePr>
        <p:xfrm>
          <a:off x="169608" y="1658991"/>
          <a:ext cx="8892718" cy="4926245"/>
        </p:xfrm>
        <a:graphic>
          <a:graphicData uri="http://schemas.openxmlformats.org/drawingml/2006/table">
            <a:tbl>
              <a:tblPr firstRow="1" bandRow="1">
                <a:tableStyleId>{5C22544A-7EE6-4342-B048-85BDC9FD1C3A}</a:tableStyleId>
              </a:tblPr>
              <a:tblGrid>
                <a:gridCol w="4446359">
                  <a:extLst>
                    <a:ext uri="{9D8B030D-6E8A-4147-A177-3AD203B41FA5}">
                      <a16:colId xmlns:a16="http://schemas.microsoft.com/office/drawing/2014/main" val="3115324584"/>
                    </a:ext>
                  </a:extLst>
                </a:gridCol>
                <a:gridCol w="4446359">
                  <a:extLst>
                    <a:ext uri="{9D8B030D-6E8A-4147-A177-3AD203B41FA5}">
                      <a16:colId xmlns:a16="http://schemas.microsoft.com/office/drawing/2014/main" val="2397550778"/>
                    </a:ext>
                  </a:extLst>
                </a:gridCol>
              </a:tblGrid>
              <a:tr h="445685">
                <a:tc>
                  <a:txBody>
                    <a:bodyPr/>
                    <a:lstStyle/>
                    <a:p>
                      <a:pPr algn="ctr"/>
                      <a:r>
                        <a:rPr lang="zh-TW" altLang="en-US" dirty="0" smtClean="0"/>
                        <a:t>修正前</a:t>
                      </a:r>
                      <a:endParaRPr lang="zh-TW" altLang="en-US" dirty="0"/>
                    </a:p>
                  </a:txBody>
                  <a:tcPr>
                    <a:solidFill>
                      <a:schemeClr val="accent5">
                        <a:lumMod val="50000"/>
                      </a:schemeClr>
                    </a:solidFill>
                  </a:tcPr>
                </a:tc>
                <a:tc>
                  <a:txBody>
                    <a:bodyPr/>
                    <a:lstStyle/>
                    <a:p>
                      <a:pPr algn="ctr"/>
                      <a:r>
                        <a:rPr lang="zh-TW" altLang="en-US" dirty="0" smtClean="0">
                          <a:solidFill>
                            <a:srgbClr val="FF0000"/>
                          </a:solidFill>
                        </a:rPr>
                        <a:t>修正後</a:t>
                      </a:r>
                      <a:endParaRPr lang="zh-TW" altLang="en-US" dirty="0">
                        <a:solidFill>
                          <a:srgbClr val="FF0000"/>
                        </a:solidFill>
                      </a:endParaRPr>
                    </a:p>
                  </a:txBody>
                  <a:tcPr>
                    <a:solidFill>
                      <a:schemeClr val="accent5">
                        <a:lumMod val="50000"/>
                      </a:schemeClr>
                    </a:solidFill>
                  </a:tcPr>
                </a:tc>
                <a:extLst>
                  <a:ext uri="{0D108BD9-81ED-4DB2-BD59-A6C34878D82A}">
                    <a16:rowId xmlns:a16="http://schemas.microsoft.com/office/drawing/2014/main" val="2252347757"/>
                  </a:ext>
                </a:extLst>
              </a:tr>
              <a:tr h="4006476">
                <a:tc>
                  <a:txBody>
                    <a:bodyPr/>
                    <a:lstStyle/>
                    <a:p>
                      <a:r>
                        <a:rPr lang="zh-TW" altLang="zh-TW" sz="1800" kern="1200" dirty="0" smtClean="0">
                          <a:solidFill>
                            <a:schemeClr val="dk1"/>
                          </a:solidFill>
                          <a:effectLst/>
                          <a:latin typeface="+mn-lt"/>
                          <a:ea typeface="+mn-ea"/>
                          <a:cs typeface="+mn-cs"/>
                        </a:rPr>
                        <a:t>二十六條</a:t>
                      </a:r>
                    </a:p>
                    <a:p>
                      <a:r>
                        <a:rPr lang="en-US" altLang="zh-TW" sz="1800" kern="1200" dirty="0" smtClean="0">
                          <a:solidFill>
                            <a:schemeClr val="dk1"/>
                          </a:solidFill>
                          <a:effectLst/>
                          <a:latin typeface="+mn-lt"/>
                          <a:ea typeface="+mn-ea"/>
                          <a:cs typeface="+mn-cs"/>
                        </a:rPr>
                        <a:t>(</a:t>
                      </a:r>
                      <a:r>
                        <a:rPr lang="zh-TW" altLang="zh-TW" sz="1800" kern="1200" dirty="0" smtClean="0">
                          <a:solidFill>
                            <a:schemeClr val="dk1"/>
                          </a:solidFill>
                          <a:effectLst/>
                          <a:latin typeface="+mn-lt"/>
                          <a:ea typeface="+mn-ea"/>
                          <a:cs typeface="+mn-cs"/>
                        </a:rPr>
                        <a:t>第一項略</a:t>
                      </a:r>
                      <a:r>
                        <a:rPr lang="en-US" altLang="zh-TW" sz="1800" kern="1200" dirty="0" smtClean="0">
                          <a:solidFill>
                            <a:schemeClr val="dk1"/>
                          </a:solidFill>
                          <a:effectLst/>
                          <a:latin typeface="+mn-lt"/>
                          <a:ea typeface="+mn-ea"/>
                          <a:cs typeface="+mn-cs"/>
                        </a:rPr>
                        <a:t>)</a:t>
                      </a:r>
                      <a:endParaRPr lang="zh-TW" altLang="zh-TW" sz="1800" kern="1200" dirty="0" smtClean="0">
                        <a:solidFill>
                          <a:schemeClr val="dk1"/>
                        </a:solidFill>
                        <a:effectLst/>
                        <a:latin typeface="+mn-lt"/>
                        <a:ea typeface="+mn-ea"/>
                        <a:cs typeface="+mn-cs"/>
                      </a:endParaRPr>
                    </a:p>
                    <a:p>
                      <a:r>
                        <a:rPr lang="en-US" altLang="zh-TW" sz="1800" kern="1200" dirty="0" smtClean="0">
                          <a:solidFill>
                            <a:schemeClr val="dk1"/>
                          </a:solidFill>
                          <a:effectLst/>
                          <a:latin typeface="+mn-lt"/>
                          <a:ea typeface="+mn-ea"/>
                          <a:cs typeface="+mn-cs"/>
                        </a:rPr>
                        <a:t>    </a:t>
                      </a:r>
                      <a:r>
                        <a:rPr lang="zh-TW" altLang="zh-TW" sz="1800" kern="1200" dirty="0" smtClean="0">
                          <a:solidFill>
                            <a:schemeClr val="dk1"/>
                          </a:solidFill>
                          <a:effectLst/>
                          <a:latin typeface="+mn-lt"/>
                          <a:ea typeface="+mn-ea"/>
                          <a:cs typeface="+mn-cs"/>
                        </a:rPr>
                        <a:t>本公司審閱第一上市公司或創新板第一上市公司年報如發現有未依「公開發行公司年報應行記載事項準則」編製者，即函請公司於文到五日內補正，並將補正資料以電子檔上傳至本公司指定之網際網路資訊申報系統，另要求其依本公司「對有價證券上市公司重大訊息之查證暨公開處理程序」之規定，視為「其他對股東權益有重大影響」之情事，提醒投資大眾注意。</a:t>
                      </a:r>
                    </a:p>
                    <a:p>
                      <a:r>
                        <a:rPr lang="en-US" altLang="zh-TW" sz="1800" kern="1200" dirty="0" smtClean="0">
                          <a:solidFill>
                            <a:schemeClr val="dk1"/>
                          </a:solidFill>
                          <a:effectLst/>
                          <a:latin typeface="+mn-lt"/>
                          <a:ea typeface="+mn-ea"/>
                          <a:cs typeface="+mn-cs"/>
                        </a:rPr>
                        <a:t>(</a:t>
                      </a:r>
                      <a:r>
                        <a:rPr lang="zh-TW" altLang="zh-TW" sz="1800" kern="1200" dirty="0" smtClean="0">
                          <a:solidFill>
                            <a:schemeClr val="dk1"/>
                          </a:solidFill>
                          <a:effectLst/>
                          <a:latin typeface="+mn-lt"/>
                          <a:ea typeface="+mn-ea"/>
                          <a:cs typeface="+mn-cs"/>
                        </a:rPr>
                        <a:t>以下略</a:t>
                      </a:r>
                      <a:r>
                        <a:rPr lang="en-US" altLang="zh-TW" sz="1800" kern="1200" dirty="0" smtClean="0">
                          <a:solidFill>
                            <a:schemeClr val="dk1"/>
                          </a:solidFill>
                          <a:effectLst/>
                          <a:latin typeface="+mn-lt"/>
                          <a:ea typeface="+mn-ea"/>
                          <a:cs typeface="+mn-cs"/>
                        </a:rPr>
                        <a:t>)</a:t>
                      </a:r>
                      <a:endParaRPr lang="zh-TW" altLang="zh-TW" sz="1800" kern="1200" dirty="0">
                        <a:solidFill>
                          <a:schemeClr val="dk1"/>
                        </a:solidFill>
                        <a:effectLst/>
                        <a:latin typeface="+mn-lt"/>
                        <a:ea typeface="+mn-ea"/>
                        <a:cs typeface="+mn-cs"/>
                      </a:endParaRPr>
                    </a:p>
                  </a:txBody>
                  <a:tcPr/>
                </a:tc>
                <a:tc>
                  <a:txBody>
                    <a:bodyPr/>
                    <a:lstStyle/>
                    <a:p>
                      <a:r>
                        <a:rPr lang="zh-TW" altLang="zh-TW" sz="1800" kern="1200" dirty="0" smtClean="0">
                          <a:solidFill>
                            <a:schemeClr val="dk1"/>
                          </a:solidFill>
                          <a:effectLst/>
                          <a:latin typeface="+mn-lt"/>
                          <a:ea typeface="+mn-ea"/>
                          <a:cs typeface="+mn-cs"/>
                        </a:rPr>
                        <a:t>第二十六條</a:t>
                      </a:r>
                    </a:p>
                    <a:p>
                      <a:r>
                        <a:rPr lang="en-US" altLang="zh-TW" sz="1800" kern="1200" dirty="0" smtClean="0">
                          <a:solidFill>
                            <a:schemeClr val="dk1"/>
                          </a:solidFill>
                          <a:effectLst/>
                          <a:latin typeface="+mn-lt"/>
                          <a:ea typeface="+mn-ea"/>
                          <a:cs typeface="+mn-cs"/>
                        </a:rPr>
                        <a:t>(</a:t>
                      </a:r>
                      <a:r>
                        <a:rPr lang="zh-TW" altLang="zh-TW" sz="1800" kern="1200" dirty="0" smtClean="0">
                          <a:solidFill>
                            <a:schemeClr val="dk1"/>
                          </a:solidFill>
                          <a:effectLst/>
                          <a:latin typeface="+mn-lt"/>
                          <a:ea typeface="+mn-ea"/>
                          <a:cs typeface="+mn-cs"/>
                        </a:rPr>
                        <a:t>第一項略</a:t>
                      </a:r>
                      <a:r>
                        <a:rPr lang="en-US" altLang="zh-TW" sz="1800" kern="1200" dirty="0" smtClean="0">
                          <a:solidFill>
                            <a:schemeClr val="dk1"/>
                          </a:solidFill>
                          <a:effectLst/>
                          <a:latin typeface="+mn-lt"/>
                          <a:ea typeface="+mn-ea"/>
                          <a:cs typeface="+mn-cs"/>
                        </a:rPr>
                        <a:t>)</a:t>
                      </a:r>
                      <a:endParaRPr lang="zh-TW" altLang="zh-TW" sz="1800" kern="1200" dirty="0" smtClean="0">
                        <a:solidFill>
                          <a:schemeClr val="dk1"/>
                        </a:solidFill>
                        <a:effectLst/>
                        <a:latin typeface="+mn-lt"/>
                        <a:ea typeface="+mn-ea"/>
                        <a:cs typeface="+mn-cs"/>
                      </a:endParaRPr>
                    </a:p>
                    <a:p>
                      <a:r>
                        <a:rPr lang="en-US" altLang="zh-TW" sz="1800" kern="1200" dirty="0" smtClean="0">
                          <a:solidFill>
                            <a:schemeClr val="dk1"/>
                          </a:solidFill>
                          <a:effectLst/>
                          <a:latin typeface="+mn-lt"/>
                          <a:ea typeface="+mn-ea"/>
                          <a:cs typeface="+mn-cs"/>
                        </a:rPr>
                        <a:t>    </a:t>
                      </a:r>
                      <a:r>
                        <a:rPr lang="zh-TW" altLang="zh-TW" sz="1800" kern="1200" dirty="0" smtClean="0">
                          <a:solidFill>
                            <a:schemeClr val="dk1"/>
                          </a:solidFill>
                          <a:effectLst/>
                          <a:latin typeface="+mn-lt"/>
                          <a:ea typeface="+mn-ea"/>
                          <a:cs typeface="+mn-cs"/>
                        </a:rPr>
                        <a:t>本公司審閱第一上市公司或創新板第一上市公司年報如發現有</a:t>
                      </a:r>
                      <a:r>
                        <a:rPr lang="zh-TW" altLang="zh-TW" sz="1800" u="sng" kern="1200" dirty="0" smtClean="0">
                          <a:solidFill>
                            <a:srgbClr val="FF0000"/>
                          </a:solidFill>
                          <a:effectLst/>
                          <a:latin typeface="+mn-lt"/>
                          <a:ea typeface="+mn-ea"/>
                          <a:cs typeface="+mn-cs"/>
                        </a:rPr>
                        <a:t>未檢送年報</a:t>
                      </a:r>
                      <a:r>
                        <a:rPr lang="zh-TW" altLang="zh-TW" sz="1800" u="sng" kern="1200" dirty="0" smtClean="0">
                          <a:solidFill>
                            <a:schemeClr val="dk1"/>
                          </a:solidFill>
                          <a:effectLst/>
                          <a:latin typeface="+mn-lt"/>
                          <a:ea typeface="+mn-ea"/>
                          <a:cs typeface="+mn-cs"/>
                        </a:rPr>
                        <a:t>或未依</a:t>
                      </a:r>
                      <a:r>
                        <a:rPr lang="zh-TW" altLang="zh-TW" sz="1800" kern="1200" dirty="0" smtClean="0">
                          <a:solidFill>
                            <a:schemeClr val="dk1"/>
                          </a:solidFill>
                          <a:effectLst/>
                          <a:latin typeface="+mn-lt"/>
                          <a:ea typeface="+mn-ea"/>
                          <a:cs typeface="+mn-cs"/>
                        </a:rPr>
                        <a:t>「公開發行公司年報應行記載事項準則」</a:t>
                      </a:r>
                      <a:r>
                        <a:rPr lang="zh-TW" altLang="zh-TW" sz="1800" u="sng" kern="1200" dirty="0" smtClean="0">
                          <a:solidFill>
                            <a:schemeClr val="dk1"/>
                          </a:solidFill>
                          <a:effectLst/>
                          <a:latin typeface="+mn-lt"/>
                          <a:ea typeface="+mn-ea"/>
                          <a:cs typeface="+mn-cs"/>
                        </a:rPr>
                        <a:t>編製年報</a:t>
                      </a:r>
                      <a:r>
                        <a:rPr lang="zh-TW" altLang="zh-TW" sz="1800" kern="1200" dirty="0" smtClean="0">
                          <a:solidFill>
                            <a:schemeClr val="dk1"/>
                          </a:solidFill>
                          <a:effectLst/>
                          <a:latin typeface="+mn-lt"/>
                          <a:ea typeface="+mn-ea"/>
                          <a:cs typeface="+mn-cs"/>
                        </a:rPr>
                        <a:t>者，即函請公司於文到五日內補正，並將補正資料以電子檔上傳至本公司指定之網際網路資訊申報系統，另要求其依本公司「對有價證券上市公司重大訊息之查證暨公開處理程序」之規定，視為「其他對股東權益有重大影響」之情事，提醒投資大眾注意；</a:t>
                      </a:r>
                      <a:r>
                        <a:rPr lang="zh-TW" altLang="zh-TW" sz="1800" u="sng" kern="1200" dirty="0" smtClean="0">
                          <a:solidFill>
                            <a:schemeClr val="dk1"/>
                          </a:solidFill>
                          <a:effectLst/>
                          <a:latin typeface="+mn-lt"/>
                          <a:ea typeface="+mn-ea"/>
                          <a:cs typeface="+mn-cs"/>
                        </a:rPr>
                        <a:t>經本公司函請補正逾期未補正者，本公司將依營業細則相關規定辦理，併同第十五條審閱結果陳報主管機關。</a:t>
                      </a:r>
                      <a:endParaRPr lang="zh-TW" altLang="zh-TW" sz="1800" kern="1200" dirty="0" smtClean="0">
                        <a:solidFill>
                          <a:schemeClr val="dk1"/>
                        </a:solidFill>
                        <a:effectLst/>
                        <a:latin typeface="+mn-lt"/>
                        <a:ea typeface="+mn-ea"/>
                        <a:cs typeface="+mn-cs"/>
                      </a:endParaRPr>
                    </a:p>
                    <a:p>
                      <a:r>
                        <a:rPr lang="en-US" altLang="zh-TW" sz="1800" kern="1200" dirty="0" smtClean="0">
                          <a:solidFill>
                            <a:schemeClr val="dk1"/>
                          </a:solidFill>
                          <a:effectLst/>
                          <a:latin typeface="+mn-lt"/>
                          <a:ea typeface="+mn-ea"/>
                          <a:cs typeface="+mn-cs"/>
                        </a:rPr>
                        <a:t>(</a:t>
                      </a:r>
                      <a:r>
                        <a:rPr lang="zh-TW" altLang="zh-TW" sz="1800" kern="1200" dirty="0" smtClean="0">
                          <a:solidFill>
                            <a:schemeClr val="dk1"/>
                          </a:solidFill>
                          <a:effectLst/>
                          <a:latin typeface="+mn-lt"/>
                          <a:ea typeface="+mn-ea"/>
                          <a:cs typeface="+mn-cs"/>
                        </a:rPr>
                        <a:t>以下略</a:t>
                      </a:r>
                      <a:r>
                        <a:rPr lang="en-US" altLang="zh-TW" sz="1800" kern="1200" dirty="0" smtClean="0">
                          <a:solidFill>
                            <a:schemeClr val="dk1"/>
                          </a:solidFill>
                          <a:effectLst/>
                          <a:latin typeface="+mn-lt"/>
                          <a:ea typeface="+mn-ea"/>
                          <a:cs typeface="+mn-cs"/>
                        </a:rPr>
                        <a:t>)</a:t>
                      </a:r>
                      <a:endParaRPr lang="zh-TW" altLang="en-US" sz="2200" baseline="0" dirty="0">
                        <a:solidFill>
                          <a:srgbClr val="FF0000"/>
                        </a:solidFill>
                      </a:endParaRPr>
                    </a:p>
                  </a:txBody>
                  <a:tcPr/>
                </a:tc>
                <a:extLst>
                  <a:ext uri="{0D108BD9-81ED-4DB2-BD59-A6C34878D82A}">
                    <a16:rowId xmlns:a16="http://schemas.microsoft.com/office/drawing/2014/main" val="3323792510"/>
                  </a:ext>
                </a:extLst>
              </a:tr>
            </a:tbl>
          </a:graphicData>
        </a:graphic>
      </p:graphicFrame>
    </p:spTree>
    <p:extLst>
      <p:ext uri="{BB962C8B-B14F-4D97-AF65-F5344CB8AC3E}">
        <p14:creationId xmlns:p14="http://schemas.microsoft.com/office/powerpoint/2010/main" val="8076165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6866" y="353173"/>
            <a:ext cx="8435280" cy="383704"/>
          </a:xfrm>
        </p:spPr>
        <p:txBody>
          <a:bodyPr/>
          <a:lstStyle/>
          <a:p>
            <a:r>
              <a:rPr lang="zh-TW" altLang="en-US" sz="3600" dirty="0"/>
              <a:t>四</a:t>
            </a:r>
            <a:r>
              <a:rPr lang="zh-TW" altLang="en-US" sz="3600" dirty="0" smtClean="0"/>
              <a:t>、</a:t>
            </a:r>
            <a:r>
              <a:rPr lang="zh-TW" altLang="en-US" sz="3600" dirty="0"/>
              <a:t>資訊</a:t>
            </a:r>
            <a:r>
              <a:rPr lang="zh-TW" altLang="en-US" sz="3600" dirty="0" smtClean="0"/>
              <a:t>申報辦法之</a:t>
            </a:r>
            <a:r>
              <a:rPr lang="zh-TW" altLang="en-US" sz="3600" dirty="0"/>
              <a:t>修正</a:t>
            </a:r>
            <a:r>
              <a:rPr lang="zh-TW" altLang="en-US" sz="3600" dirty="0" smtClean="0"/>
              <a:t>事項</a:t>
            </a:r>
            <a:endParaRPr lang="zh-TW" altLang="en-US" sz="3600" dirty="0"/>
          </a:p>
        </p:txBody>
      </p:sp>
      <p:sp>
        <p:nvSpPr>
          <p:cNvPr id="4" name="投影片編號版面配置區 3"/>
          <p:cNvSpPr>
            <a:spLocks noGrp="1"/>
          </p:cNvSpPr>
          <p:nvPr>
            <p:ph type="sldNum" sz="quarter" idx="12"/>
          </p:nvPr>
        </p:nvSpPr>
        <p:spPr/>
        <p:txBody>
          <a:bodyPr/>
          <a:lstStyle/>
          <a:p>
            <a:pPr>
              <a:defRPr/>
            </a:pPr>
            <a:fld id="{B26597DD-AE29-4BAB-A813-DA9F4EE90BF1}" type="slidenum">
              <a:rPr lang="zh-TW" altLang="en-US" smtClean="0"/>
              <a:pPr>
                <a:defRPr/>
              </a:pPr>
              <a:t>22</a:t>
            </a:fld>
            <a:endParaRPr lang="zh-TW" altLang="en-US" dirty="0"/>
          </a:p>
        </p:txBody>
      </p:sp>
      <p:sp>
        <p:nvSpPr>
          <p:cNvPr id="5" name="矩形 4"/>
          <p:cNvSpPr/>
          <p:nvPr/>
        </p:nvSpPr>
        <p:spPr>
          <a:xfrm>
            <a:off x="7010400" y="789382"/>
            <a:ext cx="2025650" cy="40011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2000" b="0" i="0" u="none" strike="noStrike" kern="1200" cap="none" spc="0" normalizeH="0" baseline="0" noProof="0" dirty="0" smtClean="0">
                <a:ln>
                  <a:noFill/>
                </a:ln>
                <a:solidFill>
                  <a:srgbClr val="C00000"/>
                </a:solidFill>
                <a:effectLst/>
                <a:uLnTx/>
                <a:uFillTx/>
                <a:latin typeface="Calibri"/>
                <a:ea typeface="標楷體" pitchFamily="65" charset="-120"/>
                <a:cs typeface="+mn-cs"/>
              </a:rPr>
              <a:t>111.7.7/112.2.2</a:t>
            </a:r>
            <a:endParaRPr kumimoji="1" lang="zh-TW" altLang="en-US" sz="2000" b="0" i="0" u="none" strike="noStrike" kern="1200" cap="none" spc="0" normalizeH="0" baseline="0" noProof="0" dirty="0">
              <a:ln>
                <a:noFill/>
              </a:ln>
              <a:solidFill>
                <a:srgbClr val="C00000"/>
              </a:solidFill>
              <a:effectLst/>
              <a:uLnTx/>
              <a:uFillTx/>
              <a:latin typeface="Calibri"/>
              <a:ea typeface="標楷體" pitchFamily="65" charset="-120"/>
              <a:cs typeface="+mn-cs"/>
            </a:endParaRPr>
          </a:p>
        </p:txBody>
      </p:sp>
      <p:sp>
        <p:nvSpPr>
          <p:cNvPr id="6" name="矩形 5"/>
          <p:cNvSpPr/>
          <p:nvPr/>
        </p:nvSpPr>
        <p:spPr>
          <a:xfrm>
            <a:off x="76200" y="1110928"/>
            <a:ext cx="9067800" cy="47488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zh-TW" altLang="en-US" sz="1800" b="1" dirty="0">
                <a:solidFill>
                  <a:srgbClr val="002060"/>
                </a:solidFill>
              </a:rPr>
              <a:t>對有價證券上市公司及境外指數股票型基金上市之境外基金機構資訊申報作業辦法第</a:t>
            </a:r>
            <a:r>
              <a:rPr lang="en-US" altLang="zh-TW" sz="1800" b="1" dirty="0">
                <a:solidFill>
                  <a:srgbClr val="002060"/>
                </a:solidFill>
              </a:rPr>
              <a:t>3</a:t>
            </a:r>
            <a:r>
              <a:rPr lang="zh-TW" altLang="en-US" sz="1800" b="1" dirty="0">
                <a:solidFill>
                  <a:srgbClr val="002060"/>
                </a:solidFill>
              </a:rPr>
              <a:t>條</a:t>
            </a:r>
            <a:endParaRPr lang="en-US" altLang="zh-TW" sz="1800" b="1" dirty="0">
              <a:solidFill>
                <a:srgbClr val="002060"/>
              </a:solidFill>
            </a:endParaRPr>
          </a:p>
        </p:txBody>
      </p:sp>
      <p:graphicFrame>
        <p:nvGraphicFramePr>
          <p:cNvPr id="7" name="資料庫圖表 6"/>
          <p:cNvGraphicFramePr/>
          <p:nvPr>
            <p:extLst>
              <p:ext uri="{D42A27DB-BD31-4B8C-83A1-F6EECF244321}">
                <p14:modId xmlns:p14="http://schemas.microsoft.com/office/powerpoint/2010/main" val="3316829734"/>
              </p:ext>
            </p:extLst>
          </p:nvPr>
        </p:nvGraphicFramePr>
        <p:xfrm>
          <a:off x="76200" y="1676400"/>
          <a:ext cx="895985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88339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6866" y="353173"/>
            <a:ext cx="8435280" cy="383704"/>
          </a:xfrm>
        </p:spPr>
        <p:txBody>
          <a:bodyPr/>
          <a:lstStyle/>
          <a:p>
            <a:r>
              <a:rPr lang="zh-TW" altLang="en-US" sz="3600" dirty="0"/>
              <a:t>五</a:t>
            </a:r>
            <a:r>
              <a:rPr lang="zh-TW" altLang="en-US" sz="3600" dirty="0" smtClean="0"/>
              <a:t>、</a:t>
            </a:r>
            <a:r>
              <a:rPr lang="zh-TW" altLang="en-US" sz="3600" dirty="0"/>
              <a:t>重大</a:t>
            </a:r>
            <a:r>
              <a:rPr lang="zh-TW" altLang="en-US" sz="3600" dirty="0" smtClean="0"/>
              <a:t>訊息</a:t>
            </a:r>
            <a:r>
              <a:rPr lang="zh-TW" altLang="en-US" sz="3600" dirty="0"/>
              <a:t>之修正</a:t>
            </a:r>
            <a:r>
              <a:rPr lang="zh-TW" altLang="en-US" sz="3600" dirty="0" smtClean="0"/>
              <a:t>事項</a:t>
            </a:r>
            <a:endParaRPr lang="zh-TW" altLang="en-US" sz="3600" dirty="0"/>
          </a:p>
        </p:txBody>
      </p:sp>
      <p:sp>
        <p:nvSpPr>
          <p:cNvPr id="4" name="投影片編號版面配置區 3"/>
          <p:cNvSpPr>
            <a:spLocks noGrp="1"/>
          </p:cNvSpPr>
          <p:nvPr>
            <p:ph type="sldNum" sz="quarter" idx="12"/>
          </p:nvPr>
        </p:nvSpPr>
        <p:spPr/>
        <p:txBody>
          <a:bodyPr/>
          <a:lstStyle/>
          <a:p>
            <a:pPr>
              <a:defRPr/>
            </a:pPr>
            <a:fld id="{B26597DD-AE29-4BAB-A813-DA9F4EE90BF1}" type="slidenum">
              <a:rPr lang="zh-TW" altLang="en-US" smtClean="0"/>
              <a:pPr>
                <a:defRPr/>
              </a:pPr>
              <a:t>23</a:t>
            </a:fld>
            <a:endParaRPr lang="zh-TW" altLang="en-US" dirty="0"/>
          </a:p>
        </p:txBody>
      </p:sp>
      <p:sp>
        <p:nvSpPr>
          <p:cNvPr id="5" name="矩形 4"/>
          <p:cNvSpPr/>
          <p:nvPr/>
        </p:nvSpPr>
        <p:spPr>
          <a:xfrm>
            <a:off x="5943600" y="914399"/>
            <a:ext cx="3092450" cy="40011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2000" b="0" i="0" u="none" strike="noStrike" kern="1200" cap="none" spc="0" normalizeH="0" baseline="0" noProof="0" dirty="0" smtClean="0">
                <a:ln>
                  <a:noFill/>
                </a:ln>
                <a:solidFill>
                  <a:srgbClr val="C00000"/>
                </a:solidFill>
                <a:effectLst/>
                <a:uLnTx/>
                <a:uFillTx/>
                <a:latin typeface="Calibri"/>
                <a:ea typeface="標楷體" pitchFamily="65" charset="-120"/>
                <a:cs typeface="+mn-cs"/>
              </a:rPr>
              <a:t>111.2.7/111.7.7/111.10.12</a:t>
            </a:r>
            <a:endParaRPr kumimoji="1" lang="zh-TW" altLang="en-US" sz="2000" b="0" i="0" u="none" strike="noStrike" kern="1200" cap="none" spc="0" normalizeH="0" baseline="0" noProof="0" dirty="0">
              <a:ln>
                <a:noFill/>
              </a:ln>
              <a:solidFill>
                <a:srgbClr val="C00000"/>
              </a:solidFill>
              <a:effectLst/>
              <a:uLnTx/>
              <a:uFillTx/>
              <a:latin typeface="Calibri"/>
              <a:ea typeface="標楷體" pitchFamily="65" charset="-120"/>
              <a:cs typeface="+mn-cs"/>
            </a:endParaRPr>
          </a:p>
        </p:txBody>
      </p:sp>
      <p:sp>
        <p:nvSpPr>
          <p:cNvPr id="6" name="矩形 5"/>
          <p:cNvSpPr/>
          <p:nvPr/>
        </p:nvSpPr>
        <p:spPr>
          <a:xfrm>
            <a:off x="152401" y="1256202"/>
            <a:ext cx="8760636" cy="45442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zh-TW" altLang="en-US" sz="1800" b="1" dirty="0">
                <a:solidFill>
                  <a:srgbClr val="002060"/>
                </a:solidFill>
              </a:rPr>
              <a:t>對有價證券上市公司重大訊息之查證暨公開處理程序第</a:t>
            </a:r>
            <a:r>
              <a:rPr lang="en-US" altLang="zh-TW" sz="1800" b="1" dirty="0">
                <a:solidFill>
                  <a:srgbClr val="002060"/>
                </a:solidFill>
              </a:rPr>
              <a:t>3</a:t>
            </a:r>
            <a:r>
              <a:rPr lang="zh-TW" altLang="en-US" sz="1800" b="1" dirty="0">
                <a:solidFill>
                  <a:srgbClr val="002060"/>
                </a:solidFill>
              </a:rPr>
              <a:t>、</a:t>
            </a:r>
            <a:r>
              <a:rPr lang="en-US" altLang="zh-TW" sz="1800" b="1" dirty="0" smtClean="0">
                <a:solidFill>
                  <a:srgbClr val="002060"/>
                </a:solidFill>
              </a:rPr>
              <a:t>4</a:t>
            </a:r>
            <a:r>
              <a:rPr lang="zh-TW" altLang="en-US" sz="1800" b="1" dirty="0" smtClean="0">
                <a:solidFill>
                  <a:srgbClr val="002060"/>
                </a:solidFill>
              </a:rPr>
              <a:t>條</a:t>
            </a:r>
            <a:endParaRPr lang="en-US" altLang="zh-TW" sz="1800" b="1" dirty="0">
              <a:solidFill>
                <a:srgbClr val="002060"/>
              </a:solidFill>
            </a:endParaRPr>
          </a:p>
        </p:txBody>
      </p:sp>
      <p:graphicFrame>
        <p:nvGraphicFramePr>
          <p:cNvPr id="7" name="資料庫圖表 6"/>
          <p:cNvGraphicFramePr/>
          <p:nvPr>
            <p:extLst>
              <p:ext uri="{D42A27DB-BD31-4B8C-83A1-F6EECF244321}">
                <p14:modId xmlns:p14="http://schemas.microsoft.com/office/powerpoint/2010/main" val="2144140892"/>
              </p:ext>
            </p:extLst>
          </p:nvPr>
        </p:nvGraphicFramePr>
        <p:xfrm>
          <a:off x="123014" y="1656312"/>
          <a:ext cx="8913036" cy="5277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34631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18319" y="1310010"/>
            <a:ext cx="8229600" cy="616793"/>
          </a:xfrm>
        </p:spPr>
        <p:txBody>
          <a:bodyPr/>
          <a:lstStyle/>
          <a:p>
            <a:r>
              <a:rPr lang="zh-TW" altLang="en-US" dirty="0"/>
              <a:t>對第一上市公司、創新板第一上市公司上市後管理作業辦法</a:t>
            </a:r>
            <a:r>
              <a:rPr lang="zh-TW" altLang="en-US" dirty="0" smtClean="0"/>
              <a:t>第</a:t>
            </a:r>
            <a:r>
              <a:rPr lang="en-US" altLang="zh-TW" sz="2400" dirty="0" smtClean="0"/>
              <a:t>17</a:t>
            </a:r>
            <a:r>
              <a:rPr lang="zh-TW" altLang="en-US" sz="2400" dirty="0" smtClean="0"/>
              <a:t>條、第</a:t>
            </a:r>
            <a:r>
              <a:rPr lang="en-US" altLang="zh-TW" sz="2400" dirty="0" smtClean="0"/>
              <a:t>19</a:t>
            </a:r>
            <a:r>
              <a:rPr lang="zh-TW" altLang="en-US" sz="2400" dirty="0" smtClean="0"/>
              <a:t>條、第</a:t>
            </a:r>
            <a:r>
              <a:rPr lang="en-US" altLang="zh-TW" sz="2400" dirty="0" smtClean="0"/>
              <a:t>21</a:t>
            </a:r>
            <a:r>
              <a:rPr lang="zh-TW" altLang="en-US" sz="2400" dirty="0" smtClean="0"/>
              <a:t>條、第</a:t>
            </a:r>
            <a:r>
              <a:rPr lang="en-US" altLang="zh-TW" sz="2400" dirty="0" smtClean="0"/>
              <a:t>26</a:t>
            </a:r>
            <a:r>
              <a:rPr lang="zh-TW" altLang="en-US" sz="2400" dirty="0" smtClean="0"/>
              <a:t>條</a:t>
            </a:r>
            <a:endParaRPr lang="en-US" altLang="zh-TW" sz="2400" dirty="0"/>
          </a:p>
          <a:p>
            <a:endParaRPr lang="zh-TW" altLang="en-US" dirty="0"/>
          </a:p>
        </p:txBody>
      </p:sp>
      <p:sp>
        <p:nvSpPr>
          <p:cNvPr id="3" name="投影片編號版面配置區 2"/>
          <p:cNvSpPr>
            <a:spLocks noGrp="1"/>
          </p:cNvSpPr>
          <p:nvPr>
            <p:ph type="sldNum" sz="quarter" idx="12"/>
          </p:nvPr>
        </p:nvSpPr>
        <p:spPr/>
        <p:txBody>
          <a:bodyPr>
            <a:normAutofit/>
          </a:bodyPr>
          <a:lstStyle/>
          <a:p>
            <a:pPr>
              <a:defRPr/>
            </a:pPr>
            <a:fld id="{B5232D80-EE55-46FA-91AB-F8D8FDE64A2C}" type="slidenum">
              <a:rPr lang="en-US" altLang="zh-TW" smtClean="0"/>
              <a:pPr>
                <a:defRPr/>
              </a:pPr>
              <a:t>24</a:t>
            </a:fld>
            <a:endParaRPr lang="en-US" altLang="zh-TW"/>
          </a:p>
        </p:txBody>
      </p:sp>
      <p:sp>
        <p:nvSpPr>
          <p:cNvPr id="4" name="標題 1"/>
          <p:cNvSpPr txBox="1">
            <a:spLocks/>
          </p:cNvSpPr>
          <p:nvPr/>
        </p:nvSpPr>
        <p:spPr>
          <a:xfrm>
            <a:off x="762000" y="76200"/>
            <a:ext cx="8153400" cy="635479"/>
          </a:xfrm>
          <a:prstGeom prst="rect">
            <a:avLst/>
          </a:prstGeom>
        </p:spPr>
        <p:txBody>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ea typeface="微軟正黑體" pitchFamily="34" charset="-120"/>
              </a:defRPr>
            </a:lvl2pPr>
            <a:lvl3pPr algn="l" rtl="0" eaLnBrk="0" fontAlgn="base" hangingPunct="0">
              <a:spcBef>
                <a:spcPct val="0"/>
              </a:spcBef>
              <a:spcAft>
                <a:spcPct val="0"/>
              </a:spcAft>
              <a:defRPr sz="4400">
                <a:solidFill>
                  <a:schemeClr val="tx2"/>
                </a:solidFill>
                <a:latin typeface="Tw Cen MT" pitchFamily="34" charset="0"/>
                <a:ea typeface="微軟正黑體" pitchFamily="34" charset="-120"/>
              </a:defRPr>
            </a:lvl3pPr>
            <a:lvl4pPr algn="l" rtl="0" eaLnBrk="0" fontAlgn="base" hangingPunct="0">
              <a:spcBef>
                <a:spcPct val="0"/>
              </a:spcBef>
              <a:spcAft>
                <a:spcPct val="0"/>
              </a:spcAft>
              <a:defRPr sz="4400">
                <a:solidFill>
                  <a:schemeClr val="tx2"/>
                </a:solidFill>
                <a:latin typeface="Tw Cen MT" pitchFamily="34" charset="0"/>
                <a:ea typeface="微軟正黑體" pitchFamily="34" charset="-120"/>
              </a:defRPr>
            </a:lvl4pPr>
            <a:lvl5pPr algn="l" rtl="0" eaLnBrk="0" fontAlgn="base" hangingPunct="0">
              <a:spcBef>
                <a:spcPct val="0"/>
              </a:spcBef>
              <a:spcAft>
                <a:spcPct val="0"/>
              </a:spcAft>
              <a:defRPr sz="4400">
                <a:solidFill>
                  <a:schemeClr val="tx2"/>
                </a:solidFill>
                <a:latin typeface="Tw Cen MT" pitchFamily="34" charset="0"/>
                <a:ea typeface="微軟正黑體" pitchFamily="34" charset="-120"/>
              </a:defRPr>
            </a:lvl5pPr>
            <a:lvl6pPr marL="457200" algn="l" rtl="0" fontAlgn="base">
              <a:spcBef>
                <a:spcPct val="0"/>
              </a:spcBef>
              <a:spcAft>
                <a:spcPct val="0"/>
              </a:spcAft>
              <a:defRPr sz="4400">
                <a:solidFill>
                  <a:schemeClr val="tx2"/>
                </a:solidFill>
                <a:latin typeface="Tw Cen MT" pitchFamily="34" charset="0"/>
                <a:ea typeface="微軟正黑體" pitchFamily="34" charset="-120"/>
              </a:defRPr>
            </a:lvl6pPr>
            <a:lvl7pPr marL="914400" algn="l" rtl="0" fontAlgn="base">
              <a:spcBef>
                <a:spcPct val="0"/>
              </a:spcBef>
              <a:spcAft>
                <a:spcPct val="0"/>
              </a:spcAft>
              <a:defRPr sz="4400">
                <a:solidFill>
                  <a:schemeClr val="tx2"/>
                </a:solidFill>
                <a:latin typeface="Tw Cen MT" pitchFamily="34" charset="0"/>
                <a:ea typeface="微軟正黑體" pitchFamily="34" charset="-120"/>
              </a:defRPr>
            </a:lvl7pPr>
            <a:lvl8pPr marL="1371600" algn="l" rtl="0" fontAlgn="base">
              <a:spcBef>
                <a:spcPct val="0"/>
              </a:spcBef>
              <a:spcAft>
                <a:spcPct val="0"/>
              </a:spcAft>
              <a:defRPr sz="4400">
                <a:solidFill>
                  <a:schemeClr val="tx2"/>
                </a:solidFill>
                <a:latin typeface="Tw Cen MT" pitchFamily="34" charset="0"/>
                <a:ea typeface="微軟正黑體" pitchFamily="34" charset="-120"/>
              </a:defRPr>
            </a:lvl8pPr>
            <a:lvl9pPr marL="1828800" algn="l" rtl="0" fontAlgn="base">
              <a:spcBef>
                <a:spcPct val="0"/>
              </a:spcBef>
              <a:spcAft>
                <a:spcPct val="0"/>
              </a:spcAft>
              <a:defRPr sz="4400">
                <a:solidFill>
                  <a:schemeClr val="tx2"/>
                </a:solidFill>
                <a:latin typeface="Tw Cen MT" pitchFamily="34" charset="0"/>
                <a:ea typeface="微軟正黑體" pitchFamily="34" charset="-120"/>
              </a:defRPr>
            </a:lvl9pPr>
          </a:lstStyle>
          <a:p>
            <a:pPr algn="ctr"/>
            <a:r>
              <a:rPr lang="zh-TW" altLang="en-US" sz="3600" b="1" cap="all" dirty="0">
                <a:solidFill>
                  <a:srgbClr val="002060"/>
                </a:solidFill>
                <a:effectLst>
                  <a:outerShdw blurRad="38100" dist="38100" dir="2700000" algn="tl">
                    <a:srgbClr val="000000">
                      <a:alpha val="43137"/>
                    </a:srgbClr>
                  </a:outerShdw>
                </a:effectLst>
                <a:latin typeface="Book Antiqua" pitchFamily="18" charset="0"/>
                <a:ea typeface="標楷體" pitchFamily="65" charset="-120"/>
              </a:rPr>
              <a:t>六</a:t>
            </a:r>
            <a:r>
              <a:rPr lang="zh-TW" altLang="en-US" sz="3600" b="1" cap="all" dirty="0" smtClean="0">
                <a:solidFill>
                  <a:srgbClr val="002060"/>
                </a:solidFill>
                <a:effectLst>
                  <a:outerShdw blurRad="38100" dist="38100" dir="2700000" algn="tl">
                    <a:srgbClr val="000000">
                      <a:alpha val="43137"/>
                    </a:srgbClr>
                  </a:outerShdw>
                </a:effectLst>
                <a:latin typeface="Book Antiqua" pitchFamily="18" charset="0"/>
                <a:ea typeface="標楷體" pitchFamily="65" charset="-120"/>
              </a:rPr>
              <a:t>、內</a:t>
            </a:r>
            <a:r>
              <a:rPr lang="zh-TW" altLang="en-US" sz="3600" b="1" cap="all" dirty="0">
                <a:solidFill>
                  <a:srgbClr val="002060"/>
                </a:solidFill>
                <a:effectLst>
                  <a:outerShdw blurRad="38100" dist="38100" dir="2700000" algn="tl">
                    <a:srgbClr val="000000">
                      <a:alpha val="43137"/>
                    </a:srgbClr>
                  </a:outerShdw>
                </a:effectLst>
                <a:latin typeface="Book Antiqua" pitchFamily="18" charset="0"/>
                <a:ea typeface="標楷體" pitchFamily="65" charset="-120"/>
              </a:rPr>
              <a:t>控制度查核</a:t>
            </a:r>
          </a:p>
        </p:txBody>
      </p:sp>
      <p:sp>
        <p:nvSpPr>
          <p:cNvPr id="5" name="矩形 4"/>
          <p:cNvSpPr>
            <a:spLocks noChangeArrowheads="1"/>
          </p:cNvSpPr>
          <p:nvPr/>
        </p:nvSpPr>
        <p:spPr bwMode="auto">
          <a:xfrm>
            <a:off x="7752709" y="954427"/>
            <a:ext cx="12218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dirty="0" smtClean="0">
                <a:solidFill>
                  <a:srgbClr val="C00000"/>
                </a:solidFill>
                <a:latin typeface="Calibri"/>
                <a:ea typeface="標楷體" pitchFamily="65" charset="-120"/>
              </a:rPr>
              <a:t>111.05.04</a:t>
            </a:r>
            <a:endParaRPr lang="zh-TW" altLang="en-US" dirty="0">
              <a:solidFill>
                <a:srgbClr val="C00000"/>
              </a:solidFill>
              <a:latin typeface="Calibri"/>
              <a:ea typeface="標楷體" pitchFamily="65"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791912733"/>
              </p:ext>
            </p:extLst>
          </p:nvPr>
        </p:nvGraphicFramePr>
        <p:xfrm>
          <a:off x="470404" y="2169551"/>
          <a:ext cx="8404008" cy="4323324"/>
        </p:xfrm>
        <a:graphic>
          <a:graphicData uri="http://schemas.openxmlformats.org/drawingml/2006/table">
            <a:tbl>
              <a:tblPr firstRow="1" bandRow="1">
                <a:tableStyleId>{5C22544A-7EE6-4342-B048-85BDC9FD1C3A}</a:tableStyleId>
              </a:tblPr>
              <a:tblGrid>
                <a:gridCol w="8404008">
                  <a:extLst>
                    <a:ext uri="{9D8B030D-6E8A-4147-A177-3AD203B41FA5}">
                      <a16:colId xmlns:a16="http://schemas.microsoft.com/office/drawing/2014/main" val="20000"/>
                    </a:ext>
                  </a:extLst>
                </a:gridCol>
              </a:tblGrid>
              <a:tr h="574294">
                <a:tc>
                  <a:txBody>
                    <a:bodyPr/>
                    <a:lstStyle/>
                    <a:p>
                      <a:pPr algn="ctr"/>
                      <a:r>
                        <a:rPr lang="zh-TW" altLang="en-US" sz="2400" b="1" dirty="0" smtClean="0">
                          <a:latin typeface="標楷體" panose="03000509000000000000" pitchFamily="65" charset="-120"/>
                          <a:ea typeface="標楷體" panose="03000509000000000000" pitchFamily="65" charset="-120"/>
                        </a:rPr>
                        <a:t>修正內容</a:t>
                      </a:r>
                      <a:endParaRPr lang="zh-TW" altLang="en-US" sz="2400" b="1" dirty="0">
                        <a:latin typeface="標楷體" panose="03000509000000000000" pitchFamily="65" charset="-120"/>
                        <a:ea typeface="標楷體" panose="03000509000000000000" pitchFamily="65" charset="-120"/>
                      </a:endParaRPr>
                    </a:p>
                  </a:txBody>
                  <a:tcPr marL="91445" marR="91445" marT="45715" marB="45715"/>
                </a:tc>
                <a:extLst>
                  <a:ext uri="{0D108BD9-81ED-4DB2-BD59-A6C34878D82A}">
                    <a16:rowId xmlns:a16="http://schemas.microsoft.com/office/drawing/2014/main" val="10000"/>
                  </a:ext>
                </a:extLst>
              </a:tr>
              <a:tr h="3142095">
                <a:tc>
                  <a:txBody>
                    <a:bodyPr/>
                    <a:lstStyle/>
                    <a:p>
                      <a:pPr marL="342900" indent="-342900" algn="just">
                        <a:spcAft>
                          <a:spcPts val="0"/>
                        </a:spcAft>
                        <a:buFont typeface="Wingdings" panose="05000000000000000000" pitchFamily="2" charset="2"/>
                        <a:buChar char="p"/>
                      </a:pPr>
                      <a:r>
                        <a:rPr lang="zh-TW" altLang="en-US" sz="2400" dirty="0" smtClean="0">
                          <a:latin typeface="標楷體" pitchFamily="65" charset="-120"/>
                          <a:ea typeface="標楷體" pitchFamily="65" charset="-120"/>
                        </a:rPr>
                        <a:t>將自行檢查報告更名為自行評估報告。</a:t>
                      </a:r>
                      <a:endParaRPr lang="en-US" altLang="zh-TW" sz="2400" dirty="0" smtClean="0">
                        <a:latin typeface="標楷體" pitchFamily="65" charset="-120"/>
                        <a:ea typeface="標楷體" pitchFamily="65" charset="-120"/>
                      </a:endParaRPr>
                    </a:p>
                    <a:p>
                      <a:pPr marL="342900" indent="-342900" algn="just">
                        <a:spcAft>
                          <a:spcPts val="0"/>
                        </a:spcAft>
                        <a:buFont typeface="Wingdings" panose="05000000000000000000" pitchFamily="2" charset="2"/>
                        <a:buChar char="p"/>
                      </a:pPr>
                      <a:r>
                        <a:rPr lang="zh-TW" altLang="en-US" sz="2400" dirty="0" smtClean="0">
                          <a:latin typeface="標楷體" pitchFamily="65" charset="-120"/>
                          <a:ea typeface="標楷體" pitchFamily="65" charset="-120"/>
                        </a:rPr>
                        <a:t>第一上市公司或創新板第一上市公司發生重大突發事故、主管機關或本公司基於其他原因認為有必要者，本公司得對該公司內部控制制度設計及執行之有效性進行查核。</a:t>
                      </a:r>
                      <a:endParaRPr lang="en-US" altLang="zh-TW" sz="2400" dirty="0" smtClean="0">
                        <a:latin typeface="標楷體" pitchFamily="65" charset="-120"/>
                        <a:ea typeface="標楷體" pitchFamily="65" charset="-120"/>
                      </a:endParaRPr>
                    </a:p>
                    <a:p>
                      <a:pPr marL="342900" indent="-342900" algn="just">
                        <a:spcAft>
                          <a:spcPts val="0"/>
                        </a:spcAft>
                        <a:buFont typeface="Wingdings" panose="05000000000000000000" pitchFamily="2" charset="2"/>
                        <a:buChar char="p"/>
                      </a:pPr>
                      <a:r>
                        <a:rPr lang="zh-TW" altLang="en-US" sz="2400" dirty="0" smtClean="0">
                          <a:latin typeface="標楷體" pitchFamily="65" charset="-120"/>
                          <a:ea typeface="標楷體" pitchFamily="65" charset="-120"/>
                        </a:rPr>
                        <a:t>查核發現有依第</a:t>
                      </a:r>
                      <a:r>
                        <a:rPr lang="en-US" altLang="zh-TW" sz="2400" dirty="0" smtClean="0">
                          <a:latin typeface="標楷體" pitchFamily="65" charset="-120"/>
                          <a:ea typeface="標楷體" pitchFamily="65" charset="-120"/>
                        </a:rPr>
                        <a:t>23</a:t>
                      </a:r>
                      <a:r>
                        <a:rPr lang="zh-TW" altLang="en-US" sz="2400" dirty="0" smtClean="0">
                          <a:latin typeface="標楷體" pitchFamily="65" charset="-120"/>
                          <a:ea typeface="標楷體" pitchFamily="65" charset="-120"/>
                        </a:rPr>
                        <a:t>條即予處理之情事者，本公司得依異常或缺失事項處以新臺幣</a:t>
                      </a:r>
                      <a:r>
                        <a:rPr lang="en-US" altLang="zh-TW" sz="2400" u="sng" dirty="0" smtClean="0">
                          <a:latin typeface="標楷體" pitchFamily="65" charset="-120"/>
                          <a:ea typeface="標楷體" pitchFamily="65" charset="-120"/>
                        </a:rPr>
                        <a:t>3</a:t>
                      </a:r>
                      <a:r>
                        <a:rPr lang="zh-TW" altLang="en-US" sz="2400" u="sng" dirty="0" smtClean="0">
                          <a:latin typeface="標楷體" pitchFamily="65" charset="-120"/>
                          <a:ea typeface="標楷體" pitchFamily="65" charset="-120"/>
                        </a:rPr>
                        <a:t>萬元至</a:t>
                      </a:r>
                      <a:r>
                        <a:rPr lang="en-US" altLang="zh-TW" sz="2400" u="sng" dirty="0" smtClean="0">
                          <a:latin typeface="標楷體" pitchFamily="65" charset="-120"/>
                          <a:ea typeface="標楷體" pitchFamily="65" charset="-120"/>
                        </a:rPr>
                        <a:t>20</a:t>
                      </a:r>
                      <a:r>
                        <a:rPr lang="zh-TW" altLang="en-US" sz="2400" u="sng" dirty="0" smtClean="0">
                          <a:latin typeface="標楷體" pitchFamily="65" charset="-120"/>
                          <a:ea typeface="標楷體" pitchFamily="65" charset="-120"/>
                        </a:rPr>
                        <a:t>萬元之違約金</a:t>
                      </a:r>
                      <a:r>
                        <a:rPr lang="zh-TW" altLang="en-US" sz="2400" dirty="0" smtClean="0">
                          <a:latin typeface="標楷體" pitchFamily="65" charset="-120"/>
                          <a:ea typeface="標楷體" pitchFamily="65" charset="-120"/>
                        </a:rPr>
                        <a:t>，但對股東權益具重大影響者，本公司得處以新臺幣</a:t>
                      </a:r>
                      <a:r>
                        <a:rPr lang="en-US" altLang="zh-TW" sz="2400" u="sng" dirty="0" smtClean="0">
                          <a:latin typeface="標楷體" pitchFamily="65" charset="-120"/>
                          <a:ea typeface="標楷體" pitchFamily="65" charset="-120"/>
                        </a:rPr>
                        <a:t>20</a:t>
                      </a:r>
                      <a:r>
                        <a:rPr lang="zh-TW" altLang="en-US" sz="2400" u="sng" dirty="0" smtClean="0">
                          <a:latin typeface="標楷體" pitchFamily="65" charset="-120"/>
                          <a:ea typeface="標楷體" pitchFamily="65" charset="-120"/>
                        </a:rPr>
                        <a:t>萬元至</a:t>
                      </a:r>
                      <a:r>
                        <a:rPr lang="en-US" altLang="zh-TW" sz="2400" u="sng" dirty="0" smtClean="0">
                          <a:latin typeface="標楷體" pitchFamily="65" charset="-120"/>
                          <a:ea typeface="標楷體" pitchFamily="65" charset="-120"/>
                        </a:rPr>
                        <a:t>500</a:t>
                      </a:r>
                      <a:r>
                        <a:rPr lang="zh-TW" altLang="en-US" sz="2400" u="sng" dirty="0" smtClean="0">
                          <a:latin typeface="標楷體" pitchFamily="65" charset="-120"/>
                          <a:ea typeface="標楷體" pitchFamily="65" charset="-120"/>
                        </a:rPr>
                        <a:t>萬元之違約金</a:t>
                      </a:r>
                      <a:r>
                        <a:rPr lang="zh-TW" altLang="en-US" sz="2400" dirty="0" smtClean="0">
                          <a:latin typeface="標楷體" pitchFamily="65" charset="-120"/>
                          <a:ea typeface="標楷體" pitchFamily="65" charset="-120"/>
                        </a:rPr>
                        <a:t>；如經本公司限期改善者，應於本公司指定時限內改善，如再未依限改善者，得按次各處新臺幣</a:t>
                      </a:r>
                      <a:r>
                        <a:rPr lang="en-US" altLang="zh-TW" sz="2400" u="sng" dirty="0" smtClean="0">
                          <a:latin typeface="標楷體" pitchFamily="65" charset="-120"/>
                          <a:ea typeface="標楷體" pitchFamily="65" charset="-120"/>
                        </a:rPr>
                        <a:t>5</a:t>
                      </a:r>
                      <a:r>
                        <a:rPr lang="zh-TW" altLang="en-US" sz="2400" u="sng" dirty="0" smtClean="0">
                          <a:latin typeface="標楷體" pitchFamily="65" charset="-120"/>
                          <a:ea typeface="標楷體" pitchFamily="65" charset="-120"/>
                        </a:rPr>
                        <a:t>萬元至</a:t>
                      </a:r>
                      <a:r>
                        <a:rPr lang="en-US" altLang="zh-TW" sz="2400" u="sng" dirty="0" smtClean="0">
                          <a:latin typeface="標楷體" pitchFamily="65" charset="-120"/>
                          <a:ea typeface="標楷體" pitchFamily="65" charset="-120"/>
                        </a:rPr>
                        <a:t>500</a:t>
                      </a:r>
                      <a:r>
                        <a:rPr lang="zh-TW" altLang="en-US" sz="2400" u="sng" dirty="0" smtClean="0">
                          <a:latin typeface="標楷體" pitchFamily="65" charset="-120"/>
                          <a:ea typeface="標楷體" pitchFamily="65" charset="-120"/>
                        </a:rPr>
                        <a:t>萬元之違約金</a:t>
                      </a:r>
                      <a:r>
                        <a:rPr lang="zh-TW" altLang="en-US" sz="2400" dirty="0" smtClean="0">
                          <a:latin typeface="標楷體" pitchFamily="65" charset="-120"/>
                          <a:ea typeface="標楷體" pitchFamily="65" charset="-120"/>
                        </a:rPr>
                        <a:t>，至改善之日為止。</a:t>
                      </a:r>
                    </a:p>
                  </a:txBody>
                  <a:tcPr marL="91445" marR="91445" marT="45715" marB="45715"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883822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6866" y="353173"/>
            <a:ext cx="8435280" cy="383704"/>
          </a:xfrm>
        </p:spPr>
        <p:txBody>
          <a:bodyPr/>
          <a:lstStyle/>
          <a:p>
            <a:r>
              <a:rPr lang="zh-TW" altLang="en-US" sz="3600" dirty="0"/>
              <a:t>七</a:t>
            </a:r>
            <a:r>
              <a:rPr lang="zh-TW" altLang="en-US" sz="3600" dirty="0" smtClean="0"/>
              <a:t>、</a:t>
            </a:r>
            <a:r>
              <a:rPr lang="zh-TW" altLang="en-US" sz="3600" dirty="0"/>
              <a:t>行政委託辦理</a:t>
            </a:r>
            <a:r>
              <a:rPr lang="en-US" altLang="zh-TW" sz="3600" dirty="0"/>
              <a:t>KY</a:t>
            </a:r>
            <a:r>
              <a:rPr lang="zh-TW" altLang="en-US" sz="3600" dirty="0"/>
              <a:t>公司停止公開發行</a:t>
            </a:r>
          </a:p>
        </p:txBody>
      </p:sp>
      <p:sp>
        <p:nvSpPr>
          <p:cNvPr id="4" name="投影片編號版面配置區 3"/>
          <p:cNvSpPr>
            <a:spLocks noGrp="1"/>
          </p:cNvSpPr>
          <p:nvPr>
            <p:ph type="sldNum" sz="quarter" idx="12"/>
          </p:nvPr>
        </p:nvSpPr>
        <p:spPr/>
        <p:txBody>
          <a:bodyPr/>
          <a:lstStyle/>
          <a:p>
            <a:pPr>
              <a:defRPr/>
            </a:pPr>
            <a:fld id="{B26597DD-AE29-4BAB-A813-DA9F4EE90BF1}" type="slidenum">
              <a:rPr lang="zh-TW" altLang="en-US" smtClean="0"/>
              <a:pPr>
                <a:defRPr/>
              </a:pPr>
              <a:t>25</a:t>
            </a:fld>
            <a:endParaRPr lang="zh-TW" altLang="en-US" dirty="0"/>
          </a:p>
        </p:txBody>
      </p:sp>
      <p:sp>
        <p:nvSpPr>
          <p:cNvPr id="5" name="矩形 4"/>
          <p:cNvSpPr/>
          <p:nvPr/>
        </p:nvSpPr>
        <p:spPr>
          <a:xfrm>
            <a:off x="7853704" y="663798"/>
            <a:ext cx="1290296" cy="40011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2000" b="0" i="0" u="none" strike="noStrike" kern="1200" cap="none" spc="0" normalizeH="0" baseline="0" noProof="0" dirty="0" smtClean="0">
                <a:ln>
                  <a:noFill/>
                </a:ln>
                <a:solidFill>
                  <a:srgbClr val="C00000"/>
                </a:solidFill>
                <a:effectLst/>
                <a:uLnTx/>
                <a:uFillTx/>
                <a:latin typeface="Calibri"/>
                <a:ea typeface="標楷體" pitchFamily="65" charset="-120"/>
                <a:cs typeface="+mn-cs"/>
              </a:rPr>
              <a:t>111.10.17</a:t>
            </a:r>
            <a:endParaRPr kumimoji="1" lang="zh-TW" altLang="en-US" sz="2000" b="0" i="0" u="none" strike="noStrike" kern="1200" cap="none" spc="0" normalizeH="0" baseline="0" noProof="0" dirty="0">
              <a:ln>
                <a:noFill/>
              </a:ln>
              <a:solidFill>
                <a:srgbClr val="C00000"/>
              </a:solidFill>
              <a:effectLst/>
              <a:uLnTx/>
              <a:uFillTx/>
              <a:latin typeface="Calibri"/>
              <a:ea typeface="標楷體" pitchFamily="65" charset="-120"/>
              <a:cs typeface="+mn-cs"/>
            </a:endParaRPr>
          </a:p>
        </p:txBody>
      </p:sp>
      <p:sp>
        <p:nvSpPr>
          <p:cNvPr id="6" name="矩形 5"/>
          <p:cNvSpPr/>
          <p:nvPr/>
        </p:nvSpPr>
        <p:spPr>
          <a:xfrm>
            <a:off x="272087" y="935302"/>
            <a:ext cx="8594279" cy="74109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zh-TW" altLang="zh-TW" sz="1800" b="1" dirty="0">
                <a:solidFill>
                  <a:schemeClr val="accent4">
                    <a:lumMod val="50000"/>
                  </a:schemeClr>
                </a:solidFill>
              </a:rPr>
              <a:t>外國發行人募集與發行</a:t>
            </a:r>
            <a:r>
              <a:rPr lang="zh-TW" altLang="en-US" sz="1800" b="1" dirty="0">
                <a:solidFill>
                  <a:schemeClr val="accent4">
                    <a:lumMod val="50000"/>
                  </a:schemeClr>
                </a:solidFill>
              </a:rPr>
              <a:t>有價證券處理</a:t>
            </a:r>
            <a:r>
              <a:rPr lang="zh-TW" altLang="zh-TW" sz="1800" b="1" dirty="0">
                <a:solidFill>
                  <a:schemeClr val="accent4">
                    <a:lumMod val="50000"/>
                  </a:schemeClr>
                </a:solidFill>
              </a:rPr>
              <a:t>準則</a:t>
            </a:r>
            <a:r>
              <a:rPr lang="zh-TW" altLang="en-US" sz="1800" b="1" dirty="0">
                <a:solidFill>
                  <a:schemeClr val="accent4">
                    <a:lumMod val="50000"/>
                  </a:schemeClr>
                </a:solidFill>
              </a:rPr>
              <a:t>」</a:t>
            </a:r>
            <a:r>
              <a:rPr lang="zh-TW" altLang="zh-TW" sz="1800" b="1" dirty="0">
                <a:solidFill>
                  <a:schemeClr val="accent4">
                    <a:lumMod val="50000"/>
                  </a:schemeClr>
                </a:solidFill>
              </a:rPr>
              <a:t>第</a:t>
            </a:r>
            <a:r>
              <a:rPr lang="en-US" altLang="zh-TW" sz="1800" b="1" dirty="0">
                <a:solidFill>
                  <a:schemeClr val="accent4">
                    <a:lumMod val="50000"/>
                  </a:schemeClr>
                </a:solidFill>
              </a:rPr>
              <a:t>59</a:t>
            </a:r>
            <a:r>
              <a:rPr lang="zh-TW" altLang="zh-TW" sz="1800" b="1" dirty="0">
                <a:solidFill>
                  <a:schemeClr val="accent4">
                    <a:lumMod val="50000"/>
                  </a:schemeClr>
                </a:solidFill>
              </a:rPr>
              <a:t>條之</a:t>
            </a:r>
            <a:r>
              <a:rPr lang="en-US" altLang="zh-TW" sz="1800" b="1" dirty="0">
                <a:solidFill>
                  <a:schemeClr val="accent4">
                    <a:lumMod val="50000"/>
                  </a:schemeClr>
                </a:solidFill>
              </a:rPr>
              <a:t>2</a:t>
            </a:r>
            <a:r>
              <a:rPr lang="zh-TW" altLang="en-US" sz="1800" b="1" dirty="0">
                <a:solidFill>
                  <a:schemeClr val="accent4">
                    <a:lumMod val="50000"/>
                  </a:schemeClr>
                </a:solidFill>
              </a:rPr>
              <a:t>暨</a:t>
            </a:r>
            <a:r>
              <a:rPr lang="en-US" altLang="zh-TW" sz="1800" b="1" dirty="0">
                <a:solidFill>
                  <a:schemeClr val="accent4">
                    <a:lumMod val="50000"/>
                  </a:schemeClr>
                </a:solidFill>
              </a:rPr>
              <a:t>111</a:t>
            </a:r>
            <a:r>
              <a:rPr lang="zh-TW" altLang="zh-TW" sz="1800" b="1" dirty="0">
                <a:solidFill>
                  <a:schemeClr val="accent4">
                    <a:lumMod val="50000"/>
                  </a:schemeClr>
                </a:solidFill>
              </a:rPr>
              <a:t>年</a:t>
            </a:r>
            <a:r>
              <a:rPr lang="en-US" altLang="zh-TW" sz="1800" b="1" dirty="0">
                <a:solidFill>
                  <a:schemeClr val="accent4">
                    <a:lumMod val="50000"/>
                  </a:schemeClr>
                </a:solidFill>
              </a:rPr>
              <a:t>10</a:t>
            </a:r>
            <a:r>
              <a:rPr lang="zh-TW" altLang="zh-TW" sz="1800" b="1" dirty="0">
                <a:solidFill>
                  <a:schemeClr val="accent4">
                    <a:lumMod val="50000"/>
                  </a:schemeClr>
                </a:solidFill>
              </a:rPr>
              <a:t>月</a:t>
            </a:r>
            <a:r>
              <a:rPr lang="en-US" altLang="zh-TW" sz="1800" b="1" dirty="0">
                <a:solidFill>
                  <a:schemeClr val="accent4">
                    <a:lumMod val="50000"/>
                  </a:schemeClr>
                </a:solidFill>
              </a:rPr>
              <a:t>13</a:t>
            </a:r>
            <a:r>
              <a:rPr lang="zh-TW" altLang="zh-TW" sz="1800" b="1" dirty="0">
                <a:solidFill>
                  <a:schemeClr val="accent4">
                    <a:lumMod val="50000"/>
                  </a:schemeClr>
                </a:solidFill>
              </a:rPr>
              <a:t>日金管證發字第</a:t>
            </a:r>
            <a:r>
              <a:rPr lang="en-US" altLang="zh-TW" sz="1800" b="1" dirty="0">
                <a:solidFill>
                  <a:schemeClr val="accent4">
                    <a:lumMod val="50000"/>
                  </a:schemeClr>
                </a:solidFill>
              </a:rPr>
              <a:t>11101415943</a:t>
            </a:r>
            <a:r>
              <a:rPr lang="zh-TW" altLang="zh-TW" sz="1800" b="1" dirty="0">
                <a:solidFill>
                  <a:schemeClr val="accent4">
                    <a:lumMod val="50000"/>
                  </a:schemeClr>
                </a:solidFill>
              </a:rPr>
              <a:t>號</a:t>
            </a:r>
            <a:r>
              <a:rPr lang="zh-TW" altLang="en-US" sz="1800" b="1" dirty="0">
                <a:solidFill>
                  <a:schemeClr val="accent4">
                    <a:lumMod val="50000"/>
                  </a:schemeClr>
                </a:solidFill>
              </a:rPr>
              <a:t>公告</a:t>
            </a:r>
            <a:endParaRPr lang="en-US" altLang="zh-TW" sz="1800" b="1" dirty="0">
              <a:solidFill>
                <a:schemeClr val="accent4">
                  <a:lumMod val="50000"/>
                </a:schemeClr>
              </a:solidFill>
            </a:endParaRPr>
          </a:p>
        </p:txBody>
      </p:sp>
      <p:graphicFrame>
        <p:nvGraphicFramePr>
          <p:cNvPr id="7" name="資料庫圖表 6"/>
          <p:cNvGraphicFramePr/>
          <p:nvPr>
            <p:extLst>
              <p:ext uri="{D42A27DB-BD31-4B8C-83A1-F6EECF244321}">
                <p14:modId xmlns:p14="http://schemas.microsoft.com/office/powerpoint/2010/main" val="1673556126"/>
              </p:ext>
            </p:extLst>
          </p:nvPr>
        </p:nvGraphicFramePr>
        <p:xfrm>
          <a:off x="416326" y="1874824"/>
          <a:ext cx="8450040" cy="4830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36701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nSpc>
                <a:spcPct val="80000"/>
              </a:lnSpc>
            </a:pPr>
            <a:fld id="{7F1B0635-8749-4410-9B91-59311A6EFD4D}" type="slidenum">
              <a:rPr kumimoji="0" lang="en-US" altLang="zh-TW" sz="1200" smtClean="0">
                <a:solidFill>
                  <a:srgbClr val="FFFFFF"/>
                </a:solidFill>
              </a:rPr>
              <a:pPr>
                <a:lnSpc>
                  <a:spcPct val="80000"/>
                </a:lnSpc>
              </a:pPr>
              <a:t>26</a:t>
            </a:fld>
            <a:endParaRPr kumimoji="0" lang="en-US" altLang="zh-TW" sz="1200" smtClean="0">
              <a:solidFill>
                <a:srgbClr val="FFFFFF"/>
              </a:solidFill>
            </a:endParaRPr>
          </a:p>
        </p:txBody>
      </p:sp>
      <p:sp>
        <p:nvSpPr>
          <p:cNvPr id="22531" name="頁尾版面配置區 8"/>
          <p:cNvSpPr>
            <a:spLocks noGrp="1"/>
          </p:cNvSpPr>
          <p:nvPr>
            <p:ph type="ftr"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kumimoji="0" lang="en-US" altLang="zh-TW" smtClean="0">
              <a:solidFill>
                <a:schemeClr val="tx2"/>
              </a:solidFill>
            </a:endParaRPr>
          </a:p>
        </p:txBody>
      </p:sp>
      <p:sp>
        <p:nvSpPr>
          <p:cNvPr id="10" name="Rectangle 4">
            <a:extLst/>
          </p:cNvPr>
          <p:cNvSpPr>
            <a:spLocks noChangeArrowheads="1"/>
          </p:cNvSpPr>
          <p:nvPr/>
        </p:nvSpPr>
        <p:spPr bwMode="auto">
          <a:xfrm>
            <a:off x="914400" y="2743200"/>
            <a:ext cx="7315200" cy="1600200"/>
          </a:xfrm>
          <a:prstGeom prst="rect">
            <a:avLst/>
          </a:prstGeom>
          <a:gradFill rotWithShape="1">
            <a:gsLst>
              <a:gs pos="0">
                <a:schemeClr val="bg1"/>
              </a:gs>
              <a:gs pos="100000">
                <a:srgbClr val="DDDDDD"/>
              </a:gs>
            </a:gsLst>
            <a:path path="shape">
              <a:fillToRect l="50000" t="50000" r="50000" b="50000"/>
            </a:path>
          </a:gradFill>
          <a:ln w="76200">
            <a:solidFill>
              <a:schemeClr val="bg2"/>
            </a:solidFill>
            <a:miter lim="800000"/>
            <a:headEnd/>
            <a:tailEnd/>
          </a:ln>
        </p:spPr>
        <p:txBody>
          <a:bodyPr anchor="ctr"/>
          <a:lstStyle/>
          <a:p>
            <a:pPr algn="ctr" eaLnBrk="1" hangingPunct="1">
              <a:spcBef>
                <a:spcPct val="50000"/>
              </a:spcBef>
              <a:defRPr/>
            </a:pPr>
            <a:endParaRPr lang="en-US" altLang="zh-TW" sz="3600" b="1" dirty="0">
              <a:solidFill>
                <a:srgbClr val="C00000"/>
              </a:solidFill>
              <a:effectLst>
                <a:outerShdw blurRad="38100" dist="38100" dir="2700000" algn="tl">
                  <a:srgbClr val="000000">
                    <a:alpha val="43137"/>
                  </a:srgbClr>
                </a:outerShdw>
              </a:effectLst>
              <a:latin typeface="Book Antiqua" panose="02040602050305030304" pitchFamily="18" charset="0"/>
            </a:endParaRPr>
          </a:p>
          <a:p>
            <a:pPr lvl="0" algn="ctr"/>
            <a:r>
              <a:rPr lang="zh-TW" altLang="en-US" sz="3600" b="1" dirty="0" smtClean="0">
                <a:solidFill>
                  <a:srgbClr val="1A0585"/>
                </a:solidFill>
                <a:effectLst>
                  <a:outerShdw blurRad="38100" dist="38100" dir="2700000" algn="tl">
                    <a:srgbClr val="000000">
                      <a:alpha val="43137"/>
                    </a:srgbClr>
                  </a:outerShdw>
                </a:effectLst>
                <a:latin typeface="+mj-ea"/>
                <a:ea typeface="+mj-ea"/>
              </a:rPr>
              <a:t>肆、</a:t>
            </a:r>
            <a:r>
              <a:rPr lang="zh-TW" altLang="en-US" sz="3600" b="1" dirty="0">
                <a:solidFill>
                  <a:srgbClr val="000099"/>
                </a:solidFill>
                <a:effectLst>
                  <a:outerShdw blurRad="38100" dist="38100" dir="2700000" algn="tl">
                    <a:srgbClr val="000000">
                      <a:alpha val="43137"/>
                    </a:srgbClr>
                  </a:outerShdw>
                </a:effectLst>
                <a:latin typeface="+mj-ea"/>
                <a:ea typeface="+mj-ea"/>
              </a:rPr>
              <a:t>臺灣創新</a:t>
            </a:r>
            <a:r>
              <a:rPr lang="zh-TW" altLang="en-US" sz="3600" b="1" dirty="0" smtClean="0">
                <a:solidFill>
                  <a:srgbClr val="000099"/>
                </a:solidFill>
                <a:effectLst>
                  <a:outerShdw blurRad="38100" dist="38100" dir="2700000" algn="tl">
                    <a:srgbClr val="000000">
                      <a:alpha val="43137"/>
                    </a:srgbClr>
                  </a:outerShdw>
                </a:effectLst>
                <a:latin typeface="Book Antiqua" panose="02040602050305030304" pitchFamily="18" charset="0"/>
                <a:ea typeface="+mj-ea"/>
              </a:rPr>
              <a:t>板</a:t>
            </a:r>
            <a:r>
              <a:rPr lang="en-US" altLang="zh-TW" sz="3600" b="1" dirty="0" smtClean="0">
                <a:solidFill>
                  <a:srgbClr val="000099"/>
                </a:solidFill>
                <a:effectLst>
                  <a:outerShdw blurRad="38100" dist="38100" dir="2700000" algn="tl">
                    <a:srgbClr val="000000">
                      <a:alpha val="43137"/>
                    </a:srgbClr>
                  </a:outerShdw>
                </a:effectLst>
                <a:latin typeface="Book Antiqua" panose="02040602050305030304" pitchFamily="18" charset="0"/>
                <a:ea typeface="+mj-ea"/>
              </a:rPr>
              <a:t>(TIB)</a:t>
            </a:r>
            <a:r>
              <a:rPr lang="zh-TW" altLang="en-US" sz="3600" b="1" dirty="0" smtClean="0">
                <a:solidFill>
                  <a:srgbClr val="000099"/>
                </a:solidFill>
                <a:effectLst>
                  <a:outerShdw blurRad="38100" dist="38100" dir="2700000" algn="tl">
                    <a:srgbClr val="000000">
                      <a:alpha val="43137"/>
                    </a:srgbClr>
                  </a:outerShdw>
                </a:effectLst>
                <a:latin typeface="Book Antiqua" panose="02040602050305030304" pitchFamily="18" charset="0"/>
                <a:ea typeface="+mj-ea"/>
              </a:rPr>
              <a:t>重點</a:t>
            </a:r>
            <a:r>
              <a:rPr lang="zh-TW" altLang="en-US" sz="3600" b="1" dirty="0">
                <a:solidFill>
                  <a:srgbClr val="000099"/>
                </a:solidFill>
                <a:effectLst>
                  <a:outerShdw blurRad="38100" dist="38100" dir="2700000" algn="tl">
                    <a:srgbClr val="000000">
                      <a:alpha val="43137"/>
                    </a:srgbClr>
                  </a:outerShdw>
                </a:effectLst>
                <a:latin typeface="+mj-ea"/>
                <a:ea typeface="+mj-ea"/>
              </a:rPr>
              <a:t>說明</a:t>
            </a:r>
          </a:p>
          <a:p>
            <a:pPr algn="ctr" eaLnBrk="1" hangingPunct="1">
              <a:spcBef>
                <a:spcPct val="50000"/>
              </a:spcBef>
              <a:defRPr/>
            </a:pPr>
            <a:endParaRPr lang="en-US" altLang="zh-TW"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744551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54148" y="169874"/>
            <a:ext cx="8229600" cy="634082"/>
          </a:xfrm>
        </p:spPr>
        <p:txBody>
          <a:bodyPr/>
          <a:lstStyle/>
          <a:p>
            <a:r>
              <a:rPr lang="zh-TW" altLang="en-US" sz="3600" spc="-150" dirty="0">
                <a:latin typeface="標楷體" panose="03000509000000000000" pitchFamily="65" charset="-120"/>
              </a:rPr>
              <a:t>一、臺灣創新</a:t>
            </a:r>
            <a:r>
              <a:rPr lang="zh-TW" altLang="en-US" sz="3600" spc="-150" dirty="0" smtClean="0">
                <a:latin typeface="標楷體" panose="03000509000000000000" pitchFamily="65" charset="-120"/>
              </a:rPr>
              <a:t>板定位與特色</a:t>
            </a:r>
            <a:endParaRPr lang="zh-TW" altLang="en-US" sz="3600" dirty="0">
              <a:latin typeface="標楷體" panose="03000509000000000000" pitchFamily="65" charset="-120"/>
            </a:endParaRPr>
          </a:p>
        </p:txBody>
      </p:sp>
      <p:sp>
        <p:nvSpPr>
          <p:cNvPr id="4" name="投影片編號版面配置區 3"/>
          <p:cNvSpPr>
            <a:spLocks noGrp="1"/>
          </p:cNvSpPr>
          <p:nvPr>
            <p:ph type="sldNum" sz="quarter" idx="12"/>
          </p:nvPr>
        </p:nvSpPr>
        <p:spPr>
          <a:xfrm>
            <a:off x="6971845" y="6492875"/>
            <a:ext cx="2133600" cy="365125"/>
          </a:xfrm>
        </p:spPr>
        <p:txBody>
          <a:bodyPr/>
          <a:lstStyle/>
          <a:p>
            <a:pPr>
              <a:defRPr/>
            </a:pPr>
            <a:fld id="{4F4E2857-DE5C-405C-9397-A1FB21F696D0}" type="slidenum">
              <a:rPr lang="zh-TW" altLang="en-US" smtClean="0"/>
              <a:pPr>
                <a:defRPr/>
              </a:pPr>
              <a:t>27</a:t>
            </a:fld>
            <a:endParaRPr lang="zh-TW" altLang="en-US" dirty="0"/>
          </a:p>
        </p:txBody>
      </p:sp>
      <p:sp>
        <p:nvSpPr>
          <p:cNvPr id="6" name="圓角矩形 5"/>
          <p:cNvSpPr/>
          <p:nvPr/>
        </p:nvSpPr>
        <p:spPr>
          <a:xfrm>
            <a:off x="899593" y="2459599"/>
            <a:ext cx="1215762" cy="43228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8" name="圓角矩形 7"/>
          <p:cNvSpPr/>
          <p:nvPr/>
        </p:nvSpPr>
        <p:spPr>
          <a:xfrm>
            <a:off x="2398779" y="2625762"/>
            <a:ext cx="1005965" cy="1332514"/>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9" name="圓角矩形 8"/>
          <p:cNvSpPr/>
          <p:nvPr/>
        </p:nvSpPr>
        <p:spPr>
          <a:xfrm>
            <a:off x="899594" y="3269532"/>
            <a:ext cx="1211348" cy="63656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972599" y="3314428"/>
            <a:ext cx="1037696"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TW" altLang="en-US" sz="1600" b="1" dirty="0" smtClean="0">
                <a:latin typeface="微軟正黑體" panose="020B0604030504040204" pitchFamily="34" charset="-120"/>
                <a:ea typeface="微軟正黑體" panose="020B0604030504040204" pitchFamily="34" charset="-120"/>
              </a:rPr>
              <a:t>股權</a:t>
            </a:r>
            <a:endParaRPr lang="en-US" altLang="zh-TW" sz="1600" b="1" dirty="0" smtClean="0">
              <a:latin typeface="微軟正黑體" panose="020B0604030504040204" pitchFamily="34" charset="-120"/>
              <a:ea typeface="微軟正黑體" panose="020B0604030504040204" pitchFamily="34" charset="-120"/>
            </a:endParaRPr>
          </a:p>
          <a:p>
            <a:pPr algn="ctr"/>
            <a:r>
              <a:rPr lang="zh-TW" altLang="en-US" sz="1600" b="1" dirty="0" smtClean="0">
                <a:latin typeface="微軟正黑體" panose="020B0604030504040204" pitchFamily="34" charset="-120"/>
                <a:ea typeface="微軟正黑體" panose="020B0604030504040204" pitchFamily="34" charset="-120"/>
              </a:rPr>
              <a:t>群募</a:t>
            </a:r>
            <a:r>
              <a:rPr lang="zh-TW" altLang="en-US" sz="1600" b="1" dirty="0">
                <a:latin typeface="微軟正黑體" panose="020B0604030504040204" pitchFamily="34" charset="-120"/>
                <a:ea typeface="微軟正黑體" panose="020B0604030504040204" pitchFamily="34" charset="-120"/>
              </a:rPr>
              <a:t>平台</a:t>
            </a:r>
            <a:endParaRPr lang="zh-CN" altLang="en-US" sz="1600" b="1"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636240" y="2474327"/>
            <a:ext cx="1857742"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TW" altLang="en-US" b="1" dirty="0">
                <a:latin typeface="微軟正黑體" panose="020B0604030504040204" pitchFamily="34" charset="-120"/>
                <a:ea typeface="微軟正黑體" panose="020B0604030504040204" pitchFamily="34" charset="-120"/>
              </a:rPr>
              <a:t>創櫃板</a:t>
            </a:r>
            <a:endParaRPr lang="zh-CN" altLang="en-US" b="1" dirty="0">
              <a:latin typeface="微軟正黑體" panose="020B0604030504040204" pitchFamily="34" charset="-120"/>
              <a:ea typeface="微軟正黑體" panose="020B0604030504040204" pitchFamily="34" charset="-120"/>
            </a:endParaRPr>
          </a:p>
        </p:txBody>
      </p:sp>
      <p:sp>
        <p:nvSpPr>
          <p:cNvPr id="12" name="文字方塊 11"/>
          <p:cNvSpPr txBox="1"/>
          <p:nvPr/>
        </p:nvSpPr>
        <p:spPr>
          <a:xfrm>
            <a:off x="3800527" y="952073"/>
            <a:ext cx="3031355"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TW" altLang="en-US" b="1" dirty="0">
                <a:latin typeface="微軟正黑體" panose="020B0604030504040204" pitchFamily="34" charset="-120"/>
                <a:ea typeface="微軟正黑體" panose="020B0604030504040204" pitchFamily="34" charset="-120"/>
              </a:rPr>
              <a:t>公開發行</a:t>
            </a:r>
            <a:endParaRPr lang="zh-CN" altLang="en-US" b="1" dirty="0">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2186868" y="2617488"/>
            <a:ext cx="1429789"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TW" altLang="en-US" b="1" spc="-300" dirty="0">
                <a:latin typeface="微軟正黑體" panose="020B0604030504040204" pitchFamily="34" charset="-120"/>
                <a:ea typeface="微軟正黑體" panose="020B0604030504040204" pitchFamily="34" charset="-120"/>
              </a:rPr>
              <a:t>興櫃</a:t>
            </a:r>
            <a:endParaRPr lang="zh-CN" altLang="en-US" b="1" spc="-300" dirty="0">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658805" y="975008"/>
            <a:ext cx="1537776"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TW" altLang="en-US" b="1" spc="-300" dirty="0">
                <a:latin typeface="微軟正黑體" panose="020B0604030504040204" pitchFamily="34" charset="-120"/>
                <a:ea typeface="微軟正黑體" panose="020B0604030504040204" pitchFamily="34" charset="-120"/>
              </a:rPr>
              <a:t>非公開發行</a:t>
            </a:r>
            <a:endParaRPr lang="zh-CN" altLang="en-US" b="1" spc="-300" dirty="0">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2964752" y="2995094"/>
            <a:ext cx="400110" cy="896512"/>
          </a:xfrm>
          <a:prstGeom prst="rect">
            <a:avLst/>
          </a:prstGeom>
          <a:solidFill>
            <a:schemeClr val="accent2">
              <a:lumMod val="60000"/>
              <a:lumOff val="40000"/>
            </a:schemeClr>
          </a:solidFill>
          <a:ln>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vert="eaVert" wrap="square" rtlCol="0">
            <a:spAutoFit/>
          </a:bodyPr>
          <a:lstStyle/>
          <a:p>
            <a:r>
              <a:rPr lang="zh-TW" altLang="en-US" sz="1400" b="1" dirty="0">
                <a:latin typeface="微軟正黑體" panose="020B0604030504040204" pitchFamily="34" charset="-120"/>
                <a:ea typeface="微軟正黑體" panose="020B0604030504040204" pitchFamily="34" charset="-120"/>
              </a:rPr>
              <a:t>戰略新板</a:t>
            </a:r>
            <a:endParaRPr lang="zh-CN" altLang="en-US" sz="1400" b="1" dirty="0">
              <a:latin typeface="微軟正黑體" panose="020B0604030504040204" pitchFamily="34" charset="-120"/>
              <a:ea typeface="微軟正黑體" panose="020B0604030504040204" pitchFamily="34" charset="-120"/>
            </a:endParaRPr>
          </a:p>
        </p:txBody>
      </p:sp>
      <p:sp>
        <p:nvSpPr>
          <p:cNvPr id="16" name="文字方塊 15"/>
          <p:cNvSpPr txBox="1"/>
          <p:nvPr/>
        </p:nvSpPr>
        <p:spPr>
          <a:xfrm>
            <a:off x="2466322" y="2985064"/>
            <a:ext cx="430887" cy="896512"/>
          </a:xfrm>
          <a:prstGeom prst="rect">
            <a:avLst/>
          </a:prstGeom>
          <a:solidFill>
            <a:schemeClr val="accent2">
              <a:lumMod val="60000"/>
              <a:lumOff val="40000"/>
            </a:schemeClr>
          </a:solidFill>
          <a:ln>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vert="eaVert" wrap="square" rtlCol="0">
            <a:spAutoFit/>
          </a:bodyPr>
          <a:lstStyle/>
          <a:p>
            <a:r>
              <a:rPr lang="zh-TW" altLang="en-US" sz="1600" b="1" dirty="0">
                <a:latin typeface="微軟正黑體" panose="020B0604030504040204" pitchFamily="34" charset="-120"/>
                <a:ea typeface="微軟正黑體" panose="020B0604030504040204" pitchFamily="34" charset="-120"/>
              </a:rPr>
              <a:t>一般板</a:t>
            </a:r>
            <a:endParaRPr lang="zh-CN" altLang="en-US" sz="1600" b="1" dirty="0">
              <a:latin typeface="微軟正黑體" panose="020B0604030504040204" pitchFamily="34" charset="-120"/>
              <a:ea typeface="微軟正黑體" panose="020B0604030504040204" pitchFamily="34" charset="-120"/>
            </a:endParaRPr>
          </a:p>
        </p:txBody>
      </p:sp>
      <p:sp>
        <p:nvSpPr>
          <p:cNvPr id="24" name="文字方塊 23"/>
          <p:cNvSpPr txBox="1"/>
          <p:nvPr/>
        </p:nvSpPr>
        <p:spPr>
          <a:xfrm>
            <a:off x="2234373" y="1340380"/>
            <a:ext cx="1412702"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TW" altLang="en-US" b="1" dirty="0">
                <a:latin typeface="微軟正黑體" panose="020B0604030504040204" pitchFamily="34" charset="-120"/>
                <a:ea typeface="微軟正黑體" panose="020B0604030504040204" pitchFamily="34" charset="-120"/>
              </a:rPr>
              <a:t>預備市場</a:t>
            </a:r>
            <a:endParaRPr lang="zh-CN" altLang="en-US" b="1" dirty="0">
              <a:latin typeface="微軟正黑體" panose="020B0604030504040204" pitchFamily="34" charset="-120"/>
              <a:ea typeface="微軟正黑體" panose="020B0604030504040204" pitchFamily="34" charset="-120"/>
            </a:endParaRPr>
          </a:p>
        </p:txBody>
      </p:sp>
      <p:cxnSp>
        <p:nvCxnSpPr>
          <p:cNvPr id="27" name="直線接點 26"/>
          <p:cNvCxnSpPr/>
          <p:nvPr/>
        </p:nvCxnSpPr>
        <p:spPr>
          <a:xfrm>
            <a:off x="2480928" y="1327680"/>
            <a:ext cx="5331205" cy="12497"/>
          </a:xfrm>
          <a:prstGeom prst="line">
            <a:avLst/>
          </a:prstGeom>
          <a:ln w="19050"/>
        </p:spPr>
        <p:style>
          <a:lnRef idx="1">
            <a:schemeClr val="dk1"/>
          </a:lnRef>
          <a:fillRef idx="0">
            <a:schemeClr val="dk1"/>
          </a:fillRef>
          <a:effectRef idx="0">
            <a:schemeClr val="dk1"/>
          </a:effectRef>
          <a:fontRef idx="minor">
            <a:schemeClr val="tx1"/>
          </a:fontRef>
        </p:style>
      </p:cxnSp>
      <p:cxnSp>
        <p:nvCxnSpPr>
          <p:cNvPr id="35" name="直線接點 34"/>
          <p:cNvCxnSpPr/>
          <p:nvPr/>
        </p:nvCxnSpPr>
        <p:spPr>
          <a:xfrm>
            <a:off x="712903" y="1340380"/>
            <a:ext cx="1398038" cy="10244"/>
          </a:xfrm>
          <a:prstGeom prst="line">
            <a:avLst/>
          </a:prstGeom>
          <a:ln w="19050"/>
        </p:spPr>
        <p:style>
          <a:lnRef idx="1">
            <a:schemeClr val="dk1"/>
          </a:lnRef>
          <a:fillRef idx="0">
            <a:schemeClr val="dk1"/>
          </a:fillRef>
          <a:effectRef idx="0">
            <a:schemeClr val="dk1"/>
          </a:effectRef>
          <a:fontRef idx="minor">
            <a:schemeClr val="tx1"/>
          </a:fontRef>
        </p:style>
      </p:cxnSp>
      <p:sp>
        <p:nvSpPr>
          <p:cNvPr id="38" name="流程圖: 準備作業 37"/>
          <p:cNvSpPr/>
          <p:nvPr/>
        </p:nvSpPr>
        <p:spPr>
          <a:xfrm>
            <a:off x="3800527" y="1755080"/>
            <a:ext cx="1179624" cy="744184"/>
          </a:xfrm>
          <a:prstGeom prst="flowChartPreparation">
            <a:avLst/>
          </a:prstGeom>
          <a:solidFill>
            <a:schemeClr val="accent5">
              <a:lumMod val="40000"/>
              <a:lumOff val="60000"/>
              <a:alpha val="3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tx1"/>
                </a:solidFill>
                <a:latin typeface="微軟正黑體" panose="020B0604030504040204" pitchFamily="34" charset="-120"/>
                <a:ea typeface="微軟正黑體" panose="020B0604030504040204" pitchFamily="34" charset="-120"/>
              </a:rPr>
              <a:t>上櫃</a:t>
            </a:r>
          </a:p>
        </p:txBody>
      </p:sp>
      <p:sp>
        <p:nvSpPr>
          <p:cNvPr id="39" name="流程圖: 準備作業 38"/>
          <p:cNvSpPr/>
          <p:nvPr/>
        </p:nvSpPr>
        <p:spPr>
          <a:xfrm>
            <a:off x="5891178" y="1754273"/>
            <a:ext cx="1430570" cy="935034"/>
          </a:xfrm>
          <a:prstGeom prst="flowChartPreparation">
            <a:avLst/>
          </a:prstGeom>
          <a:solidFill>
            <a:srgbClr val="7030A0">
              <a:alpha val="18000"/>
            </a:srgb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600"/>
              </a:spcAft>
            </a:pPr>
            <a:r>
              <a:rPr lang="zh-TW" altLang="en-US" sz="1400" b="1" spc="-150" dirty="0">
                <a:solidFill>
                  <a:schemeClr val="tx1"/>
                </a:solidFill>
                <a:latin typeface="微軟正黑體" panose="020B0604030504040204" pitchFamily="34" charset="-120"/>
                <a:ea typeface="微軟正黑體" panose="020B0604030504040204" pitchFamily="34" charset="-120"/>
              </a:rPr>
              <a:t>上市</a:t>
            </a:r>
            <a:endParaRPr lang="en-US" altLang="zh-TW" sz="1400" b="1" spc="-150" dirty="0">
              <a:solidFill>
                <a:schemeClr val="tx1"/>
              </a:solidFill>
              <a:latin typeface="微軟正黑體" panose="020B0604030504040204" pitchFamily="34" charset="-120"/>
              <a:ea typeface="微軟正黑體" panose="020B0604030504040204" pitchFamily="34" charset="-120"/>
            </a:endParaRPr>
          </a:p>
          <a:p>
            <a:pPr algn="ctr">
              <a:spcBef>
                <a:spcPts val="0"/>
              </a:spcBef>
              <a:spcAft>
                <a:spcPts val="600"/>
              </a:spcAft>
            </a:pPr>
            <a:r>
              <a:rPr lang="en-US" altLang="zh-TW" sz="1400" b="1" spc="-150" dirty="0">
                <a:solidFill>
                  <a:schemeClr val="tx1"/>
                </a:solidFill>
                <a:latin typeface="微軟正黑體" panose="020B0604030504040204" pitchFamily="34" charset="-120"/>
                <a:ea typeface="微軟正黑體" panose="020B0604030504040204" pitchFamily="34" charset="-120"/>
              </a:rPr>
              <a:t>(</a:t>
            </a:r>
            <a:r>
              <a:rPr lang="zh-TW" altLang="en-US" sz="1400" b="1" spc="-150" dirty="0">
                <a:solidFill>
                  <a:schemeClr val="tx1"/>
                </a:solidFill>
                <a:latin typeface="微軟正黑體" panose="020B0604030504040204" pitchFamily="34" charset="-120"/>
                <a:ea typeface="微軟正黑體" panose="020B0604030504040204" pitchFamily="34" charset="-120"/>
              </a:rPr>
              <a:t>一般板</a:t>
            </a:r>
            <a:r>
              <a:rPr lang="en-US" altLang="zh-TW" sz="1400" b="1" spc="-150" dirty="0">
                <a:solidFill>
                  <a:schemeClr val="tx1"/>
                </a:solidFill>
                <a:latin typeface="微軟正黑體" panose="020B0604030504040204" pitchFamily="34" charset="-120"/>
                <a:ea typeface="微軟正黑體" panose="020B0604030504040204" pitchFamily="34" charset="-120"/>
              </a:rPr>
              <a:t>)</a:t>
            </a:r>
            <a:endParaRPr lang="zh-TW" altLang="en-US" sz="1400" b="1" spc="-150" dirty="0">
              <a:solidFill>
                <a:schemeClr val="tx1"/>
              </a:solidFill>
              <a:latin typeface="微軟正黑體" panose="020B0604030504040204" pitchFamily="34" charset="-120"/>
              <a:ea typeface="微軟正黑體" panose="020B0604030504040204" pitchFamily="34" charset="-120"/>
            </a:endParaRPr>
          </a:p>
        </p:txBody>
      </p:sp>
      <p:sp>
        <p:nvSpPr>
          <p:cNvPr id="40" name="文字方塊 39"/>
          <p:cNvSpPr txBox="1"/>
          <p:nvPr/>
        </p:nvSpPr>
        <p:spPr>
          <a:xfrm>
            <a:off x="3667669" y="1313321"/>
            <a:ext cx="1412702"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TW" altLang="en-US" b="1" dirty="0">
                <a:latin typeface="微軟正黑體" panose="020B0604030504040204" pitchFamily="34" charset="-120"/>
                <a:ea typeface="微軟正黑體" panose="020B0604030504040204" pitchFamily="34" charset="-120"/>
              </a:rPr>
              <a:t>櫃買中心</a:t>
            </a:r>
            <a:endParaRPr lang="zh-CN" altLang="en-US" b="1" dirty="0">
              <a:latin typeface="微軟正黑體" panose="020B0604030504040204" pitchFamily="34" charset="-120"/>
              <a:ea typeface="微軟正黑體" panose="020B0604030504040204" pitchFamily="34" charset="-120"/>
            </a:endParaRPr>
          </a:p>
        </p:txBody>
      </p:sp>
      <p:sp>
        <p:nvSpPr>
          <p:cNvPr id="41" name="文字方塊 40"/>
          <p:cNvSpPr txBox="1"/>
          <p:nvPr/>
        </p:nvSpPr>
        <p:spPr>
          <a:xfrm>
            <a:off x="6025187" y="1304062"/>
            <a:ext cx="1412702"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TW" altLang="en-US" b="1" spc="600" dirty="0">
                <a:latin typeface="微軟正黑體" panose="020B0604030504040204" pitchFamily="34" charset="-120"/>
                <a:ea typeface="微軟正黑體" panose="020B0604030504040204" pitchFamily="34" charset="-120"/>
              </a:rPr>
              <a:t>證交所</a:t>
            </a:r>
            <a:endParaRPr lang="zh-CN" altLang="en-US" b="1" spc="600" dirty="0">
              <a:latin typeface="微軟正黑體" panose="020B0604030504040204" pitchFamily="34" charset="-120"/>
              <a:ea typeface="微軟正黑體" panose="020B0604030504040204" pitchFamily="34" charset="-120"/>
            </a:endParaRPr>
          </a:p>
        </p:txBody>
      </p:sp>
      <p:sp>
        <p:nvSpPr>
          <p:cNvPr id="42" name="流程圖: 準備作業 41"/>
          <p:cNvSpPr/>
          <p:nvPr/>
        </p:nvSpPr>
        <p:spPr>
          <a:xfrm>
            <a:off x="5790160" y="2899977"/>
            <a:ext cx="1582471" cy="1105947"/>
          </a:xfrm>
          <a:prstGeom prst="flowChartPreparation">
            <a:avLst/>
          </a:prstGeom>
          <a:solidFill>
            <a:srgbClr val="7030A0">
              <a:alpha val="48000"/>
            </a:srgb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b="1" spc="-150" dirty="0">
              <a:solidFill>
                <a:schemeClr val="tx1"/>
              </a:solidFill>
              <a:latin typeface="微軟正黑體" panose="020B0604030504040204" pitchFamily="34" charset="-120"/>
              <a:ea typeface="微軟正黑體" panose="020B0604030504040204" pitchFamily="34" charset="-120"/>
            </a:endParaRPr>
          </a:p>
        </p:txBody>
      </p:sp>
      <p:sp>
        <p:nvSpPr>
          <p:cNvPr id="45" name="向右箭號 44"/>
          <p:cNvSpPr/>
          <p:nvPr/>
        </p:nvSpPr>
        <p:spPr>
          <a:xfrm>
            <a:off x="5141045" y="2028057"/>
            <a:ext cx="553719" cy="284217"/>
          </a:xfrm>
          <a:prstGeom prst="rightArrow">
            <a:avLst/>
          </a:prstGeom>
          <a:solidFill>
            <a:schemeClr val="accent6">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文字方塊 45"/>
          <p:cNvSpPr txBox="1"/>
          <p:nvPr/>
        </p:nvSpPr>
        <p:spPr>
          <a:xfrm>
            <a:off x="4711553" y="1659746"/>
            <a:ext cx="1412702"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TW" altLang="en-US" b="1" spc="-150" dirty="0">
                <a:latin typeface="微軟正黑體" panose="020B0604030504040204" pitchFamily="34" charset="-120"/>
                <a:ea typeface="微軟正黑體" panose="020B0604030504040204" pitchFamily="34" charset="-120"/>
              </a:rPr>
              <a:t>櫃轉市</a:t>
            </a:r>
            <a:endParaRPr lang="zh-CN" altLang="en-US" b="1" spc="-150" dirty="0">
              <a:latin typeface="微軟正黑體" panose="020B0604030504040204" pitchFamily="34" charset="-120"/>
              <a:ea typeface="微軟正黑體" panose="020B0604030504040204" pitchFamily="34" charset="-120"/>
            </a:endParaRPr>
          </a:p>
        </p:txBody>
      </p:sp>
      <p:cxnSp>
        <p:nvCxnSpPr>
          <p:cNvPr id="17" name="直線單箭頭接點 16"/>
          <p:cNvCxnSpPr/>
          <p:nvPr/>
        </p:nvCxnSpPr>
        <p:spPr>
          <a:xfrm>
            <a:off x="2447839" y="4161366"/>
            <a:ext cx="4990050" cy="574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7" name="文字方塊 36"/>
          <p:cNvSpPr txBox="1"/>
          <p:nvPr/>
        </p:nvSpPr>
        <p:spPr>
          <a:xfrm>
            <a:off x="3092413" y="4147661"/>
            <a:ext cx="3031355"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市值</a:t>
            </a:r>
            <a:r>
              <a:rPr lang="en-US" altLang="zh-TW" b="1" dirty="0">
                <a:latin typeface="微軟正黑體" panose="020B0604030504040204" pitchFamily="34" charset="-120"/>
                <a:ea typeface="微軟正黑體" panose="020B0604030504040204" pitchFamily="34" charset="-120"/>
              </a:rPr>
              <a:t>)</a:t>
            </a:r>
            <a:endParaRPr lang="zh-CN" altLang="en-US" b="1" dirty="0">
              <a:latin typeface="微軟正黑體" panose="020B0604030504040204" pitchFamily="34" charset="-120"/>
              <a:ea typeface="微軟正黑體" panose="020B0604030504040204" pitchFamily="34" charset="-120"/>
            </a:endParaRPr>
          </a:p>
        </p:txBody>
      </p:sp>
      <p:sp>
        <p:nvSpPr>
          <p:cNvPr id="43" name="文字方塊 42"/>
          <p:cNvSpPr txBox="1"/>
          <p:nvPr/>
        </p:nvSpPr>
        <p:spPr>
          <a:xfrm>
            <a:off x="680904" y="3985489"/>
            <a:ext cx="3031355"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小</a:t>
            </a:r>
            <a:r>
              <a:rPr lang="en-US" altLang="zh-TW" b="1" dirty="0">
                <a:latin typeface="微軟正黑體" panose="020B0604030504040204" pitchFamily="34" charset="-120"/>
                <a:ea typeface="微軟正黑體" panose="020B0604030504040204" pitchFamily="34" charset="-120"/>
              </a:rPr>
              <a:t>)</a:t>
            </a:r>
            <a:endParaRPr lang="zh-CN" altLang="en-US" b="1" dirty="0">
              <a:latin typeface="微軟正黑體" panose="020B0604030504040204" pitchFamily="34" charset="-120"/>
              <a:ea typeface="微軟正黑體" panose="020B0604030504040204" pitchFamily="34" charset="-120"/>
            </a:endParaRPr>
          </a:p>
        </p:txBody>
      </p:sp>
      <p:sp>
        <p:nvSpPr>
          <p:cNvPr id="47" name="文字方塊 46"/>
          <p:cNvSpPr txBox="1"/>
          <p:nvPr/>
        </p:nvSpPr>
        <p:spPr>
          <a:xfrm>
            <a:off x="6136364" y="3987438"/>
            <a:ext cx="3031355"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大</a:t>
            </a:r>
            <a:r>
              <a:rPr lang="en-US" altLang="zh-TW" b="1" dirty="0">
                <a:latin typeface="微軟正黑體" panose="020B0604030504040204" pitchFamily="34" charset="-120"/>
                <a:ea typeface="微軟正黑體" panose="020B0604030504040204" pitchFamily="34" charset="-120"/>
              </a:rPr>
              <a:t>)</a:t>
            </a:r>
            <a:endParaRPr lang="zh-CN" altLang="en-US" b="1" dirty="0">
              <a:latin typeface="微軟正黑體" panose="020B0604030504040204" pitchFamily="34" charset="-120"/>
              <a:ea typeface="微軟正黑體" panose="020B0604030504040204" pitchFamily="34" charset="-120"/>
            </a:endParaRPr>
          </a:p>
        </p:txBody>
      </p:sp>
      <p:sp>
        <p:nvSpPr>
          <p:cNvPr id="44" name="向右箭號 43"/>
          <p:cNvSpPr/>
          <p:nvPr/>
        </p:nvSpPr>
        <p:spPr>
          <a:xfrm rot="19146939">
            <a:off x="3440066" y="2957523"/>
            <a:ext cx="553719" cy="284217"/>
          </a:xfrm>
          <a:prstGeom prst="rightArrow">
            <a:avLst/>
          </a:prstGeom>
          <a:solidFill>
            <a:schemeClr val="accent6">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p:cNvSpPr/>
          <p:nvPr/>
        </p:nvSpPr>
        <p:spPr>
          <a:xfrm>
            <a:off x="3514060" y="1633899"/>
            <a:ext cx="3956939" cy="1149469"/>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向右箭號 47"/>
          <p:cNvSpPr/>
          <p:nvPr/>
        </p:nvSpPr>
        <p:spPr>
          <a:xfrm>
            <a:off x="3616655" y="3275399"/>
            <a:ext cx="1993114" cy="284217"/>
          </a:xfrm>
          <a:prstGeom prst="rightArrow">
            <a:avLst/>
          </a:prstGeom>
          <a:solidFill>
            <a:schemeClr val="accent6">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文字方塊 48"/>
          <p:cNvSpPr txBox="1"/>
          <p:nvPr/>
        </p:nvSpPr>
        <p:spPr>
          <a:xfrm>
            <a:off x="3507100" y="3554247"/>
            <a:ext cx="2180703"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TW" altLang="en-US" sz="1600" b="1" dirty="0">
                <a:solidFill>
                  <a:srgbClr val="C00000"/>
                </a:solidFill>
                <a:latin typeface="微軟正黑體" panose="020B0604030504040204" pitchFamily="34" charset="-120"/>
                <a:ea typeface="微軟正黑體" panose="020B0604030504040204" pitchFamily="34" charset="-120"/>
              </a:rPr>
              <a:t>登錄興櫃滿</a:t>
            </a:r>
            <a:r>
              <a:rPr lang="en-US" altLang="zh-TW" sz="1600" b="1" dirty="0">
                <a:solidFill>
                  <a:srgbClr val="C00000"/>
                </a:solidFill>
                <a:latin typeface="微軟正黑體" panose="020B0604030504040204" pitchFamily="34" charset="-120"/>
                <a:ea typeface="微軟正黑體" panose="020B0604030504040204" pitchFamily="34" charset="-120"/>
              </a:rPr>
              <a:t>6</a:t>
            </a:r>
            <a:r>
              <a:rPr lang="zh-TW" altLang="en-US" sz="1600" b="1" dirty="0">
                <a:solidFill>
                  <a:srgbClr val="C00000"/>
                </a:solidFill>
                <a:latin typeface="微軟正黑體" panose="020B0604030504040204" pitchFamily="34" charset="-120"/>
                <a:ea typeface="微軟正黑體" panose="020B0604030504040204" pitchFamily="34" charset="-120"/>
              </a:rPr>
              <a:t>個</a:t>
            </a:r>
            <a:r>
              <a:rPr lang="zh-TW" altLang="en-US" sz="1600" b="1" dirty="0" smtClean="0">
                <a:solidFill>
                  <a:srgbClr val="C00000"/>
                </a:solidFill>
                <a:latin typeface="微軟正黑體" panose="020B0604030504040204" pitchFamily="34" charset="-120"/>
                <a:ea typeface="微軟正黑體" panose="020B0604030504040204" pitchFamily="34" charset="-120"/>
              </a:rPr>
              <a:t>月</a:t>
            </a:r>
            <a:r>
              <a:rPr lang="en-US" altLang="zh-TW" sz="1600" b="1" dirty="0" smtClean="0">
                <a:solidFill>
                  <a:srgbClr val="C00000"/>
                </a:solidFill>
                <a:latin typeface="微軟正黑體" panose="020B0604030504040204" pitchFamily="34" charset="-120"/>
                <a:ea typeface="微軟正黑體" panose="020B0604030504040204" pitchFamily="34" charset="-120"/>
              </a:rPr>
              <a:t>;</a:t>
            </a:r>
            <a:r>
              <a:rPr lang="zh-TW" altLang="en-US" sz="1600" b="1" dirty="0" smtClean="0">
                <a:solidFill>
                  <a:srgbClr val="C00000"/>
                </a:solidFill>
                <a:latin typeface="微軟正黑體" panose="020B0604030504040204" pitchFamily="34" charset="-120"/>
                <a:ea typeface="微軟正黑體" panose="020B0604030504040204" pitchFamily="34" charset="-120"/>
              </a:rPr>
              <a:t>或</a:t>
            </a:r>
            <a:endParaRPr lang="en-US" altLang="zh-TW" sz="1600" b="1" dirty="0" smtClean="0">
              <a:solidFill>
                <a:srgbClr val="C00000"/>
              </a:solidFill>
              <a:latin typeface="微軟正黑體" panose="020B0604030504040204" pitchFamily="34" charset="-120"/>
              <a:ea typeface="微軟正黑體" panose="020B0604030504040204" pitchFamily="34" charset="-120"/>
            </a:endParaRPr>
          </a:p>
          <a:p>
            <a:pPr algn="ctr"/>
            <a:r>
              <a:rPr lang="zh-TW" altLang="en-US" sz="1600" b="1" dirty="0">
                <a:solidFill>
                  <a:srgbClr val="C00000"/>
                </a:solidFill>
                <a:latin typeface="微軟正黑體" panose="020B0604030504040204" pitchFamily="34" charset="-120"/>
                <a:ea typeface="微軟正黑體" panose="020B0604030504040204" pitchFamily="34" charset="-120"/>
              </a:rPr>
              <a:t>申報上市輔導</a:t>
            </a:r>
            <a:r>
              <a:rPr lang="zh-TW" altLang="en-US" sz="1600" b="1" dirty="0" smtClean="0">
                <a:solidFill>
                  <a:srgbClr val="C00000"/>
                </a:solidFill>
                <a:latin typeface="微軟正黑體" panose="020B0604030504040204" pitchFamily="34" charset="-120"/>
                <a:ea typeface="微軟正黑體" panose="020B0604030504040204" pitchFamily="34" charset="-120"/>
              </a:rPr>
              <a:t>滿</a:t>
            </a:r>
            <a:r>
              <a:rPr lang="en-US" altLang="zh-TW" sz="1600" b="1" dirty="0" smtClean="0">
                <a:solidFill>
                  <a:srgbClr val="C00000"/>
                </a:solidFill>
                <a:latin typeface="微軟正黑體" panose="020B0604030504040204" pitchFamily="34" charset="-120"/>
                <a:ea typeface="微軟正黑體" panose="020B0604030504040204" pitchFamily="34" charset="-120"/>
              </a:rPr>
              <a:t>6</a:t>
            </a:r>
            <a:r>
              <a:rPr lang="zh-TW" altLang="en-US" sz="1600" b="1" dirty="0" smtClean="0">
                <a:solidFill>
                  <a:srgbClr val="C00000"/>
                </a:solidFill>
                <a:latin typeface="微軟正黑體" panose="020B0604030504040204" pitchFamily="34" charset="-120"/>
                <a:ea typeface="微軟正黑體" panose="020B0604030504040204" pitchFamily="34" charset="-120"/>
              </a:rPr>
              <a:t>個月</a:t>
            </a:r>
            <a:endParaRPr lang="zh-CN" altLang="en-US" sz="1600" b="1" dirty="0">
              <a:solidFill>
                <a:srgbClr val="C00000"/>
              </a:solidFill>
              <a:latin typeface="微軟正黑體" panose="020B0604030504040204" pitchFamily="34" charset="-120"/>
              <a:ea typeface="微軟正黑體" panose="020B0604030504040204" pitchFamily="34" charset="-120"/>
            </a:endParaRPr>
          </a:p>
        </p:txBody>
      </p:sp>
      <p:sp>
        <p:nvSpPr>
          <p:cNvPr id="28" name="綵帶 (向上) 27"/>
          <p:cNvSpPr/>
          <p:nvPr/>
        </p:nvSpPr>
        <p:spPr>
          <a:xfrm>
            <a:off x="323528" y="5108322"/>
            <a:ext cx="2657459" cy="984974"/>
          </a:xfrm>
          <a:prstGeom prst="ribbon2">
            <a:avLst/>
          </a:prstGeom>
          <a:solidFill>
            <a:schemeClr val="accent6">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創新</a:t>
            </a:r>
            <a:r>
              <a:rPr lang="zh-TW" altLang="en-US" b="1" dirty="0" smtClean="0">
                <a:solidFill>
                  <a:schemeClr val="tx1"/>
                </a:solidFill>
                <a:latin typeface="微軟正黑體" panose="020B0604030504040204" pitchFamily="34" charset="-120"/>
                <a:ea typeface="微軟正黑體" panose="020B0604030504040204" pitchFamily="34" charset="-120"/>
              </a:rPr>
              <a:t>板</a:t>
            </a:r>
            <a:endParaRPr lang="en-US" altLang="zh-TW" b="1" dirty="0" smtClean="0">
              <a:solidFill>
                <a:schemeClr val="tx1"/>
              </a:solidFill>
              <a:latin typeface="微軟正黑體" panose="020B0604030504040204" pitchFamily="34" charset="-120"/>
              <a:ea typeface="微軟正黑體" panose="020B0604030504040204" pitchFamily="34" charset="-120"/>
            </a:endParaRPr>
          </a:p>
          <a:p>
            <a:pPr algn="ctr"/>
            <a:r>
              <a:rPr lang="zh-TW" altLang="en-US" b="1" dirty="0" smtClean="0">
                <a:solidFill>
                  <a:schemeClr val="tx1"/>
                </a:solidFill>
                <a:latin typeface="微軟正黑體" panose="020B0604030504040204" pitchFamily="34" charset="-120"/>
                <a:ea typeface="微軟正黑體" panose="020B0604030504040204" pitchFamily="34" charset="-120"/>
              </a:rPr>
              <a:t>特色</a:t>
            </a:r>
            <a:endParaRPr lang="zh-CN" altLang="en-US" b="1" dirty="0">
              <a:solidFill>
                <a:schemeClr val="tx1"/>
              </a:solidFill>
              <a:latin typeface="微軟正黑體" panose="020B0604030504040204" pitchFamily="34" charset="-120"/>
              <a:ea typeface="微軟正黑體" panose="020B0604030504040204" pitchFamily="34" charset="-120"/>
            </a:endParaRPr>
          </a:p>
        </p:txBody>
      </p:sp>
      <p:sp>
        <p:nvSpPr>
          <p:cNvPr id="71" name="迴轉箭號 70"/>
          <p:cNvSpPr/>
          <p:nvPr/>
        </p:nvSpPr>
        <p:spPr>
          <a:xfrm rot="16200000" flipV="1">
            <a:off x="6609975" y="2636384"/>
            <a:ext cx="1854952" cy="444216"/>
          </a:xfrm>
          <a:prstGeom prst="uturnArrow">
            <a:avLst>
              <a:gd name="adj1" fmla="val 25000"/>
              <a:gd name="adj2" fmla="val 25000"/>
              <a:gd name="adj3" fmla="val 28743"/>
              <a:gd name="adj4" fmla="val 43750"/>
              <a:gd name="adj5" fmla="val 100000"/>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2" name="文字方塊 71"/>
          <p:cNvSpPr txBox="1"/>
          <p:nvPr/>
        </p:nvSpPr>
        <p:spPr>
          <a:xfrm>
            <a:off x="7794518" y="1440972"/>
            <a:ext cx="457561" cy="2805373"/>
          </a:xfrm>
          <a:prstGeom prst="rect">
            <a:avLst/>
          </a:prstGeom>
          <a:noFill/>
          <a:ln>
            <a:noFill/>
          </a:ln>
        </p:spPr>
        <p:style>
          <a:lnRef idx="2">
            <a:schemeClr val="dk1"/>
          </a:lnRef>
          <a:fillRef idx="1">
            <a:schemeClr val="lt1"/>
          </a:fillRef>
          <a:effectRef idx="0">
            <a:schemeClr val="dk1"/>
          </a:effectRef>
          <a:fontRef idx="minor">
            <a:schemeClr val="dk1"/>
          </a:fontRef>
        </p:style>
        <p:txBody>
          <a:bodyPr vert="eaVert" wrap="square" rtlCol="0">
            <a:spAutoFit/>
          </a:bodyPr>
          <a:lstStyle/>
          <a:p>
            <a:r>
              <a:rPr lang="en-US" altLang="zh-TW" sz="1600" b="1" dirty="0" smtClean="0">
                <a:solidFill>
                  <a:srgbClr val="C00000"/>
                </a:solidFill>
                <a:latin typeface="微軟正黑體" panose="020B0604030504040204" pitchFamily="34" charset="-120"/>
                <a:ea typeface="微軟正黑體" panose="020B0604030504040204" pitchFamily="34" charset="-120"/>
              </a:rPr>
              <a:t>1</a:t>
            </a:r>
            <a:r>
              <a:rPr lang="zh-TW" altLang="en-US" sz="1600" b="1" dirty="0" smtClean="0">
                <a:solidFill>
                  <a:srgbClr val="C00000"/>
                </a:solidFill>
                <a:latin typeface="微軟正黑體" panose="020B0604030504040204" pitchFamily="34" charset="-120"/>
                <a:ea typeface="微軟正黑體" panose="020B0604030504040204" pitchFamily="34" charset="-120"/>
              </a:rPr>
              <a:t>年後</a:t>
            </a:r>
            <a:r>
              <a:rPr lang="zh-TW" altLang="en-US" sz="1600" b="1" dirty="0">
                <a:solidFill>
                  <a:srgbClr val="C00000"/>
                </a:solidFill>
                <a:latin typeface="微軟正黑體" panose="020B0604030504040204" pitchFamily="34" charset="-120"/>
                <a:ea typeface="微軟正黑體" panose="020B0604030504040204" pitchFamily="34" charset="-120"/>
              </a:rPr>
              <a:t>可轉</a:t>
            </a:r>
            <a:r>
              <a:rPr lang="zh-TW" altLang="en-US" sz="1600" b="1" dirty="0" smtClean="0">
                <a:solidFill>
                  <a:srgbClr val="C00000"/>
                </a:solidFill>
                <a:latin typeface="微軟正黑體" panose="020B0604030504040204" pitchFamily="34" charset="-120"/>
                <a:ea typeface="微軟正黑體" panose="020B0604030504040204" pitchFamily="34" charset="-120"/>
              </a:rPr>
              <a:t>列上市</a:t>
            </a:r>
            <a:r>
              <a:rPr lang="en-US" altLang="zh-TW" sz="1600" b="1" dirty="0">
                <a:solidFill>
                  <a:srgbClr val="C00000"/>
                </a:solidFill>
                <a:latin typeface="微軟正黑體" panose="020B0604030504040204" pitchFamily="34" charset="-120"/>
                <a:ea typeface="微軟正黑體" panose="020B0604030504040204" pitchFamily="34" charset="-120"/>
              </a:rPr>
              <a:t>(</a:t>
            </a:r>
            <a:r>
              <a:rPr lang="zh-TW" altLang="en-US" sz="1600" b="1" dirty="0">
                <a:solidFill>
                  <a:srgbClr val="C00000"/>
                </a:solidFill>
                <a:latin typeface="微軟正黑體" panose="020B0604030504040204" pitchFamily="34" charset="-120"/>
                <a:ea typeface="微軟正黑體" panose="020B0604030504040204" pitchFamily="34" charset="-120"/>
              </a:rPr>
              <a:t>櫃</a:t>
            </a:r>
            <a:r>
              <a:rPr lang="en-US" altLang="zh-TW" sz="1600" b="1" dirty="0" smtClean="0">
                <a:solidFill>
                  <a:srgbClr val="C00000"/>
                </a:solidFill>
                <a:latin typeface="微軟正黑體" panose="020B0604030504040204" pitchFamily="34" charset="-120"/>
                <a:ea typeface="微軟正黑體" panose="020B0604030504040204" pitchFamily="34" charset="-120"/>
              </a:rPr>
              <a:t>)</a:t>
            </a:r>
            <a:r>
              <a:rPr lang="zh-TW" altLang="en-US" sz="1600" b="1" dirty="0" smtClean="0">
                <a:solidFill>
                  <a:srgbClr val="C00000"/>
                </a:solidFill>
                <a:latin typeface="微軟正黑體" panose="020B0604030504040204" pitchFamily="34" charset="-120"/>
                <a:ea typeface="微軟正黑體" panose="020B0604030504040204" pitchFamily="34" charset="-120"/>
              </a:rPr>
              <a:t>一般板</a:t>
            </a:r>
            <a:endParaRPr lang="zh-CN" altLang="en-US" sz="1600" b="1" dirty="0">
              <a:solidFill>
                <a:srgbClr val="C00000"/>
              </a:solidFill>
              <a:latin typeface="微軟正黑體" panose="020B0604030504040204" pitchFamily="34" charset="-120"/>
              <a:ea typeface="微軟正黑體" panose="020B0604030504040204" pitchFamily="34" charset="-120"/>
            </a:endParaRPr>
          </a:p>
        </p:txBody>
      </p:sp>
      <p:graphicFrame>
        <p:nvGraphicFramePr>
          <p:cNvPr id="73" name="資料庫圖表 72"/>
          <p:cNvGraphicFramePr/>
          <p:nvPr>
            <p:extLst>
              <p:ext uri="{D42A27DB-BD31-4B8C-83A1-F6EECF244321}">
                <p14:modId xmlns:p14="http://schemas.microsoft.com/office/powerpoint/2010/main" val="43284127"/>
              </p:ext>
            </p:extLst>
          </p:nvPr>
        </p:nvGraphicFramePr>
        <p:xfrm>
          <a:off x="2980987" y="4400778"/>
          <a:ext cx="5292080" cy="2583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File:NYCS-bull-trans-1.svg - 維基百科，自由的百科全書"/>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116" t="9492" r="8025" b="12251"/>
          <a:stretch/>
        </p:blipFill>
        <p:spPr bwMode="auto">
          <a:xfrm>
            <a:off x="2940724" y="4464710"/>
            <a:ext cx="646155" cy="6102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NYCS-bull-trans-2.svg - 維基百科，自由的百科全書"/>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551" t="14020" r="12803" b="11872"/>
          <a:stretch/>
        </p:blipFill>
        <p:spPr bwMode="auto">
          <a:xfrm>
            <a:off x="3171925" y="5126198"/>
            <a:ext cx="601803" cy="5670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le:NYCS-bull-trans-3.svg - Wikimedia Commons"/>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0484" t="10847" r="11407" b="11044"/>
          <a:stretch/>
        </p:blipFill>
        <p:spPr bwMode="auto">
          <a:xfrm>
            <a:off x="3199011" y="5737289"/>
            <a:ext cx="581618" cy="5816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NYCS-bull-trans-4-red.svg - Wikimedia Commons"/>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9857" t="11090" r="11280" b="10047"/>
          <a:stretch/>
        </p:blipFill>
        <p:spPr bwMode="auto">
          <a:xfrm>
            <a:off x="2931903" y="6302486"/>
            <a:ext cx="604943" cy="604943"/>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p:cNvSpPr txBox="1"/>
          <p:nvPr/>
        </p:nvSpPr>
        <p:spPr>
          <a:xfrm>
            <a:off x="5959034" y="3002008"/>
            <a:ext cx="1205402" cy="769441"/>
          </a:xfrm>
          <a:prstGeom prst="rect">
            <a:avLst/>
          </a:prstGeom>
          <a:noFill/>
        </p:spPr>
        <p:txBody>
          <a:bodyPr wrap="square" rtlCol="0">
            <a:spAutoFit/>
          </a:bodyPr>
          <a:lstStyle/>
          <a:p>
            <a:pPr algn="ctr"/>
            <a:r>
              <a:rPr lang="zh-TW" altLang="en-US" sz="2200" b="1" spc="-150" dirty="0">
                <a:latin typeface="微軟正黑體" panose="020B0604030504040204" pitchFamily="34" charset="-120"/>
                <a:ea typeface="微軟正黑體" panose="020B0604030504040204" pitchFamily="34" charset="-120"/>
              </a:rPr>
              <a:t>上市</a:t>
            </a:r>
            <a:endParaRPr lang="en-US" altLang="zh-TW" sz="2200" b="1" spc="-150" dirty="0">
              <a:latin typeface="微軟正黑體" panose="020B0604030504040204" pitchFamily="34" charset="-120"/>
              <a:ea typeface="微軟正黑體" panose="020B0604030504040204" pitchFamily="34" charset="-120"/>
            </a:endParaRPr>
          </a:p>
          <a:p>
            <a:pPr algn="ctr"/>
            <a:r>
              <a:rPr lang="en-US" altLang="zh-TW" sz="2200" b="1" spc="-150" dirty="0">
                <a:latin typeface="微軟正黑體" panose="020B0604030504040204" pitchFamily="34" charset="-120"/>
                <a:ea typeface="微軟正黑體" panose="020B0604030504040204" pitchFamily="34" charset="-120"/>
              </a:rPr>
              <a:t>(</a:t>
            </a:r>
            <a:r>
              <a:rPr lang="zh-TW" altLang="en-US" sz="2200" b="1" spc="-150" dirty="0">
                <a:latin typeface="微軟正黑體" panose="020B0604030504040204" pitchFamily="34" charset="-120"/>
                <a:ea typeface="微軟正黑體" panose="020B0604030504040204" pitchFamily="34" charset="-120"/>
              </a:rPr>
              <a:t>創新板</a:t>
            </a:r>
            <a:r>
              <a:rPr lang="en-US" altLang="zh-TW" sz="2200" b="1" spc="-150" dirty="0">
                <a:latin typeface="微軟正黑體" panose="020B0604030504040204" pitchFamily="34" charset="-120"/>
                <a:ea typeface="微軟正黑體" panose="020B0604030504040204" pitchFamily="34" charset="-120"/>
              </a:rPr>
              <a:t>)</a:t>
            </a:r>
            <a:endParaRPr lang="zh-TW" altLang="en-US" sz="2200" b="1" spc="-15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428334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標題 1"/>
          <p:cNvSpPr>
            <a:spLocks noGrp="1"/>
          </p:cNvSpPr>
          <p:nvPr>
            <p:ph type="title"/>
          </p:nvPr>
        </p:nvSpPr>
        <p:spPr>
          <a:xfrm>
            <a:off x="395535" y="174220"/>
            <a:ext cx="8356579" cy="634082"/>
          </a:xfrm>
        </p:spPr>
        <p:txBody>
          <a:bodyPr/>
          <a:lstStyle/>
          <a:p>
            <a:r>
              <a:rPr lang="zh-TW" altLang="en-US" sz="3600" spc="-150" smtClean="0"/>
              <a:t>二、創新板規範說明</a:t>
            </a:r>
            <a:endParaRPr lang="zh-TW" altLang="en-US" sz="3600" spc="-150" dirty="0"/>
          </a:p>
        </p:txBody>
      </p:sp>
      <p:grpSp>
        <p:nvGrpSpPr>
          <p:cNvPr id="7" name="群組 6"/>
          <p:cNvGrpSpPr/>
          <p:nvPr/>
        </p:nvGrpSpPr>
        <p:grpSpPr>
          <a:xfrm>
            <a:off x="231958" y="2334621"/>
            <a:ext cx="8916660" cy="4445056"/>
            <a:chOff x="153144" y="1426237"/>
            <a:chExt cx="8844458" cy="5315782"/>
          </a:xfrm>
        </p:grpSpPr>
        <p:grpSp>
          <p:nvGrpSpPr>
            <p:cNvPr id="2" name="群組 1"/>
            <p:cNvGrpSpPr/>
            <p:nvPr/>
          </p:nvGrpSpPr>
          <p:grpSpPr>
            <a:xfrm>
              <a:off x="153144" y="1426237"/>
              <a:ext cx="8328784" cy="5315782"/>
              <a:chOff x="638972" y="1350015"/>
              <a:chExt cx="7922771" cy="4966949"/>
            </a:xfrm>
          </p:grpSpPr>
          <p:sp>
            <p:nvSpPr>
              <p:cNvPr id="8" name="手繪多邊形 7"/>
              <p:cNvSpPr/>
              <p:nvPr/>
            </p:nvSpPr>
            <p:spPr>
              <a:xfrm>
                <a:off x="1746708" y="3558252"/>
                <a:ext cx="6748343" cy="1171553"/>
              </a:xfrm>
              <a:custGeom>
                <a:avLst/>
                <a:gdLst>
                  <a:gd name="connsiteX0" fmla="*/ 0 w 5695832"/>
                  <a:gd name="connsiteY0" fmla="*/ 95377 h 572248"/>
                  <a:gd name="connsiteX1" fmla="*/ 27935 w 5695832"/>
                  <a:gd name="connsiteY1" fmla="*/ 27935 h 572248"/>
                  <a:gd name="connsiteX2" fmla="*/ 95377 w 5695832"/>
                  <a:gd name="connsiteY2" fmla="*/ 0 h 572248"/>
                  <a:gd name="connsiteX3" fmla="*/ 5600455 w 5695832"/>
                  <a:gd name="connsiteY3" fmla="*/ 0 h 572248"/>
                  <a:gd name="connsiteX4" fmla="*/ 5667897 w 5695832"/>
                  <a:gd name="connsiteY4" fmla="*/ 27935 h 572248"/>
                  <a:gd name="connsiteX5" fmla="*/ 5695832 w 5695832"/>
                  <a:gd name="connsiteY5" fmla="*/ 95377 h 572248"/>
                  <a:gd name="connsiteX6" fmla="*/ 5695832 w 5695832"/>
                  <a:gd name="connsiteY6" fmla="*/ 476871 h 572248"/>
                  <a:gd name="connsiteX7" fmla="*/ 5667897 w 5695832"/>
                  <a:gd name="connsiteY7" fmla="*/ 544313 h 572248"/>
                  <a:gd name="connsiteX8" fmla="*/ 5600455 w 5695832"/>
                  <a:gd name="connsiteY8" fmla="*/ 572248 h 572248"/>
                  <a:gd name="connsiteX9" fmla="*/ 95377 w 5695832"/>
                  <a:gd name="connsiteY9" fmla="*/ 572248 h 572248"/>
                  <a:gd name="connsiteX10" fmla="*/ 27935 w 5695832"/>
                  <a:gd name="connsiteY10" fmla="*/ 544313 h 572248"/>
                  <a:gd name="connsiteX11" fmla="*/ 0 w 5695832"/>
                  <a:gd name="connsiteY11" fmla="*/ 476871 h 572248"/>
                  <a:gd name="connsiteX12" fmla="*/ 0 w 5695832"/>
                  <a:gd name="connsiteY12" fmla="*/ 95377 h 57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95832" h="572248">
                    <a:moveTo>
                      <a:pt x="0" y="95377"/>
                    </a:moveTo>
                    <a:cubicBezTo>
                      <a:pt x="0" y="70081"/>
                      <a:pt x="10049" y="45822"/>
                      <a:pt x="27935" y="27935"/>
                    </a:cubicBezTo>
                    <a:cubicBezTo>
                      <a:pt x="45822" y="10048"/>
                      <a:pt x="70081" y="0"/>
                      <a:pt x="95377" y="0"/>
                    </a:cubicBezTo>
                    <a:lnTo>
                      <a:pt x="5600455" y="0"/>
                    </a:lnTo>
                    <a:cubicBezTo>
                      <a:pt x="5625751" y="0"/>
                      <a:pt x="5650010" y="10049"/>
                      <a:pt x="5667897" y="27935"/>
                    </a:cubicBezTo>
                    <a:cubicBezTo>
                      <a:pt x="5685784" y="45822"/>
                      <a:pt x="5695832" y="70081"/>
                      <a:pt x="5695832" y="95377"/>
                    </a:cubicBezTo>
                    <a:lnTo>
                      <a:pt x="5695832" y="476871"/>
                    </a:lnTo>
                    <a:cubicBezTo>
                      <a:pt x="5695832" y="502167"/>
                      <a:pt x="5685783" y="526426"/>
                      <a:pt x="5667897" y="544313"/>
                    </a:cubicBezTo>
                    <a:cubicBezTo>
                      <a:pt x="5650010" y="562200"/>
                      <a:pt x="5625751" y="572248"/>
                      <a:pt x="5600455" y="572248"/>
                    </a:cubicBezTo>
                    <a:lnTo>
                      <a:pt x="95377" y="572248"/>
                    </a:lnTo>
                    <a:cubicBezTo>
                      <a:pt x="70081" y="572248"/>
                      <a:pt x="45822" y="562199"/>
                      <a:pt x="27935" y="544313"/>
                    </a:cubicBezTo>
                    <a:cubicBezTo>
                      <a:pt x="10048" y="526426"/>
                      <a:pt x="0" y="502167"/>
                      <a:pt x="0" y="476871"/>
                    </a:cubicBezTo>
                    <a:lnTo>
                      <a:pt x="0" y="95377"/>
                    </a:lnTo>
                    <a:close/>
                  </a:path>
                </a:pathLst>
              </a:custGeom>
              <a:solidFill>
                <a:schemeClr val="bg1"/>
              </a:solidFill>
            </p:spPr>
            <p:style>
              <a:lnRef idx="1">
                <a:schemeClr val="accent1"/>
              </a:lnRef>
              <a:fillRef idx="3">
                <a:schemeClr val="accent1"/>
              </a:fillRef>
              <a:effectRef idx="2">
                <a:schemeClr val="accent1"/>
              </a:effectRef>
              <a:fontRef idx="minor">
                <a:schemeClr val="lt1"/>
              </a:fontRef>
            </p:style>
            <p:txBody>
              <a:bodyPr spcFirstLastPara="0" vert="horz" wrap="square" lIns="243224" tIns="27935" rIns="243224" bIns="27935" numCol="1" spcCol="1270" anchor="ctr" anchorCtr="0">
                <a:noAutofit/>
              </a:bodyPr>
              <a:lstStyle/>
              <a:p>
                <a:pPr marL="342900" indent="-342900">
                  <a:lnSpc>
                    <a:spcPct val="110000"/>
                  </a:lnSpc>
                  <a:buFont typeface="Arial" panose="020B0604020202020204" pitchFamily="34" charset="0"/>
                  <a:buChar char="•"/>
                </a:pPr>
                <a:r>
                  <a:rPr lang="zh-TW" altLang="en-US" sz="20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市值：不</a:t>
                </a:r>
                <a:r>
                  <a:rPr lang="zh-TW" altLang="en-US" sz="2000" b="1"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低於</a:t>
                </a:r>
                <a:r>
                  <a:rPr lang="en-US" altLang="zh-TW" sz="20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20</a:t>
                </a:r>
                <a:r>
                  <a:rPr lang="zh-TW" altLang="en-US" sz="20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億元</a:t>
                </a:r>
                <a:endParaRPr lang="en-US" altLang="zh-TW" sz="20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lnSpc>
                    <a:spcPct val="110000"/>
                  </a:lnSpc>
                  <a:buFont typeface="Arial" panose="020B0604020202020204" pitchFamily="34" charset="0"/>
                  <a:buChar char="•"/>
                </a:pPr>
                <a:r>
                  <a:rPr lang="zh-TW" altLang="en-US" sz="2000" b="1"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不</a:t>
                </a:r>
                <a:r>
                  <a:rPr lang="zh-TW" altLang="en-US" sz="20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低於足供</a:t>
                </a:r>
                <a:r>
                  <a:rPr lang="zh-TW" altLang="zh-TW" sz="20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掛牌後十二個月</a:t>
                </a:r>
                <a:r>
                  <a:rPr lang="zh-TW" altLang="en-US" sz="20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營運資金之</a:t>
                </a:r>
                <a:r>
                  <a:rPr lang="en-US" altLang="zh-TW" sz="20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125%</a:t>
                </a:r>
              </a:p>
              <a:p>
                <a:pPr marL="342900" indent="-342900">
                  <a:lnSpc>
                    <a:spcPct val="110000"/>
                  </a:lnSpc>
                  <a:buFont typeface="Arial" panose="020B0604020202020204" pitchFamily="34" charset="0"/>
                  <a:buChar char="•"/>
                </a:pPr>
                <a:r>
                  <a:rPr lang="zh-TW" altLang="en-US" sz="20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新</a:t>
                </a:r>
                <a:r>
                  <a:rPr lang="zh-TW" altLang="en-US" sz="2000" b="1"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藥研發公司核心</a:t>
                </a:r>
                <a:r>
                  <a:rPr lang="zh-TW" altLang="zh-TW" sz="20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產品通過第一階段臨床試驗</a:t>
                </a:r>
                <a:endParaRPr lang="en-US" altLang="zh-TW" sz="20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 name="圓角化同側角落矩形 10"/>
              <p:cNvSpPr/>
              <p:nvPr/>
            </p:nvSpPr>
            <p:spPr>
              <a:xfrm>
                <a:off x="1797392" y="1350015"/>
                <a:ext cx="1440160" cy="452113"/>
              </a:xfrm>
              <a:prstGeom prst="round2Same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600" b="1" dirty="0">
                    <a:solidFill>
                      <a:schemeClr val="bg1"/>
                    </a:solidFill>
                    <a:latin typeface="微軟正黑體" panose="020B0604030504040204" pitchFamily="34" charset="-120"/>
                    <a:ea typeface="微軟正黑體" panose="020B0604030504040204" pitchFamily="34" charset="-120"/>
                  </a:rPr>
                  <a:t>第一</a:t>
                </a:r>
                <a:r>
                  <a:rPr lang="zh-TW" altLang="en-US" sz="2600" b="1" dirty="0" smtClean="0">
                    <a:solidFill>
                      <a:schemeClr val="bg1"/>
                    </a:solidFill>
                    <a:latin typeface="微軟正黑體" panose="020B0604030504040204" pitchFamily="34" charset="-120"/>
                    <a:ea typeface="微軟正黑體" panose="020B0604030504040204" pitchFamily="34" charset="-120"/>
                  </a:rPr>
                  <a:t>類</a:t>
                </a:r>
                <a:endParaRPr lang="zh-TW" altLang="en-US" sz="2600" b="1" dirty="0">
                  <a:solidFill>
                    <a:schemeClr val="bg1"/>
                  </a:solidFill>
                  <a:latin typeface="微軟正黑體" panose="020B0604030504040204" pitchFamily="34" charset="-120"/>
                  <a:ea typeface="微軟正黑體" panose="020B0604030504040204" pitchFamily="34" charset="-120"/>
                </a:endParaRPr>
              </a:p>
            </p:txBody>
          </p:sp>
          <p:sp>
            <p:nvSpPr>
              <p:cNvPr id="13" name="圓角化同側角落矩形 12"/>
              <p:cNvSpPr/>
              <p:nvPr/>
            </p:nvSpPr>
            <p:spPr>
              <a:xfrm>
                <a:off x="1852078" y="3110943"/>
                <a:ext cx="1440160" cy="452113"/>
              </a:xfrm>
              <a:prstGeom prst="round2Same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600" b="1" dirty="0" smtClean="0">
                    <a:solidFill>
                      <a:schemeClr val="bg1"/>
                    </a:solidFill>
                    <a:latin typeface="微軟正黑體" panose="020B0604030504040204" pitchFamily="34" charset="-120"/>
                    <a:ea typeface="微軟正黑體" panose="020B0604030504040204" pitchFamily="34" charset="-120"/>
                  </a:rPr>
                  <a:t>第二類</a:t>
                </a:r>
                <a:endParaRPr lang="zh-TW" altLang="en-US" sz="2600" b="1" dirty="0">
                  <a:solidFill>
                    <a:schemeClr val="bg1"/>
                  </a:solidFill>
                  <a:latin typeface="微軟正黑體" panose="020B0604030504040204" pitchFamily="34" charset="-120"/>
                  <a:ea typeface="微軟正黑體" panose="020B0604030504040204" pitchFamily="34" charset="-120"/>
                </a:endParaRPr>
              </a:p>
            </p:txBody>
          </p:sp>
          <p:sp>
            <p:nvSpPr>
              <p:cNvPr id="14" name="圓角化同側角落矩形 13"/>
              <p:cNvSpPr/>
              <p:nvPr/>
            </p:nvSpPr>
            <p:spPr>
              <a:xfrm>
                <a:off x="1819179" y="4867778"/>
                <a:ext cx="1440160" cy="452113"/>
              </a:xfrm>
              <a:prstGeom prst="round2Same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600" b="1" dirty="0" smtClean="0">
                    <a:solidFill>
                      <a:schemeClr val="bg1"/>
                    </a:solidFill>
                    <a:latin typeface="微軟正黑體" panose="020B0604030504040204" pitchFamily="34" charset="-120"/>
                    <a:ea typeface="微軟正黑體" panose="020B0604030504040204" pitchFamily="34" charset="-120"/>
                  </a:rPr>
                  <a:t>第三類</a:t>
                </a:r>
                <a:endParaRPr lang="zh-TW" altLang="en-US" sz="2600" b="1" dirty="0">
                  <a:solidFill>
                    <a:schemeClr val="bg1"/>
                  </a:solidFill>
                  <a:latin typeface="微軟正黑體" panose="020B0604030504040204" pitchFamily="34" charset="-120"/>
                  <a:ea typeface="微軟正黑體" panose="020B0604030504040204" pitchFamily="34" charset="-120"/>
                </a:endParaRPr>
              </a:p>
            </p:txBody>
          </p:sp>
          <p:sp>
            <p:nvSpPr>
              <p:cNvPr id="16" name="手繪多邊形 15"/>
              <p:cNvSpPr/>
              <p:nvPr/>
            </p:nvSpPr>
            <p:spPr>
              <a:xfrm>
                <a:off x="1819179" y="5386576"/>
                <a:ext cx="6742564" cy="863592"/>
              </a:xfrm>
              <a:custGeom>
                <a:avLst/>
                <a:gdLst>
                  <a:gd name="connsiteX0" fmla="*/ 0 w 5695832"/>
                  <a:gd name="connsiteY0" fmla="*/ 95377 h 572248"/>
                  <a:gd name="connsiteX1" fmla="*/ 27935 w 5695832"/>
                  <a:gd name="connsiteY1" fmla="*/ 27935 h 572248"/>
                  <a:gd name="connsiteX2" fmla="*/ 95377 w 5695832"/>
                  <a:gd name="connsiteY2" fmla="*/ 0 h 572248"/>
                  <a:gd name="connsiteX3" fmla="*/ 5600455 w 5695832"/>
                  <a:gd name="connsiteY3" fmla="*/ 0 h 572248"/>
                  <a:gd name="connsiteX4" fmla="*/ 5667897 w 5695832"/>
                  <a:gd name="connsiteY4" fmla="*/ 27935 h 572248"/>
                  <a:gd name="connsiteX5" fmla="*/ 5695832 w 5695832"/>
                  <a:gd name="connsiteY5" fmla="*/ 95377 h 572248"/>
                  <a:gd name="connsiteX6" fmla="*/ 5695832 w 5695832"/>
                  <a:gd name="connsiteY6" fmla="*/ 476871 h 572248"/>
                  <a:gd name="connsiteX7" fmla="*/ 5667897 w 5695832"/>
                  <a:gd name="connsiteY7" fmla="*/ 544313 h 572248"/>
                  <a:gd name="connsiteX8" fmla="*/ 5600455 w 5695832"/>
                  <a:gd name="connsiteY8" fmla="*/ 572248 h 572248"/>
                  <a:gd name="connsiteX9" fmla="*/ 95377 w 5695832"/>
                  <a:gd name="connsiteY9" fmla="*/ 572248 h 572248"/>
                  <a:gd name="connsiteX10" fmla="*/ 27935 w 5695832"/>
                  <a:gd name="connsiteY10" fmla="*/ 544313 h 572248"/>
                  <a:gd name="connsiteX11" fmla="*/ 0 w 5695832"/>
                  <a:gd name="connsiteY11" fmla="*/ 476871 h 572248"/>
                  <a:gd name="connsiteX12" fmla="*/ 0 w 5695832"/>
                  <a:gd name="connsiteY12" fmla="*/ 95377 h 57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95832" h="572248">
                    <a:moveTo>
                      <a:pt x="0" y="95377"/>
                    </a:moveTo>
                    <a:cubicBezTo>
                      <a:pt x="0" y="70081"/>
                      <a:pt x="10049" y="45822"/>
                      <a:pt x="27935" y="27935"/>
                    </a:cubicBezTo>
                    <a:cubicBezTo>
                      <a:pt x="45822" y="10048"/>
                      <a:pt x="70081" y="0"/>
                      <a:pt x="95377" y="0"/>
                    </a:cubicBezTo>
                    <a:lnTo>
                      <a:pt x="5600455" y="0"/>
                    </a:lnTo>
                    <a:cubicBezTo>
                      <a:pt x="5625751" y="0"/>
                      <a:pt x="5650010" y="10049"/>
                      <a:pt x="5667897" y="27935"/>
                    </a:cubicBezTo>
                    <a:cubicBezTo>
                      <a:pt x="5685784" y="45822"/>
                      <a:pt x="5695832" y="70081"/>
                      <a:pt x="5695832" y="95377"/>
                    </a:cubicBezTo>
                    <a:lnTo>
                      <a:pt x="5695832" y="476871"/>
                    </a:lnTo>
                    <a:cubicBezTo>
                      <a:pt x="5695832" y="502167"/>
                      <a:pt x="5685783" y="526426"/>
                      <a:pt x="5667897" y="544313"/>
                    </a:cubicBezTo>
                    <a:cubicBezTo>
                      <a:pt x="5650010" y="562200"/>
                      <a:pt x="5625751" y="572248"/>
                      <a:pt x="5600455" y="572248"/>
                    </a:cubicBezTo>
                    <a:lnTo>
                      <a:pt x="95377" y="572248"/>
                    </a:lnTo>
                    <a:cubicBezTo>
                      <a:pt x="70081" y="572248"/>
                      <a:pt x="45822" y="562199"/>
                      <a:pt x="27935" y="544313"/>
                    </a:cubicBezTo>
                    <a:cubicBezTo>
                      <a:pt x="10048" y="526426"/>
                      <a:pt x="0" y="502167"/>
                      <a:pt x="0" y="476871"/>
                    </a:cubicBezTo>
                    <a:lnTo>
                      <a:pt x="0" y="95377"/>
                    </a:lnTo>
                    <a:close/>
                  </a:path>
                </a:pathLst>
              </a:custGeom>
              <a:solidFill>
                <a:schemeClr val="bg1"/>
              </a:solidFill>
            </p:spPr>
            <p:style>
              <a:lnRef idx="1">
                <a:schemeClr val="accent1"/>
              </a:lnRef>
              <a:fillRef idx="3">
                <a:schemeClr val="accent1"/>
              </a:fillRef>
              <a:effectRef idx="2">
                <a:schemeClr val="accent1"/>
              </a:effectRef>
              <a:fontRef idx="minor">
                <a:schemeClr val="lt1"/>
              </a:fontRef>
            </p:style>
            <p:txBody>
              <a:bodyPr spcFirstLastPara="0" vert="horz" wrap="square" lIns="243224" tIns="27935" rIns="243224" bIns="27935" numCol="1" spcCol="1270" anchor="ctr" anchorCtr="0">
                <a:noAutofit/>
              </a:bodyPr>
              <a:lstStyle/>
              <a:p>
                <a:pPr marL="342900" indent="-342900">
                  <a:lnSpc>
                    <a:spcPct val="120000"/>
                  </a:lnSpc>
                  <a:buFont typeface="Arial" panose="020B0604020202020204" pitchFamily="34" charset="0"/>
                  <a:buChar char="•"/>
                </a:pPr>
                <a:r>
                  <a:rPr lang="zh-TW" altLang="en-US" sz="20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市值：不低於</a:t>
                </a:r>
                <a:r>
                  <a:rPr lang="en-US" altLang="zh-TW" sz="20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40</a:t>
                </a:r>
                <a:r>
                  <a:rPr lang="zh-TW" altLang="en-US" sz="20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億元</a:t>
                </a:r>
                <a:endParaRPr lang="en-US" altLang="zh-TW" sz="20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lnSpc>
                    <a:spcPct val="120000"/>
                  </a:lnSpc>
                  <a:buFont typeface="Arial" panose="020B0604020202020204" pitchFamily="34" charset="0"/>
                  <a:buChar char="•"/>
                </a:pPr>
                <a:r>
                  <a:rPr lang="zh-TW" altLang="en-US" sz="2000" b="1"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不</a:t>
                </a:r>
                <a:r>
                  <a:rPr lang="zh-TW" altLang="en-US" sz="20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低於足供</a:t>
                </a:r>
                <a:r>
                  <a:rPr lang="zh-TW" altLang="zh-TW" sz="20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掛牌後十二個月</a:t>
                </a:r>
                <a:r>
                  <a:rPr lang="zh-TW" altLang="en-US" sz="20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營運資金之</a:t>
                </a:r>
                <a:r>
                  <a:rPr lang="en-US" altLang="zh-TW" sz="20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125%</a:t>
                </a:r>
                <a:endParaRPr lang="zh-TW" altLang="en-US" sz="20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 name="Rectangle 5"/>
              <p:cNvSpPr>
                <a:spLocks noChangeArrowheads="1"/>
              </p:cNvSpPr>
              <p:nvPr>
                <p:custDataLst>
                  <p:tags r:id="rId1"/>
                </p:custDataLst>
              </p:nvPr>
            </p:nvSpPr>
            <p:spPr bwMode="gray">
              <a:xfrm>
                <a:off x="638972" y="1412075"/>
                <a:ext cx="965146" cy="4904889"/>
              </a:xfrm>
              <a:prstGeom prst="rect">
                <a:avLst/>
              </a:prstGeom>
              <a:solidFill>
                <a:schemeClr val="tx2">
                  <a:lumMod val="60000"/>
                  <a:lumOff val="40000"/>
                </a:schemeClr>
              </a:solidFill>
              <a:ln w="25400" algn="ctr">
                <a:noFill/>
                <a:miter lim="800000"/>
                <a:headEnd/>
                <a:tailEnd/>
              </a:ln>
            </p:spPr>
            <p:txBody>
              <a:bodyPr lIns="34290" tIns="33338" rIns="34290" bIns="33338" anchor="ctr" anchorCtr="1"/>
              <a:lstStyle/>
              <a:p>
                <a:pPr lvl="0" algn="ctr"/>
                <a:r>
                  <a:rPr lang="zh-TW" altLang="en-US" sz="30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市</a:t>
                </a:r>
                <a:endParaRPr lang="en-US" altLang="zh-TW" sz="30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lgn="ctr"/>
                <a:r>
                  <a:rPr lang="zh-TW" altLang="en-US" sz="30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值</a:t>
                </a:r>
                <a:endParaRPr lang="en-US" altLang="zh-TW" sz="30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lgn="ctr"/>
                <a:r>
                  <a:rPr lang="zh-TW" altLang="en-US" sz="30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及</a:t>
                </a:r>
                <a:endParaRPr lang="en-US" altLang="zh-TW" sz="30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lgn="ctr"/>
                <a:r>
                  <a:rPr lang="zh-TW" altLang="en-US" sz="30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財</a:t>
                </a:r>
                <a:endParaRPr lang="en-US" altLang="zh-TW" sz="30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lgn="ctr"/>
                <a:r>
                  <a:rPr lang="zh-TW" altLang="en-US" sz="30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務</a:t>
                </a:r>
                <a:endParaRPr lang="en-US" altLang="zh-TW" sz="30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lgn="ctr"/>
                <a:r>
                  <a:rPr lang="zh-TW" altLang="en-US" sz="30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指</a:t>
                </a:r>
                <a:endParaRPr lang="en-US" altLang="zh-TW" sz="30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lgn="ctr"/>
                <a:r>
                  <a:rPr lang="zh-TW" altLang="en-US" sz="30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標</a:t>
                </a:r>
                <a:endParaRPr lang="zh-TW" altLang="en-US" sz="30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 name="手繪多邊形 11"/>
              <p:cNvSpPr/>
              <p:nvPr/>
            </p:nvSpPr>
            <p:spPr>
              <a:xfrm>
                <a:off x="1740464" y="1791499"/>
                <a:ext cx="6821279" cy="1164261"/>
              </a:xfrm>
              <a:custGeom>
                <a:avLst/>
                <a:gdLst>
                  <a:gd name="connsiteX0" fmla="*/ 0 w 5695832"/>
                  <a:gd name="connsiteY0" fmla="*/ 95377 h 572248"/>
                  <a:gd name="connsiteX1" fmla="*/ 27935 w 5695832"/>
                  <a:gd name="connsiteY1" fmla="*/ 27935 h 572248"/>
                  <a:gd name="connsiteX2" fmla="*/ 95377 w 5695832"/>
                  <a:gd name="connsiteY2" fmla="*/ 0 h 572248"/>
                  <a:gd name="connsiteX3" fmla="*/ 5600455 w 5695832"/>
                  <a:gd name="connsiteY3" fmla="*/ 0 h 572248"/>
                  <a:gd name="connsiteX4" fmla="*/ 5667897 w 5695832"/>
                  <a:gd name="connsiteY4" fmla="*/ 27935 h 572248"/>
                  <a:gd name="connsiteX5" fmla="*/ 5695832 w 5695832"/>
                  <a:gd name="connsiteY5" fmla="*/ 95377 h 572248"/>
                  <a:gd name="connsiteX6" fmla="*/ 5695832 w 5695832"/>
                  <a:gd name="connsiteY6" fmla="*/ 476871 h 572248"/>
                  <a:gd name="connsiteX7" fmla="*/ 5667897 w 5695832"/>
                  <a:gd name="connsiteY7" fmla="*/ 544313 h 572248"/>
                  <a:gd name="connsiteX8" fmla="*/ 5600455 w 5695832"/>
                  <a:gd name="connsiteY8" fmla="*/ 572248 h 572248"/>
                  <a:gd name="connsiteX9" fmla="*/ 95377 w 5695832"/>
                  <a:gd name="connsiteY9" fmla="*/ 572248 h 572248"/>
                  <a:gd name="connsiteX10" fmla="*/ 27935 w 5695832"/>
                  <a:gd name="connsiteY10" fmla="*/ 544313 h 572248"/>
                  <a:gd name="connsiteX11" fmla="*/ 0 w 5695832"/>
                  <a:gd name="connsiteY11" fmla="*/ 476871 h 572248"/>
                  <a:gd name="connsiteX12" fmla="*/ 0 w 5695832"/>
                  <a:gd name="connsiteY12" fmla="*/ 95377 h 57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95832" h="572248">
                    <a:moveTo>
                      <a:pt x="0" y="95377"/>
                    </a:moveTo>
                    <a:cubicBezTo>
                      <a:pt x="0" y="70081"/>
                      <a:pt x="10049" y="45822"/>
                      <a:pt x="27935" y="27935"/>
                    </a:cubicBezTo>
                    <a:cubicBezTo>
                      <a:pt x="45822" y="10048"/>
                      <a:pt x="70081" y="0"/>
                      <a:pt x="95377" y="0"/>
                    </a:cubicBezTo>
                    <a:lnTo>
                      <a:pt x="5600455" y="0"/>
                    </a:lnTo>
                    <a:cubicBezTo>
                      <a:pt x="5625751" y="0"/>
                      <a:pt x="5650010" y="10049"/>
                      <a:pt x="5667897" y="27935"/>
                    </a:cubicBezTo>
                    <a:cubicBezTo>
                      <a:pt x="5685784" y="45822"/>
                      <a:pt x="5695832" y="70081"/>
                      <a:pt x="5695832" y="95377"/>
                    </a:cubicBezTo>
                    <a:lnTo>
                      <a:pt x="5695832" y="476871"/>
                    </a:lnTo>
                    <a:cubicBezTo>
                      <a:pt x="5695832" y="502167"/>
                      <a:pt x="5685783" y="526426"/>
                      <a:pt x="5667897" y="544313"/>
                    </a:cubicBezTo>
                    <a:cubicBezTo>
                      <a:pt x="5650010" y="562200"/>
                      <a:pt x="5625751" y="572248"/>
                      <a:pt x="5600455" y="572248"/>
                    </a:cubicBezTo>
                    <a:lnTo>
                      <a:pt x="95377" y="572248"/>
                    </a:lnTo>
                    <a:cubicBezTo>
                      <a:pt x="70081" y="572248"/>
                      <a:pt x="45822" y="562199"/>
                      <a:pt x="27935" y="544313"/>
                    </a:cubicBezTo>
                    <a:cubicBezTo>
                      <a:pt x="10048" y="526426"/>
                      <a:pt x="0" y="502167"/>
                      <a:pt x="0" y="476871"/>
                    </a:cubicBezTo>
                    <a:lnTo>
                      <a:pt x="0" y="95377"/>
                    </a:lnTo>
                    <a:close/>
                  </a:path>
                </a:pathLst>
              </a:custGeom>
              <a:solidFill>
                <a:schemeClr val="bg1"/>
              </a:solidFill>
            </p:spPr>
            <p:style>
              <a:lnRef idx="1">
                <a:schemeClr val="accent1"/>
              </a:lnRef>
              <a:fillRef idx="3">
                <a:schemeClr val="accent1"/>
              </a:fillRef>
              <a:effectRef idx="2">
                <a:schemeClr val="accent1"/>
              </a:effectRef>
              <a:fontRef idx="minor">
                <a:schemeClr val="lt1"/>
              </a:fontRef>
            </p:style>
            <p:txBody>
              <a:bodyPr spcFirstLastPara="0" vert="horz" wrap="square" lIns="243224" tIns="27935" rIns="243224" bIns="27935" numCol="1" spcCol="1270" anchor="ctr" anchorCtr="0">
                <a:noAutofit/>
              </a:bodyPr>
              <a:lstStyle/>
              <a:p>
                <a:pPr marL="342900" lvl="0" indent="-342900">
                  <a:buFont typeface="Arial" panose="020B0604020202020204" pitchFamily="34" charset="0"/>
                  <a:buChar char="•"/>
                </a:pPr>
                <a:r>
                  <a:rPr lang="zh-TW" altLang="en-US" sz="20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市值：不</a:t>
                </a:r>
                <a:r>
                  <a:rPr lang="zh-TW" altLang="en-US" sz="2000" b="1"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低於</a:t>
                </a:r>
                <a:r>
                  <a:rPr lang="en-US" altLang="zh-TW" sz="20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10</a:t>
                </a:r>
                <a:r>
                  <a:rPr lang="zh-TW" altLang="en-US" sz="20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億元</a:t>
                </a:r>
                <a:endParaRPr lang="en-US" altLang="zh-TW" sz="20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lvl="0" indent="-342900">
                  <a:buFont typeface="Arial" panose="020B0604020202020204" pitchFamily="34" charset="0"/>
                  <a:buChar char="•"/>
                </a:pPr>
                <a:r>
                  <a:rPr lang="zh-TW" altLang="en-US" sz="20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營業收入</a:t>
                </a:r>
                <a:r>
                  <a:rPr lang="zh-TW" altLang="en-US" sz="2000" b="1"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：最近四季累計營</a:t>
                </a:r>
                <a:r>
                  <a:rPr lang="zh-TW" altLang="en-US" sz="20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收</a:t>
                </a:r>
                <a:r>
                  <a:rPr lang="zh-TW" altLang="en-US" sz="2000" b="1"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不低於</a:t>
                </a:r>
                <a:r>
                  <a:rPr lang="en-US" altLang="zh-TW" sz="20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1</a:t>
                </a:r>
                <a:r>
                  <a:rPr lang="zh-TW" altLang="en-US" sz="20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億元</a:t>
                </a:r>
                <a:endParaRPr lang="en-US" altLang="zh-TW" sz="20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lvl="0" indent="-342900">
                  <a:buFont typeface="Arial" panose="020B0604020202020204" pitchFamily="34" charset="0"/>
                  <a:buChar char="•"/>
                </a:pPr>
                <a:r>
                  <a:rPr lang="zh-TW" altLang="en-US" sz="2000" b="1" spc="-1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有足供掛牌</a:t>
                </a:r>
                <a:r>
                  <a:rPr lang="zh-TW" altLang="zh-TW" sz="2000" b="1" spc="-1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後十二個月</a:t>
                </a:r>
                <a:r>
                  <a:rPr lang="zh-TW" altLang="en-US" sz="2000" b="1" spc="-1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之營運資金</a:t>
                </a:r>
                <a:endParaRPr lang="zh-TW" altLang="en-US" sz="20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3" name="矩形 2"/>
            <p:cNvSpPr/>
            <p:nvPr/>
          </p:nvSpPr>
          <p:spPr>
            <a:xfrm>
              <a:off x="3684939" y="1428926"/>
              <a:ext cx="5296346" cy="478486"/>
            </a:xfrm>
            <a:prstGeom prst="rect">
              <a:avLst/>
            </a:prstGeom>
            <a:solidFill>
              <a:schemeClr val="accent5"/>
            </a:solidFill>
          </p:spPr>
          <p:txBody>
            <a:bodyPr wrap="square">
              <a:spAutoFit/>
            </a:bodyPr>
            <a:lstStyle/>
            <a:p>
              <a:pPr algn="ctr" fontAlgn="ctr">
                <a:spcBef>
                  <a:spcPts val="0"/>
                </a:spcBef>
                <a:spcAft>
                  <a:spcPts val="0"/>
                </a:spcAft>
                <a:defRPr/>
              </a:pPr>
              <a:r>
                <a:rPr lang="zh-TW" altLang="en-US" sz="2000" b="1" dirty="0" smtClean="0">
                  <a:solidFill>
                    <a:schemeClr val="bg1"/>
                  </a:solidFill>
                  <a:latin typeface="微軟正黑體" panose="020B0604030504040204" pitchFamily="34" charset="-120"/>
                  <a:ea typeface="微軟正黑體" panose="020B0604030504040204" pitchFamily="34" charset="-120"/>
                </a:rPr>
                <a:t>例如電</a:t>
              </a:r>
              <a:r>
                <a:rPr lang="zh-TW" altLang="en-US" sz="2000" b="1" dirty="0">
                  <a:solidFill>
                    <a:schemeClr val="bg1"/>
                  </a:solidFill>
                  <a:latin typeface="微軟正黑體" panose="020B0604030504040204" pitchFamily="34" charset="-120"/>
                  <a:ea typeface="微軟正黑體" panose="020B0604030504040204" pitchFamily="34" charset="-120"/>
                </a:rPr>
                <a:t>商、</a:t>
              </a:r>
              <a:r>
                <a:rPr lang="zh-TW" altLang="en-US" sz="2000" b="1" dirty="0" smtClean="0">
                  <a:solidFill>
                    <a:schemeClr val="bg1"/>
                  </a:solidFill>
                  <a:latin typeface="微軟正黑體" panose="020B0604030504040204" pitchFamily="34" charset="-120"/>
                  <a:ea typeface="微軟正黑體" panose="020B0604030504040204" pitchFamily="34" charset="-120"/>
                </a:rPr>
                <a:t>數位應用、軟體服</a:t>
              </a:r>
              <a:r>
                <a:rPr lang="zh-TW" altLang="en-US" sz="2000" b="1" dirty="0">
                  <a:solidFill>
                    <a:schemeClr val="bg1"/>
                  </a:solidFill>
                  <a:latin typeface="微軟正黑體" panose="020B0604030504040204" pitchFamily="34" charset="-120"/>
                  <a:ea typeface="微軟正黑體" panose="020B0604030504040204" pitchFamily="34" charset="-120"/>
                </a:rPr>
                <a:t>務</a:t>
              </a:r>
              <a:r>
                <a:rPr lang="zh-TW" altLang="en-US" sz="2000" b="1" dirty="0" smtClean="0">
                  <a:solidFill>
                    <a:schemeClr val="bg1"/>
                  </a:solidFill>
                  <a:latin typeface="微軟正黑體" panose="020B0604030504040204" pitchFamily="34" charset="-120"/>
                  <a:ea typeface="微軟正黑體" panose="020B0604030504040204" pitchFamily="34" charset="-120"/>
                </a:rPr>
                <a:t>、智慧醫材等</a:t>
              </a:r>
              <a:endParaRPr lang="en-US" altLang="zh-TW" sz="2000" b="1" dirty="0">
                <a:solidFill>
                  <a:schemeClr val="bg1"/>
                </a:solidFill>
                <a:latin typeface="微軟正黑體" panose="020B0604030504040204" pitchFamily="34" charset="-120"/>
                <a:ea typeface="微軟正黑體" panose="020B0604030504040204" pitchFamily="34" charset="-120"/>
              </a:endParaRPr>
            </a:p>
          </p:txBody>
        </p:sp>
        <p:sp>
          <p:nvSpPr>
            <p:cNvPr id="5" name="矩形 4"/>
            <p:cNvSpPr/>
            <p:nvPr/>
          </p:nvSpPr>
          <p:spPr>
            <a:xfrm>
              <a:off x="4034073" y="3321191"/>
              <a:ext cx="4963529" cy="478486"/>
            </a:xfrm>
            <a:prstGeom prst="rect">
              <a:avLst/>
            </a:prstGeom>
            <a:solidFill>
              <a:schemeClr val="accent6">
                <a:lumMod val="75000"/>
              </a:schemeClr>
            </a:solidFill>
          </p:spPr>
          <p:txBody>
            <a:bodyPr wrap="square">
              <a:spAutoFit/>
            </a:bodyPr>
            <a:lstStyle/>
            <a:p>
              <a:pPr fontAlgn="ctr">
                <a:spcBef>
                  <a:spcPts val="0"/>
                </a:spcBef>
                <a:spcAft>
                  <a:spcPts val="0"/>
                </a:spcAft>
                <a:defRPr/>
              </a:pPr>
              <a:r>
                <a:rPr lang="zh-TW" altLang="en-US" sz="2000" b="1" dirty="0" smtClean="0">
                  <a:solidFill>
                    <a:schemeClr val="bg1"/>
                  </a:solidFill>
                  <a:latin typeface="微軟正黑體" panose="020B0604030504040204" pitchFamily="34" charset="-120"/>
                  <a:ea typeface="微軟正黑體" panose="020B0604030504040204" pitchFamily="34" charset="-120"/>
                </a:rPr>
                <a:t>限生技醫療業 </a:t>
              </a:r>
              <a:r>
                <a:rPr lang="en-US" altLang="zh-TW" sz="2000" b="1" dirty="0" smtClean="0">
                  <a:solidFill>
                    <a:schemeClr val="bg1"/>
                  </a:solidFill>
                  <a:latin typeface="微軟正黑體" panose="020B0604030504040204" pitchFamily="34" charset="-120"/>
                  <a:ea typeface="微軟正黑體" panose="020B0604030504040204" pitchFamily="34" charset="-120"/>
                </a:rPr>
                <a:t>(</a:t>
              </a:r>
              <a:r>
                <a:rPr lang="zh-TW" altLang="en-US" sz="2000" b="1" dirty="0" smtClean="0">
                  <a:solidFill>
                    <a:schemeClr val="bg1"/>
                  </a:solidFill>
                  <a:latin typeface="微軟正黑體" panose="020B0604030504040204" pitchFamily="34" charset="-120"/>
                  <a:ea typeface="微軟正黑體" panose="020B0604030504040204" pitchFamily="34" charset="-120"/>
                </a:rPr>
                <a:t>未達第一類標準或新藥公司</a:t>
              </a:r>
              <a:r>
                <a:rPr lang="en-US" altLang="zh-TW" sz="2000" b="1" dirty="0" smtClean="0">
                  <a:solidFill>
                    <a:schemeClr val="bg1"/>
                  </a:solidFill>
                  <a:latin typeface="微軟正黑體" panose="020B0604030504040204" pitchFamily="34" charset="-120"/>
                  <a:ea typeface="微軟正黑體" panose="020B0604030504040204" pitchFamily="34" charset="-120"/>
                </a:rPr>
                <a:t>)</a:t>
              </a:r>
              <a:endParaRPr lang="en-US" altLang="zh-TW" sz="2000" b="1" dirty="0">
                <a:solidFill>
                  <a:schemeClr val="bg1"/>
                </a:solidFill>
                <a:latin typeface="微軟正黑體" panose="020B0604030504040204" pitchFamily="34" charset="-120"/>
                <a:ea typeface="微軟正黑體" panose="020B0604030504040204" pitchFamily="34" charset="-120"/>
              </a:endParaRPr>
            </a:p>
          </p:txBody>
        </p:sp>
        <p:sp>
          <p:nvSpPr>
            <p:cNvPr id="6" name="矩形 5"/>
            <p:cNvSpPr/>
            <p:nvPr/>
          </p:nvSpPr>
          <p:spPr>
            <a:xfrm>
              <a:off x="5129365" y="5344294"/>
              <a:ext cx="3851920" cy="400110"/>
            </a:xfrm>
            <a:prstGeom prst="rect">
              <a:avLst/>
            </a:prstGeom>
            <a:solidFill>
              <a:srgbClr val="006600"/>
            </a:solidFill>
          </p:spPr>
          <p:txBody>
            <a:bodyPr wrap="square">
              <a:spAutoFit/>
            </a:bodyPr>
            <a:lstStyle/>
            <a:p>
              <a:pPr lvl="0" algn="ctr" fontAlgn="ctr">
                <a:spcBef>
                  <a:spcPts val="600"/>
                </a:spcBef>
                <a:spcAft>
                  <a:spcPts val="600"/>
                </a:spcAft>
                <a:defRPr/>
              </a:pPr>
              <a:r>
                <a:rPr lang="zh-TW" altLang="en-US" sz="2000" b="1" dirty="0" smtClean="0">
                  <a:solidFill>
                    <a:schemeClr val="bg1"/>
                  </a:solidFill>
                  <a:latin typeface="微軟正黑體" panose="020B0604030504040204" pitchFamily="34" charset="-120"/>
                  <a:ea typeface="微軟正黑體" panose="020B0604030504040204" pitchFamily="34" charset="-120"/>
                  <a:sym typeface="Wingdings" panose="05000000000000000000" pitchFamily="2" charset="2"/>
                </a:rPr>
                <a:t>例如半導體、風電、綠能科技等</a:t>
              </a:r>
              <a:endParaRPr lang="en-US" altLang="zh-TW" sz="2000" b="1" dirty="0">
                <a:solidFill>
                  <a:schemeClr val="bg1"/>
                </a:solidFill>
                <a:latin typeface="微軟正黑體" panose="020B0604030504040204" pitchFamily="34" charset="-120"/>
                <a:ea typeface="微軟正黑體" panose="020B0604030504040204" pitchFamily="34" charset="-120"/>
              </a:endParaRPr>
            </a:p>
          </p:txBody>
        </p:sp>
      </p:grpSp>
      <p:sp>
        <p:nvSpPr>
          <p:cNvPr id="20" name="投影片編號版面配置區 3"/>
          <p:cNvSpPr txBox="1">
            <a:spLocks/>
          </p:cNvSpPr>
          <p:nvPr/>
        </p:nvSpPr>
        <p:spPr>
          <a:xfrm>
            <a:off x="7010400" y="6356350"/>
            <a:ext cx="2133600" cy="365125"/>
          </a:xfrm>
          <a:prstGeom prst="rect">
            <a:avLst/>
          </a:prstGeom>
        </p:spPr>
        <p:txBody>
          <a:bodyPr vert="horz" lIns="91440" tIns="45720" rIns="91440" bIns="45720" rtlCol="0" anchor="ctr"/>
          <a:lstStyle>
            <a:defPPr>
              <a:defRPr lang="zh-TW"/>
            </a:defPPr>
            <a:lvl1pPr algn="r" rtl="0" fontAlgn="auto">
              <a:spcBef>
                <a:spcPts val="0"/>
              </a:spcBef>
              <a:spcAft>
                <a:spcPts val="0"/>
              </a:spcAft>
              <a:defRPr kumimoji="0"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a:lstStyle>
          <a:p>
            <a:pPr>
              <a:defRPr/>
            </a:pPr>
            <a:fld id="{3139999B-23BB-4791-AFDB-606F9D01611A}" type="slidenum">
              <a:rPr lang="zh-TW" altLang="en-US" smtClean="0">
                <a:ea typeface="微軟正黑體" pitchFamily="34" charset="-120"/>
              </a:rPr>
              <a:pPr>
                <a:defRPr/>
              </a:pPr>
              <a:t>28</a:t>
            </a:fld>
            <a:endParaRPr lang="zh-TW" altLang="en-US" dirty="0">
              <a:ea typeface="微軟正黑體" pitchFamily="34" charset="-120"/>
            </a:endParaRPr>
          </a:p>
        </p:txBody>
      </p:sp>
      <p:sp>
        <p:nvSpPr>
          <p:cNvPr id="4" name="矩形 3"/>
          <p:cNvSpPr/>
          <p:nvPr/>
        </p:nvSpPr>
        <p:spPr>
          <a:xfrm>
            <a:off x="250431" y="1312562"/>
            <a:ext cx="8801987" cy="1477328"/>
          </a:xfrm>
          <a:prstGeom prst="rect">
            <a:avLst/>
          </a:prstGeom>
        </p:spPr>
        <p:txBody>
          <a:bodyPr wrap="square">
            <a:spAutoFit/>
          </a:bodyPr>
          <a:lstStyle/>
          <a:p>
            <a:pPr marL="203597" indent="-203597">
              <a:lnSpc>
                <a:spcPts val="1800"/>
              </a:lnSpc>
              <a:buClr>
                <a:srgbClr val="0B486B"/>
              </a:buClr>
              <a:buSzPct val="80000"/>
              <a:buFont typeface="Wingdings" pitchFamily="2" charset="2"/>
              <a:buChar char="n"/>
            </a:pPr>
            <a:r>
              <a:rPr lang="zh-TW" altLang="en-US" b="1" dirty="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rPr>
              <a:t>設立年限：滿</a:t>
            </a:r>
            <a:r>
              <a:rPr lang="en-US" altLang="zh-TW" sz="2000" b="1" dirty="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rPr>
              <a:t>2</a:t>
            </a:r>
            <a:r>
              <a:rPr lang="zh-TW" altLang="en-US" b="1" dirty="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rPr>
              <a:t>年以上</a:t>
            </a:r>
            <a:endParaRPr lang="en-US" altLang="zh-TW" b="1" dirty="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endParaRPr>
          </a:p>
          <a:p>
            <a:pPr marL="203597" indent="-203597">
              <a:lnSpc>
                <a:spcPts val="1800"/>
              </a:lnSpc>
              <a:spcBef>
                <a:spcPts val="1200"/>
              </a:spcBef>
              <a:buClr>
                <a:srgbClr val="0B486B"/>
              </a:buClr>
              <a:buSzPct val="80000"/>
              <a:buFont typeface="Wingdings" pitchFamily="2" charset="2"/>
              <a:buChar char="n"/>
            </a:pPr>
            <a:r>
              <a:rPr lang="zh-TW" altLang="en-US" b="1" dirty="0" smtClean="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rPr>
              <a:t>資本額：普通股</a:t>
            </a:r>
            <a:r>
              <a:rPr lang="zh-TW" altLang="en-US" b="1" dirty="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rPr>
              <a:t>發行總額達新臺幣</a:t>
            </a:r>
            <a:r>
              <a:rPr lang="en-US" altLang="zh-TW" sz="2000" b="1" dirty="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rPr>
              <a:t>1</a:t>
            </a:r>
            <a:r>
              <a:rPr lang="zh-TW" altLang="zh-TW" b="1" dirty="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rPr>
              <a:t>億元</a:t>
            </a:r>
            <a:r>
              <a:rPr lang="zh-TW" altLang="en-US" b="1" dirty="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rPr>
              <a:t>以上，且發行股數達</a:t>
            </a:r>
            <a:r>
              <a:rPr lang="en-US" altLang="zh-TW" b="1" dirty="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rPr>
              <a:t>1000</a:t>
            </a:r>
            <a:r>
              <a:rPr lang="zh-TW" altLang="en-US" b="1" dirty="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rPr>
              <a:t>萬股以上</a:t>
            </a:r>
            <a:endParaRPr lang="en-US" altLang="zh-TW" b="1" dirty="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endParaRPr>
          </a:p>
          <a:p>
            <a:pPr marL="203597" indent="-203597">
              <a:lnSpc>
                <a:spcPts val="1800"/>
              </a:lnSpc>
              <a:spcBef>
                <a:spcPts val="1200"/>
              </a:spcBef>
              <a:buClr>
                <a:srgbClr val="0B486B"/>
              </a:buClr>
              <a:buSzPct val="80000"/>
              <a:buFont typeface="Wingdings" pitchFamily="2" charset="2"/>
              <a:buChar char="n"/>
            </a:pPr>
            <a:r>
              <a:rPr lang="zh-TW" altLang="en-US" b="1" dirty="0">
                <a:solidFill>
                  <a:schemeClr val="accent6">
                    <a:lumMod val="75000"/>
                  </a:schemeClr>
                </a:solidFill>
                <a:latin typeface="標楷體" panose="03000509000000000000" pitchFamily="65" charset="-120"/>
                <a:ea typeface="標楷體" panose="03000509000000000000" pitchFamily="65" charset="-120"/>
              </a:rPr>
              <a:t>符合下列上市標準之一</a:t>
            </a:r>
            <a:r>
              <a:rPr lang="zh-TW" altLang="en-US" b="1" dirty="0" smtClean="0">
                <a:solidFill>
                  <a:schemeClr val="accent6">
                    <a:lumMod val="75000"/>
                  </a:schemeClr>
                </a:solidFill>
                <a:latin typeface="標楷體" panose="03000509000000000000" pitchFamily="65" charset="-120"/>
                <a:ea typeface="標楷體" panose="03000509000000000000" pitchFamily="65" charset="-120"/>
              </a:rPr>
              <a:t>：</a:t>
            </a:r>
            <a:r>
              <a:rPr lang="en-US" altLang="zh-TW" dirty="0">
                <a:solidFill>
                  <a:srgbClr val="7030A0"/>
                </a:solidFill>
                <a:latin typeface="標楷體" panose="03000509000000000000" pitchFamily="65" charset="-120"/>
                <a:ea typeface="標楷體" panose="03000509000000000000" pitchFamily="65" charset="-120"/>
              </a:rPr>
              <a:t>(111.9.21</a:t>
            </a:r>
            <a:r>
              <a:rPr lang="zh-TW" altLang="en-US" dirty="0">
                <a:solidFill>
                  <a:srgbClr val="7030A0"/>
                </a:solidFill>
                <a:latin typeface="標楷體" panose="03000509000000000000" pitchFamily="65" charset="-120"/>
                <a:ea typeface="標楷體" panose="03000509000000000000" pitchFamily="65" charset="-120"/>
              </a:rPr>
              <a:t>修正</a:t>
            </a:r>
            <a:r>
              <a:rPr lang="en-US" altLang="zh-TW" dirty="0">
                <a:solidFill>
                  <a:srgbClr val="7030A0"/>
                </a:solidFill>
                <a:latin typeface="標楷體" panose="03000509000000000000" pitchFamily="65" charset="-120"/>
                <a:ea typeface="標楷體" panose="03000509000000000000" pitchFamily="65" charset="-120"/>
              </a:rPr>
              <a:t>)</a:t>
            </a:r>
          </a:p>
          <a:p>
            <a:pPr>
              <a:lnSpc>
                <a:spcPts val="1800"/>
              </a:lnSpc>
              <a:spcBef>
                <a:spcPts val="1200"/>
              </a:spcBef>
              <a:buClr>
                <a:srgbClr val="0B486B"/>
              </a:buClr>
              <a:buSzPct val="80000"/>
            </a:pPr>
            <a:endParaRPr lang="en-US" altLang="zh-TW" b="1" dirty="0">
              <a:solidFill>
                <a:schemeClr val="accent6">
                  <a:lumMod val="75000"/>
                </a:schemeClr>
              </a:solidFill>
              <a:latin typeface="標楷體" panose="03000509000000000000" pitchFamily="65" charset="-120"/>
              <a:ea typeface="標楷體" panose="03000509000000000000" pitchFamily="65" charset="-120"/>
            </a:endParaRPr>
          </a:p>
        </p:txBody>
      </p:sp>
      <p:sp>
        <p:nvSpPr>
          <p:cNvPr id="9" name="矩形 8"/>
          <p:cNvSpPr/>
          <p:nvPr/>
        </p:nvSpPr>
        <p:spPr>
          <a:xfrm>
            <a:off x="71504" y="882201"/>
            <a:ext cx="2204450" cy="523220"/>
          </a:xfrm>
          <a:prstGeom prst="rect">
            <a:avLst/>
          </a:prstGeom>
        </p:spPr>
        <p:txBody>
          <a:bodyPr wrap="none">
            <a:spAutoFit/>
          </a:bodyPr>
          <a:lstStyle/>
          <a:p>
            <a:r>
              <a:rPr lang="en-US" altLang="zh-TW" sz="2800" b="1" spc="-150" dirty="0">
                <a:latin typeface="+mn-ea"/>
                <a:ea typeface="+mn-ea"/>
              </a:rPr>
              <a:t>(</a:t>
            </a:r>
            <a:r>
              <a:rPr lang="zh-TW" altLang="en-US" sz="2800" b="1" spc="-150" dirty="0">
                <a:latin typeface="+mn-ea"/>
                <a:ea typeface="+mn-ea"/>
              </a:rPr>
              <a:t>一</a:t>
            </a:r>
            <a:r>
              <a:rPr lang="en-US" altLang="zh-TW" sz="2800" b="1" spc="-150" dirty="0">
                <a:latin typeface="+mn-ea"/>
                <a:ea typeface="+mn-ea"/>
              </a:rPr>
              <a:t>)</a:t>
            </a:r>
            <a:r>
              <a:rPr lang="zh-TW" altLang="en-US" sz="2800" b="1" spc="-150" dirty="0">
                <a:latin typeface="+mn-ea"/>
                <a:ea typeface="+mn-ea"/>
              </a:rPr>
              <a:t>上市條件</a:t>
            </a:r>
            <a:endParaRPr lang="zh-TW" altLang="en-US" sz="2800" b="1" dirty="0">
              <a:latin typeface="+mn-ea"/>
              <a:ea typeface="+mn-ea"/>
            </a:endParaRPr>
          </a:p>
        </p:txBody>
      </p:sp>
    </p:spTree>
    <p:extLst>
      <p:ext uri="{BB962C8B-B14F-4D97-AF65-F5344CB8AC3E}">
        <p14:creationId xmlns:p14="http://schemas.microsoft.com/office/powerpoint/2010/main" val="3226943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04800" y="1066800"/>
            <a:ext cx="8229600" cy="4830763"/>
          </a:xfrm>
        </p:spPr>
        <p:txBody>
          <a:bodyPr/>
          <a:lstStyle/>
          <a:p>
            <a:endParaRPr lang="zh-TW" altLang="en-US" dirty="0"/>
          </a:p>
        </p:txBody>
      </p:sp>
      <p:sp>
        <p:nvSpPr>
          <p:cNvPr id="20482" name="投影片編號版面配置區 5"/>
          <p:cNvSpPr>
            <a:spLocks noGrp="1"/>
          </p:cNvSpPr>
          <p:nvPr>
            <p:ph type="sldNum" sz="quarter" idx="12"/>
          </p:nvPr>
        </p:nvSpPr>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B8CCF9FE-CD38-4344-A017-54A67D2874F1}" type="slidenum">
              <a:rPr lang="en-US" altLang="zh-TW" smtClean="0"/>
              <a:pPr/>
              <a:t>2</a:t>
            </a:fld>
            <a:endParaRPr lang="en-US" altLang="zh-TW" smtClean="0"/>
          </a:p>
        </p:txBody>
      </p:sp>
      <p:sp>
        <p:nvSpPr>
          <p:cNvPr id="10" name="Rectangle 4">
            <a:extLst/>
          </p:cNvPr>
          <p:cNvSpPr>
            <a:spLocks noChangeArrowheads="1"/>
          </p:cNvSpPr>
          <p:nvPr/>
        </p:nvSpPr>
        <p:spPr bwMode="auto">
          <a:xfrm>
            <a:off x="609600" y="914400"/>
            <a:ext cx="7924800" cy="1295400"/>
          </a:xfrm>
          <a:prstGeom prst="rect">
            <a:avLst/>
          </a:prstGeom>
          <a:gradFill rotWithShape="1">
            <a:gsLst>
              <a:gs pos="0">
                <a:schemeClr val="bg1"/>
              </a:gs>
              <a:gs pos="100000">
                <a:srgbClr val="DDDDDD"/>
              </a:gs>
            </a:gsLst>
            <a:path path="shape">
              <a:fillToRect l="50000" t="50000" r="50000" b="50000"/>
            </a:path>
          </a:gradFill>
          <a:ln w="76200">
            <a:solidFill>
              <a:schemeClr val="bg2"/>
            </a:solidFill>
            <a:miter lim="800000"/>
            <a:headEnd/>
            <a:tailEnd/>
          </a:ln>
        </p:spPr>
        <p:txBody>
          <a:bodyPr anchor="ctr"/>
          <a:lstStyle/>
          <a:p>
            <a:pPr algn="ctr" eaLnBrk="1" hangingPunct="1">
              <a:spcBef>
                <a:spcPct val="50000"/>
              </a:spcBef>
              <a:defRPr/>
            </a:pPr>
            <a:r>
              <a:rPr lang="zh-TW" altLang="en-US" sz="36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簡報大綱</a:t>
            </a:r>
            <a:endParaRPr lang="en-US" altLang="zh-TW" sz="36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graphicFrame>
        <p:nvGraphicFramePr>
          <p:cNvPr id="6" name="內容版面配置區 3"/>
          <p:cNvGraphicFramePr>
            <a:graphicFrameLocks/>
          </p:cNvGraphicFramePr>
          <p:nvPr>
            <p:extLst>
              <p:ext uri="{D42A27DB-BD31-4B8C-83A1-F6EECF244321}">
                <p14:modId xmlns:p14="http://schemas.microsoft.com/office/powerpoint/2010/main" val="334332301"/>
              </p:ext>
            </p:extLst>
          </p:nvPr>
        </p:nvGraphicFramePr>
        <p:xfrm>
          <a:off x="578883" y="2189142"/>
          <a:ext cx="7986234" cy="4356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26212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標題 1"/>
          <p:cNvSpPr>
            <a:spLocks noGrp="1"/>
          </p:cNvSpPr>
          <p:nvPr>
            <p:ph type="title"/>
          </p:nvPr>
        </p:nvSpPr>
        <p:spPr>
          <a:xfrm>
            <a:off x="-1189256" y="873034"/>
            <a:ext cx="8611478" cy="634082"/>
          </a:xfrm>
        </p:spPr>
        <p:txBody>
          <a:bodyPr/>
          <a:lstStyle/>
          <a:p>
            <a:pPr algn="ctr"/>
            <a:r>
              <a:rPr kumimoji="1" lang="zh-TW" altLang="en-US" b="1" dirty="0" smtClean="0">
                <a:solidFill>
                  <a:srgbClr val="1F497D"/>
                </a:solidFill>
                <a:effectLst/>
                <a:latin typeface="標楷體" panose="03000509000000000000" pitchFamily="65" charset="-120"/>
                <a:cs typeface="Arial" pitchFamily="34" charset="0"/>
              </a:rPr>
              <a:t>上市集團子公司</a:t>
            </a:r>
            <a:r>
              <a:rPr kumimoji="1" lang="en-US" altLang="zh-TW" b="1" dirty="0" smtClean="0">
                <a:solidFill>
                  <a:srgbClr val="1F497D"/>
                </a:solidFill>
                <a:effectLst/>
                <a:latin typeface="標楷體" panose="03000509000000000000" pitchFamily="65" charset="-120"/>
                <a:cs typeface="Arial" pitchFamily="34" charset="0"/>
              </a:rPr>
              <a:t>IPO</a:t>
            </a:r>
            <a:r>
              <a:rPr kumimoji="1" lang="zh-TW" altLang="en-US" b="1" dirty="0" smtClean="0">
                <a:solidFill>
                  <a:srgbClr val="1F497D"/>
                </a:solidFill>
                <a:effectLst/>
                <a:latin typeface="標楷體" panose="03000509000000000000" pitchFamily="65" charset="-120"/>
                <a:cs typeface="Arial" pitchFamily="34" charset="0"/>
              </a:rPr>
              <a:t>快易通</a:t>
            </a:r>
            <a:endParaRPr lang="zh-TW" altLang="en-US" spc="-150" dirty="0">
              <a:solidFill>
                <a:schemeClr val="tx2">
                  <a:lumMod val="75000"/>
                </a:schemeClr>
              </a:solidFill>
              <a:effectLst/>
              <a:latin typeface="標楷體" panose="03000509000000000000" pitchFamily="65" charset="-120"/>
            </a:endParaRPr>
          </a:p>
        </p:txBody>
      </p:sp>
      <p:sp>
        <p:nvSpPr>
          <p:cNvPr id="21" name="投影片編號版面配置區 3"/>
          <p:cNvSpPr txBox="1">
            <a:spLocks/>
          </p:cNvSpPr>
          <p:nvPr/>
        </p:nvSpPr>
        <p:spPr>
          <a:xfrm>
            <a:off x="7010400" y="6356350"/>
            <a:ext cx="2133600" cy="365125"/>
          </a:xfrm>
          <a:prstGeom prst="rect">
            <a:avLst/>
          </a:prstGeom>
        </p:spPr>
        <p:txBody>
          <a:bodyPr vert="horz" lIns="91440" tIns="45720" rIns="91440" bIns="45720" rtlCol="0" anchor="ctr"/>
          <a:lstStyle>
            <a:defPPr>
              <a:defRPr lang="zh-TW"/>
            </a:defPPr>
            <a:lvl1pPr algn="r" rtl="0" fontAlgn="auto">
              <a:spcBef>
                <a:spcPts val="0"/>
              </a:spcBef>
              <a:spcAft>
                <a:spcPts val="0"/>
              </a:spcAft>
              <a:defRPr kumimoji="0"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a:lstStyle>
          <a:p>
            <a:pPr>
              <a:defRPr/>
            </a:pPr>
            <a:fld id="{3139999B-23BB-4791-AFDB-606F9D01611A}" type="slidenum">
              <a:rPr lang="zh-TW" altLang="en-US" smtClean="0">
                <a:ea typeface="微軟正黑體" pitchFamily="34" charset="-120"/>
              </a:rPr>
              <a:pPr>
                <a:defRPr/>
              </a:pPr>
              <a:t>29</a:t>
            </a:fld>
            <a:endParaRPr lang="zh-TW" altLang="en-US" dirty="0">
              <a:ea typeface="微軟正黑體" pitchFamily="34" charset="-120"/>
            </a:endParaRPr>
          </a:p>
        </p:txBody>
      </p:sp>
      <p:sp>
        <p:nvSpPr>
          <p:cNvPr id="4" name="矩形 3"/>
          <p:cNvSpPr/>
          <p:nvPr/>
        </p:nvSpPr>
        <p:spPr>
          <a:xfrm>
            <a:off x="395536" y="1725157"/>
            <a:ext cx="8395454" cy="1200329"/>
          </a:xfrm>
          <a:prstGeom prst="rect">
            <a:avLst/>
          </a:prstGeom>
        </p:spPr>
        <p:txBody>
          <a:bodyPr wrap="square">
            <a:spAutoFit/>
          </a:bodyPr>
          <a:lstStyle/>
          <a:p>
            <a:pPr marL="285750" indent="-285750">
              <a:buFont typeface="Arial" panose="020B0604020202020204" pitchFamily="34" charset="0"/>
              <a:buChar char="•"/>
            </a:pPr>
            <a:r>
              <a:rPr lang="zh-TW" altLang="en-US" sz="2400" b="1" dirty="0" smtClean="0">
                <a:solidFill>
                  <a:schemeClr val="accent6">
                    <a:lumMod val="75000"/>
                  </a:schemeClr>
                </a:solidFill>
                <a:latin typeface="標楷體" panose="03000509000000000000" pitchFamily="65" charset="-120"/>
                <a:ea typeface="標楷體" panose="03000509000000000000" pitchFamily="65" charset="-120"/>
                <a:cs typeface="Calibri" panose="020F0502020204030204" pitchFamily="34" charset="0"/>
              </a:rPr>
              <a:t>現行</a:t>
            </a:r>
            <a:r>
              <a:rPr lang="en-US" altLang="zh-TW" sz="2400" b="1" dirty="0" smtClean="0">
                <a:solidFill>
                  <a:schemeClr val="accent6">
                    <a:lumMod val="75000"/>
                  </a:schemeClr>
                </a:solidFill>
                <a:latin typeface="標楷體" panose="03000509000000000000" pitchFamily="65" charset="-120"/>
                <a:ea typeface="標楷體" panose="03000509000000000000" pitchFamily="65" charset="-120"/>
                <a:cs typeface="Calibri" panose="020F0502020204030204" pitchFamily="34" charset="0"/>
              </a:rPr>
              <a:t>(</a:t>
            </a:r>
            <a:r>
              <a:rPr lang="zh-TW" altLang="en-US" sz="2400" b="1" dirty="0" smtClean="0">
                <a:solidFill>
                  <a:schemeClr val="accent6">
                    <a:lumMod val="75000"/>
                  </a:schemeClr>
                </a:solidFill>
                <a:latin typeface="標楷體" panose="03000509000000000000" pitchFamily="65" charset="-120"/>
                <a:ea typeface="標楷體" panose="03000509000000000000" pitchFamily="65" charset="-120"/>
                <a:cs typeface="Calibri" panose="020F0502020204030204" pitchFamily="34" charset="0"/>
              </a:rPr>
              <a:t>本國</a:t>
            </a:r>
            <a:r>
              <a:rPr lang="en-US" altLang="zh-TW" sz="2400" b="1" dirty="0" smtClean="0">
                <a:solidFill>
                  <a:schemeClr val="accent6">
                    <a:lumMod val="75000"/>
                  </a:schemeClr>
                </a:solidFill>
                <a:latin typeface="標楷體" panose="03000509000000000000" pitchFamily="65" charset="-120"/>
                <a:ea typeface="標楷體" panose="03000509000000000000" pitchFamily="65" charset="-120"/>
                <a:cs typeface="Calibri" panose="020F0502020204030204" pitchFamily="34" charset="0"/>
              </a:rPr>
              <a:t>)</a:t>
            </a:r>
            <a:r>
              <a:rPr lang="zh-TW" altLang="en-US" sz="2400" b="1" dirty="0" smtClean="0">
                <a:solidFill>
                  <a:schemeClr val="accent6">
                    <a:lumMod val="75000"/>
                  </a:schemeClr>
                </a:solidFill>
                <a:latin typeface="標楷體" panose="03000509000000000000" pitchFamily="65" charset="-120"/>
                <a:ea typeface="標楷體" panose="03000509000000000000" pitchFamily="65" charset="-120"/>
                <a:cs typeface="Calibri" panose="020F0502020204030204" pitchFamily="34" charset="0"/>
              </a:rPr>
              <a:t>上市公司已</a:t>
            </a:r>
            <a:r>
              <a:rPr lang="zh-TW" altLang="en-US" sz="2400" b="1" dirty="0">
                <a:solidFill>
                  <a:schemeClr val="accent6">
                    <a:lumMod val="75000"/>
                  </a:schemeClr>
                </a:solidFill>
                <a:latin typeface="標楷體" panose="03000509000000000000" pitchFamily="65" charset="-120"/>
                <a:ea typeface="標楷體" panose="03000509000000000000" pitchFamily="65" charset="-120"/>
                <a:cs typeface="Calibri" panose="020F0502020204030204" pitchFamily="34" charset="0"/>
              </a:rPr>
              <a:t>依規督促子公司建立及執行相關財務業務、法令遵循及內部控制制度</a:t>
            </a:r>
          </a:p>
          <a:p>
            <a:pPr marL="285750" indent="-285750">
              <a:buFont typeface="Arial" panose="020B0604020202020204" pitchFamily="34" charset="0"/>
              <a:buChar char="•"/>
            </a:pPr>
            <a:r>
              <a:rPr lang="zh-TW" altLang="en-US" sz="2400" b="1" dirty="0" smtClean="0">
                <a:solidFill>
                  <a:schemeClr val="accent6">
                    <a:lumMod val="75000"/>
                  </a:schemeClr>
                </a:solidFill>
                <a:latin typeface="標楷體" panose="03000509000000000000" pitchFamily="65" charset="-120"/>
                <a:ea typeface="標楷體" panose="03000509000000000000" pitchFamily="65" charset="-120"/>
                <a:cs typeface="Calibri" panose="020F0502020204030204" pitchFamily="34" charset="0"/>
              </a:rPr>
              <a:t>為</a:t>
            </a:r>
            <a:r>
              <a:rPr lang="zh-TW" altLang="zh-TW" sz="2400" b="1" dirty="0" smtClean="0">
                <a:solidFill>
                  <a:schemeClr val="accent6">
                    <a:lumMod val="75000"/>
                  </a:schemeClr>
                </a:solidFill>
                <a:latin typeface="標楷體" panose="03000509000000000000" pitchFamily="65" charset="-120"/>
                <a:ea typeface="標楷體" panose="03000509000000000000" pitchFamily="65" charset="-120"/>
                <a:cs typeface="Calibri" panose="020F0502020204030204" pitchFamily="34" charset="0"/>
              </a:rPr>
              <a:t>扶植</a:t>
            </a:r>
            <a:r>
              <a:rPr lang="zh-TW" altLang="zh-TW" sz="2400" b="1" dirty="0">
                <a:solidFill>
                  <a:schemeClr val="accent6">
                    <a:lumMod val="75000"/>
                  </a:schemeClr>
                </a:solidFill>
                <a:latin typeface="標楷體" panose="03000509000000000000" pitchFamily="65" charset="-120"/>
                <a:ea typeface="標楷體" panose="03000509000000000000" pitchFamily="65" charset="-120"/>
                <a:cs typeface="Calibri" panose="020F0502020204030204" pitchFamily="34" charset="0"/>
              </a:rPr>
              <a:t>新創</a:t>
            </a:r>
            <a:r>
              <a:rPr lang="zh-TW" altLang="zh-TW" sz="2400" b="1" dirty="0" smtClean="0">
                <a:solidFill>
                  <a:schemeClr val="accent6">
                    <a:lumMod val="75000"/>
                  </a:schemeClr>
                </a:solidFill>
                <a:latin typeface="標楷體" panose="03000509000000000000" pitchFamily="65" charset="-120"/>
                <a:ea typeface="標楷體" panose="03000509000000000000" pitchFamily="65" charset="-120"/>
                <a:cs typeface="Calibri" panose="020F0502020204030204" pitchFamily="34" charset="0"/>
              </a:rPr>
              <a:t>企業</a:t>
            </a:r>
            <a:r>
              <a:rPr lang="en-US" altLang="zh-TW" sz="2400" b="1" dirty="0" smtClean="0">
                <a:solidFill>
                  <a:schemeClr val="accent6">
                    <a:lumMod val="75000"/>
                  </a:schemeClr>
                </a:solidFill>
                <a:latin typeface="標楷體" panose="03000509000000000000" pitchFamily="65" charset="-120"/>
                <a:ea typeface="標楷體" panose="03000509000000000000" pitchFamily="65" charset="-120"/>
                <a:cs typeface="Calibri" panose="020F0502020204030204" pitchFamily="34" charset="0"/>
              </a:rPr>
              <a:t>(</a:t>
            </a:r>
            <a:r>
              <a:rPr lang="zh-TW" altLang="en-US" sz="2400" b="1" dirty="0" smtClean="0">
                <a:solidFill>
                  <a:schemeClr val="accent6">
                    <a:lumMod val="75000"/>
                  </a:schemeClr>
                </a:solidFill>
                <a:latin typeface="標楷體" panose="03000509000000000000" pitchFamily="65" charset="-120"/>
                <a:ea typeface="標楷體" panose="03000509000000000000" pitchFamily="65" charset="-120"/>
                <a:cs typeface="Calibri" panose="020F0502020204030204" pitchFamily="34" charset="0"/>
              </a:rPr>
              <a:t>本國或外國子公司</a:t>
            </a:r>
            <a:r>
              <a:rPr lang="en-US" altLang="zh-TW" sz="2400" b="1" dirty="0" smtClean="0">
                <a:solidFill>
                  <a:schemeClr val="accent6">
                    <a:lumMod val="75000"/>
                  </a:schemeClr>
                </a:solidFill>
                <a:latin typeface="標楷體" panose="03000509000000000000" pitchFamily="65" charset="-120"/>
                <a:ea typeface="標楷體" panose="03000509000000000000" pitchFamily="65" charset="-120"/>
                <a:cs typeface="Calibri" panose="020F0502020204030204" pitchFamily="34" charset="0"/>
              </a:rPr>
              <a:t>)</a:t>
            </a:r>
            <a:r>
              <a:rPr lang="zh-TW" altLang="zh-TW" sz="2400" b="1" dirty="0" smtClean="0">
                <a:solidFill>
                  <a:schemeClr val="accent6">
                    <a:lumMod val="75000"/>
                  </a:schemeClr>
                </a:solidFill>
                <a:latin typeface="標楷體" panose="03000509000000000000" pitchFamily="65" charset="-120"/>
                <a:ea typeface="標楷體" panose="03000509000000000000" pitchFamily="65" charset="-120"/>
                <a:cs typeface="Calibri" panose="020F0502020204030204" pitchFamily="34" charset="0"/>
              </a:rPr>
              <a:t>快速</a:t>
            </a:r>
            <a:r>
              <a:rPr lang="zh-TW" altLang="zh-TW" sz="2400" b="1" dirty="0">
                <a:solidFill>
                  <a:schemeClr val="accent6">
                    <a:lumMod val="75000"/>
                  </a:schemeClr>
                </a:solidFill>
                <a:latin typeface="標楷體" panose="03000509000000000000" pitchFamily="65" charset="-120"/>
                <a:ea typeface="標楷體" panose="03000509000000000000" pitchFamily="65" charset="-120"/>
                <a:cs typeface="Calibri" panose="020F0502020204030204" pitchFamily="34" charset="0"/>
              </a:rPr>
              <a:t>進入</a:t>
            </a:r>
            <a:r>
              <a:rPr lang="zh-TW" altLang="zh-TW" sz="2400" b="1" dirty="0" smtClean="0">
                <a:solidFill>
                  <a:schemeClr val="accent6">
                    <a:lumMod val="75000"/>
                  </a:schemeClr>
                </a:solidFill>
                <a:latin typeface="標楷體" panose="03000509000000000000" pitchFamily="65" charset="-120"/>
                <a:ea typeface="標楷體" panose="03000509000000000000" pitchFamily="65" charset="-120"/>
                <a:cs typeface="Calibri" panose="020F0502020204030204" pitchFamily="34" charset="0"/>
              </a:rPr>
              <a:t>資本市場</a:t>
            </a:r>
            <a:endParaRPr lang="en-US" altLang="zh-TW" sz="2400" b="1" dirty="0">
              <a:solidFill>
                <a:schemeClr val="accent6">
                  <a:lumMod val="75000"/>
                </a:schemeClr>
              </a:solidFill>
              <a:latin typeface="標楷體" panose="03000509000000000000" pitchFamily="65" charset="-120"/>
              <a:ea typeface="標楷體" panose="03000509000000000000" pitchFamily="65" charset="-120"/>
              <a:cs typeface="Calibri" panose="020F0502020204030204" pitchFamily="34" charset="0"/>
            </a:endParaRPr>
          </a:p>
        </p:txBody>
      </p:sp>
      <p:grpSp>
        <p:nvGrpSpPr>
          <p:cNvPr id="7" name="群組 6"/>
          <p:cNvGrpSpPr/>
          <p:nvPr/>
        </p:nvGrpSpPr>
        <p:grpSpPr>
          <a:xfrm>
            <a:off x="482391" y="2929587"/>
            <a:ext cx="8005719" cy="3907541"/>
            <a:chOff x="539553" y="2209200"/>
            <a:chExt cx="8005719" cy="3907541"/>
          </a:xfrm>
        </p:grpSpPr>
        <p:grpSp>
          <p:nvGrpSpPr>
            <p:cNvPr id="6" name="群組 5"/>
            <p:cNvGrpSpPr/>
            <p:nvPr/>
          </p:nvGrpSpPr>
          <p:grpSpPr>
            <a:xfrm>
              <a:off x="539553" y="2209200"/>
              <a:ext cx="7632848" cy="3414361"/>
              <a:chOff x="539552" y="2726467"/>
              <a:chExt cx="7632848" cy="3414361"/>
            </a:xfrm>
          </p:grpSpPr>
          <p:sp>
            <p:nvSpPr>
              <p:cNvPr id="12" name="圓角矩形 7">
                <a:extLst>
                  <a:ext uri="{FF2B5EF4-FFF2-40B4-BE49-F238E27FC236}">
                    <a16:creationId xmlns:a16="http://schemas.microsoft.com/office/drawing/2014/main" id="{62029181-9D88-4ED2-8241-E96F1B30BB66}"/>
                  </a:ext>
                </a:extLst>
              </p:cNvPr>
              <p:cNvSpPr/>
              <p:nvPr/>
            </p:nvSpPr>
            <p:spPr>
              <a:xfrm>
                <a:off x="899592" y="3573016"/>
                <a:ext cx="7272808" cy="2567812"/>
              </a:xfrm>
              <a:prstGeom prst="roundRect">
                <a:avLst>
                  <a:gd name="adj" fmla="val 12069"/>
                </a:avLst>
              </a:prstGeom>
              <a:solidFill>
                <a:schemeClr val="bg1">
                  <a:alpha val="7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lnSpc>
                    <a:spcPts val="2400"/>
                  </a:lnSpc>
                  <a:spcBef>
                    <a:spcPts val="600"/>
                  </a:spcBef>
                  <a:spcAft>
                    <a:spcPts val="600"/>
                  </a:spcAft>
                  <a:buFont typeface="+mj-ea"/>
                  <a:buAutoNum type="ea1ChtPlain"/>
                </a:pPr>
                <a:r>
                  <a:rPr lang="zh-TW" altLang="zh-TW" sz="2000" b="1" u="sng" dirty="0" smtClean="0">
                    <a:solidFill>
                      <a:schemeClr val="accent1">
                        <a:lumMod val="75000"/>
                      </a:schemeClr>
                    </a:solidFill>
                    <a:latin typeface="微軟正黑體" panose="020B0604030504040204" pitchFamily="34" charset="-120"/>
                    <a:ea typeface="微軟正黑體" panose="020B0604030504040204" pitchFamily="34" charset="-120"/>
                  </a:rPr>
                  <a:t>上市公司</a:t>
                </a:r>
                <a:r>
                  <a:rPr lang="zh-TW" altLang="zh-TW" sz="2000" dirty="0">
                    <a:solidFill>
                      <a:schemeClr val="accent1">
                        <a:lumMod val="75000"/>
                      </a:schemeClr>
                    </a:solidFill>
                    <a:latin typeface="微軟正黑體" panose="020B0604030504040204" pitchFamily="34" charset="-120"/>
                    <a:ea typeface="微軟正黑體" panose="020B0604030504040204" pitchFamily="34" charset="-120"/>
                  </a:rPr>
                  <a:t>最近一年</a:t>
                </a:r>
                <a:r>
                  <a:rPr lang="zh-TW" altLang="zh-TW" sz="2000" b="1" u="sng" dirty="0">
                    <a:solidFill>
                      <a:schemeClr val="accent1">
                        <a:lumMod val="75000"/>
                      </a:schemeClr>
                    </a:solidFill>
                    <a:latin typeface="微軟正黑體" panose="020B0604030504040204" pitchFamily="34" charset="-120"/>
                    <a:ea typeface="微軟正黑體" panose="020B0604030504040204" pitchFamily="34" charset="-120"/>
                  </a:rPr>
                  <a:t>未有</a:t>
                </a:r>
                <a:r>
                  <a:rPr lang="zh-TW" altLang="zh-TW" sz="2000" dirty="0">
                    <a:solidFill>
                      <a:schemeClr val="accent1">
                        <a:lumMod val="75000"/>
                      </a:schemeClr>
                    </a:solidFill>
                    <a:latin typeface="微軟正黑體" panose="020B0604030504040204" pitchFamily="34" charset="-120"/>
                    <a:ea typeface="微軟正黑體" panose="020B0604030504040204" pitchFamily="34" charset="-120"/>
                  </a:rPr>
                  <a:t>因內部控制制度重大缺失</a:t>
                </a:r>
                <a:r>
                  <a:rPr lang="zh-TW" altLang="en-US" sz="2000" dirty="0">
                    <a:solidFill>
                      <a:schemeClr val="accent1">
                        <a:lumMod val="75000"/>
                      </a:schemeClr>
                    </a:solidFill>
                    <a:latin typeface="微軟正黑體" panose="020B0604030504040204" pitchFamily="34" charset="-120"/>
                    <a:ea typeface="微軟正黑體" panose="020B0604030504040204" pitchFamily="34" charset="-120"/>
                  </a:rPr>
                  <a:t>，</a:t>
                </a:r>
                <a:r>
                  <a:rPr lang="zh-TW" altLang="zh-TW" sz="2000" dirty="0">
                    <a:solidFill>
                      <a:schemeClr val="accent1">
                        <a:lumMod val="75000"/>
                      </a:schemeClr>
                    </a:solidFill>
                    <a:latin typeface="微軟正黑體" panose="020B0604030504040204" pitchFamily="34" charset="-120"/>
                    <a:ea typeface="微軟正黑體" panose="020B0604030504040204" pitchFamily="34" charset="-120"/>
                  </a:rPr>
                  <a:t>經處以違約金之情事</a:t>
                </a:r>
                <a:endParaRPr lang="en-US" altLang="zh-TW" sz="2000" dirty="0">
                  <a:solidFill>
                    <a:schemeClr val="accent1">
                      <a:lumMod val="75000"/>
                    </a:schemeClr>
                  </a:solidFill>
                  <a:latin typeface="微軟正黑體" panose="020B0604030504040204" pitchFamily="34" charset="-120"/>
                  <a:ea typeface="微軟正黑體" panose="020B0604030504040204" pitchFamily="34" charset="-120"/>
                </a:endParaRPr>
              </a:p>
              <a:p>
                <a:pPr marL="342900" lvl="0" indent="-342900" algn="just">
                  <a:lnSpc>
                    <a:spcPts val="2400"/>
                  </a:lnSpc>
                  <a:spcBef>
                    <a:spcPts val="600"/>
                  </a:spcBef>
                  <a:spcAft>
                    <a:spcPts val="600"/>
                  </a:spcAft>
                  <a:buFont typeface="+mj-ea"/>
                  <a:buAutoNum type="ea1ChtPlain"/>
                </a:pPr>
                <a:r>
                  <a:rPr lang="zh-TW" altLang="zh-TW" sz="2000" dirty="0" smtClean="0">
                    <a:solidFill>
                      <a:schemeClr val="accent1">
                        <a:lumMod val="75000"/>
                      </a:schemeClr>
                    </a:solidFill>
                    <a:latin typeface="微軟正黑體" panose="020B0604030504040204" pitchFamily="34" charset="-120"/>
                    <a:ea typeface="微軟正黑體" panose="020B0604030504040204" pitchFamily="34" charset="-120"/>
                  </a:rPr>
                  <a:t>會計師</a:t>
                </a:r>
                <a:r>
                  <a:rPr lang="zh-TW" altLang="zh-TW" sz="2000" dirty="0">
                    <a:solidFill>
                      <a:schemeClr val="accent1">
                        <a:lumMod val="75000"/>
                      </a:schemeClr>
                    </a:solidFill>
                    <a:latin typeface="微軟正黑體" panose="020B0604030504040204" pitchFamily="34" charset="-120"/>
                    <a:ea typeface="微軟正黑體" panose="020B0604030504040204" pitchFamily="34" charset="-120"/>
                  </a:rPr>
                  <a:t>就</a:t>
                </a:r>
                <a:r>
                  <a:rPr lang="zh-TW" altLang="zh-TW" sz="2000" b="1" u="sng" dirty="0">
                    <a:solidFill>
                      <a:schemeClr val="accent1">
                        <a:lumMod val="75000"/>
                      </a:schemeClr>
                    </a:solidFill>
                    <a:latin typeface="微軟正黑體" panose="020B0604030504040204" pitchFamily="34" charset="-120"/>
                    <a:ea typeface="微軟正黑體" panose="020B0604030504040204" pitchFamily="34" charset="-120"/>
                  </a:rPr>
                  <a:t>上市公司</a:t>
                </a:r>
                <a:r>
                  <a:rPr lang="zh-TW" altLang="zh-TW" sz="2000" b="1" dirty="0" smtClean="0">
                    <a:solidFill>
                      <a:srgbClr val="FF0000"/>
                    </a:solidFill>
                    <a:latin typeface="微軟正黑體" panose="020B0604030504040204" pitchFamily="34" charset="-120"/>
                    <a:ea typeface="微軟正黑體" panose="020B0604030504040204" pitchFamily="34" charset="-120"/>
                  </a:rPr>
                  <a:t>最近</a:t>
                </a:r>
                <a:r>
                  <a:rPr lang="en-US" altLang="zh-TW" sz="2000" b="1" dirty="0" smtClean="0">
                    <a:solidFill>
                      <a:srgbClr val="FF0000"/>
                    </a:solidFill>
                    <a:latin typeface="微軟正黑體" panose="020B0604030504040204" pitchFamily="34" charset="-120"/>
                    <a:ea typeface="微軟正黑體" panose="020B0604030504040204" pitchFamily="34" charset="-120"/>
                  </a:rPr>
                  <a:t>2</a:t>
                </a:r>
                <a:r>
                  <a:rPr lang="zh-TW" altLang="zh-TW" sz="2000" b="1" dirty="0" smtClean="0">
                    <a:solidFill>
                      <a:srgbClr val="FF0000"/>
                    </a:solidFill>
                    <a:latin typeface="微軟正黑體" panose="020B0604030504040204" pitchFamily="34" charset="-120"/>
                    <a:ea typeface="微軟正黑體" panose="020B0604030504040204" pitchFamily="34" charset="-120"/>
                  </a:rPr>
                  <a:t>季</a:t>
                </a:r>
                <a:r>
                  <a:rPr lang="zh-TW" altLang="zh-TW" sz="2000" b="1" dirty="0">
                    <a:solidFill>
                      <a:srgbClr val="FF0000"/>
                    </a:solidFill>
                    <a:latin typeface="微軟正黑體" panose="020B0604030504040204" pitchFamily="34" charset="-120"/>
                    <a:ea typeface="微軟正黑體" panose="020B0604030504040204" pitchFamily="34" charset="-120"/>
                  </a:rPr>
                  <a:t>對申請公司之監督及管理</a:t>
                </a:r>
                <a:r>
                  <a:rPr lang="zh-TW" altLang="zh-TW" sz="2000" dirty="0">
                    <a:solidFill>
                      <a:schemeClr val="accent1">
                        <a:lumMod val="75000"/>
                      </a:schemeClr>
                    </a:solidFill>
                    <a:latin typeface="微軟正黑體" panose="020B0604030504040204" pitchFamily="34" charset="-120"/>
                    <a:ea typeface="微軟正黑體" panose="020B0604030504040204" pitchFamily="34" charset="-120"/>
                  </a:rPr>
                  <a:t>出具無保留意見之</a:t>
                </a:r>
                <a:r>
                  <a:rPr lang="zh-TW" altLang="zh-TW" sz="2000" b="1" u="sng" dirty="0">
                    <a:solidFill>
                      <a:schemeClr val="accent1">
                        <a:lumMod val="75000"/>
                      </a:schemeClr>
                    </a:solidFill>
                    <a:latin typeface="微軟正黑體" panose="020B0604030504040204" pitchFamily="34" charset="-120"/>
                    <a:ea typeface="微軟正黑體" panose="020B0604030504040204" pitchFamily="34" charset="-120"/>
                  </a:rPr>
                  <a:t>內部控制專案審查報告</a:t>
                </a:r>
              </a:p>
              <a:p>
                <a:pPr marL="342900" lvl="0" indent="-342900" algn="just">
                  <a:lnSpc>
                    <a:spcPts val="2400"/>
                  </a:lnSpc>
                  <a:spcBef>
                    <a:spcPts val="600"/>
                  </a:spcBef>
                  <a:spcAft>
                    <a:spcPts val="600"/>
                  </a:spcAft>
                  <a:buFont typeface="+mj-ea"/>
                  <a:buAutoNum type="ea1ChtPlain"/>
                </a:pPr>
                <a:r>
                  <a:rPr lang="zh-TW" altLang="en-US" sz="2000" dirty="0">
                    <a:solidFill>
                      <a:schemeClr val="accent1">
                        <a:lumMod val="75000"/>
                      </a:schemeClr>
                    </a:solidFill>
                    <a:latin typeface="微軟正黑體" panose="020B0604030504040204" pitchFamily="34" charset="-120"/>
                    <a:ea typeface="微軟正黑體" panose="020B0604030504040204" pitchFamily="34" charset="-120"/>
                  </a:rPr>
                  <a:t>於送件申請上市</a:t>
                </a:r>
                <a:r>
                  <a:rPr lang="zh-TW" altLang="en-US" sz="2000" dirty="0" smtClean="0">
                    <a:solidFill>
                      <a:schemeClr val="accent1">
                        <a:lumMod val="75000"/>
                      </a:schemeClr>
                    </a:solidFill>
                    <a:latin typeface="微軟正黑體" panose="020B0604030504040204" pitchFamily="34" charset="-120"/>
                    <a:ea typeface="微軟正黑體" panose="020B0604030504040204" pitchFamily="34" charset="-120"/>
                  </a:rPr>
                  <a:t>日前</a:t>
                </a:r>
                <a:r>
                  <a:rPr lang="en-US" altLang="zh-TW" sz="2000" dirty="0" smtClean="0">
                    <a:solidFill>
                      <a:schemeClr val="accent1">
                        <a:lumMod val="75000"/>
                      </a:schemeClr>
                    </a:solidFill>
                    <a:latin typeface="微軟正黑體" panose="020B0604030504040204" pitchFamily="34" charset="-120"/>
                    <a:ea typeface="微軟正黑體" panose="020B0604030504040204" pitchFamily="34" charset="-120"/>
                  </a:rPr>
                  <a:t>2</a:t>
                </a:r>
                <a:r>
                  <a:rPr lang="zh-TW" altLang="en-US" sz="2000" dirty="0" smtClean="0">
                    <a:solidFill>
                      <a:schemeClr val="accent1">
                        <a:lumMod val="75000"/>
                      </a:schemeClr>
                    </a:solidFill>
                    <a:latin typeface="微軟正黑體" panose="020B0604030504040204" pitchFamily="34" charset="-120"/>
                    <a:ea typeface="微軟正黑體" panose="020B0604030504040204" pitchFamily="34" charset="-120"/>
                  </a:rPr>
                  <a:t>個</a:t>
                </a:r>
                <a:r>
                  <a:rPr lang="zh-TW" altLang="en-US" sz="2000" dirty="0">
                    <a:solidFill>
                      <a:schemeClr val="accent1">
                        <a:lumMod val="75000"/>
                      </a:schemeClr>
                    </a:solidFill>
                    <a:latin typeface="微軟正黑體" panose="020B0604030504040204" pitchFamily="34" charset="-120"/>
                    <a:ea typeface="微軟正黑體" panose="020B0604030504040204" pitchFamily="34" charset="-120"/>
                  </a:rPr>
                  <a:t>月起，</a:t>
                </a:r>
                <a:r>
                  <a:rPr lang="zh-TW" altLang="zh-TW" sz="2000" dirty="0" smtClean="0">
                    <a:solidFill>
                      <a:schemeClr val="accent1">
                        <a:lumMod val="75000"/>
                      </a:schemeClr>
                    </a:solidFill>
                    <a:latin typeface="微軟正黑體" panose="020B0604030504040204" pitchFamily="34" charset="-120"/>
                    <a:ea typeface="微軟正黑體" panose="020B0604030504040204" pitchFamily="34" charset="-120"/>
                  </a:rPr>
                  <a:t>主辦承銷</a:t>
                </a:r>
                <a:r>
                  <a:rPr lang="zh-TW" altLang="zh-TW" sz="2000" dirty="0">
                    <a:solidFill>
                      <a:schemeClr val="accent1">
                        <a:lumMod val="75000"/>
                      </a:schemeClr>
                    </a:solidFill>
                    <a:latin typeface="微軟正黑體" panose="020B0604030504040204" pitchFamily="34" charset="-120"/>
                    <a:ea typeface="微軟正黑體" panose="020B0604030504040204" pitchFamily="34" charset="-120"/>
                  </a:rPr>
                  <a:t>商依規</a:t>
                </a:r>
                <a:r>
                  <a:rPr lang="zh-TW" altLang="zh-TW" sz="2000" dirty="0" smtClean="0">
                    <a:solidFill>
                      <a:schemeClr val="accent1">
                        <a:lumMod val="75000"/>
                      </a:schemeClr>
                    </a:solidFill>
                    <a:latin typeface="微軟正黑體" panose="020B0604030504040204" pitchFamily="34" charset="-120"/>
                    <a:ea typeface="微軟正黑體" panose="020B0604030504040204" pitchFamily="34" charset="-120"/>
                  </a:rPr>
                  <a:t>申報</a:t>
                </a:r>
                <a:r>
                  <a:rPr lang="zh-TW" altLang="en-US" sz="2000" dirty="0" smtClean="0">
                    <a:solidFill>
                      <a:schemeClr val="accent1">
                        <a:lumMod val="75000"/>
                      </a:schemeClr>
                    </a:solidFill>
                    <a:latin typeface="新細明體" panose="02020500000000000000" pitchFamily="18" charset="-120"/>
                    <a:ea typeface="新細明體" panose="02020500000000000000" pitchFamily="18" charset="-120"/>
                  </a:rPr>
                  <a:t>「</a:t>
                </a:r>
                <a:r>
                  <a:rPr lang="zh-TW" altLang="zh-TW" sz="2000" dirty="0" smtClean="0">
                    <a:solidFill>
                      <a:schemeClr val="accent1">
                        <a:lumMod val="75000"/>
                      </a:schemeClr>
                    </a:solidFill>
                    <a:latin typeface="微軟正黑體" panose="020B0604030504040204" pitchFamily="34" charset="-120"/>
                    <a:ea typeface="微軟正黑體" panose="020B0604030504040204" pitchFamily="34" charset="-120"/>
                  </a:rPr>
                  <a:t>財務</a:t>
                </a:r>
                <a:r>
                  <a:rPr lang="zh-TW" altLang="zh-TW" sz="2000" dirty="0">
                    <a:solidFill>
                      <a:schemeClr val="accent1">
                        <a:lumMod val="75000"/>
                      </a:schemeClr>
                    </a:solidFill>
                    <a:latin typeface="微軟正黑體" panose="020B0604030504040204" pitchFamily="34" charset="-120"/>
                    <a:ea typeface="微軟正黑體" panose="020B0604030504040204" pitchFamily="34" charset="-120"/>
                  </a:rPr>
                  <a:t>業務重大事件檢查</a:t>
                </a:r>
                <a:r>
                  <a:rPr lang="zh-TW" altLang="zh-TW" sz="2000" dirty="0" smtClean="0">
                    <a:solidFill>
                      <a:schemeClr val="accent1">
                        <a:lumMod val="75000"/>
                      </a:schemeClr>
                    </a:solidFill>
                    <a:latin typeface="微軟正黑體" panose="020B0604030504040204" pitchFamily="34" charset="-120"/>
                    <a:ea typeface="微軟正黑體" panose="020B0604030504040204" pitchFamily="34" charset="-120"/>
                  </a:rPr>
                  <a:t>表</a:t>
                </a:r>
                <a:r>
                  <a:rPr lang="zh-TW" altLang="en-US" sz="2000" dirty="0" smtClean="0">
                    <a:solidFill>
                      <a:schemeClr val="accent1">
                        <a:lumMod val="75000"/>
                      </a:schemeClr>
                    </a:solidFill>
                    <a:latin typeface="新細明體" panose="02020500000000000000" pitchFamily="18" charset="-120"/>
                    <a:ea typeface="新細明體" panose="02020500000000000000" pitchFamily="18" charset="-120"/>
                  </a:rPr>
                  <a:t>」</a:t>
                </a:r>
                <a:r>
                  <a:rPr lang="zh-TW" altLang="zh-TW" sz="2000" dirty="0" smtClean="0">
                    <a:solidFill>
                      <a:schemeClr val="accent1">
                        <a:lumMod val="75000"/>
                      </a:schemeClr>
                    </a:solidFill>
                    <a:latin typeface="微軟正黑體" panose="020B0604030504040204" pitchFamily="34" charset="-120"/>
                    <a:ea typeface="微軟正黑體" panose="020B0604030504040204" pitchFamily="34" charset="-120"/>
                  </a:rPr>
                  <a:t>且</a:t>
                </a:r>
                <a:r>
                  <a:rPr lang="zh-TW" altLang="zh-TW" sz="2000" dirty="0">
                    <a:solidFill>
                      <a:schemeClr val="accent1">
                        <a:lumMod val="75000"/>
                      </a:schemeClr>
                    </a:solidFill>
                    <a:latin typeface="微軟正黑體" panose="020B0604030504040204" pitchFamily="34" charset="-120"/>
                    <a:ea typeface="微軟正黑體" panose="020B0604030504040204" pitchFamily="34" charset="-120"/>
                  </a:rPr>
                  <a:t>無重大異常</a:t>
                </a:r>
                <a:r>
                  <a:rPr lang="zh-TW" altLang="zh-TW" sz="2000" dirty="0" smtClean="0">
                    <a:solidFill>
                      <a:schemeClr val="accent1">
                        <a:lumMod val="75000"/>
                      </a:schemeClr>
                    </a:solidFill>
                    <a:latin typeface="微軟正黑體" panose="020B0604030504040204" pitchFamily="34" charset="-120"/>
                    <a:ea typeface="微軟正黑體" panose="020B0604030504040204" pitchFamily="34" charset="-120"/>
                  </a:rPr>
                  <a:t>情事</a:t>
                </a:r>
                <a:endParaRPr lang="en-US" altLang="zh-TW" sz="2000" dirty="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5" name="圓角矩形 4"/>
              <p:cNvSpPr/>
              <p:nvPr/>
            </p:nvSpPr>
            <p:spPr>
              <a:xfrm>
                <a:off x="539552" y="2726467"/>
                <a:ext cx="4464495" cy="846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smtClean="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符合</a:t>
                </a:r>
                <a:r>
                  <a:rPr lang="zh-TW" altLang="en-US" sz="2000" b="1"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下列各款條件且經證交所同意者</a:t>
                </a:r>
                <a:r>
                  <a:rPr lang="zh-TW" altLang="en-US" sz="2000" b="1" dirty="0" smtClean="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a:t>
                </a:r>
                <a:endParaRPr lang="en-US" altLang="zh-TW" sz="2000" b="1" dirty="0" smtClean="0">
                  <a:solidFill>
                    <a:schemeClr val="bg1"/>
                  </a:solidFill>
                  <a:latin typeface="微軟正黑體" panose="020B0604030504040204" pitchFamily="34" charset="-120"/>
                  <a:ea typeface="微軟正黑體" panose="020B0604030504040204" pitchFamily="34" charset="-120"/>
                  <a:cs typeface="Calibri" panose="020F0502020204030204" pitchFamily="34" charset="0"/>
                </a:endParaRPr>
              </a:p>
              <a:p>
                <a:r>
                  <a:rPr lang="zh-TW" altLang="zh-TW" sz="2000" b="1" dirty="0" smtClean="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得</a:t>
                </a:r>
                <a:r>
                  <a:rPr lang="zh-TW" altLang="zh-TW" sz="2000" b="1"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申請縮短承銷商輔導</a:t>
                </a:r>
                <a:r>
                  <a:rPr lang="zh-TW" altLang="zh-TW" sz="2000" b="1" dirty="0" smtClean="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期間</a:t>
                </a:r>
                <a:r>
                  <a:rPr lang="zh-TW" altLang="en-US" sz="2000" b="1" dirty="0" smtClean="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a:t>
                </a:r>
                <a:endParaRPr lang="zh-TW" altLang="en-US" sz="2000" dirty="0"/>
              </a:p>
            </p:txBody>
          </p:sp>
        </p:grpSp>
        <p:sp>
          <p:nvSpPr>
            <p:cNvPr id="16" name="圓角矩形 15"/>
            <p:cNvSpPr/>
            <p:nvPr/>
          </p:nvSpPr>
          <p:spPr>
            <a:xfrm>
              <a:off x="3146650" y="5627762"/>
              <a:ext cx="5398622" cy="4889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子公司申請</a:t>
              </a:r>
              <a:r>
                <a:rPr lang="zh-TW" altLang="en-US" sz="2000" b="1"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上市時</a:t>
              </a:r>
              <a:r>
                <a:rPr lang="zh-TW" altLang="en-US" sz="2000" b="1" dirty="0" smtClean="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，檢</a:t>
              </a:r>
              <a:r>
                <a:rPr lang="zh-TW" altLang="en-US" sz="2000" b="1"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送豁免適用之證明</a:t>
              </a:r>
              <a:r>
                <a:rPr lang="zh-TW" altLang="en-US" sz="2000" b="1" dirty="0" smtClean="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文件</a:t>
              </a:r>
              <a:endParaRPr lang="zh-TW" altLang="en-US" sz="2000" dirty="0">
                <a:solidFill>
                  <a:schemeClr val="bg1"/>
                </a:solidFill>
              </a:endParaRPr>
            </a:p>
          </p:txBody>
        </p:sp>
      </p:grpSp>
      <p:grpSp>
        <p:nvGrpSpPr>
          <p:cNvPr id="11" name="群組 10"/>
          <p:cNvGrpSpPr/>
          <p:nvPr/>
        </p:nvGrpSpPr>
        <p:grpSpPr>
          <a:xfrm>
            <a:off x="5638800" y="545835"/>
            <a:ext cx="3737709" cy="1419504"/>
            <a:chOff x="5787327" y="2106212"/>
            <a:chExt cx="3737709" cy="1340523"/>
          </a:xfrm>
        </p:grpSpPr>
        <p:sp>
          <p:nvSpPr>
            <p:cNvPr id="10" name="爆炸 2 9"/>
            <p:cNvSpPr/>
            <p:nvPr/>
          </p:nvSpPr>
          <p:spPr>
            <a:xfrm>
              <a:off x="5787327" y="2106212"/>
              <a:ext cx="3737709" cy="1340523"/>
            </a:xfrm>
            <a:prstGeom prst="irregularSeal2">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rot="20834718">
              <a:off x="6224803" y="2488003"/>
              <a:ext cx="2519125" cy="668499"/>
            </a:xfrm>
            <a:prstGeom prst="rect">
              <a:avLst/>
            </a:prstGeom>
          </p:spPr>
          <p:txBody>
            <a:bodyPr wrap="square">
              <a:spAutoFit/>
            </a:bodyPr>
            <a:lstStyle/>
            <a:p>
              <a:pPr algn="ctr"/>
              <a:r>
                <a:rPr lang="zh-TW" altLang="en-US" sz="2000" b="1" dirty="0" smtClean="0">
                  <a:solidFill>
                    <a:srgbClr val="C00000"/>
                  </a:solidFill>
                  <a:latin typeface="微軟正黑體" panose="020B0604030504040204" pitchFamily="34" charset="-120"/>
                  <a:ea typeface="微軟正黑體" panose="020B0604030504040204" pitchFamily="34" charset="-120"/>
                  <a:cs typeface="Calibri" panose="020F0502020204030204" pitchFamily="34" charset="0"/>
                </a:rPr>
                <a:t>輔導期由</a:t>
              </a:r>
              <a:r>
                <a:rPr lang="en-US" altLang="zh-TW" sz="2000" b="1" dirty="0" smtClean="0">
                  <a:solidFill>
                    <a:srgbClr val="C00000"/>
                  </a:solidFill>
                  <a:latin typeface="微軟正黑體" panose="020B0604030504040204" pitchFamily="34" charset="-120"/>
                  <a:ea typeface="微軟正黑體" panose="020B0604030504040204" pitchFamily="34" charset="-120"/>
                  <a:cs typeface="Calibri" panose="020F0502020204030204" pitchFamily="34" charset="0"/>
                </a:rPr>
                <a:t>6</a:t>
              </a:r>
              <a:r>
                <a:rPr lang="zh-TW" altLang="en-US" sz="2000" b="1" dirty="0">
                  <a:solidFill>
                    <a:srgbClr val="C00000"/>
                  </a:solidFill>
                  <a:latin typeface="微軟正黑體" panose="020B0604030504040204" pitchFamily="34" charset="-120"/>
                  <a:ea typeface="微軟正黑體" panose="020B0604030504040204" pitchFamily="34" charset="-120"/>
                  <a:cs typeface="Calibri" panose="020F0502020204030204" pitchFamily="34" charset="0"/>
                </a:rPr>
                <a:t>個</a:t>
              </a:r>
              <a:r>
                <a:rPr lang="zh-TW" altLang="en-US" sz="2000" b="1" dirty="0" smtClean="0">
                  <a:solidFill>
                    <a:srgbClr val="C00000"/>
                  </a:solidFill>
                  <a:latin typeface="微軟正黑體" panose="020B0604030504040204" pitchFamily="34" charset="-120"/>
                  <a:ea typeface="微軟正黑體" panose="020B0604030504040204" pitchFamily="34" charset="-120"/>
                  <a:cs typeface="Calibri" panose="020F0502020204030204" pitchFamily="34" charset="0"/>
                </a:rPr>
                <a:t>月</a:t>
              </a:r>
              <a:endParaRPr lang="en-US" altLang="zh-TW" sz="2000" b="1" dirty="0" smtClean="0">
                <a:solidFill>
                  <a:srgbClr val="C00000"/>
                </a:solidFill>
                <a:latin typeface="微軟正黑體" panose="020B0604030504040204" pitchFamily="34" charset="-120"/>
                <a:ea typeface="微軟正黑體" panose="020B0604030504040204" pitchFamily="34" charset="-120"/>
                <a:cs typeface="Calibri" panose="020F0502020204030204" pitchFamily="34" charset="0"/>
              </a:endParaRPr>
            </a:p>
            <a:p>
              <a:pPr algn="ctr"/>
              <a:r>
                <a:rPr lang="zh-TW" altLang="en-US" sz="2000" b="1" dirty="0" smtClean="0">
                  <a:solidFill>
                    <a:srgbClr val="C00000"/>
                  </a:solidFill>
                  <a:latin typeface="微軟正黑體" panose="020B0604030504040204" pitchFamily="34" charset="-120"/>
                  <a:ea typeface="微軟正黑體" panose="020B0604030504040204" pitchFamily="34" charset="-120"/>
                  <a:cs typeface="Calibri" panose="020F0502020204030204" pitchFamily="34" charset="0"/>
                </a:rPr>
                <a:t>縮短</a:t>
              </a:r>
              <a:r>
                <a:rPr lang="zh-TW" altLang="en-US" sz="2000" b="1" dirty="0">
                  <a:solidFill>
                    <a:srgbClr val="C00000"/>
                  </a:solidFill>
                  <a:latin typeface="微軟正黑體" panose="020B0604030504040204" pitchFamily="34" charset="-120"/>
                  <a:ea typeface="微軟正黑體" panose="020B0604030504040204" pitchFamily="34" charset="-120"/>
                  <a:cs typeface="Calibri" panose="020F0502020204030204" pitchFamily="34" charset="0"/>
                </a:rPr>
                <a:t>為</a:t>
              </a:r>
              <a:r>
                <a:rPr lang="en-US" altLang="zh-TW" sz="2000" b="1" dirty="0">
                  <a:solidFill>
                    <a:srgbClr val="C00000"/>
                  </a:solidFill>
                  <a:latin typeface="微軟正黑體" panose="020B0604030504040204" pitchFamily="34" charset="-120"/>
                  <a:ea typeface="微軟正黑體" panose="020B0604030504040204" pitchFamily="34" charset="-120"/>
                  <a:cs typeface="Calibri" panose="020F0502020204030204" pitchFamily="34" charset="0"/>
                </a:rPr>
                <a:t>2</a:t>
              </a:r>
              <a:r>
                <a:rPr lang="zh-TW" altLang="en-US" sz="2000" b="1" dirty="0">
                  <a:solidFill>
                    <a:srgbClr val="C00000"/>
                  </a:solidFill>
                  <a:latin typeface="微軟正黑體" panose="020B0604030504040204" pitchFamily="34" charset="-120"/>
                  <a:ea typeface="微軟正黑體" panose="020B0604030504040204" pitchFamily="34" charset="-120"/>
                  <a:cs typeface="Calibri" panose="020F0502020204030204" pitchFamily="34" charset="0"/>
                </a:rPr>
                <a:t>個</a:t>
              </a:r>
              <a:r>
                <a:rPr lang="zh-TW" altLang="en-US" sz="2000" b="1" dirty="0" smtClean="0">
                  <a:solidFill>
                    <a:srgbClr val="C00000"/>
                  </a:solidFill>
                  <a:latin typeface="微軟正黑體" panose="020B0604030504040204" pitchFamily="34" charset="-120"/>
                  <a:ea typeface="微軟正黑體" panose="020B0604030504040204" pitchFamily="34" charset="-120"/>
                  <a:cs typeface="Calibri" panose="020F0502020204030204" pitchFamily="34" charset="0"/>
                </a:rPr>
                <a:t>月</a:t>
              </a:r>
              <a:endParaRPr lang="zh-TW" altLang="en-US" sz="2000" dirty="0">
                <a:solidFill>
                  <a:srgbClr val="C00000"/>
                </a:solidFill>
              </a:endParaRPr>
            </a:p>
          </p:txBody>
        </p:sp>
      </p:grpSp>
      <p:sp>
        <p:nvSpPr>
          <p:cNvPr id="3" name="矩形 2"/>
          <p:cNvSpPr/>
          <p:nvPr/>
        </p:nvSpPr>
        <p:spPr>
          <a:xfrm>
            <a:off x="1349820" y="168193"/>
            <a:ext cx="7441170" cy="646331"/>
          </a:xfrm>
          <a:prstGeom prst="rect">
            <a:avLst/>
          </a:prstGeom>
        </p:spPr>
        <p:txBody>
          <a:bodyPr wrap="square">
            <a:spAutoFit/>
          </a:bodyPr>
          <a:lstStyle/>
          <a:p>
            <a:r>
              <a:rPr lang="zh-TW" altLang="en-US" sz="3600" b="1" cap="all" spc="-150" dirty="0">
                <a:solidFill>
                  <a:srgbClr val="002060"/>
                </a:solidFill>
                <a:effectLst>
                  <a:outerShdw blurRad="38100" dist="38100" dir="2700000" algn="tl">
                    <a:srgbClr val="000000">
                      <a:alpha val="43137"/>
                    </a:srgbClr>
                  </a:outerShdw>
                </a:effectLst>
                <a:latin typeface="Book Antiqua" pitchFamily="18" charset="0"/>
                <a:ea typeface="標楷體" pitchFamily="65" charset="-120"/>
                <a:cs typeface="+mj-cs"/>
              </a:rPr>
              <a:t>二、創新板規範說明</a:t>
            </a:r>
            <a:r>
              <a:rPr lang="en-US" altLang="zh-TW" sz="3600" b="1" cap="all" spc="-150" dirty="0">
                <a:solidFill>
                  <a:srgbClr val="002060"/>
                </a:solidFill>
                <a:effectLst>
                  <a:outerShdw blurRad="38100" dist="38100" dir="2700000" algn="tl">
                    <a:srgbClr val="000000">
                      <a:alpha val="43137"/>
                    </a:srgbClr>
                  </a:outerShdw>
                </a:effectLst>
                <a:latin typeface="Book Antiqua" pitchFamily="18" charset="0"/>
                <a:ea typeface="標楷體" pitchFamily="65" charset="-120"/>
                <a:cs typeface="+mj-cs"/>
              </a:rPr>
              <a:t>(</a:t>
            </a:r>
            <a:r>
              <a:rPr lang="zh-TW" altLang="en-US" sz="3600" b="1" cap="all" spc="-150" dirty="0">
                <a:solidFill>
                  <a:srgbClr val="002060"/>
                </a:solidFill>
                <a:effectLst>
                  <a:outerShdw blurRad="38100" dist="38100" dir="2700000" algn="tl">
                    <a:srgbClr val="000000">
                      <a:alpha val="43137"/>
                    </a:srgbClr>
                  </a:outerShdw>
                </a:effectLst>
                <a:latin typeface="Book Antiqua" pitchFamily="18" charset="0"/>
                <a:ea typeface="標楷體" pitchFamily="65" charset="-120"/>
                <a:cs typeface="+mj-cs"/>
              </a:rPr>
              <a:t>一</a:t>
            </a:r>
            <a:r>
              <a:rPr lang="en-US" altLang="zh-TW" sz="3600" b="1" cap="all" spc="-150" dirty="0">
                <a:solidFill>
                  <a:srgbClr val="002060"/>
                </a:solidFill>
                <a:effectLst>
                  <a:outerShdw blurRad="38100" dist="38100" dir="2700000" algn="tl">
                    <a:srgbClr val="000000">
                      <a:alpha val="43137"/>
                    </a:srgbClr>
                  </a:outerShdw>
                </a:effectLst>
                <a:latin typeface="Book Antiqua" pitchFamily="18" charset="0"/>
                <a:ea typeface="標楷體" pitchFamily="65" charset="-120"/>
                <a:cs typeface="+mj-cs"/>
              </a:rPr>
              <a:t>)</a:t>
            </a:r>
            <a:r>
              <a:rPr lang="zh-TW" altLang="en-US" sz="3600" b="1" cap="all" spc="-150" dirty="0">
                <a:solidFill>
                  <a:srgbClr val="002060"/>
                </a:solidFill>
                <a:effectLst>
                  <a:outerShdw blurRad="38100" dist="38100" dir="2700000" algn="tl">
                    <a:srgbClr val="000000">
                      <a:alpha val="43137"/>
                    </a:srgbClr>
                  </a:outerShdw>
                </a:effectLst>
                <a:latin typeface="Book Antiqua" pitchFamily="18" charset="0"/>
                <a:ea typeface="標楷體" pitchFamily="65" charset="-120"/>
                <a:cs typeface="+mj-cs"/>
              </a:rPr>
              <a:t>上市</a:t>
            </a:r>
            <a:r>
              <a:rPr lang="zh-TW" altLang="en-US" sz="3600" b="1" cap="all" spc="-150" dirty="0" smtClean="0">
                <a:solidFill>
                  <a:srgbClr val="002060"/>
                </a:solidFill>
                <a:effectLst>
                  <a:outerShdw blurRad="38100" dist="38100" dir="2700000" algn="tl">
                    <a:srgbClr val="000000">
                      <a:alpha val="43137"/>
                    </a:srgbClr>
                  </a:outerShdw>
                </a:effectLst>
                <a:latin typeface="Book Antiqua" pitchFamily="18" charset="0"/>
                <a:ea typeface="標楷體" pitchFamily="65" charset="-120"/>
                <a:cs typeface="+mj-cs"/>
              </a:rPr>
              <a:t>條件</a:t>
            </a:r>
            <a:r>
              <a:rPr lang="en-US" altLang="zh-TW" sz="3600" b="1" cap="all" spc="-150" dirty="0" smtClean="0">
                <a:solidFill>
                  <a:srgbClr val="002060"/>
                </a:solidFill>
                <a:effectLst>
                  <a:outerShdw blurRad="38100" dist="38100" dir="2700000" algn="tl">
                    <a:srgbClr val="000000">
                      <a:alpha val="43137"/>
                    </a:srgbClr>
                  </a:outerShdw>
                </a:effectLst>
                <a:latin typeface="Book Antiqua" pitchFamily="18" charset="0"/>
                <a:ea typeface="標楷體" pitchFamily="65" charset="-120"/>
                <a:cs typeface="+mj-cs"/>
              </a:rPr>
              <a:t>(</a:t>
            </a:r>
            <a:r>
              <a:rPr lang="zh-TW" altLang="en-US" sz="3600" b="1" cap="all" spc="-150" dirty="0" smtClean="0">
                <a:solidFill>
                  <a:srgbClr val="002060"/>
                </a:solidFill>
                <a:effectLst>
                  <a:outerShdw blurRad="38100" dist="38100" dir="2700000" algn="tl">
                    <a:srgbClr val="000000">
                      <a:alpha val="43137"/>
                    </a:srgbClr>
                  </a:outerShdw>
                </a:effectLst>
                <a:latin typeface="Book Antiqua" pitchFamily="18" charset="0"/>
                <a:ea typeface="標楷體" pitchFamily="65" charset="-120"/>
                <a:cs typeface="+mj-cs"/>
              </a:rPr>
              <a:t>續</a:t>
            </a:r>
            <a:r>
              <a:rPr lang="en-US" altLang="zh-TW" sz="3600" b="1" cap="all" spc="-150" dirty="0" smtClean="0">
                <a:solidFill>
                  <a:srgbClr val="002060"/>
                </a:solidFill>
                <a:effectLst>
                  <a:outerShdw blurRad="38100" dist="38100" dir="2700000" algn="tl">
                    <a:srgbClr val="000000">
                      <a:alpha val="43137"/>
                    </a:srgbClr>
                  </a:outerShdw>
                </a:effectLst>
                <a:latin typeface="Book Antiqua" pitchFamily="18" charset="0"/>
                <a:ea typeface="標楷體" pitchFamily="65" charset="-120"/>
                <a:cs typeface="+mj-cs"/>
              </a:rPr>
              <a:t>)</a:t>
            </a:r>
            <a:endParaRPr lang="zh-TW" altLang="en-US" sz="3600" b="1" cap="all" spc="-150" dirty="0">
              <a:solidFill>
                <a:srgbClr val="002060"/>
              </a:solidFill>
              <a:effectLst>
                <a:outerShdw blurRad="38100" dist="38100" dir="2700000" algn="tl">
                  <a:srgbClr val="000000">
                    <a:alpha val="43137"/>
                  </a:srgbClr>
                </a:outerShdw>
              </a:effectLst>
              <a:latin typeface="Book Antiqua" pitchFamily="18" charset="0"/>
              <a:ea typeface="標楷體" pitchFamily="65" charset="-120"/>
              <a:cs typeface="+mj-cs"/>
            </a:endParaRPr>
          </a:p>
        </p:txBody>
      </p:sp>
      <p:sp>
        <p:nvSpPr>
          <p:cNvPr id="13" name="矩形 12"/>
          <p:cNvSpPr/>
          <p:nvPr/>
        </p:nvSpPr>
        <p:spPr>
          <a:xfrm>
            <a:off x="6213372" y="3260373"/>
            <a:ext cx="1950149" cy="400110"/>
          </a:xfrm>
          <a:prstGeom prst="rect">
            <a:avLst/>
          </a:prstGeom>
        </p:spPr>
        <p:txBody>
          <a:bodyPr wrap="none">
            <a:spAutoFit/>
          </a:bodyPr>
          <a:lstStyle/>
          <a:p>
            <a:r>
              <a:rPr lang="en-US" altLang="zh-TW" dirty="0">
                <a:solidFill>
                  <a:srgbClr val="7030A0"/>
                </a:solidFill>
              </a:rPr>
              <a:t>(111.11.01</a:t>
            </a:r>
            <a:r>
              <a:rPr lang="zh-TW" altLang="en-US" dirty="0">
                <a:solidFill>
                  <a:srgbClr val="7030A0"/>
                </a:solidFill>
              </a:rPr>
              <a:t>修正</a:t>
            </a:r>
            <a:r>
              <a:rPr lang="en-US" altLang="zh-TW" dirty="0">
                <a:solidFill>
                  <a:srgbClr val="7030A0"/>
                </a:solidFill>
              </a:rPr>
              <a:t>)</a:t>
            </a:r>
            <a:endParaRPr lang="zh-TW" altLang="en-US" dirty="0">
              <a:solidFill>
                <a:srgbClr val="7030A0"/>
              </a:solidFill>
            </a:endParaRPr>
          </a:p>
        </p:txBody>
      </p:sp>
    </p:spTree>
    <p:extLst>
      <p:ext uri="{BB962C8B-B14F-4D97-AF65-F5344CB8AC3E}">
        <p14:creationId xmlns:p14="http://schemas.microsoft.com/office/powerpoint/2010/main" val="7292006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4F4E2857-DE5C-405C-9397-A1FB21F696D0}" type="slidenum">
              <a:rPr lang="zh-TW" altLang="en-US" smtClean="0"/>
              <a:pPr>
                <a:defRPr/>
              </a:pPr>
              <a:t>30</a:t>
            </a:fld>
            <a:endParaRPr lang="zh-TW" altLang="en-US" dirty="0"/>
          </a:p>
        </p:txBody>
      </p:sp>
      <p:sp>
        <p:nvSpPr>
          <p:cNvPr id="5" name="標題 1"/>
          <p:cNvSpPr>
            <a:spLocks noGrp="1"/>
          </p:cNvSpPr>
          <p:nvPr>
            <p:ph type="title"/>
          </p:nvPr>
        </p:nvSpPr>
        <p:spPr/>
        <p:txBody>
          <a:bodyPr/>
          <a:lstStyle/>
          <a:p>
            <a:pPr algn="l"/>
            <a:r>
              <a:rPr kumimoji="1" lang="zh-TW" altLang="en-US" sz="3600" spc="-150" dirty="0"/>
              <a:t>二、創新板規範說明</a:t>
            </a:r>
            <a:r>
              <a:rPr kumimoji="1" lang="en-US" altLang="zh-TW" sz="3600" spc="-150" dirty="0"/>
              <a:t>(</a:t>
            </a:r>
            <a:r>
              <a:rPr kumimoji="1" lang="zh-TW" altLang="en-US" sz="3600" spc="-150" dirty="0"/>
              <a:t>一</a:t>
            </a:r>
            <a:r>
              <a:rPr kumimoji="1" lang="en-US" altLang="zh-TW" sz="3600" spc="-150" dirty="0"/>
              <a:t>)</a:t>
            </a:r>
            <a:r>
              <a:rPr kumimoji="1" lang="zh-TW" altLang="en-US" sz="3600" spc="-150" dirty="0"/>
              <a:t>上市條件</a:t>
            </a:r>
            <a:r>
              <a:rPr kumimoji="1" lang="en-US" altLang="zh-TW" sz="3600" spc="-150" dirty="0"/>
              <a:t>(</a:t>
            </a:r>
            <a:r>
              <a:rPr kumimoji="1" lang="zh-TW" altLang="en-US" sz="3600" spc="-150" dirty="0"/>
              <a:t>續</a:t>
            </a:r>
            <a:r>
              <a:rPr kumimoji="1" lang="en-US" altLang="zh-TW" sz="3600" spc="-150" dirty="0"/>
              <a:t>)</a:t>
            </a:r>
            <a:endParaRPr kumimoji="1" lang="zh-TW" altLang="en-US" sz="3600" spc="-150" dirty="0"/>
          </a:p>
        </p:txBody>
      </p:sp>
      <p:sp>
        <p:nvSpPr>
          <p:cNvPr id="13" name="矩形 12"/>
          <p:cNvSpPr/>
          <p:nvPr/>
        </p:nvSpPr>
        <p:spPr>
          <a:xfrm>
            <a:off x="53752" y="791996"/>
            <a:ext cx="9036496" cy="461665"/>
          </a:xfrm>
          <a:prstGeom prst="rect">
            <a:avLst/>
          </a:prstGeom>
        </p:spPr>
        <p:txBody>
          <a:bodyPr wrap="square">
            <a:spAutoFit/>
          </a:bodyPr>
          <a:lstStyle/>
          <a:p>
            <a:endParaRPr lang="zh-TW" altLang="en-US" sz="2400" dirty="0"/>
          </a:p>
        </p:txBody>
      </p:sp>
      <p:graphicFrame>
        <p:nvGraphicFramePr>
          <p:cNvPr id="2" name="表格 1"/>
          <p:cNvGraphicFramePr>
            <a:graphicFrameLocks noGrp="1"/>
          </p:cNvGraphicFramePr>
          <p:nvPr>
            <p:extLst>
              <p:ext uri="{D42A27DB-BD31-4B8C-83A1-F6EECF244321}">
                <p14:modId xmlns:p14="http://schemas.microsoft.com/office/powerpoint/2010/main" val="2194888084"/>
              </p:ext>
            </p:extLst>
          </p:nvPr>
        </p:nvGraphicFramePr>
        <p:xfrm>
          <a:off x="53751" y="802884"/>
          <a:ext cx="9036497" cy="6055116"/>
        </p:xfrm>
        <a:graphic>
          <a:graphicData uri="http://schemas.openxmlformats.org/drawingml/2006/table">
            <a:tbl>
              <a:tblPr firstRow="1" bandRow="1">
                <a:tableStyleId>{5C22544A-7EE6-4342-B048-85BDC9FD1C3A}</a:tableStyleId>
              </a:tblPr>
              <a:tblGrid>
                <a:gridCol w="703635">
                  <a:extLst>
                    <a:ext uri="{9D8B030D-6E8A-4147-A177-3AD203B41FA5}">
                      <a16:colId xmlns:a16="http://schemas.microsoft.com/office/drawing/2014/main" val="2072422011"/>
                    </a:ext>
                  </a:extLst>
                </a:gridCol>
                <a:gridCol w="5980158">
                  <a:extLst>
                    <a:ext uri="{9D8B030D-6E8A-4147-A177-3AD203B41FA5}">
                      <a16:colId xmlns:a16="http://schemas.microsoft.com/office/drawing/2014/main" val="3997382503"/>
                    </a:ext>
                  </a:extLst>
                </a:gridCol>
                <a:gridCol w="2352704">
                  <a:extLst>
                    <a:ext uri="{9D8B030D-6E8A-4147-A177-3AD203B41FA5}">
                      <a16:colId xmlns:a16="http://schemas.microsoft.com/office/drawing/2014/main" val="3690286933"/>
                    </a:ext>
                  </a:extLst>
                </a:gridCol>
              </a:tblGrid>
              <a:tr h="339272">
                <a:tc>
                  <a:txBody>
                    <a:bodyPr/>
                    <a:lstStyle/>
                    <a:p>
                      <a:pPr algn="ctr"/>
                      <a:r>
                        <a:rPr lang="zh-TW" altLang="en-US" dirty="0" smtClean="0"/>
                        <a:t>項目</a:t>
                      </a:r>
                      <a:endParaRPr lang="zh-TW" altLang="en-US" dirty="0"/>
                    </a:p>
                  </a:txBody>
                  <a:tcPr/>
                </a:tc>
                <a:tc>
                  <a:txBody>
                    <a:bodyPr/>
                    <a:lstStyle/>
                    <a:p>
                      <a:pPr algn="ctr"/>
                      <a:r>
                        <a:rPr lang="zh-TW" altLang="en-US" dirty="0" smtClean="0"/>
                        <a:t>說明</a:t>
                      </a:r>
                      <a:endParaRPr lang="zh-TW" altLang="en-US" dirty="0"/>
                    </a:p>
                  </a:txBody>
                  <a:tcPr/>
                </a:tc>
                <a:tc>
                  <a:txBody>
                    <a:bodyPr/>
                    <a:lstStyle/>
                    <a:p>
                      <a:pPr algn="ctr"/>
                      <a:r>
                        <a:rPr lang="zh-TW" altLang="en-US" dirty="0" smtClean="0"/>
                        <a:t>依據</a:t>
                      </a:r>
                      <a:endParaRPr lang="zh-TW" altLang="en-US" dirty="0"/>
                    </a:p>
                  </a:txBody>
                  <a:tcPr/>
                </a:tc>
                <a:extLst>
                  <a:ext uri="{0D108BD9-81ED-4DB2-BD59-A6C34878D82A}">
                    <a16:rowId xmlns:a16="http://schemas.microsoft.com/office/drawing/2014/main" val="3645410009"/>
                  </a:ext>
                </a:extLst>
              </a:tr>
              <a:tr h="671711">
                <a:tc>
                  <a:txBody>
                    <a:bodyPr/>
                    <a:lstStyle/>
                    <a:p>
                      <a:r>
                        <a:rPr lang="zh-TW" altLang="zh-TW" sz="1800" b="1" kern="1200" dirty="0" smtClean="0">
                          <a:solidFill>
                            <a:schemeClr val="dk1"/>
                          </a:solidFill>
                          <a:effectLst/>
                          <a:latin typeface="+mn-lt"/>
                          <a:ea typeface="+mn-ea"/>
                          <a:cs typeface="+mn-cs"/>
                        </a:rPr>
                        <a:t>股權分散</a:t>
                      </a:r>
                      <a:endParaRPr lang="zh-TW" altLang="en-US" b="1" dirty="0"/>
                    </a:p>
                  </a:txBody>
                  <a:tcPr/>
                </a:tc>
                <a:tc>
                  <a:txBody>
                    <a:bodyPr/>
                    <a:lstStyle/>
                    <a:p>
                      <a:pPr algn="just">
                        <a:lnSpc>
                          <a:spcPts val="1900"/>
                        </a:lnSpc>
                        <a:spcAft>
                          <a:spcPts val="0"/>
                        </a:spcAft>
                      </a:pPr>
                      <a:r>
                        <a:rPr lang="zh-TW" sz="1700" kern="100" baseline="0" dirty="0">
                          <a:effectLst/>
                          <a:latin typeface="Book Antiqua" panose="02040602050305030304" pitchFamily="18" charset="0"/>
                          <a:ea typeface="標楷體" panose="03000509000000000000" pitchFamily="65" charset="-120"/>
                          <a:cs typeface="Times New Roman" panose="02020603050405020304" pitchFamily="18" charset="0"/>
                        </a:rPr>
                        <a:t>記名股東人數在</a:t>
                      </a:r>
                      <a:r>
                        <a:rPr lang="en-US" sz="1700" kern="100" baseline="0" dirty="0">
                          <a:effectLst/>
                          <a:latin typeface="Book Antiqua" panose="02040602050305030304" pitchFamily="18" charset="0"/>
                          <a:ea typeface="標楷體" panose="03000509000000000000" pitchFamily="65" charset="-120"/>
                          <a:cs typeface="Times New Roman" panose="02020603050405020304" pitchFamily="18" charset="0"/>
                        </a:rPr>
                        <a:t>50</a:t>
                      </a:r>
                      <a:r>
                        <a:rPr lang="zh-TW" sz="1700" kern="100" baseline="0" dirty="0">
                          <a:effectLst/>
                          <a:latin typeface="Book Antiqua" panose="02040602050305030304" pitchFamily="18" charset="0"/>
                          <a:ea typeface="標楷體" panose="03000509000000000000" pitchFamily="65" charset="-120"/>
                          <a:cs typeface="Times New Roman" panose="02020603050405020304" pitchFamily="18" charset="0"/>
                        </a:rPr>
                        <a:t>人以上，公司內部人及該等內部人持股逾</a:t>
                      </a:r>
                      <a:r>
                        <a:rPr lang="en-US" sz="1700" kern="100" baseline="0" dirty="0">
                          <a:effectLst/>
                          <a:latin typeface="Book Antiqua" panose="02040602050305030304" pitchFamily="18" charset="0"/>
                          <a:ea typeface="標楷體" panose="03000509000000000000" pitchFamily="65" charset="-120"/>
                          <a:cs typeface="Times New Roman" panose="02020603050405020304" pitchFamily="18" charset="0"/>
                        </a:rPr>
                        <a:t>50</a:t>
                      </a:r>
                      <a:r>
                        <a:rPr lang="zh-TW" sz="1700" kern="100" baseline="0" dirty="0">
                          <a:effectLst/>
                          <a:latin typeface="Book Antiqua" panose="02040602050305030304" pitchFamily="18" charset="0"/>
                          <a:ea typeface="標楷體" panose="03000509000000000000" pitchFamily="65" charset="-120"/>
                          <a:cs typeface="Times New Roman" panose="02020603050405020304" pitchFamily="18" charset="0"/>
                        </a:rPr>
                        <a:t>％之法人以外之記名股東所持股份合計占發行股份總額</a:t>
                      </a:r>
                      <a:r>
                        <a:rPr lang="en-US" sz="1700" kern="100" baseline="0" dirty="0">
                          <a:effectLst/>
                          <a:latin typeface="Book Antiqua" panose="02040602050305030304" pitchFamily="18" charset="0"/>
                          <a:ea typeface="標楷體" panose="03000509000000000000" pitchFamily="65" charset="-120"/>
                          <a:cs typeface="Times New Roman" panose="02020603050405020304" pitchFamily="18" charset="0"/>
                        </a:rPr>
                        <a:t>5</a:t>
                      </a:r>
                      <a:r>
                        <a:rPr lang="zh-TW" sz="1700" kern="100" baseline="0" dirty="0">
                          <a:effectLst/>
                          <a:latin typeface="Book Antiqua" panose="02040602050305030304" pitchFamily="18" charset="0"/>
                          <a:ea typeface="標楷體" panose="03000509000000000000" pitchFamily="65" charset="-120"/>
                          <a:cs typeface="Times New Roman" panose="02020603050405020304" pitchFamily="18" charset="0"/>
                        </a:rPr>
                        <a:t>％以上或滿</a:t>
                      </a:r>
                      <a:r>
                        <a:rPr lang="en-US" sz="1700" kern="100" baseline="0" dirty="0">
                          <a:effectLst/>
                          <a:latin typeface="Book Antiqua" panose="02040602050305030304" pitchFamily="18" charset="0"/>
                          <a:ea typeface="標楷體" panose="03000509000000000000" pitchFamily="65" charset="-120"/>
                          <a:cs typeface="Times New Roman" panose="02020603050405020304" pitchFamily="18" charset="0"/>
                        </a:rPr>
                        <a:t>500</a:t>
                      </a:r>
                      <a:r>
                        <a:rPr lang="zh-TW" sz="1700" kern="100" baseline="0" dirty="0">
                          <a:effectLst/>
                          <a:latin typeface="Book Antiqua" panose="02040602050305030304" pitchFamily="18" charset="0"/>
                          <a:ea typeface="標楷體" panose="03000509000000000000" pitchFamily="65" charset="-120"/>
                          <a:cs typeface="Times New Roman" panose="02020603050405020304" pitchFamily="18" charset="0"/>
                        </a:rPr>
                        <a:t>萬股</a:t>
                      </a:r>
                      <a:endParaRPr lang="zh-TW" sz="1700" kern="100" baseline="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just">
                        <a:lnSpc>
                          <a:spcPts val="1900"/>
                        </a:lnSpc>
                        <a:spcAft>
                          <a:spcPts val="0"/>
                        </a:spcAft>
                      </a:pPr>
                      <a:r>
                        <a:rPr lang="zh-TW" sz="1800" b="1" kern="100" dirty="0">
                          <a:effectLst/>
                          <a:latin typeface="Book Antiqua" panose="02040602050305030304" pitchFamily="18" charset="0"/>
                          <a:ea typeface="標楷體" panose="03000509000000000000" pitchFamily="65" charset="-120"/>
                          <a:cs typeface="Times New Roman" panose="02020603050405020304" pitchFamily="18" charset="0"/>
                        </a:rPr>
                        <a:t>上市審查準則</a:t>
                      </a:r>
                      <a:r>
                        <a:rPr lang="zh-TW" sz="1800" kern="100" dirty="0">
                          <a:effectLst/>
                          <a:latin typeface="Book Antiqua" panose="02040602050305030304" pitchFamily="18" charset="0"/>
                          <a:ea typeface="標楷體" panose="03000509000000000000" pitchFamily="65" charset="-120"/>
                          <a:cs typeface="Times New Roman" panose="02020603050405020304" pitchFamily="18" charset="0"/>
                        </a:rPr>
                        <a:t>第</a:t>
                      </a:r>
                      <a:r>
                        <a:rPr lang="en-US" sz="1800" kern="100" dirty="0">
                          <a:effectLst/>
                          <a:latin typeface="Book Antiqua" panose="02040602050305030304" pitchFamily="18" charset="0"/>
                          <a:ea typeface="標楷體" panose="03000509000000000000" pitchFamily="65" charset="-120"/>
                          <a:cs typeface="Times New Roman" panose="02020603050405020304" pitchFamily="18" charset="0"/>
                        </a:rPr>
                        <a:t>29</a:t>
                      </a:r>
                      <a:r>
                        <a:rPr lang="zh-TW" sz="1800" kern="100" dirty="0">
                          <a:effectLst/>
                          <a:latin typeface="Book Antiqua" panose="02040602050305030304" pitchFamily="18" charset="0"/>
                          <a:ea typeface="標楷體" panose="03000509000000000000" pitchFamily="65" charset="-120"/>
                          <a:cs typeface="Times New Roman" panose="02020603050405020304" pitchFamily="18" charset="0"/>
                        </a:rPr>
                        <a:t>條第</a:t>
                      </a:r>
                      <a:r>
                        <a:rPr lang="en-US" sz="1800" kern="100" dirty="0">
                          <a:effectLst/>
                          <a:latin typeface="Book Antiqua" panose="02040602050305030304" pitchFamily="18" charset="0"/>
                          <a:ea typeface="標楷體" panose="03000509000000000000" pitchFamily="65" charset="-120"/>
                          <a:cs typeface="Times New Roman" panose="02020603050405020304" pitchFamily="18" charset="0"/>
                        </a:rPr>
                        <a:t>1</a:t>
                      </a:r>
                      <a:r>
                        <a:rPr lang="zh-TW" sz="1800" kern="100" dirty="0">
                          <a:effectLst/>
                          <a:latin typeface="Book Antiqua" panose="02040602050305030304" pitchFamily="18" charset="0"/>
                          <a:ea typeface="標楷體" panose="03000509000000000000" pitchFamily="65" charset="-120"/>
                          <a:cs typeface="Times New Roman" panose="02020603050405020304" pitchFamily="18" charset="0"/>
                        </a:rPr>
                        <a:t>項第</a:t>
                      </a:r>
                      <a:r>
                        <a:rPr lang="en-US" sz="1800" kern="100" dirty="0">
                          <a:effectLst/>
                          <a:latin typeface="Book Antiqua" panose="02040602050305030304" pitchFamily="18" charset="0"/>
                          <a:ea typeface="標楷體" panose="03000509000000000000" pitchFamily="65" charset="-120"/>
                          <a:cs typeface="Times New Roman" panose="02020603050405020304" pitchFamily="18" charset="0"/>
                        </a:rPr>
                        <a:t>4</a:t>
                      </a:r>
                      <a:r>
                        <a:rPr lang="zh-TW" sz="1800" kern="100" dirty="0">
                          <a:effectLst/>
                          <a:latin typeface="Book Antiqua" panose="02040602050305030304" pitchFamily="18" charset="0"/>
                          <a:ea typeface="標楷體" panose="03000509000000000000" pitchFamily="65" charset="-120"/>
                          <a:cs typeface="Times New Roman" panose="02020603050405020304" pitchFamily="18" charset="0"/>
                        </a:rPr>
                        <a:t>款、第</a:t>
                      </a:r>
                      <a:r>
                        <a:rPr lang="en-US" sz="1800" kern="100" dirty="0">
                          <a:effectLst/>
                          <a:latin typeface="Book Antiqua" panose="02040602050305030304" pitchFamily="18" charset="0"/>
                          <a:ea typeface="標楷體" panose="03000509000000000000" pitchFamily="65" charset="-120"/>
                          <a:cs typeface="Times New Roman" panose="02020603050405020304" pitchFamily="18" charset="0"/>
                        </a:rPr>
                        <a:t>2</a:t>
                      </a:r>
                      <a:r>
                        <a:rPr lang="zh-TW" sz="1800" kern="100" dirty="0">
                          <a:effectLst/>
                          <a:latin typeface="Book Antiqua" panose="02040602050305030304" pitchFamily="18" charset="0"/>
                          <a:ea typeface="標楷體" panose="03000509000000000000" pitchFamily="65" charset="-120"/>
                          <a:cs typeface="Times New Roman" panose="02020603050405020304" pitchFamily="18" charset="0"/>
                        </a:rPr>
                        <a:t>項</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779553339"/>
                  </a:ext>
                </a:extLst>
              </a:tr>
              <a:tr h="3060456">
                <a:tc>
                  <a:txBody>
                    <a:bodyPr/>
                    <a:lstStyle/>
                    <a:p>
                      <a:pPr>
                        <a:lnSpc>
                          <a:spcPts val="1900"/>
                        </a:lnSpc>
                        <a:spcBef>
                          <a:spcPts val="600"/>
                        </a:spcBef>
                        <a:spcAft>
                          <a:spcPts val="0"/>
                        </a:spcAft>
                      </a:pPr>
                      <a:r>
                        <a:rPr lang="zh-TW" altLang="en-US" sz="1800" b="1" kern="100" dirty="0" smtClean="0">
                          <a:effectLst/>
                          <a:latin typeface="Book Antiqua" panose="02040602050305030304" pitchFamily="18" charset="0"/>
                          <a:ea typeface="標楷體" panose="03000509000000000000" pitchFamily="65" charset="-120"/>
                          <a:cs typeface="Times New Roman" panose="02020603050405020304" pitchFamily="18" charset="0"/>
                        </a:rPr>
                        <a:t>對子公司之釋股規範</a:t>
                      </a:r>
                      <a:endParaRPr lang="zh-TW" sz="1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r>
                        <a:rPr lang="zh-TW" altLang="en-US" sz="1700" baseline="0" dirty="0" smtClean="0"/>
                        <a:t>申請時屬於母子公司關係之子公司申請其股票在創新板上市，雖合於本準則有關規定，但不能符合下列各款情事者，應不同意其股票上市：</a:t>
                      </a:r>
                    </a:p>
                    <a:p>
                      <a:r>
                        <a:rPr lang="zh-TW" altLang="en-US" sz="1700" baseline="0" dirty="0" smtClean="0"/>
                        <a:t>一、母公司及其所有子公司，以及前開公司之董事、監察人、代表人，暨持有公司股份超過股份總額百分之十之股東，與其關係人總計持有該申請公司之股份</a:t>
                      </a:r>
                      <a:r>
                        <a:rPr lang="zh-TW" altLang="en-US" sz="1700" baseline="0" dirty="0" smtClean="0">
                          <a:solidFill>
                            <a:schemeClr val="tx1"/>
                          </a:solidFill>
                        </a:rPr>
                        <a:t>不得超過發行總額之</a:t>
                      </a:r>
                      <a:r>
                        <a:rPr lang="en-US" altLang="zh-TW" sz="1700" baseline="0" dirty="0" smtClean="0">
                          <a:solidFill>
                            <a:srgbClr val="FF0000"/>
                          </a:solidFill>
                        </a:rPr>
                        <a:t>80</a:t>
                      </a:r>
                      <a:r>
                        <a:rPr lang="zh-TW" altLang="zh-TW" sz="1700" kern="100" baseline="0" dirty="0" smtClean="0">
                          <a:solidFill>
                            <a:srgbClr val="FF0000"/>
                          </a:solidFill>
                          <a:effectLst/>
                          <a:latin typeface="Book Antiqua" panose="02040602050305030304" pitchFamily="18" charset="0"/>
                          <a:ea typeface="標楷體" panose="03000509000000000000" pitchFamily="65" charset="-120"/>
                          <a:cs typeface="Times New Roman" panose="02020603050405020304" pitchFamily="18" charset="0"/>
                        </a:rPr>
                        <a:t>％</a:t>
                      </a:r>
                      <a:r>
                        <a:rPr lang="zh-TW" altLang="en-US" sz="1700" baseline="0" dirty="0" smtClean="0"/>
                        <a:t>，超過者，應辦理上市前之股票公開銷售，</a:t>
                      </a:r>
                      <a:r>
                        <a:rPr lang="zh-TW" altLang="en-US" sz="1700" u="sng" baseline="0" dirty="0" smtClean="0">
                          <a:solidFill>
                            <a:schemeClr val="tx1"/>
                          </a:solidFill>
                        </a:rPr>
                        <a:t>使其降至</a:t>
                      </a:r>
                      <a:r>
                        <a:rPr lang="en-US" altLang="zh-TW" sz="1700" u="sng" baseline="0" dirty="0" smtClean="0">
                          <a:solidFill>
                            <a:srgbClr val="FF0000"/>
                          </a:solidFill>
                        </a:rPr>
                        <a:t>80</a:t>
                      </a:r>
                      <a:r>
                        <a:rPr lang="zh-TW" altLang="en-US" sz="1700" u="sng" baseline="0" dirty="0" smtClean="0">
                          <a:solidFill>
                            <a:srgbClr val="FF0000"/>
                          </a:solidFill>
                        </a:rPr>
                        <a:t>％以下</a:t>
                      </a:r>
                      <a:r>
                        <a:rPr lang="zh-TW" altLang="en-US" sz="1700" baseline="0" dirty="0" smtClean="0"/>
                        <a:t>。</a:t>
                      </a:r>
                      <a:r>
                        <a:rPr lang="zh-TW" altLang="en-US" sz="1700" baseline="0" dirty="0" smtClean="0">
                          <a:solidFill>
                            <a:srgbClr val="FF0000"/>
                          </a:solidFill>
                        </a:rPr>
                        <a:t>但本款所訂持有股份總額限制對象以外之人持有股數達五千萬股以上者；無面額或每股面額非屬新臺幣</a:t>
                      </a:r>
                      <a:r>
                        <a:rPr lang="en-US" altLang="zh-TW" sz="1700" baseline="0" dirty="0" smtClean="0">
                          <a:solidFill>
                            <a:srgbClr val="FF0000"/>
                          </a:solidFill>
                        </a:rPr>
                        <a:t>10</a:t>
                      </a:r>
                      <a:r>
                        <a:rPr lang="zh-TW" altLang="en-US" sz="1700" baseline="0" dirty="0" smtClean="0">
                          <a:solidFill>
                            <a:srgbClr val="FF0000"/>
                          </a:solidFill>
                        </a:rPr>
                        <a:t>元者，本款所訂持有股份總額限制對象以外之人持有申請公司股數換算之淨值達</a:t>
                      </a:r>
                      <a:r>
                        <a:rPr lang="en-US" altLang="zh-TW" sz="1700" baseline="0" dirty="0" smtClean="0">
                          <a:solidFill>
                            <a:srgbClr val="FF0000"/>
                          </a:solidFill>
                        </a:rPr>
                        <a:t>10</a:t>
                      </a:r>
                      <a:r>
                        <a:rPr lang="zh-TW" altLang="en-US" sz="1700" baseline="0" dirty="0" smtClean="0">
                          <a:solidFill>
                            <a:srgbClr val="FF0000"/>
                          </a:solidFill>
                        </a:rPr>
                        <a:t>億元以上者，不在此限</a:t>
                      </a:r>
                      <a:r>
                        <a:rPr lang="zh-TW" altLang="en-US" sz="1700" baseline="0" dirty="0" smtClean="0"/>
                        <a:t>。</a:t>
                      </a:r>
                      <a:r>
                        <a:rPr lang="en-US" altLang="zh-TW" sz="1700" baseline="0" dirty="0" smtClean="0"/>
                        <a:t>…</a:t>
                      </a:r>
                      <a:endParaRPr lang="zh-TW" altLang="en-US" sz="1700" baseline="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1" baseline="0" dirty="0" smtClean="0">
                          <a:latin typeface="標楷體" panose="03000509000000000000" pitchFamily="65" charset="-120"/>
                          <a:ea typeface="標楷體" panose="03000509000000000000" pitchFamily="65" charset="-120"/>
                        </a:rPr>
                        <a:t>上市審查準則</a:t>
                      </a:r>
                      <a:r>
                        <a:rPr lang="zh-TW" altLang="en-US" dirty="0" smtClean="0"/>
                        <a:t>第</a:t>
                      </a:r>
                      <a:r>
                        <a:rPr lang="en-US" altLang="zh-TW" dirty="0" smtClean="0"/>
                        <a:t>33</a:t>
                      </a:r>
                      <a:r>
                        <a:rPr lang="zh-TW" altLang="en-US" dirty="0" smtClean="0"/>
                        <a:t>條</a:t>
                      </a:r>
                      <a:r>
                        <a:rPr lang="en-US" altLang="zh-TW" sz="1800" kern="1200" dirty="0" smtClean="0">
                          <a:solidFill>
                            <a:srgbClr val="7030A0"/>
                          </a:solidFill>
                          <a:effectLst/>
                          <a:latin typeface="+mn-lt"/>
                          <a:ea typeface="+mn-ea"/>
                          <a:cs typeface="+mn-cs"/>
                        </a:rPr>
                        <a:t>(112.2.1</a:t>
                      </a:r>
                      <a:r>
                        <a:rPr lang="zh-TW" altLang="en-US" sz="1800" kern="1200" dirty="0" smtClean="0">
                          <a:solidFill>
                            <a:srgbClr val="7030A0"/>
                          </a:solidFill>
                          <a:effectLst/>
                          <a:latin typeface="+mn-lt"/>
                          <a:ea typeface="+mn-ea"/>
                          <a:cs typeface="+mn-cs"/>
                        </a:rPr>
                        <a:t>增訂、</a:t>
                      </a:r>
                      <a:r>
                        <a:rPr lang="en-US" altLang="zh-TW" sz="1800" kern="1200" dirty="0" smtClean="0">
                          <a:solidFill>
                            <a:srgbClr val="7030A0"/>
                          </a:solidFill>
                          <a:effectLst/>
                          <a:latin typeface="+mn-lt"/>
                          <a:ea typeface="+mn-ea"/>
                          <a:cs typeface="+mn-cs"/>
                        </a:rPr>
                        <a:t>112.3.10</a:t>
                      </a:r>
                      <a:r>
                        <a:rPr lang="zh-TW" altLang="en-US" sz="1800" kern="1200" dirty="0" smtClean="0">
                          <a:solidFill>
                            <a:srgbClr val="7030A0"/>
                          </a:solidFill>
                          <a:effectLst/>
                          <a:latin typeface="+mn-lt"/>
                          <a:ea typeface="+mn-ea"/>
                          <a:cs typeface="+mn-cs"/>
                        </a:rPr>
                        <a:t>修正</a:t>
                      </a:r>
                      <a:r>
                        <a:rPr lang="en-US" altLang="zh-TW" sz="1800" kern="1200" dirty="0" smtClean="0">
                          <a:solidFill>
                            <a:srgbClr val="7030A0"/>
                          </a:solidFill>
                          <a:effectLst/>
                          <a:latin typeface="+mn-lt"/>
                          <a:ea typeface="+mn-ea"/>
                          <a:cs typeface="+mn-cs"/>
                        </a:rPr>
                        <a:t>)</a:t>
                      </a:r>
                      <a:endParaRPr lang="zh-TW" altLang="en-US" sz="1800" dirty="0" smtClean="0">
                        <a:solidFill>
                          <a:schemeClr val="tx1"/>
                        </a:solidFill>
                      </a:endParaRPr>
                    </a:p>
                  </a:txBody>
                  <a:tcPr/>
                </a:tc>
                <a:extLst>
                  <a:ext uri="{0D108BD9-81ED-4DB2-BD59-A6C34878D82A}">
                    <a16:rowId xmlns:a16="http://schemas.microsoft.com/office/drawing/2014/main" val="2547829137"/>
                  </a:ext>
                </a:extLst>
              </a:tr>
              <a:tr h="1286289">
                <a:tc>
                  <a:txBody>
                    <a:bodyPr/>
                    <a:lstStyle/>
                    <a:p>
                      <a:pPr>
                        <a:lnSpc>
                          <a:spcPts val="1900"/>
                        </a:lnSpc>
                        <a:spcBef>
                          <a:spcPts val="600"/>
                        </a:spcBef>
                        <a:spcAft>
                          <a:spcPts val="0"/>
                        </a:spcAft>
                      </a:pPr>
                      <a:r>
                        <a:rPr lang="zh-TW" altLang="en-US" sz="1800" b="1" kern="100" dirty="0" smtClean="0">
                          <a:effectLst/>
                          <a:latin typeface="Book Antiqua" panose="02040602050305030304" pitchFamily="18" charset="0"/>
                          <a:ea typeface="標楷體" panose="03000509000000000000" pitchFamily="65" charset="-120"/>
                          <a:cs typeface="Times New Roman" panose="02020603050405020304" pitchFamily="18" charset="0"/>
                        </a:rPr>
                        <a:t>承諾事項</a:t>
                      </a:r>
                      <a:endParaRPr lang="zh-TW" altLang="zh-TW" sz="1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r>
                        <a:rPr lang="en-US" altLang="zh-TW" sz="1700" baseline="0" dirty="0" smtClean="0"/>
                        <a:t>(</a:t>
                      </a:r>
                      <a:r>
                        <a:rPr lang="zh-TW" altLang="en-US" sz="1700" baseline="0" dirty="0" smtClean="0"/>
                        <a:t>１</a:t>
                      </a:r>
                      <a:r>
                        <a:rPr lang="en-US" altLang="zh-TW" sz="1700" baseline="0" dirty="0" smtClean="0"/>
                        <a:t>)</a:t>
                      </a:r>
                      <a:r>
                        <a:rPr lang="zh-TW" altLang="en-US" sz="1700" baseline="0" dirty="0" smtClean="0"/>
                        <a:t>未興櫃者，上市掛牌前完成有價證券之無實體登錄相關作業</a:t>
                      </a:r>
                    </a:p>
                    <a:p>
                      <a:r>
                        <a:rPr lang="en-US" altLang="zh-TW" sz="1700" baseline="0" dirty="0" smtClean="0"/>
                        <a:t>(</a:t>
                      </a:r>
                      <a:r>
                        <a:rPr lang="zh-TW" altLang="en-US" sz="1700" baseline="0" dirty="0" smtClean="0"/>
                        <a:t>２</a:t>
                      </a:r>
                      <a:r>
                        <a:rPr lang="en-US" altLang="zh-TW" sz="1700" baseline="0" dirty="0" smtClean="0"/>
                        <a:t>)</a:t>
                      </a:r>
                      <a:r>
                        <a:rPr lang="zh-TW" altLang="en-US" sz="1700" baseline="0" dirty="0" smtClean="0">
                          <a:solidFill>
                            <a:srgbClr val="FF0000"/>
                          </a:solidFill>
                        </a:rPr>
                        <a:t>於上市掛牌日起至其後</a:t>
                      </a:r>
                      <a:r>
                        <a:rPr lang="en-US" altLang="zh-TW" sz="1700" baseline="0" dirty="0" smtClean="0">
                          <a:solidFill>
                            <a:srgbClr val="FF0000"/>
                          </a:solidFill>
                        </a:rPr>
                        <a:t>3</a:t>
                      </a:r>
                      <a:r>
                        <a:rPr lang="zh-TW" altLang="en-US" sz="1700" baseline="0" dirty="0" smtClean="0">
                          <a:solidFill>
                            <a:srgbClr val="FF0000"/>
                          </a:solidFill>
                        </a:rPr>
                        <a:t>個會計年度止</a:t>
                      </a:r>
                      <a:r>
                        <a:rPr lang="zh-TW" altLang="en-US" sz="1700" baseline="0" dirty="0" smtClean="0"/>
                        <a:t>委任主辦證券承銷商協助法令遵循作業</a:t>
                      </a:r>
                      <a:r>
                        <a:rPr lang="zh-TW" altLang="en-US" sz="1700" baseline="0" dirty="0" smtClean="0">
                          <a:solidFill>
                            <a:srgbClr val="FF0000"/>
                          </a:solidFill>
                        </a:rPr>
                        <a:t>，於本公司認有延長委任期間之必要時，願配合延長之</a:t>
                      </a:r>
                    </a:p>
                    <a:p>
                      <a:r>
                        <a:rPr lang="en-US" altLang="zh-TW" sz="1700" baseline="0" dirty="0" smtClean="0"/>
                        <a:t>(</a:t>
                      </a:r>
                      <a:r>
                        <a:rPr lang="zh-TW" altLang="en-US" sz="1700" baseline="0" dirty="0" smtClean="0"/>
                        <a:t>３</a:t>
                      </a:r>
                      <a:r>
                        <a:rPr lang="en-US" altLang="zh-TW" sz="1700" baseline="0" dirty="0" smtClean="0"/>
                        <a:t>)</a:t>
                      </a:r>
                      <a:r>
                        <a:rPr lang="zh-TW" altLang="en-US" sz="1700" baseline="0" dirty="0" smtClean="0"/>
                        <a:t>上市後次</a:t>
                      </a:r>
                      <a:r>
                        <a:rPr lang="en-US" altLang="zh-TW" sz="1700" baseline="0" dirty="0" smtClean="0"/>
                        <a:t>1</a:t>
                      </a:r>
                      <a:r>
                        <a:rPr lang="zh-TW" altLang="en-US" sz="1700" baseline="0" dirty="0" smtClean="0"/>
                        <a:t>個會計年度內，於檢送年報時，應公開及以書面申報前</a:t>
                      </a:r>
                      <a:r>
                        <a:rPr lang="en-US" altLang="zh-TW" sz="1700" baseline="0" dirty="0" smtClean="0"/>
                        <a:t>1</a:t>
                      </a:r>
                      <a:r>
                        <a:rPr lang="zh-TW" altLang="en-US" sz="1700" baseline="0" dirty="0" smtClean="0"/>
                        <a:t>年度會計師專案審查報告。</a:t>
                      </a:r>
                      <a:r>
                        <a:rPr lang="en-US" altLang="zh-TW" sz="1700" baseline="0" dirty="0" smtClean="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1" baseline="0" dirty="0" smtClean="0">
                          <a:latin typeface="標楷體" panose="03000509000000000000" pitchFamily="65" charset="-120"/>
                          <a:ea typeface="標楷體" panose="03000509000000000000" pitchFamily="65" charset="-120"/>
                        </a:rPr>
                        <a:t>上市審查準則</a:t>
                      </a:r>
                      <a:r>
                        <a:rPr lang="zh-TW" altLang="en-US" dirty="0" smtClean="0"/>
                        <a:t>第</a:t>
                      </a:r>
                      <a:r>
                        <a:rPr lang="en-US" altLang="zh-TW" dirty="0" smtClean="0"/>
                        <a:t>34</a:t>
                      </a:r>
                      <a:r>
                        <a:rPr lang="zh-TW" altLang="en-US" dirty="0" smtClean="0"/>
                        <a:t>條</a:t>
                      </a:r>
                      <a:r>
                        <a:rPr lang="en-US" altLang="zh-TW" sz="1800" kern="1200" dirty="0" smtClean="0">
                          <a:solidFill>
                            <a:srgbClr val="7030A0"/>
                          </a:solidFill>
                          <a:effectLst/>
                          <a:latin typeface="+mn-lt"/>
                          <a:ea typeface="+mn-ea"/>
                          <a:cs typeface="+mn-cs"/>
                        </a:rPr>
                        <a:t>(111.9.21</a:t>
                      </a:r>
                      <a:r>
                        <a:rPr lang="zh-TW" altLang="en-US" sz="1800" kern="1200" dirty="0" smtClean="0">
                          <a:solidFill>
                            <a:srgbClr val="7030A0"/>
                          </a:solidFill>
                          <a:effectLst/>
                          <a:latin typeface="+mn-lt"/>
                          <a:ea typeface="+mn-ea"/>
                          <a:cs typeface="+mn-cs"/>
                        </a:rPr>
                        <a:t>修正</a:t>
                      </a:r>
                      <a:r>
                        <a:rPr lang="en-US" altLang="zh-TW" sz="1800" kern="1200" dirty="0" smtClean="0">
                          <a:solidFill>
                            <a:srgbClr val="7030A0"/>
                          </a:solidFill>
                          <a:effectLst/>
                          <a:latin typeface="+mn-lt"/>
                          <a:ea typeface="+mn-ea"/>
                          <a:cs typeface="+mn-cs"/>
                        </a:rPr>
                        <a:t>)</a:t>
                      </a:r>
                      <a:r>
                        <a:rPr lang="zh-TW" altLang="en-US" sz="1800" kern="1200" dirty="0" smtClean="0">
                          <a:solidFill>
                            <a:schemeClr val="tx1"/>
                          </a:solidFill>
                          <a:effectLst/>
                          <a:latin typeface="+mn-lt"/>
                          <a:ea typeface="+mn-ea"/>
                          <a:cs typeface="+mn-cs"/>
                        </a:rPr>
                        <a:t>、</a:t>
                      </a:r>
                      <a:r>
                        <a:rPr lang="zh-TW" altLang="en-US" sz="1800" b="1" kern="1200" dirty="0" smtClean="0">
                          <a:solidFill>
                            <a:schemeClr val="tx1"/>
                          </a:solidFill>
                          <a:effectLst/>
                          <a:latin typeface="+mn-lt"/>
                          <a:ea typeface="+mn-ea"/>
                          <a:cs typeface="+mn-cs"/>
                        </a:rPr>
                        <a:t>上市審查準則補充規定</a:t>
                      </a:r>
                      <a:r>
                        <a:rPr lang="zh-TW" altLang="en-US" sz="1800" kern="1200" dirty="0" smtClean="0">
                          <a:solidFill>
                            <a:schemeClr val="tx1"/>
                          </a:solidFill>
                          <a:effectLst/>
                          <a:latin typeface="+mn-lt"/>
                          <a:ea typeface="+mn-ea"/>
                          <a:cs typeface="+mn-cs"/>
                        </a:rPr>
                        <a:t>第</a:t>
                      </a:r>
                      <a:r>
                        <a:rPr lang="en-US" altLang="zh-TW" sz="1800" kern="1200" dirty="0" smtClean="0">
                          <a:solidFill>
                            <a:schemeClr val="tx1"/>
                          </a:solidFill>
                          <a:effectLst/>
                          <a:latin typeface="+mn-lt"/>
                          <a:ea typeface="+mn-ea"/>
                          <a:cs typeface="+mn-cs"/>
                        </a:rPr>
                        <a:t>17</a:t>
                      </a:r>
                      <a:r>
                        <a:rPr lang="zh-TW" altLang="en-US" sz="1800" kern="1200" dirty="0" smtClean="0">
                          <a:solidFill>
                            <a:schemeClr val="tx1"/>
                          </a:solidFill>
                          <a:effectLst/>
                          <a:latin typeface="+mn-lt"/>
                          <a:ea typeface="+mn-ea"/>
                          <a:cs typeface="+mn-cs"/>
                        </a:rPr>
                        <a:t>條之</a:t>
                      </a:r>
                      <a:r>
                        <a:rPr lang="en-US" altLang="zh-TW" sz="1800" kern="1200" dirty="0" smtClean="0">
                          <a:solidFill>
                            <a:schemeClr val="tx1"/>
                          </a:solidFill>
                          <a:effectLst/>
                          <a:latin typeface="+mn-lt"/>
                          <a:ea typeface="+mn-ea"/>
                          <a:cs typeface="+mn-cs"/>
                        </a:rPr>
                        <a:t>1</a:t>
                      </a:r>
                      <a:r>
                        <a:rPr lang="en-US" altLang="zh-TW" sz="1800" kern="1200" dirty="0" smtClean="0">
                          <a:solidFill>
                            <a:srgbClr val="7030A0"/>
                          </a:solidFill>
                          <a:effectLst/>
                          <a:latin typeface="+mn-lt"/>
                          <a:ea typeface="+mn-ea"/>
                          <a:cs typeface="+mn-cs"/>
                        </a:rPr>
                        <a:t>(111.9.21</a:t>
                      </a:r>
                      <a:r>
                        <a:rPr lang="zh-TW" altLang="en-US" sz="1800" kern="1200" dirty="0" smtClean="0">
                          <a:solidFill>
                            <a:srgbClr val="7030A0"/>
                          </a:solidFill>
                          <a:effectLst/>
                          <a:latin typeface="+mn-lt"/>
                          <a:ea typeface="+mn-ea"/>
                          <a:cs typeface="+mn-cs"/>
                        </a:rPr>
                        <a:t>增訂</a:t>
                      </a:r>
                      <a:r>
                        <a:rPr lang="en-US" altLang="zh-TW" sz="1800" kern="1200" dirty="0" smtClean="0">
                          <a:solidFill>
                            <a:srgbClr val="7030A0"/>
                          </a:solidFill>
                          <a:effectLst/>
                          <a:latin typeface="+mn-lt"/>
                          <a:ea typeface="+mn-ea"/>
                          <a:cs typeface="+mn-cs"/>
                        </a:rPr>
                        <a:t>)</a:t>
                      </a:r>
                      <a:endParaRPr lang="zh-TW" altLang="en-US" sz="1800" dirty="0" smtClean="0">
                        <a:solidFill>
                          <a:schemeClr val="tx1"/>
                        </a:solidFill>
                      </a:endParaRPr>
                    </a:p>
                  </a:txBody>
                  <a:tcPr/>
                </a:tc>
                <a:extLst>
                  <a:ext uri="{0D108BD9-81ED-4DB2-BD59-A6C34878D82A}">
                    <a16:rowId xmlns:a16="http://schemas.microsoft.com/office/drawing/2014/main" val="1987474838"/>
                  </a:ext>
                </a:extLst>
              </a:tr>
            </a:tbl>
          </a:graphicData>
        </a:graphic>
      </p:graphicFrame>
    </p:spTree>
    <p:extLst>
      <p:ext uri="{BB962C8B-B14F-4D97-AF65-F5344CB8AC3E}">
        <p14:creationId xmlns:p14="http://schemas.microsoft.com/office/powerpoint/2010/main" val="39470651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4F4E2857-DE5C-405C-9397-A1FB21F696D0}" type="slidenum">
              <a:rPr lang="zh-TW" altLang="en-US" smtClean="0"/>
              <a:pPr>
                <a:defRPr/>
              </a:pPr>
              <a:t>31</a:t>
            </a:fld>
            <a:endParaRPr lang="zh-TW" altLang="en-US" dirty="0"/>
          </a:p>
        </p:txBody>
      </p:sp>
      <p:sp>
        <p:nvSpPr>
          <p:cNvPr id="5" name="標題 1"/>
          <p:cNvSpPr>
            <a:spLocks noGrp="1"/>
          </p:cNvSpPr>
          <p:nvPr>
            <p:ph type="title"/>
          </p:nvPr>
        </p:nvSpPr>
        <p:spPr/>
        <p:txBody>
          <a:bodyPr/>
          <a:lstStyle/>
          <a:p>
            <a:pPr algn="l"/>
            <a:r>
              <a:rPr kumimoji="1" lang="zh-TW" altLang="en-US" sz="3600" spc="-150" dirty="0"/>
              <a:t>二、創新板規範說明</a:t>
            </a:r>
            <a:r>
              <a:rPr kumimoji="1" lang="en-US" altLang="zh-TW" sz="3600" spc="-150" dirty="0"/>
              <a:t>(</a:t>
            </a:r>
            <a:r>
              <a:rPr kumimoji="1" lang="zh-TW" altLang="en-US" sz="3600" spc="-150" dirty="0"/>
              <a:t>一</a:t>
            </a:r>
            <a:r>
              <a:rPr kumimoji="1" lang="en-US" altLang="zh-TW" sz="3600" spc="-150" dirty="0"/>
              <a:t>)</a:t>
            </a:r>
            <a:r>
              <a:rPr kumimoji="1" lang="zh-TW" altLang="en-US" sz="3600" spc="-150" dirty="0"/>
              <a:t>上市條件</a:t>
            </a:r>
            <a:r>
              <a:rPr kumimoji="1" lang="en-US" altLang="zh-TW" sz="3600" spc="-150" dirty="0"/>
              <a:t>(</a:t>
            </a:r>
            <a:r>
              <a:rPr kumimoji="1" lang="zh-TW" altLang="en-US" sz="3600" spc="-150" dirty="0"/>
              <a:t>續</a:t>
            </a:r>
            <a:r>
              <a:rPr kumimoji="1" lang="en-US" altLang="zh-TW" sz="3600" spc="-150" dirty="0"/>
              <a:t>)</a:t>
            </a:r>
            <a:endParaRPr kumimoji="1" lang="zh-TW" altLang="en-US" sz="3600" spc="-150" dirty="0"/>
          </a:p>
        </p:txBody>
      </p:sp>
      <p:sp>
        <p:nvSpPr>
          <p:cNvPr id="13" name="矩形 12"/>
          <p:cNvSpPr/>
          <p:nvPr/>
        </p:nvSpPr>
        <p:spPr>
          <a:xfrm>
            <a:off x="53752" y="791996"/>
            <a:ext cx="9036496" cy="461665"/>
          </a:xfrm>
          <a:prstGeom prst="rect">
            <a:avLst/>
          </a:prstGeom>
        </p:spPr>
        <p:txBody>
          <a:bodyPr wrap="square">
            <a:spAutoFit/>
          </a:bodyPr>
          <a:lstStyle/>
          <a:p>
            <a:endParaRPr lang="zh-TW" altLang="en-US" sz="2400" dirty="0"/>
          </a:p>
        </p:txBody>
      </p:sp>
      <p:graphicFrame>
        <p:nvGraphicFramePr>
          <p:cNvPr id="2" name="表格 1"/>
          <p:cNvGraphicFramePr>
            <a:graphicFrameLocks noGrp="1"/>
          </p:cNvGraphicFramePr>
          <p:nvPr>
            <p:extLst>
              <p:ext uri="{D42A27DB-BD31-4B8C-83A1-F6EECF244321}">
                <p14:modId xmlns:p14="http://schemas.microsoft.com/office/powerpoint/2010/main" val="1575518910"/>
              </p:ext>
            </p:extLst>
          </p:nvPr>
        </p:nvGraphicFramePr>
        <p:xfrm>
          <a:off x="53751" y="802883"/>
          <a:ext cx="9036497" cy="6021385"/>
        </p:xfrm>
        <a:graphic>
          <a:graphicData uri="http://schemas.openxmlformats.org/drawingml/2006/table">
            <a:tbl>
              <a:tblPr firstRow="1" bandRow="1">
                <a:tableStyleId>{5C22544A-7EE6-4342-B048-85BDC9FD1C3A}</a:tableStyleId>
              </a:tblPr>
              <a:tblGrid>
                <a:gridCol w="703635">
                  <a:extLst>
                    <a:ext uri="{9D8B030D-6E8A-4147-A177-3AD203B41FA5}">
                      <a16:colId xmlns:a16="http://schemas.microsoft.com/office/drawing/2014/main" val="2072422011"/>
                    </a:ext>
                  </a:extLst>
                </a:gridCol>
                <a:gridCol w="5980158">
                  <a:extLst>
                    <a:ext uri="{9D8B030D-6E8A-4147-A177-3AD203B41FA5}">
                      <a16:colId xmlns:a16="http://schemas.microsoft.com/office/drawing/2014/main" val="3997382503"/>
                    </a:ext>
                  </a:extLst>
                </a:gridCol>
                <a:gridCol w="2352704">
                  <a:extLst>
                    <a:ext uri="{9D8B030D-6E8A-4147-A177-3AD203B41FA5}">
                      <a16:colId xmlns:a16="http://schemas.microsoft.com/office/drawing/2014/main" val="3690286933"/>
                    </a:ext>
                  </a:extLst>
                </a:gridCol>
              </a:tblGrid>
              <a:tr h="351053">
                <a:tc>
                  <a:txBody>
                    <a:bodyPr/>
                    <a:lstStyle/>
                    <a:p>
                      <a:pPr algn="ctr"/>
                      <a:r>
                        <a:rPr lang="zh-TW" altLang="en-US" dirty="0" smtClean="0"/>
                        <a:t>項目</a:t>
                      </a:r>
                      <a:endParaRPr lang="zh-TW" altLang="en-US" dirty="0"/>
                    </a:p>
                  </a:txBody>
                  <a:tcPr/>
                </a:tc>
                <a:tc>
                  <a:txBody>
                    <a:bodyPr/>
                    <a:lstStyle/>
                    <a:p>
                      <a:pPr algn="ctr"/>
                      <a:r>
                        <a:rPr lang="zh-TW" altLang="en-US" dirty="0" smtClean="0"/>
                        <a:t>說明</a:t>
                      </a:r>
                      <a:endParaRPr lang="zh-TW" altLang="en-US" dirty="0"/>
                    </a:p>
                  </a:txBody>
                  <a:tcPr/>
                </a:tc>
                <a:tc>
                  <a:txBody>
                    <a:bodyPr/>
                    <a:lstStyle/>
                    <a:p>
                      <a:pPr algn="ctr"/>
                      <a:r>
                        <a:rPr lang="zh-TW" altLang="en-US" dirty="0" smtClean="0"/>
                        <a:t>依據</a:t>
                      </a:r>
                      <a:endParaRPr lang="zh-TW" altLang="en-US" dirty="0"/>
                    </a:p>
                  </a:txBody>
                  <a:tcPr/>
                </a:tc>
                <a:extLst>
                  <a:ext uri="{0D108BD9-81ED-4DB2-BD59-A6C34878D82A}">
                    <a16:rowId xmlns:a16="http://schemas.microsoft.com/office/drawing/2014/main" val="3645410009"/>
                  </a:ext>
                </a:extLst>
              </a:tr>
              <a:tr h="4300399">
                <a:tc>
                  <a:txBody>
                    <a:bodyPr/>
                    <a:lstStyle/>
                    <a:p>
                      <a:pPr marL="0" marR="0" lvl="0" indent="0" algn="l" defTabSz="914400" rtl="0" eaLnBrk="1" fontAlgn="auto" latinLnBrk="0" hangingPunct="1">
                        <a:lnSpc>
                          <a:spcPts val="1900"/>
                        </a:lnSpc>
                        <a:spcBef>
                          <a:spcPts val="600"/>
                        </a:spcBef>
                        <a:spcAft>
                          <a:spcPts val="0"/>
                        </a:spcAft>
                        <a:buClrTx/>
                        <a:buSzTx/>
                        <a:buFontTx/>
                        <a:buNone/>
                        <a:tabLst/>
                        <a:defRPr/>
                      </a:pPr>
                      <a:r>
                        <a:rPr lang="zh-TW" altLang="en-US" b="1" dirty="0" smtClean="0"/>
                        <a:t>集保規定</a:t>
                      </a:r>
                    </a:p>
                    <a:p>
                      <a:pPr>
                        <a:lnSpc>
                          <a:spcPts val="1900"/>
                        </a:lnSpc>
                        <a:spcBef>
                          <a:spcPts val="600"/>
                        </a:spcBef>
                        <a:spcAft>
                          <a:spcPts val="0"/>
                        </a:spcAft>
                      </a:pPr>
                      <a:endParaRPr lang="zh-TW" sz="1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r>
                        <a:rPr lang="zh-TW" altLang="en-US" sz="1800" baseline="0" dirty="0" smtClean="0"/>
                        <a:t>公司董事、總經理暨核心技術人員、持有公司股份超過已發行股份總額</a:t>
                      </a:r>
                      <a:r>
                        <a:rPr lang="en-US" altLang="zh-TW" sz="1800" baseline="0" dirty="0" smtClean="0"/>
                        <a:t>5</a:t>
                      </a:r>
                      <a:r>
                        <a:rPr lang="zh-TW" altLang="en-US" sz="1800" baseline="0" dirty="0" smtClean="0"/>
                        <a:t>％之股東、自上市買賣開始日起分</a:t>
                      </a:r>
                      <a:r>
                        <a:rPr lang="en-US" altLang="zh-TW" sz="1800" baseline="0" dirty="0" smtClean="0"/>
                        <a:t>2</a:t>
                      </a:r>
                      <a:r>
                        <a:rPr lang="zh-TW" altLang="en-US" sz="1800" baseline="0" dirty="0" smtClean="0"/>
                        <a:t>年領回</a:t>
                      </a:r>
                      <a:endParaRPr lang="en-US" altLang="zh-TW" sz="1800" baseline="0" dirty="0" smtClean="0"/>
                    </a:p>
                    <a:p>
                      <a:r>
                        <a:rPr lang="zh-TW" altLang="en-US" sz="1800" baseline="0" dirty="0" smtClean="0">
                          <a:solidFill>
                            <a:srgbClr val="FF0000"/>
                          </a:solidFill>
                        </a:rPr>
                        <a:t>依第一項申請上市之本國發行公司或外國發行人，提交辦理集中保管之股票總數經核計超過其已發行股份總數之</a:t>
                      </a:r>
                      <a:r>
                        <a:rPr lang="en-US" altLang="zh-TW" sz="1800" baseline="0" dirty="0" smtClean="0">
                          <a:solidFill>
                            <a:srgbClr val="FF0000"/>
                          </a:solidFill>
                        </a:rPr>
                        <a:t>50</a:t>
                      </a:r>
                      <a:r>
                        <a:rPr lang="zh-TW" altLang="zh-TW" sz="1800" kern="100" baseline="0" dirty="0" smtClean="0">
                          <a:solidFill>
                            <a:srgbClr val="FF0000"/>
                          </a:solidFill>
                          <a:effectLst/>
                          <a:latin typeface="Book Antiqua" panose="02040602050305030304" pitchFamily="18" charset="0"/>
                          <a:ea typeface="標楷體" panose="03000509000000000000" pitchFamily="65" charset="-120"/>
                          <a:cs typeface="Times New Roman" panose="02020603050405020304" pitchFamily="18" charset="0"/>
                        </a:rPr>
                        <a:t>％</a:t>
                      </a:r>
                      <a:r>
                        <a:rPr lang="zh-TW" altLang="en-US" sz="1800" baseline="0" dirty="0" smtClean="0">
                          <a:solidFill>
                            <a:srgbClr val="FF0000"/>
                          </a:solidFill>
                        </a:rPr>
                        <a:t>且該公司實收資本額達新台幣</a:t>
                      </a:r>
                      <a:r>
                        <a:rPr lang="en-US" altLang="zh-TW" sz="1800" baseline="0" dirty="0" smtClean="0">
                          <a:solidFill>
                            <a:srgbClr val="FF0000"/>
                          </a:solidFill>
                        </a:rPr>
                        <a:t>100</a:t>
                      </a:r>
                      <a:r>
                        <a:rPr lang="zh-TW" altLang="en-US" sz="1800" baseline="0" dirty="0" smtClean="0">
                          <a:solidFill>
                            <a:srgbClr val="FF0000"/>
                          </a:solidFill>
                        </a:rPr>
                        <a:t>億元者，</a:t>
                      </a:r>
                      <a:r>
                        <a:rPr lang="zh-TW" altLang="en-US" sz="1800" u="sng" baseline="0" dirty="0" smtClean="0">
                          <a:solidFill>
                            <a:srgbClr val="FF0000"/>
                          </a:solidFill>
                        </a:rPr>
                        <a:t>該應提交集中保管之股數超過上開已發行股份總數之</a:t>
                      </a:r>
                      <a:r>
                        <a:rPr lang="en-US" altLang="zh-TW" sz="1800" u="sng" baseline="0" dirty="0" smtClean="0">
                          <a:solidFill>
                            <a:srgbClr val="FF0000"/>
                          </a:solidFill>
                        </a:rPr>
                        <a:t>50</a:t>
                      </a:r>
                      <a:r>
                        <a:rPr lang="zh-TW" altLang="en-US" sz="1800" u="sng" baseline="0" dirty="0" smtClean="0">
                          <a:solidFill>
                            <a:srgbClr val="FF0000"/>
                          </a:solidFill>
                        </a:rPr>
                        <a:t>％部分</a:t>
                      </a:r>
                      <a:r>
                        <a:rPr lang="zh-TW" altLang="en-US" sz="1800" baseline="0" dirty="0" smtClean="0">
                          <a:solidFill>
                            <a:srgbClr val="FF0000"/>
                          </a:solidFill>
                        </a:rPr>
                        <a:t>，如係該公司之董事及股東為公司或其本人資金融通之保證而以其持股設定質權於金融機構，則</a:t>
                      </a:r>
                      <a:r>
                        <a:rPr lang="zh-TW" altLang="en-US" sz="1800" u="sng" baseline="0" dirty="0" smtClean="0">
                          <a:solidFill>
                            <a:srgbClr val="FF0000"/>
                          </a:solidFill>
                        </a:rPr>
                        <a:t>得以金融機構出具之證明文件替代集中保管之股票</a:t>
                      </a:r>
                      <a:r>
                        <a:rPr lang="zh-TW" altLang="en-US" sz="1800" baseline="0" dirty="0" smtClean="0">
                          <a:solidFill>
                            <a:srgbClr val="FF0000"/>
                          </a:solidFill>
                        </a:rPr>
                        <a:t>，惟於保管期間解質者，該董事及大股東應將同額股數提交集中保管；或質權標的物經金融機構處分者，申請人應洽其他董事或股東將同額股數提交集中保管。</a:t>
                      </a:r>
                      <a:endParaRPr lang="en-US" altLang="zh-TW" sz="1800" baseline="0" dirty="0" smtClean="0">
                        <a:solidFill>
                          <a:srgbClr val="FF0000"/>
                        </a:solidFill>
                      </a:endParaRPr>
                    </a:p>
                    <a:p>
                      <a:r>
                        <a:rPr lang="zh-TW" altLang="en-US" sz="1800" baseline="0" dirty="0" smtClean="0">
                          <a:solidFill>
                            <a:srgbClr val="FF0000"/>
                          </a:solidFill>
                        </a:rPr>
                        <a:t>其董事及股東為</a:t>
                      </a:r>
                      <a:r>
                        <a:rPr lang="zh-TW" altLang="en-US" sz="1800" u="sng" baseline="0" dirty="0" smtClean="0">
                          <a:solidFill>
                            <a:srgbClr val="FF0000"/>
                          </a:solidFill>
                        </a:rPr>
                        <a:t>政府機關或公營事業</a:t>
                      </a:r>
                      <a:r>
                        <a:rPr lang="zh-TW" altLang="en-US" sz="1800" baseline="0" dirty="0" smtClean="0">
                          <a:solidFill>
                            <a:srgbClr val="FF0000"/>
                          </a:solidFill>
                        </a:rPr>
                        <a:t>，或報經目的事業主管機關核准出售持股而有不宜將持股送交集中保管者不適用之</a:t>
                      </a:r>
                    </a:p>
                    <a:p>
                      <a:endParaRPr lang="zh-TW"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t>上市審查準則</a:t>
                      </a:r>
                      <a:r>
                        <a:rPr lang="zh-TW" altLang="en-US" dirty="0" smtClean="0"/>
                        <a:t>第</a:t>
                      </a:r>
                      <a:r>
                        <a:rPr lang="en-US" altLang="zh-TW" dirty="0" smtClean="0"/>
                        <a:t>35</a:t>
                      </a:r>
                      <a:r>
                        <a:rPr lang="zh-TW" altLang="en-US" dirty="0" smtClean="0"/>
                        <a:t>條</a:t>
                      </a:r>
                      <a:r>
                        <a:rPr lang="en-US" altLang="zh-TW" dirty="0" smtClean="0">
                          <a:solidFill>
                            <a:srgbClr val="7030A0"/>
                          </a:solidFill>
                        </a:rPr>
                        <a:t>(</a:t>
                      </a:r>
                      <a:r>
                        <a:rPr lang="en-US" altLang="zh-TW" sz="1800" kern="1200" dirty="0" smtClean="0">
                          <a:solidFill>
                            <a:srgbClr val="7030A0"/>
                          </a:solidFill>
                          <a:effectLst/>
                          <a:latin typeface="+mn-lt"/>
                          <a:ea typeface="+mn-ea"/>
                          <a:cs typeface="+mn-cs"/>
                        </a:rPr>
                        <a:t>112.3.10</a:t>
                      </a:r>
                      <a:r>
                        <a:rPr lang="zh-TW" altLang="en-US" sz="1800" kern="1200" dirty="0" smtClean="0">
                          <a:solidFill>
                            <a:srgbClr val="7030A0"/>
                          </a:solidFill>
                          <a:effectLst/>
                          <a:latin typeface="+mn-lt"/>
                          <a:ea typeface="+mn-ea"/>
                          <a:cs typeface="+mn-cs"/>
                        </a:rPr>
                        <a:t>增訂第</a:t>
                      </a:r>
                      <a:r>
                        <a:rPr lang="en-US" altLang="zh-TW" sz="1800" kern="1200" dirty="0" smtClean="0">
                          <a:solidFill>
                            <a:srgbClr val="7030A0"/>
                          </a:solidFill>
                          <a:effectLst/>
                          <a:latin typeface="+mn-lt"/>
                          <a:ea typeface="+mn-ea"/>
                          <a:cs typeface="+mn-cs"/>
                        </a:rPr>
                        <a:t>7</a:t>
                      </a:r>
                      <a:r>
                        <a:rPr lang="zh-TW" altLang="en-US" sz="1800" kern="1200" dirty="0" smtClean="0">
                          <a:solidFill>
                            <a:srgbClr val="7030A0"/>
                          </a:solidFill>
                          <a:effectLst/>
                          <a:latin typeface="+mn-lt"/>
                          <a:ea typeface="+mn-ea"/>
                          <a:cs typeface="+mn-cs"/>
                        </a:rPr>
                        <a:t>項</a:t>
                      </a:r>
                      <a:r>
                        <a:rPr lang="en-US" altLang="zh-TW" dirty="0" smtClean="0">
                          <a:solidFill>
                            <a:srgbClr val="7030A0"/>
                          </a:solidFill>
                        </a:rPr>
                        <a:t>)</a:t>
                      </a:r>
                      <a:endParaRPr lang="zh-TW" altLang="en-US" dirty="0" smtClean="0">
                        <a:solidFill>
                          <a:srgbClr val="7030A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800" dirty="0" smtClean="0">
                        <a:solidFill>
                          <a:schemeClr val="tx1"/>
                        </a:solidFill>
                      </a:endParaRPr>
                    </a:p>
                  </a:txBody>
                  <a:tcPr/>
                </a:tc>
                <a:extLst>
                  <a:ext uri="{0D108BD9-81ED-4DB2-BD59-A6C34878D82A}">
                    <a16:rowId xmlns:a16="http://schemas.microsoft.com/office/drawing/2014/main" val="3779553339"/>
                  </a:ext>
                </a:extLst>
              </a:tr>
              <a:tr h="11750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t>承銷方式</a:t>
                      </a:r>
                      <a:endParaRPr lang="zh-TW" alt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t>上市承銷股份 </a:t>
                      </a:r>
                      <a:r>
                        <a:rPr lang="en-US" altLang="zh-TW" sz="1800" dirty="0" smtClean="0"/>
                        <a:t>3%</a:t>
                      </a:r>
                      <a:r>
                        <a:rPr lang="zh-TW" altLang="en-US" sz="1800" dirty="0" smtClean="0"/>
                        <a:t>且不得低於 </a:t>
                      </a:r>
                      <a:r>
                        <a:rPr lang="en-US" altLang="zh-TW" sz="1800" dirty="0" smtClean="0"/>
                        <a:t>50 </a:t>
                      </a:r>
                      <a:r>
                        <a:rPr lang="zh-TW" altLang="en-US" sz="1800" dirty="0" smtClean="0"/>
                        <a:t>萬股，全數現金增資發行新股全數現金增資發行新股；</a:t>
                      </a:r>
                      <a:r>
                        <a:rPr lang="zh-TW" altLang="zh-TW" sz="1800" u="none" kern="1200" dirty="0" smtClean="0">
                          <a:solidFill>
                            <a:srgbClr val="FF0000"/>
                          </a:solidFill>
                          <a:effectLst/>
                          <a:latin typeface="+mn-lt"/>
                          <a:ea typeface="+mn-ea"/>
                          <a:cs typeface="+mn-cs"/>
                        </a:rPr>
                        <a:t>但應提出承銷之股數超過</a:t>
                      </a:r>
                      <a:r>
                        <a:rPr lang="en-US" altLang="zh-TW" sz="1800" u="none" kern="1200" smtClean="0">
                          <a:solidFill>
                            <a:srgbClr val="FF0000"/>
                          </a:solidFill>
                          <a:effectLst/>
                          <a:latin typeface="+mn-lt"/>
                          <a:ea typeface="+mn-ea"/>
                          <a:cs typeface="+mn-cs"/>
                        </a:rPr>
                        <a:t>300</a:t>
                      </a:r>
                      <a:r>
                        <a:rPr lang="zh-TW" altLang="zh-TW" sz="1800" u="none" kern="1200" smtClean="0">
                          <a:solidFill>
                            <a:srgbClr val="FF0000"/>
                          </a:solidFill>
                          <a:effectLst/>
                          <a:latin typeface="+mn-lt"/>
                          <a:ea typeface="+mn-ea"/>
                          <a:cs typeface="+mn-cs"/>
                        </a:rPr>
                        <a:t>萬</a:t>
                      </a:r>
                      <a:r>
                        <a:rPr lang="zh-TW" altLang="zh-TW" sz="1800" u="none" kern="1200" dirty="0" smtClean="0">
                          <a:solidFill>
                            <a:srgbClr val="FF0000"/>
                          </a:solidFill>
                          <a:effectLst/>
                          <a:latin typeface="+mn-lt"/>
                          <a:ea typeface="+mn-ea"/>
                          <a:cs typeface="+mn-cs"/>
                        </a:rPr>
                        <a:t>股者，得以不低於</a:t>
                      </a:r>
                      <a:r>
                        <a:rPr lang="en-US" altLang="zh-TW" sz="1800" u="none" kern="1200" dirty="0" smtClean="0">
                          <a:solidFill>
                            <a:srgbClr val="FF0000"/>
                          </a:solidFill>
                          <a:effectLst/>
                          <a:latin typeface="+mn-lt"/>
                          <a:ea typeface="+mn-ea"/>
                          <a:cs typeface="+mn-cs"/>
                        </a:rPr>
                        <a:t>300</a:t>
                      </a:r>
                      <a:r>
                        <a:rPr lang="zh-TW" altLang="zh-TW" sz="1800" u="none" kern="1200" dirty="0" smtClean="0">
                          <a:solidFill>
                            <a:srgbClr val="FF0000"/>
                          </a:solidFill>
                          <a:effectLst/>
                          <a:latin typeface="+mn-lt"/>
                          <a:ea typeface="+mn-ea"/>
                          <a:cs typeface="+mn-cs"/>
                        </a:rPr>
                        <a:t>萬股之股數辦理公開銷售</a:t>
                      </a:r>
                      <a:endParaRPr lang="zh-TW" altLang="en-US" sz="1770" baseline="0"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t>上市審查準則</a:t>
                      </a:r>
                      <a:r>
                        <a:rPr lang="zh-TW" altLang="en-US" dirty="0" smtClean="0"/>
                        <a:t>第</a:t>
                      </a:r>
                      <a:r>
                        <a:rPr lang="en-US" altLang="zh-TW" dirty="0" smtClean="0"/>
                        <a:t>36</a:t>
                      </a:r>
                      <a:r>
                        <a:rPr lang="zh-TW" altLang="en-US" dirty="0" smtClean="0"/>
                        <a:t>條、</a:t>
                      </a:r>
                      <a:r>
                        <a:rPr lang="zh-TW" altLang="en-US" b="1" dirty="0" smtClean="0"/>
                        <a:t>補充規定</a:t>
                      </a:r>
                      <a:r>
                        <a:rPr lang="zh-TW" altLang="en-US" dirty="0" smtClean="0"/>
                        <a:t>第</a:t>
                      </a:r>
                      <a:r>
                        <a:rPr lang="en-US" altLang="zh-TW" dirty="0" smtClean="0"/>
                        <a:t>17</a:t>
                      </a:r>
                      <a:r>
                        <a:rPr lang="zh-TW" altLang="en-US" dirty="0" smtClean="0"/>
                        <a:t>條之</a:t>
                      </a:r>
                      <a:r>
                        <a:rPr lang="en-US" altLang="zh-TW" dirty="0" smtClean="0"/>
                        <a:t>1</a:t>
                      </a:r>
                      <a:r>
                        <a:rPr lang="en-US" altLang="zh-TW" sz="1800" kern="1200" dirty="0" smtClean="0">
                          <a:solidFill>
                            <a:srgbClr val="7030A0"/>
                          </a:solidFill>
                          <a:effectLst/>
                          <a:latin typeface="+mn-lt"/>
                          <a:ea typeface="+mn-ea"/>
                          <a:cs typeface="+mn-cs"/>
                        </a:rPr>
                        <a:t>(111.9.21</a:t>
                      </a:r>
                      <a:r>
                        <a:rPr lang="zh-TW" altLang="en-US" sz="1800" kern="1200" dirty="0" smtClean="0">
                          <a:solidFill>
                            <a:srgbClr val="7030A0"/>
                          </a:solidFill>
                          <a:effectLst/>
                          <a:latin typeface="+mn-lt"/>
                          <a:ea typeface="+mn-ea"/>
                          <a:cs typeface="+mn-cs"/>
                        </a:rPr>
                        <a:t>修正</a:t>
                      </a:r>
                      <a:r>
                        <a:rPr lang="en-US" altLang="zh-TW" sz="1800" kern="1200" dirty="0" smtClean="0">
                          <a:solidFill>
                            <a:srgbClr val="7030A0"/>
                          </a:solidFill>
                          <a:effectLst/>
                          <a:latin typeface="+mn-lt"/>
                          <a:ea typeface="+mn-ea"/>
                          <a:cs typeface="+mn-cs"/>
                        </a:rPr>
                        <a:t>)</a:t>
                      </a:r>
                      <a:endParaRPr lang="zh-TW" altLang="en-US" dirty="0">
                        <a:solidFill>
                          <a:srgbClr val="7030A0"/>
                        </a:solidFill>
                      </a:endParaRPr>
                    </a:p>
                  </a:txBody>
                  <a:tcPr/>
                </a:tc>
                <a:extLst>
                  <a:ext uri="{0D108BD9-81ED-4DB2-BD59-A6C34878D82A}">
                    <a16:rowId xmlns:a16="http://schemas.microsoft.com/office/drawing/2014/main" val="2547829137"/>
                  </a:ext>
                </a:extLst>
              </a:tr>
            </a:tbl>
          </a:graphicData>
        </a:graphic>
      </p:graphicFrame>
    </p:spTree>
    <p:extLst>
      <p:ext uri="{BB962C8B-B14F-4D97-AF65-F5344CB8AC3E}">
        <p14:creationId xmlns:p14="http://schemas.microsoft.com/office/powerpoint/2010/main" val="26404718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A7F7AB1E-6983-4FC7-AC12-B273AF45D02A}" type="slidenum">
              <a:rPr lang="zh-TW" altLang="en-US" smtClean="0"/>
              <a:pPr>
                <a:defRPr/>
              </a:pPr>
              <a:t>32</a:t>
            </a:fld>
            <a:endParaRPr lang="zh-TW" altLang="en-US" dirty="0"/>
          </a:p>
        </p:txBody>
      </p:sp>
      <p:sp>
        <p:nvSpPr>
          <p:cNvPr id="5" name="矩形 4"/>
          <p:cNvSpPr/>
          <p:nvPr/>
        </p:nvSpPr>
        <p:spPr>
          <a:xfrm>
            <a:off x="990600" y="49167"/>
            <a:ext cx="8142249" cy="964367"/>
          </a:xfrm>
          <a:prstGeom prst="rect">
            <a:avLst/>
          </a:prstGeom>
        </p:spPr>
        <p:txBody>
          <a:bodyPr wrap="square">
            <a:spAutoFit/>
          </a:bodyPr>
          <a:lstStyle/>
          <a:p>
            <a:pPr>
              <a:lnSpc>
                <a:spcPts val="3400"/>
              </a:lnSpc>
            </a:pPr>
            <a:r>
              <a:rPr lang="en-US" altLang="zh-TW" sz="3200" b="1" cap="all" dirty="0" smtClean="0">
                <a:latin typeface="Book Antiqua" pitchFamily="18" charset="0"/>
                <a:ea typeface="標楷體" pitchFamily="65" charset="-120"/>
                <a:cs typeface="+mj-cs"/>
              </a:rPr>
              <a:t>Q.</a:t>
            </a:r>
            <a:r>
              <a:rPr lang="zh-TW" altLang="en-US" sz="3200" b="1" cap="all" dirty="0" smtClean="0">
                <a:latin typeface="Book Antiqua" pitchFamily="18" charset="0"/>
                <a:ea typeface="標楷體" pitchFamily="65" charset="-120"/>
                <a:cs typeface="+mj-cs"/>
              </a:rPr>
              <a:t>申請</a:t>
            </a:r>
            <a:r>
              <a:rPr lang="zh-TW" altLang="en-US" sz="3200" b="1" cap="all" dirty="0">
                <a:latin typeface="Book Antiqua" pitchFamily="18" charset="0"/>
                <a:ea typeface="標楷體" pitchFamily="65" charset="-120"/>
                <a:cs typeface="+mj-cs"/>
              </a:rPr>
              <a:t>創新板上市時，應如何檢送內部控制專案審查報告？</a:t>
            </a:r>
          </a:p>
        </p:txBody>
      </p:sp>
      <p:graphicFrame>
        <p:nvGraphicFramePr>
          <p:cNvPr id="7" name="資料庫圖表 6"/>
          <p:cNvGraphicFramePr/>
          <p:nvPr>
            <p:extLst>
              <p:ext uri="{D42A27DB-BD31-4B8C-83A1-F6EECF244321}">
                <p14:modId xmlns:p14="http://schemas.microsoft.com/office/powerpoint/2010/main" val="3696538470"/>
              </p:ext>
            </p:extLst>
          </p:nvPr>
        </p:nvGraphicFramePr>
        <p:xfrm>
          <a:off x="169529" y="992595"/>
          <a:ext cx="8876950" cy="5844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374846997"/>
              </p:ext>
            </p:extLst>
          </p:nvPr>
        </p:nvGraphicFramePr>
        <p:xfrm>
          <a:off x="5562600" y="1824328"/>
          <a:ext cx="3777673" cy="1228143"/>
        </p:xfrm>
        <a:graphic>
          <a:graphicData uri="http://schemas.openxmlformats.org/drawingml/2006/table">
            <a:tbl>
              <a:tblPr firstRow="1" firstCol="1" bandRow="1">
                <a:tableStyleId>{5C22544A-7EE6-4342-B048-85BDC9FD1C3A}</a:tableStyleId>
              </a:tblPr>
              <a:tblGrid>
                <a:gridCol w="1263074">
                  <a:extLst>
                    <a:ext uri="{9D8B030D-6E8A-4147-A177-3AD203B41FA5}">
                      <a16:colId xmlns:a16="http://schemas.microsoft.com/office/drawing/2014/main" val="844192000"/>
                    </a:ext>
                  </a:extLst>
                </a:gridCol>
                <a:gridCol w="2514599">
                  <a:extLst>
                    <a:ext uri="{9D8B030D-6E8A-4147-A177-3AD203B41FA5}">
                      <a16:colId xmlns:a16="http://schemas.microsoft.com/office/drawing/2014/main" val="340526924"/>
                    </a:ext>
                  </a:extLst>
                </a:gridCol>
              </a:tblGrid>
              <a:tr h="138779">
                <a:tc>
                  <a:txBody>
                    <a:bodyPr/>
                    <a:lstStyle/>
                    <a:p>
                      <a:pPr algn="ctr">
                        <a:lnSpc>
                          <a:spcPts val="1500"/>
                        </a:lnSpc>
                        <a:spcAft>
                          <a:spcPts val="0"/>
                        </a:spcAft>
                      </a:pPr>
                      <a:r>
                        <a:rPr lang="zh-TW" sz="1400" kern="100" dirty="0">
                          <a:effectLst/>
                        </a:rPr>
                        <a:t>送件日期</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lnSpc>
                          <a:spcPts val="1500"/>
                        </a:lnSpc>
                        <a:spcAft>
                          <a:spcPts val="0"/>
                        </a:spcAft>
                      </a:pPr>
                      <a:r>
                        <a:rPr lang="zh-TW" sz="1400" kern="100">
                          <a:effectLst/>
                        </a:rPr>
                        <a:t>涵蓋期間</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654498959"/>
                  </a:ext>
                </a:extLst>
              </a:tr>
              <a:tr h="168576">
                <a:tc>
                  <a:txBody>
                    <a:bodyPr/>
                    <a:lstStyle/>
                    <a:p>
                      <a:pPr>
                        <a:lnSpc>
                          <a:spcPts val="1500"/>
                        </a:lnSpc>
                        <a:spcAft>
                          <a:spcPts val="0"/>
                        </a:spcAft>
                      </a:pPr>
                      <a:r>
                        <a:rPr lang="en-US" sz="1400" kern="100" dirty="0">
                          <a:effectLst/>
                        </a:rPr>
                        <a:t>110</a:t>
                      </a:r>
                      <a:r>
                        <a:rPr lang="zh-TW" sz="1400" kern="100" dirty="0">
                          <a:effectLst/>
                        </a:rPr>
                        <a:t>年</a:t>
                      </a:r>
                      <a:r>
                        <a:rPr lang="en-US" sz="1400" kern="100" dirty="0">
                          <a:effectLst/>
                        </a:rPr>
                        <a:t>8</a:t>
                      </a:r>
                      <a:r>
                        <a:rPr lang="zh-TW" sz="1400" kern="100" dirty="0">
                          <a:effectLst/>
                        </a:rPr>
                        <a:t>～</a:t>
                      </a:r>
                      <a:r>
                        <a:rPr lang="en-US" sz="1400" kern="100" dirty="0">
                          <a:effectLst/>
                        </a:rPr>
                        <a:t>10 </a:t>
                      </a:r>
                      <a:r>
                        <a:rPr lang="zh-TW" sz="1400" kern="100" dirty="0">
                          <a:effectLst/>
                        </a:rPr>
                        <a:t>月</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nSpc>
                          <a:spcPts val="1500"/>
                        </a:lnSpc>
                        <a:spcAft>
                          <a:spcPts val="0"/>
                        </a:spcAft>
                      </a:pPr>
                      <a:r>
                        <a:rPr lang="en-US" sz="1400" kern="100" dirty="0">
                          <a:effectLst/>
                        </a:rPr>
                        <a:t>110</a:t>
                      </a:r>
                      <a:r>
                        <a:rPr lang="zh-TW" sz="1400" kern="100" dirty="0">
                          <a:effectLst/>
                        </a:rPr>
                        <a:t>年</a:t>
                      </a:r>
                      <a:r>
                        <a:rPr lang="en-US" sz="1400" kern="100" dirty="0">
                          <a:effectLst/>
                        </a:rPr>
                        <a:t>1</a:t>
                      </a:r>
                      <a:r>
                        <a:rPr lang="zh-TW" sz="1400" kern="100" dirty="0">
                          <a:effectLst/>
                        </a:rPr>
                        <a:t>月</a:t>
                      </a:r>
                      <a:r>
                        <a:rPr lang="en-US" sz="1400" kern="100" dirty="0">
                          <a:effectLst/>
                        </a:rPr>
                        <a:t>1</a:t>
                      </a:r>
                      <a:r>
                        <a:rPr lang="zh-TW" sz="1400" kern="100" dirty="0">
                          <a:effectLst/>
                        </a:rPr>
                        <a:t>日～</a:t>
                      </a:r>
                      <a:r>
                        <a:rPr lang="en-US" sz="1400" kern="100" dirty="0">
                          <a:effectLst/>
                        </a:rPr>
                        <a:t>6</a:t>
                      </a:r>
                      <a:r>
                        <a:rPr lang="zh-TW" sz="1400" kern="100" dirty="0">
                          <a:effectLst/>
                        </a:rPr>
                        <a:t>月</a:t>
                      </a:r>
                      <a:r>
                        <a:rPr lang="en-US" sz="1400" kern="100" dirty="0">
                          <a:effectLst/>
                        </a:rPr>
                        <a:t>30</a:t>
                      </a:r>
                      <a:r>
                        <a:rPr lang="zh-TW" sz="1400" kern="100" dirty="0">
                          <a:effectLst/>
                        </a:rPr>
                        <a:t>日</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075009428"/>
                  </a:ext>
                </a:extLst>
              </a:tr>
              <a:tr h="337151">
                <a:tc>
                  <a:txBody>
                    <a:bodyPr/>
                    <a:lstStyle/>
                    <a:p>
                      <a:pPr>
                        <a:lnSpc>
                          <a:spcPts val="1500"/>
                        </a:lnSpc>
                        <a:spcAft>
                          <a:spcPts val="0"/>
                        </a:spcAft>
                      </a:pPr>
                      <a:r>
                        <a:rPr lang="en-US" sz="1400" kern="100" dirty="0">
                          <a:effectLst/>
                        </a:rPr>
                        <a:t>110</a:t>
                      </a:r>
                      <a:r>
                        <a:rPr lang="zh-TW" sz="1400" kern="100" dirty="0">
                          <a:effectLst/>
                        </a:rPr>
                        <a:t>年</a:t>
                      </a:r>
                      <a:r>
                        <a:rPr lang="en-US" sz="1400" kern="100" dirty="0">
                          <a:effectLst/>
                        </a:rPr>
                        <a:t>11 </a:t>
                      </a:r>
                      <a:r>
                        <a:rPr lang="zh-TW" sz="1400" kern="100" dirty="0">
                          <a:effectLst/>
                        </a:rPr>
                        <a:t>月～</a:t>
                      </a:r>
                      <a:r>
                        <a:rPr lang="en-US" sz="1400" kern="100" dirty="0">
                          <a:effectLst/>
                        </a:rPr>
                        <a:t>111</a:t>
                      </a:r>
                      <a:r>
                        <a:rPr lang="zh-TW" sz="1400" kern="100" dirty="0">
                          <a:effectLst/>
                        </a:rPr>
                        <a:t>年</a:t>
                      </a:r>
                      <a:r>
                        <a:rPr lang="en-US" sz="1400" kern="100" dirty="0">
                          <a:effectLst/>
                        </a:rPr>
                        <a:t>1</a:t>
                      </a:r>
                      <a:r>
                        <a:rPr lang="zh-TW" sz="1400" kern="100" dirty="0">
                          <a:effectLst/>
                        </a:rPr>
                        <a:t>月</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nSpc>
                          <a:spcPts val="1500"/>
                        </a:lnSpc>
                        <a:spcAft>
                          <a:spcPts val="0"/>
                        </a:spcAft>
                      </a:pPr>
                      <a:r>
                        <a:rPr lang="en-US" sz="1400" kern="100" dirty="0">
                          <a:effectLst/>
                        </a:rPr>
                        <a:t>110</a:t>
                      </a:r>
                      <a:r>
                        <a:rPr lang="zh-TW" sz="1400" kern="100" dirty="0">
                          <a:effectLst/>
                        </a:rPr>
                        <a:t>年</a:t>
                      </a:r>
                      <a:r>
                        <a:rPr lang="en-US" sz="1400" kern="100" dirty="0">
                          <a:effectLst/>
                        </a:rPr>
                        <a:t>4</a:t>
                      </a:r>
                      <a:r>
                        <a:rPr lang="zh-TW" sz="1400" kern="100" dirty="0">
                          <a:effectLst/>
                        </a:rPr>
                        <a:t>月</a:t>
                      </a:r>
                      <a:r>
                        <a:rPr lang="en-US" sz="1400" kern="100" dirty="0">
                          <a:effectLst/>
                        </a:rPr>
                        <a:t>1</a:t>
                      </a:r>
                      <a:r>
                        <a:rPr lang="zh-TW" sz="1400" kern="100" dirty="0">
                          <a:effectLst/>
                        </a:rPr>
                        <a:t>日～</a:t>
                      </a:r>
                      <a:r>
                        <a:rPr lang="en-US" sz="1400" kern="100" dirty="0">
                          <a:effectLst/>
                        </a:rPr>
                        <a:t>9</a:t>
                      </a:r>
                      <a:r>
                        <a:rPr lang="zh-TW" sz="1400" kern="100" dirty="0">
                          <a:effectLst/>
                        </a:rPr>
                        <a:t>月</a:t>
                      </a:r>
                      <a:r>
                        <a:rPr lang="en-US" sz="1400" kern="100" dirty="0">
                          <a:effectLst/>
                        </a:rPr>
                        <a:t>30</a:t>
                      </a:r>
                      <a:r>
                        <a:rPr lang="zh-TW" sz="1400" kern="100" dirty="0">
                          <a:effectLst/>
                        </a:rPr>
                        <a:t>日</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6297979"/>
                  </a:ext>
                </a:extLst>
              </a:tr>
              <a:tr h="168576">
                <a:tc>
                  <a:txBody>
                    <a:bodyPr/>
                    <a:lstStyle/>
                    <a:p>
                      <a:pPr>
                        <a:lnSpc>
                          <a:spcPts val="1500"/>
                        </a:lnSpc>
                        <a:spcAft>
                          <a:spcPts val="0"/>
                        </a:spcAft>
                      </a:pPr>
                      <a:r>
                        <a:rPr lang="en-US" sz="1400" kern="100">
                          <a:effectLst/>
                        </a:rPr>
                        <a:t>111</a:t>
                      </a:r>
                      <a:r>
                        <a:rPr lang="zh-TW" sz="1400" kern="100">
                          <a:effectLst/>
                        </a:rPr>
                        <a:t>年</a:t>
                      </a:r>
                      <a:r>
                        <a:rPr lang="en-US" sz="1400" kern="100">
                          <a:effectLst/>
                        </a:rPr>
                        <a:t>2</a:t>
                      </a:r>
                      <a:r>
                        <a:rPr lang="zh-TW" sz="1400" kern="100">
                          <a:effectLst/>
                        </a:rPr>
                        <a:t>～</a:t>
                      </a:r>
                      <a:r>
                        <a:rPr lang="en-US" sz="1400" kern="100">
                          <a:effectLst/>
                        </a:rPr>
                        <a:t>4</a:t>
                      </a:r>
                      <a:r>
                        <a:rPr lang="zh-TW" sz="1400" kern="100">
                          <a:effectLst/>
                        </a:rPr>
                        <a:t>月</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nSpc>
                          <a:spcPts val="1500"/>
                        </a:lnSpc>
                        <a:spcAft>
                          <a:spcPts val="0"/>
                        </a:spcAft>
                      </a:pPr>
                      <a:r>
                        <a:rPr lang="en-US" sz="1400" kern="100" dirty="0">
                          <a:effectLst/>
                        </a:rPr>
                        <a:t>110</a:t>
                      </a:r>
                      <a:r>
                        <a:rPr lang="zh-TW" sz="1400" kern="100" dirty="0">
                          <a:effectLst/>
                        </a:rPr>
                        <a:t>年</a:t>
                      </a:r>
                      <a:r>
                        <a:rPr lang="en-US" sz="1400" kern="100" dirty="0">
                          <a:effectLst/>
                        </a:rPr>
                        <a:t>7</a:t>
                      </a:r>
                      <a:r>
                        <a:rPr lang="zh-TW" sz="1400" kern="100" dirty="0">
                          <a:effectLst/>
                        </a:rPr>
                        <a:t>月</a:t>
                      </a:r>
                      <a:r>
                        <a:rPr lang="en-US" sz="1400" kern="100" dirty="0">
                          <a:effectLst/>
                        </a:rPr>
                        <a:t>1</a:t>
                      </a:r>
                      <a:r>
                        <a:rPr lang="zh-TW" sz="1400" kern="100" dirty="0">
                          <a:effectLst/>
                        </a:rPr>
                        <a:t>日～</a:t>
                      </a:r>
                      <a:r>
                        <a:rPr lang="en-US" sz="1400" kern="100" dirty="0">
                          <a:effectLst/>
                        </a:rPr>
                        <a:t>12</a:t>
                      </a:r>
                      <a:r>
                        <a:rPr lang="zh-TW" sz="1400" kern="100" dirty="0">
                          <a:effectLst/>
                        </a:rPr>
                        <a:t>月</a:t>
                      </a:r>
                      <a:r>
                        <a:rPr lang="en-US" sz="1400" kern="100" dirty="0">
                          <a:effectLst/>
                        </a:rPr>
                        <a:t>31</a:t>
                      </a:r>
                      <a:r>
                        <a:rPr lang="zh-TW" sz="1400" kern="100" dirty="0">
                          <a:effectLst/>
                        </a:rPr>
                        <a:t>日</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205948571"/>
                  </a:ext>
                </a:extLst>
              </a:tr>
              <a:tr h="275643">
                <a:tc>
                  <a:txBody>
                    <a:bodyPr/>
                    <a:lstStyle/>
                    <a:p>
                      <a:pPr>
                        <a:lnSpc>
                          <a:spcPts val="1500"/>
                        </a:lnSpc>
                        <a:spcAft>
                          <a:spcPts val="0"/>
                        </a:spcAft>
                      </a:pPr>
                      <a:r>
                        <a:rPr lang="en-US" sz="1400" kern="100" dirty="0">
                          <a:effectLst/>
                        </a:rPr>
                        <a:t>111</a:t>
                      </a:r>
                      <a:r>
                        <a:rPr lang="zh-TW" sz="1400" kern="100" dirty="0">
                          <a:effectLst/>
                        </a:rPr>
                        <a:t>年</a:t>
                      </a:r>
                      <a:r>
                        <a:rPr lang="en-US" sz="1400" kern="100" dirty="0">
                          <a:effectLst/>
                        </a:rPr>
                        <a:t>5</a:t>
                      </a:r>
                      <a:r>
                        <a:rPr lang="zh-TW" sz="1400" kern="100" dirty="0">
                          <a:effectLst/>
                        </a:rPr>
                        <a:t>～</a:t>
                      </a:r>
                      <a:r>
                        <a:rPr lang="en-US" sz="1400" kern="100" dirty="0">
                          <a:effectLst/>
                        </a:rPr>
                        <a:t>7</a:t>
                      </a:r>
                      <a:r>
                        <a:rPr lang="zh-TW" sz="1400" kern="100" dirty="0">
                          <a:effectLst/>
                        </a:rPr>
                        <a:t>月</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nSpc>
                          <a:spcPts val="1500"/>
                        </a:lnSpc>
                        <a:spcAft>
                          <a:spcPts val="0"/>
                        </a:spcAft>
                      </a:pPr>
                      <a:r>
                        <a:rPr lang="en-US" sz="1400" kern="100" dirty="0">
                          <a:effectLst/>
                        </a:rPr>
                        <a:t>110</a:t>
                      </a:r>
                      <a:r>
                        <a:rPr lang="zh-TW" sz="1400" kern="100" dirty="0">
                          <a:effectLst/>
                        </a:rPr>
                        <a:t>年</a:t>
                      </a:r>
                      <a:r>
                        <a:rPr lang="en-US" sz="1400" kern="100" dirty="0">
                          <a:effectLst/>
                        </a:rPr>
                        <a:t>10</a:t>
                      </a:r>
                      <a:r>
                        <a:rPr lang="zh-TW" sz="1400" kern="100" dirty="0">
                          <a:effectLst/>
                        </a:rPr>
                        <a:t>月</a:t>
                      </a:r>
                      <a:r>
                        <a:rPr lang="en-US" sz="1400" kern="100" dirty="0">
                          <a:effectLst/>
                        </a:rPr>
                        <a:t>1</a:t>
                      </a:r>
                      <a:r>
                        <a:rPr lang="zh-TW" sz="1400" kern="100" dirty="0">
                          <a:effectLst/>
                        </a:rPr>
                        <a:t>日～</a:t>
                      </a:r>
                      <a:r>
                        <a:rPr lang="en-US" sz="1400" kern="100" dirty="0">
                          <a:effectLst/>
                        </a:rPr>
                        <a:t>111</a:t>
                      </a:r>
                      <a:r>
                        <a:rPr lang="zh-TW" sz="1400" kern="100" dirty="0">
                          <a:effectLst/>
                        </a:rPr>
                        <a:t>年</a:t>
                      </a:r>
                      <a:r>
                        <a:rPr lang="en-US" sz="1400" kern="100" dirty="0">
                          <a:effectLst/>
                        </a:rPr>
                        <a:t>3</a:t>
                      </a:r>
                      <a:r>
                        <a:rPr lang="zh-TW" sz="1400" kern="100" dirty="0">
                          <a:effectLst/>
                        </a:rPr>
                        <a:t>月</a:t>
                      </a:r>
                      <a:r>
                        <a:rPr lang="en-US" sz="1400" kern="100" dirty="0">
                          <a:effectLst/>
                        </a:rPr>
                        <a:t>31</a:t>
                      </a:r>
                      <a:r>
                        <a:rPr lang="zh-TW" sz="1400" kern="100" dirty="0">
                          <a:effectLst/>
                        </a:rPr>
                        <a:t>日</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538081467"/>
                  </a:ext>
                </a:extLst>
              </a:tr>
            </a:tbl>
          </a:graphicData>
        </a:graphic>
      </p:graphicFrame>
      <p:sp>
        <p:nvSpPr>
          <p:cNvPr id="9" name="矩形 8"/>
          <p:cNvSpPr/>
          <p:nvPr/>
        </p:nvSpPr>
        <p:spPr>
          <a:xfrm>
            <a:off x="2637767" y="2974196"/>
            <a:ext cx="6408712" cy="2139047"/>
          </a:xfrm>
          <a:prstGeom prst="rect">
            <a:avLst/>
          </a:prstGeom>
        </p:spPr>
        <p:txBody>
          <a:bodyPr wrap="square">
            <a:spAutoFit/>
          </a:bodyPr>
          <a:lstStyle/>
          <a:p>
            <a:pPr marL="285750" indent="-285750" algn="just">
              <a:buFont typeface="Arial" panose="020B0604020202020204" pitchFamily="34" charset="0"/>
              <a:buChar char="•"/>
            </a:pPr>
            <a:r>
              <a:rPr lang="zh-TW" altLang="zh-TW" sz="1900" dirty="0">
                <a:ea typeface="標楷體" panose="03000509000000000000" pitchFamily="65" charset="-120"/>
                <a:cs typeface="Calibri" panose="020F0502020204030204" pitchFamily="34" charset="0"/>
              </a:rPr>
              <a:t>承諾於上市後</a:t>
            </a:r>
            <a:r>
              <a:rPr lang="zh-TW" altLang="zh-TW" sz="1900" dirty="0">
                <a:solidFill>
                  <a:srgbClr val="C00000"/>
                </a:solidFill>
                <a:ea typeface="標楷體" panose="03000509000000000000" pitchFamily="65" charset="-120"/>
                <a:cs typeface="Calibri" panose="020F0502020204030204" pitchFamily="34" charset="0"/>
              </a:rPr>
              <a:t>次一</a:t>
            </a:r>
            <a:r>
              <a:rPr lang="zh-TW" altLang="zh-TW" sz="1900" dirty="0">
                <a:ea typeface="標楷體" panose="03000509000000000000" pitchFamily="65" charset="-120"/>
                <a:cs typeface="Calibri" panose="020F0502020204030204" pitchFamily="34" charset="0"/>
              </a:rPr>
              <a:t>個會計年度內，於檢送書面年報時，一併於本公司指定之網際網路資訊申報系統公開及以書面申報</a:t>
            </a:r>
            <a:r>
              <a:rPr lang="zh-TW" altLang="zh-TW" sz="1900" dirty="0">
                <a:solidFill>
                  <a:srgbClr val="C00000"/>
                </a:solidFill>
                <a:ea typeface="標楷體" panose="03000509000000000000" pitchFamily="65" charset="-120"/>
                <a:cs typeface="Calibri" panose="020F0502020204030204" pitchFamily="34" charset="0"/>
              </a:rPr>
              <a:t>前一</a:t>
            </a:r>
            <a:r>
              <a:rPr lang="zh-TW" altLang="zh-TW" sz="1900" dirty="0">
                <a:ea typeface="標楷體" panose="03000509000000000000" pitchFamily="65" charset="-120"/>
                <a:cs typeface="Calibri" panose="020F0502020204030204" pitchFamily="34" charset="0"/>
              </a:rPr>
              <a:t>年度會計師專案審查</a:t>
            </a:r>
            <a:r>
              <a:rPr lang="zh-TW" altLang="zh-TW" sz="1900" dirty="0" smtClean="0">
                <a:ea typeface="標楷體" panose="03000509000000000000" pitchFamily="65" charset="-120"/>
                <a:cs typeface="Calibri" panose="020F0502020204030204" pitchFamily="34" charset="0"/>
              </a:rPr>
              <a:t>報告</a:t>
            </a:r>
            <a:r>
              <a:rPr lang="zh-TW" altLang="en-US" sz="1900" dirty="0" smtClean="0">
                <a:ea typeface="標楷體" panose="03000509000000000000" pitchFamily="65" charset="-120"/>
                <a:cs typeface="Calibri" panose="020F0502020204030204" pitchFamily="34" charset="0"/>
              </a:rPr>
              <a:t>。</a:t>
            </a:r>
            <a:endParaRPr lang="en-US" altLang="zh-TW" sz="1900" dirty="0" smtClean="0">
              <a:ea typeface="標楷體" panose="03000509000000000000" pitchFamily="65" charset="-120"/>
              <a:cs typeface="Calibri" panose="020F0502020204030204" pitchFamily="34" charset="0"/>
            </a:endParaRPr>
          </a:p>
          <a:p>
            <a:pPr marL="285750" indent="-285750" algn="just">
              <a:buFont typeface="Arial" panose="020B0604020202020204" pitchFamily="34" charset="0"/>
              <a:buChar char="•"/>
            </a:pPr>
            <a:r>
              <a:rPr lang="zh-TW" altLang="en-US" sz="1900" dirty="0" smtClean="0">
                <a:ea typeface="標楷體" panose="03000509000000000000" pitchFamily="65" charset="-120"/>
                <a:cs typeface="Calibri" panose="020F0502020204030204" pitchFamily="34" charset="0"/>
              </a:rPr>
              <a:t>舉例：</a:t>
            </a:r>
            <a:r>
              <a:rPr lang="en-US" altLang="zh-TW" sz="1900" dirty="0" smtClean="0">
                <a:ea typeface="標楷體" panose="03000509000000000000" pitchFamily="65" charset="-120"/>
                <a:cs typeface="Calibri" panose="020F0502020204030204" pitchFamily="34" charset="0"/>
              </a:rPr>
              <a:t>110</a:t>
            </a:r>
            <a:r>
              <a:rPr lang="zh-TW" altLang="en-US" sz="1900" dirty="0" smtClean="0">
                <a:ea typeface="標楷體" panose="03000509000000000000" pitchFamily="65" charset="-120"/>
                <a:cs typeface="Calibri" panose="020F0502020204030204" pitchFamily="34" charset="0"/>
              </a:rPr>
              <a:t>年</a:t>
            </a:r>
            <a:r>
              <a:rPr lang="en-US" altLang="zh-TW" sz="1900" dirty="0">
                <a:ea typeface="標楷體" panose="03000509000000000000" pitchFamily="65" charset="-120"/>
                <a:cs typeface="Calibri" panose="020F0502020204030204" pitchFamily="34" charset="0"/>
              </a:rPr>
              <a:t>12</a:t>
            </a:r>
            <a:r>
              <a:rPr lang="zh-TW" altLang="en-US" sz="1900" dirty="0">
                <a:ea typeface="標楷體" panose="03000509000000000000" pitchFamily="65" charset="-120"/>
                <a:cs typeface="Calibri" panose="020F0502020204030204" pitchFamily="34" charset="0"/>
              </a:rPr>
              <a:t>月上市掛牌，甲公司須於</a:t>
            </a:r>
            <a:r>
              <a:rPr lang="en-US" altLang="zh-TW" sz="1900" dirty="0" smtClean="0">
                <a:ea typeface="標楷體" panose="03000509000000000000" pitchFamily="65" charset="-120"/>
                <a:cs typeface="Calibri" panose="020F0502020204030204" pitchFamily="34" charset="0"/>
              </a:rPr>
              <a:t>111</a:t>
            </a:r>
            <a:r>
              <a:rPr lang="zh-TW" altLang="en-US" sz="1900" dirty="0" smtClean="0">
                <a:ea typeface="標楷體" panose="03000509000000000000" pitchFamily="65" charset="-120"/>
                <a:cs typeface="Calibri" panose="020F0502020204030204" pitchFamily="34" charset="0"/>
              </a:rPr>
              <a:t>年</a:t>
            </a:r>
            <a:r>
              <a:rPr lang="zh-TW" altLang="en-US" sz="1900" dirty="0">
                <a:ea typeface="標楷體" panose="03000509000000000000" pitchFamily="65" charset="-120"/>
                <a:cs typeface="Calibri" panose="020F0502020204030204" pitchFamily="34" charset="0"/>
              </a:rPr>
              <a:t>股東常會開會</a:t>
            </a:r>
            <a:r>
              <a:rPr lang="en-US" altLang="zh-TW" sz="1900" dirty="0">
                <a:ea typeface="標楷體" panose="03000509000000000000" pitchFamily="65" charset="-120"/>
                <a:cs typeface="Calibri" panose="020F0502020204030204" pitchFamily="34" charset="0"/>
              </a:rPr>
              <a:t>21</a:t>
            </a:r>
            <a:r>
              <a:rPr lang="zh-TW" altLang="en-US" sz="1900" dirty="0">
                <a:ea typeface="標楷體" panose="03000509000000000000" pitchFamily="65" charset="-120"/>
                <a:cs typeface="Calibri" panose="020F0502020204030204" pitchFamily="34" charset="0"/>
              </a:rPr>
              <a:t>日前申報並檢送書面年報時，一併檢送</a:t>
            </a:r>
            <a:r>
              <a:rPr lang="en-US" altLang="zh-TW" sz="1900" dirty="0" smtClean="0">
                <a:solidFill>
                  <a:srgbClr val="C00000"/>
                </a:solidFill>
                <a:ea typeface="標楷體" panose="03000509000000000000" pitchFamily="65" charset="-120"/>
                <a:cs typeface="Calibri" panose="020F0502020204030204" pitchFamily="34" charset="0"/>
              </a:rPr>
              <a:t>110</a:t>
            </a:r>
            <a:r>
              <a:rPr lang="zh-TW" altLang="en-US" sz="1900" dirty="0" smtClean="0">
                <a:solidFill>
                  <a:srgbClr val="C00000"/>
                </a:solidFill>
                <a:ea typeface="標楷體" panose="03000509000000000000" pitchFamily="65" charset="-120"/>
                <a:cs typeface="Calibri" panose="020F0502020204030204" pitchFamily="34" charset="0"/>
              </a:rPr>
              <a:t>年度</a:t>
            </a:r>
            <a:r>
              <a:rPr lang="zh-TW" altLang="en-US" sz="1900" dirty="0">
                <a:ea typeface="標楷體" panose="03000509000000000000" pitchFamily="65" charset="-120"/>
                <a:cs typeface="Calibri" panose="020F0502020204030204" pitchFamily="34" charset="0"/>
              </a:rPr>
              <a:t>內部控制專案審查</a:t>
            </a:r>
            <a:r>
              <a:rPr lang="zh-TW" altLang="en-US" sz="1900" dirty="0" smtClean="0">
                <a:ea typeface="標楷體" panose="03000509000000000000" pitchFamily="65" charset="-120"/>
                <a:cs typeface="Calibri" panose="020F0502020204030204" pitchFamily="34" charset="0"/>
              </a:rPr>
              <a:t>報告</a:t>
            </a:r>
            <a:r>
              <a:rPr lang="en-US" altLang="zh-TW" sz="1900" i="1" dirty="0">
                <a:ea typeface="標楷體" panose="03000509000000000000" pitchFamily="65" charset="-120"/>
                <a:cs typeface="Calibri" panose="020F0502020204030204" pitchFamily="34" charset="0"/>
              </a:rPr>
              <a:t> </a:t>
            </a:r>
            <a:r>
              <a:rPr lang="en-US" altLang="zh-TW" sz="1900" i="1" dirty="0" smtClean="0">
                <a:ea typeface="標楷體" panose="03000509000000000000" pitchFamily="65" charset="-120"/>
                <a:cs typeface="Calibri" panose="020F0502020204030204" pitchFamily="34" charset="0"/>
              </a:rPr>
              <a:t> </a:t>
            </a:r>
            <a:r>
              <a:rPr lang="en-US" altLang="zh-TW" sz="1900" b="1" i="1" dirty="0" smtClean="0">
                <a:ea typeface="標楷體" panose="03000509000000000000" pitchFamily="65" charset="-120"/>
                <a:cs typeface="Calibri" panose="020F0502020204030204" pitchFamily="34" charset="0"/>
              </a:rPr>
              <a:t>Q.111</a:t>
            </a:r>
            <a:r>
              <a:rPr lang="zh-TW" altLang="en-US" sz="1900" b="1" i="1" dirty="0" smtClean="0">
                <a:ea typeface="標楷體" panose="03000509000000000000" pitchFamily="65" charset="-120"/>
                <a:cs typeface="Calibri" panose="020F0502020204030204" pitchFamily="34" charset="0"/>
              </a:rPr>
              <a:t>年</a:t>
            </a:r>
            <a:r>
              <a:rPr lang="en-US" altLang="zh-TW" sz="1900" b="1" i="1" dirty="0" smtClean="0">
                <a:ea typeface="標楷體" panose="03000509000000000000" pitchFamily="65" charset="-120"/>
                <a:cs typeface="Calibri" panose="020F0502020204030204" pitchFamily="34" charset="0"/>
              </a:rPr>
              <a:t>2</a:t>
            </a:r>
            <a:r>
              <a:rPr lang="zh-TW" altLang="en-US" sz="1900" b="1" i="1" dirty="0" smtClean="0">
                <a:ea typeface="標楷體" panose="03000509000000000000" pitchFamily="65" charset="-120"/>
                <a:cs typeface="Calibri" panose="020F0502020204030204" pitchFamily="34" charset="0"/>
              </a:rPr>
              <a:t>月上市→</a:t>
            </a:r>
            <a:r>
              <a:rPr lang="en-US" altLang="zh-TW" sz="1900" b="1" i="1" dirty="0" smtClean="0">
                <a:ea typeface="標楷體" panose="03000509000000000000" pitchFamily="65" charset="-120"/>
                <a:cs typeface="Calibri" panose="020F0502020204030204" pitchFamily="34" charset="0"/>
              </a:rPr>
              <a:t>112</a:t>
            </a:r>
            <a:r>
              <a:rPr lang="zh-TW" altLang="en-US" sz="1900" b="1" i="1" dirty="0" smtClean="0">
                <a:ea typeface="標楷體" panose="03000509000000000000" pitchFamily="65" charset="-120"/>
                <a:cs typeface="Calibri" panose="020F0502020204030204" pitchFamily="34" charset="0"/>
              </a:rPr>
              <a:t>年檢送</a:t>
            </a:r>
            <a:r>
              <a:rPr lang="en-US" altLang="zh-TW" sz="1900" b="1" i="1" dirty="0" smtClean="0">
                <a:ea typeface="標楷體" panose="03000509000000000000" pitchFamily="65" charset="-120"/>
                <a:cs typeface="Calibri" panose="020F0502020204030204" pitchFamily="34" charset="0"/>
              </a:rPr>
              <a:t>111</a:t>
            </a:r>
            <a:r>
              <a:rPr lang="zh-TW" altLang="en-US" sz="1900" b="1" i="1" dirty="0" smtClean="0">
                <a:ea typeface="標楷體" panose="03000509000000000000" pitchFamily="65" charset="-120"/>
                <a:cs typeface="Calibri" panose="020F0502020204030204" pitchFamily="34" charset="0"/>
              </a:rPr>
              <a:t>年度專審報告</a:t>
            </a:r>
            <a:r>
              <a:rPr lang="en-US" altLang="zh-TW" sz="1900" b="1" i="1" dirty="0" smtClean="0">
                <a:ea typeface="標楷體" panose="03000509000000000000" pitchFamily="65" charset="-120"/>
                <a:cs typeface="Calibri" panose="020F0502020204030204" pitchFamily="34" charset="0"/>
              </a:rPr>
              <a:t>?</a:t>
            </a:r>
            <a:endParaRPr lang="zh-TW" altLang="en-US" sz="1900" b="1" i="1" dirty="0"/>
          </a:p>
        </p:txBody>
      </p:sp>
      <p:sp>
        <p:nvSpPr>
          <p:cNvPr id="12" name="橢圓 11"/>
          <p:cNvSpPr/>
          <p:nvPr/>
        </p:nvSpPr>
        <p:spPr>
          <a:xfrm>
            <a:off x="5562600" y="2163402"/>
            <a:ext cx="953429" cy="380999"/>
          </a:xfrm>
          <a:prstGeom prst="ellipse">
            <a:avLst/>
          </a:prstGeom>
          <a:no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橢圓 12"/>
          <p:cNvSpPr/>
          <p:nvPr/>
        </p:nvSpPr>
        <p:spPr>
          <a:xfrm>
            <a:off x="3581400" y="3863699"/>
            <a:ext cx="1750369" cy="36004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0763692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A7F7AB1E-6983-4FC7-AC12-B273AF45D02A}" type="slidenum">
              <a:rPr lang="zh-TW" altLang="en-US" smtClean="0"/>
              <a:pPr>
                <a:defRPr/>
              </a:pPr>
              <a:t>33</a:t>
            </a:fld>
            <a:endParaRPr lang="zh-TW" altLang="en-US" dirty="0"/>
          </a:p>
        </p:txBody>
      </p:sp>
      <p:sp>
        <p:nvSpPr>
          <p:cNvPr id="5" name="矩形 4"/>
          <p:cNvSpPr/>
          <p:nvPr/>
        </p:nvSpPr>
        <p:spPr>
          <a:xfrm>
            <a:off x="746919" y="35642"/>
            <a:ext cx="8001000" cy="964367"/>
          </a:xfrm>
          <a:prstGeom prst="rect">
            <a:avLst/>
          </a:prstGeom>
        </p:spPr>
        <p:txBody>
          <a:bodyPr wrap="square">
            <a:spAutoFit/>
          </a:bodyPr>
          <a:lstStyle/>
          <a:p>
            <a:pPr>
              <a:lnSpc>
                <a:spcPts val="3400"/>
              </a:lnSpc>
            </a:pPr>
            <a:r>
              <a:rPr lang="en-US" altLang="zh-TW" sz="3200" b="1" cap="all" dirty="0" smtClean="0">
                <a:latin typeface="Book Antiqua" pitchFamily="18" charset="0"/>
                <a:ea typeface="標楷體" pitchFamily="65" charset="-120"/>
                <a:cs typeface="+mj-cs"/>
              </a:rPr>
              <a:t>Q.</a:t>
            </a:r>
            <a:r>
              <a:rPr lang="zh-TW" altLang="en-US" sz="3200" b="1" cap="all" dirty="0" smtClean="0">
                <a:latin typeface="Book Antiqua" pitchFamily="18" charset="0"/>
                <a:ea typeface="標楷體" pitchFamily="65" charset="-120"/>
                <a:cs typeface="+mj-cs"/>
              </a:rPr>
              <a:t>創新</a:t>
            </a:r>
            <a:r>
              <a:rPr lang="zh-TW" altLang="en-US" sz="3200" b="1" cap="all" dirty="0">
                <a:latin typeface="Book Antiqua" pitchFamily="18" charset="0"/>
                <a:ea typeface="標楷體" pitchFamily="65" charset="-120"/>
                <a:cs typeface="+mj-cs"/>
              </a:rPr>
              <a:t>板</a:t>
            </a:r>
            <a:r>
              <a:rPr lang="zh-TW" altLang="en-US" sz="3200" b="1" cap="all" dirty="0" smtClean="0">
                <a:latin typeface="Book Antiqua" pitchFamily="18" charset="0"/>
                <a:ea typeface="標楷體" pitchFamily="65" charset="-120"/>
                <a:cs typeface="+mj-cs"/>
              </a:rPr>
              <a:t>上市掛牌公司轉板</a:t>
            </a:r>
            <a:r>
              <a:rPr lang="zh-TW" altLang="en-US" sz="3200" b="1" cap="all" dirty="0">
                <a:latin typeface="Book Antiqua" pitchFamily="18" charset="0"/>
                <a:ea typeface="標楷體" pitchFamily="65" charset="-120"/>
                <a:cs typeface="+mj-cs"/>
              </a:rPr>
              <a:t>有</a:t>
            </a:r>
            <a:r>
              <a:rPr lang="zh-TW" altLang="en-US" sz="3200" b="1" cap="all" dirty="0" smtClean="0">
                <a:latin typeface="Book Antiqua" pitchFamily="18" charset="0"/>
                <a:ea typeface="標楷體" pitchFamily="65" charset="-120"/>
                <a:cs typeface="+mj-cs"/>
              </a:rPr>
              <a:t>何條件、程序等規範？</a:t>
            </a:r>
            <a:endParaRPr lang="zh-TW" altLang="en-US" sz="3200" b="1" cap="all" dirty="0">
              <a:latin typeface="Book Antiqua" pitchFamily="18" charset="0"/>
              <a:ea typeface="標楷體" pitchFamily="65" charset="-120"/>
              <a:cs typeface="+mj-cs"/>
            </a:endParaRPr>
          </a:p>
        </p:txBody>
      </p:sp>
      <p:graphicFrame>
        <p:nvGraphicFramePr>
          <p:cNvPr id="4" name="表格 3"/>
          <p:cNvGraphicFramePr>
            <a:graphicFrameLocks noGrp="1"/>
          </p:cNvGraphicFramePr>
          <p:nvPr>
            <p:extLst>
              <p:ext uri="{D42A27DB-BD31-4B8C-83A1-F6EECF244321}">
                <p14:modId xmlns:p14="http://schemas.microsoft.com/office/powerpoint/2010/main" val="1730227725"/>
              </p:ext>
            </p:extLst>
          </p:nvPr>
        </p:nvGraphicFramePr>
        <p:xfrm>
          <a:off x="38100" y="914400"/>
          <a:ext cx="9036050" cy="5974080"/>
        </p:xfrm>
        <a:graphic>
          <a:graphicData uri="http://schemas.openxmlformats.org/drawingml/2006/table">
            <a:tbl>
              <a:tblPr firstRow="1" bandRow="1">
                <a:tableStyleId>{F5AB1C69-6EDB-4FF4-983F-18BD219EF322}</a:tableStyleId>
              </a:tblPr>
              <a:tblGrid>
                <a:gridCol w="1371600">
                  <a:extLst>
                    <a:ext uri="{9D8B030D-6E8A-4147-A177-3AD203B41FA5}">
                      <a16:colId xmlns:a16="http://schemas.microsoft.com/office/drawing/2014/main" val="564522494"/>
                    </a:ext>
                  </a:extLst>
                </a:gridCol>
                <a:gridCol w="5459455">
                  <a:extLst>
                    <a:ext uri="{9D8B030D-6E8A-4147-A177-3AD203B41FA5}">
                      <a16:colId xmlns:a16="http://schemas.microsoft.com/office/drawing/2014/main" val="1307428522"/>
                    </a:ext>
                  </a:extLst>
                </a:gridCol>
                <a:gridCol w="2204995">
                  <a:extLst>
                    <a:ext uri="{9D8B030D-6E8A-4147-A177-3AD203B41FA5}">
                      <a16:colId xmlns:a16="http://schemas.microsoft.com/office/drawing/2014/main" val="2502048026"/>
                    </a:ext>
                  </a:extLst>
                </a:gridCol>
              </a:tblGrid>
              <a:tr h="359229">
                <a:tc>
                  <a:txBody>
                    <a:bodyPr/>
                    <a:lstStyle/>
                    <a:p>
                      <a:pPr algn="ctr"/>
                      <a:r>
                        <a:rPr lang="zh-TW" altLang="en-US" dirty="0" smtClean="0"/>
                        <a:t>項目</a:t>
                      </a:r>
                      <a:endParaRPr lang="zh-TW" altLang="en-US" dirty="0"/>
                    </a:p>
                  </a:txBody>
                  <a:tcPr/>
                </a:tc>
                <a:tc>
                  <a:txBody>
                    <a:bodyPr/>
                    <a:lstStyle/>
                    <a:p>
                      <a:pPr algn="ctr"/>
                      <a:r>
                        <a:rPr lang="zh-TW" altLang="en-US" dirty="0" smtClean="0"/>
                        <a:t>說明</a:t>
                      </a:r>
                      <a:endParaRPr lang="zh-TW" altLang="en-US" dirty="0"/>
                    </a:p>
                  </a:txBody>
                  <a:tcPr/>
                </a:tc>
                <a:tc>
                  <a:txBody>
                    <a:bodyPr/>
                    <a:lstStyle/>
                    <a:p>
                      <a:pPr algn="ctr"/>
                      <a:r>
                        <a:rPr lang="zh-TW" altLang="en-US" dirty="0" smtClean="0"/>
                        <a:t>依據</a:t>
                      </a:r>
                      <a:endParaRPr lang="zh-TW" altLang="en-US" dirty="0"/>
                    </a:p>
                  </a:txBody>
                  <a:tcPr/>
                </a:tc>
                <a:extLst>
                  <a:ext uri="{0D108BD9-81ED-4DB2-BD59-A6C34878D82A}">
                    <a16:rowId xmlns:a16="http://schemas.microsoft.com/office/drawing/2014/main" val="2808865733"/>
                  </a:ext>
                </a:extLst>
              </a:tr>
              <a:tr h="628650">
                <a:tc>
                  <a:txBody>
                    <a:bodyPr/>
                    <a:lstStyle/>
                    <a:p>
                      <a:r>
                        <a:rPr lang="zh-TW" altLang="en-US" b="1" dirty="0" smtClean="0"/>
                        <a:t>要件</a:t>
                      </a:r>
                      <a:endParaRPr lang="zh-TW" alt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公司須在創新板掛牌滿</a:t>
                      </a:r>
                      <a:r>
                        <a:rPr lang="en-US" altLang="zh-TW" sz="1800" kern="1200" dirty="0" smtClean="0">
                          <a:solidFill>
                            <a:schemeClr val="accent2"/>
                          </a:solidFill>
                          <a:effectLst/>
                          <a:latin typeface="+mn-lt"/>
                          <a:ea typeface="+mn-ea"/>
                          <a:cs typeface="+mn-cs"/>
                        </a:rPr>
                        <a:t>1</a:t>
                      </a:r>
                      <a:r>
                        <a:rPr lang="zh-TW" altLang="zh-TW" sz="1800" kern="1200" dirty="0" smtClean="0">
                          <a:solidFill>
                            <a:schemeClr val="accent2"/>
                          </a:solidFill>
                          <a:effectLst/>
                          <a:latin typeface="+mn-lt"/>
                          <a:ea typeface="+mn-ea"/>
                          <a:cs typeface="+mn-cs"/>
                        </a:rPr>
                        <a:t>年</a:t>
                      </a:r>
                      <a:r>
                        <a:rPr lang="zh-TW" altLang="zh-TW" sz="1800" kern="1200" dirty="0" smtClean="0">
                          <a:solidFill>
                            <a:schemeClr val="dk1"/>
                          </a:solidFill>
                          <a:effectLst/>
                          <a:latin typeface="+mn-lt"/>
                          <a:ea typeface="+mn-ea"/>
                          <a:cs typeface="+mn-cs"/>
                        </a:rPr>
                        <a:t>且已符合各項現行交易板塊上市條件</a:t>
                      </a:r>
                      <a:endParaRPr lang="zh-TW"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600" b="1" kern="1200" dirty="0" smtClean="0">
                          <a:solidFill>
                            <a:schemeClr val="dk1"/>
                          </a:solidFill>
                          <a:effectLst/>
                          <a:latin typeface="+mn-lt"/>
                          <a:ea typeface="+mn-ea"/>
                          <a:cs typeface="+mn-cs"/>
                        </a:rPr>
                        <a:t>上市審查準則</a:t>
                      </a:r>
                      <a:r>
                        <a:rPr lang="zh-TW" altLang="zh-TW" sz="1600" kern="1200" dirty="0" smtClean="0">
                          <a:solidFill>
                            <a:schemeClr val="dk1"/>
                          </a:solidFill>
                          <a:effectLst/>
                          <a:latin typeface="+mn-lt"/>
                          <a:ea typeface="+mn-ea"/>
                          <a:cs typeface="+mn-cs"/>
                        </a:rPr>
                        <a:t>第</a:t>
                      </a:r>
                      <a:r>
                        <a:rPr lang="en-US" altLang="zh-TW" sz="1600" kern="1200" dirty="0" smtClean="0">
                          <a:solidFill>
                            <a:schemeClr val="dk1"/>
                          </a:solidFill>
                          <a:effectLst/>
                          <a:latin typeface="+mn-lt"/>
                          <a:ea typeface="+mn-ea"/>
                          <a:cs typeface="+mn-cs"/>
                        </a:rPr>
                        <a:t>40</a:t>
                      </a:r>
                      <a:r>
                        <a:rPr lang="zh-TW" altLang="zh-TW" sz="1600" kern="1200" dirty="0" smtClean="0">
                          <a:solidFill>
                            <a:schemeClr val="dk1"/>
                          </a:solidFill>
                          <a:effectLst/>
                          <a:latin typeface="+mn-lt"/>
                          <a:ea typeface="+mn-ea"/>
                          <a:cs typeface="+mn-cs"/>
                        </a:rPr>
                        <a:t>條</a:t>
                      </a:r>
                      <a:r>
                        <a:rPr lang="zh-TW" altLang="en-US" sz="1600" kern="1200" dirty="0" smtClean="0">
                          <a:solidFill>
                            <a:schemeClr val="dk1"/>
                          </a:solidFill>
                          <a:effectLst/>
                          <a:latin typeface="+mn-lt"/>
                          <a:ea typeface="+mn-ea"/>
                          <a:cs typeface="+mn-cs"/>
                        </a:rPr>
                        <a:t>第</a:t>
                      </a:r>
                      <a:r>
                        <a:rPr lang="en-US" altLang="zh-TW" sz="1600" kern="1200" dirty="0" smtClean="0">
                          <a:solidFill>
                            <a:schemeClr val="dk1"/>
                          </a:solidFill>
                          <a:effectLst/>
                          <a:latin typeface="+mn-lt"/>
                          <a:ea typeface="+mn-ea"/>
                          <a:cs typeface="+mn-cs"/>
                        </a:rPr>
                        <a:t>1</a:t>
                      </a:r>
                      <a:r>
                        <a:rPr lang="zh-TW" altLang="en-US" sz="1600" kern="1200" dirty="0" smtClean="0">
                          <a:solidFill>
                            <a:schemeClr val="dk1"/>
                          </a:solidFill>
                          <a:effectLst/>
                          <a:latin typeface="+mn-lt"/>
                          <a:ea typeface="+mn-ea"/>
                          <a:cs typeface="+mn-cs"/>
                        </a:rPr>
                        <a:t>項</a:t>
                      </a:r>
                      <a:r>
                        <a:rPr lang="en-US" altLang="zh-TW" sz="1600" kern="1200" dirty="0" smtClean="0">
                          <a:solidFill>
                            <a:srgbClr val="7030A0"/>
                          </a:solidFill>
                          <a:effectLst/>
                          <a:latin typeface="+mn-lt"/>
                          <a:ea typeface="+mn-ea"/>
                          <a:cs typeface="+mn-cs"/>
                        </a:rPr>
                        <a:t>(111.9.21</a:t>
                      </a:r>
                      <a:r>
                        <a:rPr lang="zh-TW" altLang="en-US" sz="1600" kern="1200" dirty="0" smtClean="0">
                          <a:solidFill>
                            <a:srgbClr val="7030A0"/>
                          </a:solidFill>
                          <a:effectLst/>
                          <a:latin typeface="+mn-lt"/>
                          <a:ea typeface="+mn-ea"/>
                          <a:cs typeface="+mn-cs"/>
                        </a:rPr>
                        <a:t>修正</a:t>
                      </a:r>
                      <a:r>
                        <a:rPr lang="en-US" altLang="zh-TW" sz="1600" kern="1200" dirty="0" smtClean="0">
                          <a:solidFill>
                            <a:srgbClr val="7030A0"/>
                          </a:solidFill>
                          <a:effectLst/>
                          <a:latin typeface="+mn-lt"/>
                          <a:ea typeface="+mn-ea"/>
                          <a:cs typeface="+mn-cs"/>
                        </a:rPr>
                        <a:t>)</a:t>
                      </a:r>
                      <a:endParaRPr lang="zh-TW" altLang="en-US" sz="1600" dirty="0" smtClean="0">
                        <a:solidFill>
                          <a:srgbClr val="7030A0"/>
                        </a:solidFill>
                      </a:endParaRPr>
                    </a:p>
                  </a:txBody>
                  <a:tcPr/>
                </a:tc>
                <a:extLst>
                  <a:ext uri="{0D108BD9-81ED-4DB2-BD59-A6C34878D82A}">
                    <a16:rowId xmlns:a16="http://schemas.microsoft.com/office/drawing/2014/main" val="2369174561"/>
                  </a:ext>
                </a:extLst>
              </a:tr>
              <a:tr h="1167493">
                <a:tc>
                  <a:txBody>
                    <a:bodyPr/>
                    <a:lstStyle/>
                    <a:p>
                      <a:r>
                        <a:rPr lang="zh-TW" altLang="en-US" b="1" dirty="0" smtClean="0"/>
                        <a:t>強制集保</a:t>
                      </a:r>
                      <a:endParaRPr lang="zh-TW" altLang="en-US" b="1" dirty="0"/>
                    </a:p>
                  </a:txBody>
                  <a:tcPr/>
                </a:tc>
                <a:tc>
                  <a:txBody>
                    <a:bodyPr/>
                    <a:lstStyle/>
                    <a:p>
                      <a:r>
                        <a:rPr lang="zh-TW" altLang="en-US" dirty="0" smtClean="0"/>
                        <a:t>上市掛牌前辦理公開承銷，並應強制集保一定期間</a:t>
                      </a:r>
                      <a:r>
                        <a:rPr lang="en-US" altLang="zh-TW" dirty="0" smtClean="0"/>
                        <a:t>(</a:t>
                      </a:r>
                      <a:r>
                        <a:rPr lang="zh-TW" altLang="en-US" dirty="0" smtClean="0"/>
                        <a:t>即符合獲利條件轉列一般上市公司，強制集保半年；以多元上市條件或科技、文創暨農創事業轉列一般上市公司，則強制集保</a:t>
                      </a:r>
                      <a:r>
                        <a:rPr lang="en-US" altLang="zh-TW" dirty="0" smtClean="0"/>
                        <a:t>1</a:t>
                      </a:r>
                      <a:r>
                        <a:rPr lang="zh-TW" altLang="en-US" dirty="0" smtClean="0"/>
                        <a:t>年</a:t>
                      </a:r>
                      <a:r>
                        <a:rPr lang="en-US" altLang="zh-TW" dirty="0" smtClean="0"/>
                        <a:t>)</a:t>
                      </a:r>
                      <a:endParaRPr lang="zh-TW" altLang="en-US" dirty="0"/>
                    </a:p>
                  </a:txBody>
                  <a:tcPr/>
                </a:tc>
                <a:tc>
                  <a:txBody>
                    <a:bodyPr/>
                    <a:lstStyle/>
                    <a:p>
                      <a:r>
                        <a:rPr lang="zh-TW" altLang="en-US" sz="1600" b="1" dirty="0" smtClean="0"/>
                        <a:t>上市審查準則</a:t>
                      </a:r>
                      <a:r>
                        <a:rPr lang="zh-TW" altLang="en-US" sz="1600" dirty="0" smtClean="0"/>
                        <a:t>第</a:t>
                      </a:r>
                      <a:r>
                        <a:rPr lang="en-US" altLang="zh-TW" sz="1600" dirty="0" smtClean="0"/>
                        <a:t>40</a:t>
                      </a:r>
                      <a:r>
                        <a:rPr lang="zh-TW" altLang="en-US" sz="1600" dirty="0" smtClean="0"/>
                        <a:t>條第</a:t>
                      </a:r>
                      <a:r>
                        <a:rPr lang="en-US" altLang="zh-TW" sz="1600" dirty="0" smtClean="0"/>
                        <a:t>4</a:t>
                      </a:r>
                      <a:r>
                        <a:rPr lang="zh-TW" altLang="en-US" sz="1600" dirty="0" smtClean="0"/>
                        <a:t>項</a:t>
                      </a:r>
                    </a:p>
                    <a:p>
                      <a:endParaRPr lang="zh-TW" altLang="en-US" sz="1600" dirty="0"/>
                    </a:p>
                  </a:txBody>
                  <a:tcPr/>
                </a:tc>
                <a:extLst>
                  <a:ext uri="{0D108BD9-81ED-4DB2-BD59-A6C34878D82A}">
                    <a16:rowId xmlns:a16="http://schemas.microsoft.com/office/drawing/2014/main" val="541167489"/>
                  </a:ext>
                </a:extLst>
              </a:tr>
              <a:tr h="568779">
                <a:tc>
                  <a:txBody>
                    <a:bodyPr/>
                    <a:lstStyle/>
                    <a:p>
                      <a:pPr>
                        <a:lnSpc>
                          <a:spcPts val="1900"/>
                        </a:lnSpc>
                        <a:spcBef>
                          <a:spcPts val="600"/>
                        </a:spcBef>
                        <a:spcAft>
                          <a:spcPts val="0"/>
                        </a:spcAft>
                      </a:pPr>
                      <a:r>
                        <a:rPr lang="zh-TW" altLang="en-US" sz="1800" b="1" kern="1200" dirty="0" smtClean="0">
                          <a:solidFill>
                            <a:schemeClr val="dk1"/>
                          </a:solidFill>
                          <a:effectLst/>
                          <a:latin typeface="+mn-lt"/>
                          <a:ea typeface="+mn-ea"/>
                          <a:cs typeface="+mn-cs"/>
                        </a:rPr>
                        <a:t>上市契約</a:t>
                      </a:r>
                      <a:endParaRPr lang="zh-TW" altLang="zh-TW" sz="1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轉列上市之申請書所載之事項，亦為股票上市契約之一部分</a:t>
                      </a:r>
                      <a:endParaRPr lang="zh-TW" altLang="en-US" dirty="0" smtClean="0"/>
                    </a:p>
                  </a:txBody>
                  <a:tcPr marL="68580" marR="68580" marT="0" marB="0"/>
                </a:tc>
                <a:tc>
                  <a:txBody>
                    <a:bodyPr/>
                    <a:lstStyle/>
                    <a:p>
                      <a:r>
                        <a:rPr lang="zh-TW" altLang="en-US" sz="1600" b="1" kern="1200" dirty="0" smtClean="0">
                          <a:solidFill>
                            <a:schemeClr val="dk1"/>
                          </a:solidFill>
                          <a:effectLst/>
                          <a:latin typeface="+mn-lt"/>
                          <a:ea typeface="+mn-ea"/>
                          <a:cs typeface="+mn-cs"/>
                        </a:rPr>
                        <a:t>上市契約準則</a:t>
                      </a:r>
                      <a:r>
                        <a:rPr lang="zh-TW" altLang="en-US" sz="1600" kern="1200" dirty="0" smtClean="0">
                          <a:solidFill>
                            <a:schemeClr val="dk1"/>
                          </a:solidFill>
                          <a:effectLst/>
                          <a:latin typeface="+mn-lt"/>
                          <a:ea typeface="+mn-ea"/>
                          <a:cs typeface="+mn-cs"/>
                        </a:rPr>
                        <a:t>第</a:t>
                      </a:r>
                      <a:r>
                        <a:rPr lang="en-US" altLang="zh-TW" sz="1600" kern="1200" dirty="0" smtClean="0">
                          <a:solidFill>
                            <a:schemeClr val="dk1"/>
                          </a:solidFill>
                          <a:effectLst/>
                          <a:latin typeface="+mn-lt"/>
                          <a:ea typeface="+mn-ea"/>
                          <a:cs typeface="+mn-cs"/>
                        </a:rPr>
                        <a:t>6</a:t>
                      </a:r>
                      <a:r>
                        <a:rPr lang="zh-TW" altLang="en-US" sz="1600" kern="1200" dirty="0" smtClean="0">
                          <a:solidFill>
                            <a:schemeClr val="dk1"/>
                          </a:solidFill>
                          <a:effectLst/>
                          <a:latin typeface="+mn-lt"/>
                          <a:ea typeface="+mn-ea"/>
                          <a:cs typeface="+mn-cs"/>
                        </a:rPr>
                        <a:t>、</a:t>
                      </a:r>
                      <a:r>
                        <a:rPr lang="en-US" altLang="zh-TW" sz="1600" kern="1200" dirty="0" smtClean="0">
                          <a:solidFill>
                            <a:schemeClr val="dk1"/>
                          </a:solidFill>
                          <a:effectLst/>
                          <a:latin typeface="+mn-lt"/>
                          <a:ea typeface="+mn-ea"/>
                          <a:cs typeface="+mn-cs"/>
                        </a:rPr>
                        <a:t>13</a:t>
                      </a:r>
                      <a:r>
                        <a:rPr lang="zh-TW" altLang="en-US" sz="1600" kern="1200" dirty="0" smtClean="0">
                          <a:solidFill>
                            <a:schemeClr val="dk1"/>
                          </a:solidFill>
                          <a:effectLst/>
                          <a:latin typeface="+mn-lt"/>
                          <a:ea typeface="+mn-ea"/>
                          <a:cs typeface="+mn-cs"/>
                        </a:rPr>
                        <a:t>條第</a:t>
                      </a:r>
                      <a:r>
                        <a:rPr lang="en-US" altLang="zh-TW" sz="1600" kern="1200" dirty="0" smtClean="0">
                          <a:solidFill>
                            <a:schemeClr val="dk1"/>
                          </a:solidFill>
                          <a:effectLst/>
                          <a:latin typeface="+mn-lt"/>
                          <a:ea typeface="+mn-ea"/>
                          <a:cs typeface="+mn-cs"/>
                        </a:rPr>
                        <a:t>3</a:t>
                      </a:r>
                      <a:r>
                        <a:rPr lang="zh-TW" altLang="en-US" sz="1600" kern="1200" dirty="0" smtClean="0">
                          <a:solidFill>
                            <a:schemeClr val="dk1"/>
                          </a:solidFill>
                          <a:effectLst/>
                          <a:latin typeface="+mn-lt"/>
                          <a:ea typeface="+mn-ea"/>
                          <a:cs typeface="+mn-cs"/>
                        </a:rPr>
                        <a:t>項</a:t>
                      </a:r>
                      <a:endParaRPr lang="zh-TW" altLang="zh-TW" sz="1600" kern="1200" dirty="0">
                        <a:solidFill>
                          <a:schemeClr val="dk1"/>
                        </a:solidFill>
                        <a:effectLst/>
                        <a:latin typeface="+mn-lt"/>
                        <a:ea typeface="+mn-ea"/>
                        <a:cs typeface="+mn-cs"/>
                      </a:endParaRPr>
                    </a:p>
                  </a:txBody>
                  <a:tcPr/>
                </a:tc>
                <a:extLst>
                  <a:ext uri="{0D108BD9-81ED-4DB2-BD59-A6C34878D82A}">
                    <a16:rowId xmlns:a16="http://schemas.microsoft.com/office/drawing/2014/main" val="2685904718"/>
                  </a:ext>
                </a:extLst>
              </a:tr>
              <a:tr h="568779">
                <a:tc>
                  <a:txBody>
                    <a:bodyPr/>
                    <a:lstStyle/>
                    <a:p>
                      <a:pPr>
                        <a:lnSpc>
                          <a:spcPts val="1900"/>
                        </a:lnSpc>
                        <a:spcBef>
                          <a:spcPts val="600"/>
                        </a:spcBef>
                        <a:spcAft>
                          <a:spcPts val="0"/>
                        </a:spcAft>
                      </a:pPr>
                      <a:r>
                        <a:rPr lang="zh-TW" altLang="zh-TW" sz="1800" b="1" kern="1200" dirty="0" smtClean="0">
                          <a:solidFill>
                            <a:schemeClr val="dk1"/>
                          </a:solidFill>
                          <a:effectLst/>
                          <a:latin typeface="+mn-lt"/>
                          <a:ea typeface="+mn-ea"/>
                          <a:cs typeface="+mn-cs"/>
                        </a:rPr>
                        <a:t>上市審查費</a:t>
                      </a:r>
                      <a:endParaRPr lang="zh-TW" altLang="zh-TW" sz="1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marL="0" marR="0" lvl="0" indent="0" algn="just" defTabSz="914400" rtl="0" eaLnBrk="1" fontAlgn="auto" latinLnBrk="0" hangingPunct="1">
                        <a:lnSpc>
                          <a:spcPts val="1900"/>
                        </a:lnSpc>
                        <a:spcBef>
                          <a:spcPts val="600"/>
                        </a:spcBef>
                        <a:spcAft>
                          <a:spcPts val="0"/>
                        </a:spcAft>
                        <a:buClrTx/>
                        <a:buSzTx/>
                        <a:buFontTx/>
                        <a:buNone/>
                        <a:tabLst/>
                        <a:defRPr/>
                      </a:pPr>
                      <a:r>
                        <a:rPr lang="zh-TW" altLang="en-US" dirty="0" smtClean="0"/>
                        <a:t>新台幣</a:t>
                      </a:r>
                      <a:r>
                        <a:rPr lang="en-US" altLang="zh-TW" dirty="0" smtClean="0"/>
                        <a:t>50</a:t>
                      </a:r>
                      <a:r>
                        <a:rPr lang="zh-TW" altLang="en-US" dirty="0" smtClean="0"/>
                        <a:t>萬元</a:t>
                      </a:r>
                    </a:p>
                  </a:txBody>
                  <a:tcPr marL="68580" marR="68580" marT="0" marB="0"/>
                </a:tc>
                <a:tc>
                  <a:txBody>
                    <a:bodyPr/>
                    <a:lstStyle/>
                    <a:p>
                      <a:r>
                        <a:rPr lang="zh-TW" altLang="en-US" sz="1600" b="1" dirty="0" smtClean="0"/>
                        <a:t>有價證券上市審查費收費辦法</a:t>
                      </a:r>
                      <a:r>
                        <a:rPr lang="zh-TW" altLang="en-US" sz="1600" dirty="0" smtClean="0"/>
                        <a:t>第</a:t>
                      </a:r>
                      <a:r>
                        <a:rPr lang="en-US" altLang="zh-TW" sz="1600" dirty="0" smtClean="0"/>
                        <a:t>2</a:t>
                      </a:r>
                      <a:r>
                        <a:rPr lang="zh-TW" altLang="en-US" sz="1600" dirty="0" smtClean="0"/>
                        <a:t>條</a:t>
                      </a:r>
                    </a:p>
                  </a:txBody>
                  <a:tcPr/>
                </a:tc>
                <a:extLst>
                  <a:ext uri="{0D108BD9-81ED-4DB2-BD59-A6C34878D82A}">
                    <a16:rowId xmlns:a16="http://schemas.microsoft.com/office/drawing/2014/main" val="2909485962"/>
                  </a:ext>
                </a:extLst>
              </a:tr>
              <a:tr h="568779">
                <a:tc>
                  <a:txBody>
                    <a:bodyPr/>
                    <a:lstStyle/>
                    <a:p>
                      <a:pPr marL="0" marR="0" lvl="0" indent="0" algn="l" defTabSz="914400" rtl="0" eaLnBrk="1" fontAlgn="auto" latinLnBrk="0" hangingPunct="1">
                        <a:lnSpc>
                          <a:spcPts val="1900"/>
                        </a:lnSpc>
                        <a:spcBef>
                          <a:spcPts val="600"/>
                        </a:spcBef>
                        <a:spcAft>
                          <a:spcPts val="0"/>
                        </a:spcAft>
                        <a:buClrTx/>
                        <a:buSzTx/>
                        <a:buFontTx/>
                        <a:buNone/>
                        <a:tabLst/>
                        <a:defRPr/>
                      </a:pPr>
                      <a:r>
                        <a:rPr lang="zh-TW" altLang="zh-TW" sz="1800" b="1" kern="1200" dirty="0" smtClean="0">
                          <a:solidFill>
                            <a:schemeClr val="dk1"/>
                          </a:solidFill>
                          <a:effectLst/>
                          <a:latin typeface="+mn-lt"/>
                          <a:ea typeface="+mn-ea"/>
                          <a:cs typeface="+mn-cs"/>
                        </a:rPr>
                        <a:t>審議委員會</a:t>
                      </a:r>
                      <a:endParaRPr lang="zh-TW" altLang="en-US" b="1" dirty="0" smtClean="0"/>
                    </a:p>
                  </a:txBody>
                  <a:tcPr marL="68580" marR="68580" marT="0" marB="0"/>
                </a:tc>
                <a:tc>
                  <a:txBody>
                    <a:bodyPr/>
                    <a:lstStyle/>
                    <a:p>
                      <a:pPr algn="just">
                        <a:lnSpc>
                          <a:spcPts val="1900"/>
                        </a:lnSpc>
                        <a:spcBef>
                          <a:spcPts val="600"/>
                        </a:spcBef>
                        <a:spcAft>
                          <a:spcPts val="0"/>
                        </a:spcAft>
                      </a:pPr>
                      <a:r>
                        <a:rPr lang="zh-TW" altLang="zh-TW" sz="1800" kern="1200" dirty="0" smtClean="0">
                          <a:solidFill>
                            <a:schemeClr val="dk1"/>
                          </a:solidFill>
                          <a:effectLst/>
                          <a:latin typeface="+mn-lt"/>
                          <a:ea typeface="+mn-ea"/>
                          <a:cs typeface="+mn-cs"/>
                        </a:rPr>
                        <a:t>股票已在創新板上市之公司申請股票</a:t>
                      </a:r>
                      <a:r>
                        <a:rPr lang="zh-TW" altLang="en-US" sz="1800" kern="1200" dirty="0" smtClean="0">
                          <a:solidFill>
                            <a:schemeClr val="dk1"/>
                          </a:solidFill>
                          <a:effectLst/>
                          <a:latin typeface="+mn-lt"/>
                          <a:ea typeface="+mn-ea"/>
                          <a:cs typeface="+mn-cs"/>
                        </a:rPr>
                        <a:t>轉列一般上市公司</a:t>
                      </a:r>
                      <a:r>
                        <a:rPr lang="zh-TW" altLang="zh-TW" sz="1800" kern="1200" dirty="0" smtClean="0">
                          <a:solidFill>
                            <a:schemeClr val="dk1"/>
                          </a:solidFill>
                          <a:effectLst/>
                          <a:latin typeface="+mn-lt"/>
                          <a:ea typeface="+mn-ea"/>
                          <a:cs typeface="+mn-cs"/>
                        </a:rPr>
                        <a:t>，得免提報審議委員會審議</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600" b="1" kern="1200" dirty="0" smtClean="0">
                          <a:solidFill>
                            <a:schemeClr val="dk1"/>
                          </a:solidFill>
                          <a:effectLst/>
                          <a:latin typeface="+mn-lt"/>
                          <a:ea typeface="+mn-ea"/>
                          <a:cs typeface="+mn-cs"/>
                        </a:rPr>
                        <a:t>審查有價證券上市作業程序</a:t>
                      </a:r>
                      <a:r>
                        <a:rPr lang="zh-TW" altLang="zh-TW" sz="1600" kern="1200" dirty="0" smtClean="0">
                          <a:solidFill>
                            <a:schemeClr val="dk1"/>
                          </a:solidFill>
                          <a:effectLst/>
                          <a:latin typeface="+mn-lt"/>
                          <a:ea typeface="+mn-ea"/>
                          <a:cs typeface="+mn-cs"/>
                        </a:rPr>
                        <a:t>第</a:t>
                      </a:r>
                      <a:r>
                        <a:rPr lang="en-US" altLang="zh-TW" sz="1600" kern="1200" dirty="0" smtClean="0">
                          <a:solidFill>
                            <a:schemeClr val="dk1"/>
                          </a:solidFill>
                          <a:effectLst/>
                          <a:latin typeface="+mn-lt"/>
                          <a:ea typeface="+mn-ea"/>
                          <a:cs typeface="+mn-cs"/>
                        </a:rPr>
                        <a:t>7</a:t>
                      </a:r>
                      <a:r>
                        <a:rPr lang="zh-TW" altLang="zh-TW" sz="1600" kern="1200" dirty="0" smtClean="0">
                          <a:solidFill>
                            <a:schemeClr val="dk1"/>
                          </a:solidFill>
                          <a:effectLst/>
                          <a:latin typeface="+mn-lt"/>
                          <a:ea typeface="+mn-ea"/>
                          <a:cs typeface="+mn-cs"/>
                        </a:rPr>
                        <a:t>條</a:t>
                      </a:r>
                      <a:r>
                        <a:rPr lang="zh-TW" altLang="en-US" sz="1600" kern="1200" dirty="0" smtClean="0">
                          <a:solidFill>
                            <a:schemeClr val="dk1"/>
                          </a:solidFill>
                          <a:effectLst/>
                          <a:latin typeface="+mn-lt"/>
                          <a:ea typeface="+mn-ea"/>
                          <a:cs typeface="+mn-cs"/>
                        </a:rPr>
                        <a:t>之</a:t>
                      </a:r>
                      <a:r>
                        <a:rPr lang="en-US" altLang="zh-TW" sz="1600" kern="1200" dirty="0" smtClean="0">
                          <a:solidFill>
                            <a:schemeClr val="dk1"/>
                          </a:solidFill>
                          <a:effectLst/>
                          <a:latin typeface="+mn-lt"/>
                          <a:ea typeface="+mn-ea"/>
                          <a:cs typeface="+mn-cs"/>
                        </a:rPr>
                        <a:t>1</a:t>
                      </a:r>
                      <a:endParaRPr lang="zh-TW" altLang="en-US" sz="1600" dirty="0" smtClean="0"/>
                    </a:p>
                  </a:txBody>
                  <a:tcPr/>
                </a:tc>
                <a:extLst>
                  <a:ext uri="{0D108BD9-81ED-4DB2-BD59-A6C34878D82A}">
                    <a16:rowId xmlns:a16="http://schemas.microsoft.com/office/drawing/2014/main" val="2110939055"/>
                  </a:ext>
                </a:extLst>
              </a:tr>
              <a:tr h="1436914">
                <a:tc>
                  <a:txBody>
                    <a:bodyPr/>
                    <a:lstStyle/>
                    <a:p>
                      <a:r>
                        <a:rPr lang="zh-TW" altLang="zh-TW" sz="1800" b="1" kern="1200" dirty="0" smtClean="0">
                          <a:solidFill>
                            <a:schemeClr val="dk1"/>
                          </a:solidFill>
                          <a:effectLst/>
                          <a:latin typeface="+mn-lt"/>
                          <a:ea typeface="+mn-ea"/>
                          <a:cs typeface="+mn-cs"/>
                        </a:rPr>
                        <a:t>承銷制度</a:t>
                      </a:r>
                      <a:endParaRPr lang="zh-TW" altLang="en-US" dirty="0"/>
                    </a:p>
                  </a:txBody>
                  <a:tcPr/>
                </a:tc>
                <a:tc>
                  <a:txBody>
                    <a:bodyPr/>
                    <a:lstStyle/>
                    <a:p>
                      <a:r>
                        <a:rPr lang="zh-TW" altLang="zh-TW" sz="1800" kern="1200" dirty="0" smtClean="0">
                          <a:solidFill>
                            <a:schemeClr val="dk1"/>
                          </a:solidFill>
                          <a:effectLst/>
                          <a:latin typeface="+mn-lt"/>
                          <a:ea typeface="+mn-ea"/>
                          <a:cs typeface="+mn-cs"/>
                        </a:rPr>
                        <a:t>提撥不低於擬上市股份總額</a:t>
                      </a:r>
                      <a:r>
                        <a:rPr lang="en-US" altLang="zh-TW" sz="1800" kern="1200" dirty="0" smtClean="0">
                          <a:solidFill>
                            <a:schemeClr val="dk1"/>
                          </a:solidFill>
                          <a:effectLst/>
                          <a:latin typeface="+mn-lt"/>
                          <a:ea typeface="+mn-ea"/>
                          <a:cs typeface="+mn-cs"/>
                        </a:rPr>
                        <a:t>10%</a:t>
                      </a:r>
                      <a:r>
                        <a:rPr lang="zh-TW" altLang="zh-TW" sz="1800" kern="1200" dirty="0" smtClean="0">
                          <a:solidFill>
                            <a:schemeClr val="dk1"/>
                          </a:solidFill>
                          <a:effectLst/>
                          <a:latin typeface="+mn-lt"/>
                          <a:ea typeface="+mn-ea"/>
                          <a:cs typeface="+mn-cs"/>
                        </a:rPr>
                        <a:t>，全數以現金增資發行新股方式，扣除保留供員工承購之股數後，比照一般</a:t>
                      </a:r>
                      <a:r>
                        <a:rPr lang="en-US" altLang="zh-TW" sz="1800" kern="1200" dirty="0" smtClean="0">
                          <a:solidFill>
                            <a:schemeClr val="dk1"/>
                          </a:solidFill>
                          <a:effectLst/>
                          <a:latin typeface="+mn-lt"/>
                          <a:ea typeface="+mn-ea"/>
                          <a:cs typeface="+mn-cs"/>
                        </a:rPr>
                        <a:t>IPO</a:t>
                      </a:r>
                      <a:r>
                        <a:rPr lang="zh-TW" altLang="zh-TW" sz="1800" kern="1200" dirty="0" smtClean="0">
                          <a:solidFill>
                            <a:schemeClr val="dk1"/>
                          </a:solidFill>
                          <a:effectLst/>
                          <a:latin typeface="+mn-lt"/>
                          <a:ea typeface="+mn-ea"/>
                          <a:cs typeface="+mn-cs"/>
                        </a:rPr>
                        <a:t>方式委託承銷商辦理公開銷售</a:t>
                      </a:r>
                      <a:r>
                        <a:rPr lang="zh-TW" altLang="en-US" sz="1800" kern="1200" dirty="0" smtClean="0">
                          <a:solidFill>
                            <a:schemeClr val="dk1"/>
                          </a:solidFill>
                          <a:effectLst/>
                          <a:latin typeface="+mn-lt"/>
                          <a:ea typeface="+mn-ea"/>
                          <a:cs typeface="+mn-cs"/>
                        </a:rPr>
                        <a:t>；</a:t>
                      </a:r>
                      <a:r>
                        <a:rPr lang="zh-TW" altLang="en-US" sz="1800" kern="1200" dirty="0" smtClean="0">
                          <a:solidFill>
                            <a:srgbClr val="FF0000"/>
                          </a:solidFill>
                          <a:effectLst/>
                          <a:latin typeface="+mn-lt"/>
                          <a:ea typeface="+mn-ea"/>
                          <a:cs typeface="+mn-cs"/>
                        </a:rPr>
                        <a:t>創新板</a:t>
                      </a:r>
                      <a:r>
                        <a:rPr lang="en-US" altLang="zh-TW" sz="1800" kern="1200" dirty="0" smtClean="0">
                          <a:solidFill>
                            <a:srgbClr val="FF0000"/>
                          </a:solidFill>
                          <a:effectLst/>
                          <a:latin typeface="+mn-lt"/>
                          <a:ea typeface="+mn-ea"/>
                          <a:cs typeface="+mn-cs"/>
                        </a:rPr>
                        <a:t>IPO</a:t>
                      </a:r>
                      <a:r>
                        <a:rPr lang="zh-TW" altLang="en-US" sz="1800" kern="1200" dirty="0" smtClean="0">
                          <a:solidFill>
                            <a:srgbClr val="FF0000"/>
                          </a:solidFill>
                          <a:effectLst/>
                          <a:latin typeface="+mn-lt"/>
                          <a:ea typeface="+mn-ea"/>
                          <a:cs typeface="+mn-cs"/>
                        </a:rPr>
                        <a:t>上市掛牌日起未滿</a:t>
                      </a:r>
                      <a:r>
                        <a:rPr lang="en-US" altLang="zh-TW" sz="1800" kern="1200" dirty="0" smtClean="0">
                          <a:solidFill>
                            <a:srgbClr val="FF0000"/>
                          </a:solidFill>
                          <a:effectLst/>
                          <a:latin typeface="+mn-lt"/>
                          <a:ea typeface="+mn-ea"/>
                          <a:cs typeface="+mn-cs"/>
                        </a:rPr>
                        <a:t>2</a:t>
                      </a:r>
                      <a:r>
                        <a:rPr lang="zh-TW" altLang="en-US" sz="1800" kern="1200" dirty="0" smtClean="0">
                          <a:solidFill>
                            <a:srgbClr val="FF0000"/>
                          </a:solidFill>
                          <a:effectLst/>
                          <a:latin typeface="+mn-lt"/>
                          <a:ea typeface="+mn-ea"/>
                          <a:cs typeface="+mn-cs"/>
                        </a:rPr>
                        <a:t>年申請轉板者，公開銷售股數得扣除</a:t>
                      </a:r>
                      <a:r>
                        <a:rPr lang="en-US" altLang="zh-TW" sz="1800" kern="1200" dirty="0" smtClean="0">
                          <a:solidFill>
                            <a:srgbClr val="FF0000"/>
                          </a:solidFill>
                          <a:effectLst/>
                          <a:latin typeface="+mn-lt"/>
                          <a:ea typeface="+mn-ea"/>
                          <a:cs typeface="+mn-cs"/>
                        </a:rPr>
                        <a:t>IPO</a:t>
                      </a:r>
                      <a:r>
                        <a:rPr lang="zh-TW" altLang="en-US" sz="1800" kern="1200" dirty="0" smtClean="0">
                          <a:solidFill>
                            <a:srgbClr val="FF0000"/>
                          </a:solidFill>
                          <a:effectLst/>
                          <a:latin typeface="+mn-lt"/>
                          <a:ea typeface="+mn-ea"/>
                          <a:cs typeface="+mn-cs"/>
                        </a:rPr>
                        <a:t>時已提撥之</a:t>
                      </a:r>
                      <a:r>
                        <a:rPr lang="en-US" altLang="zh-TW" sz="1800" kern="1200" dirty="0" smtClean="0">
                          <a:solidFill>
                            <a:srgbClr val="FF0000"/>
                          </a:solidFill>
                          <a:effectLst/>
                          <a:latin typeface="+mn-lt"/>
                          <a:ea typeface="+mn-ea"/>
                          <a:cs typeface="+mn-cs"/>
                        </a:rPr>
                        <a:t>3%</a:t>
                      </a:r>
                      <a:r>
                        <a:rPr lang="zh-TW" altLang="en-US" sz="1800" kern="1200" dirty="0" smtClean="0">
                          <a:solidFill>
                            <a:srgbClr val="FF0000"/>
                          </a:solidFill>
                          <a:effectLst/>
                          <a:latin typeface="+mn-lt"/>
                          <a:ea typeface="+mn-ea"/>
                          <a:cs typeface="+mn-cs"/>
                        </a:rPr>
                        <a:t>股數</a:t>
                      </a:r>
                      <a:r>
                        <a:rPr lang="zh-TW" altLang="en-US" sz="1800" kern="1200" dirty="0" smtClean="0">
                          <a:solidFill>
                            <a:schemeClr val="tx1"/>
                          </a:solidFill>
                          <a:effectLst/>
                          <a:latin typeface="+mn-lt"/>
                          <a:ea typeface="+mn-ea"/>
                          <a:cs typeface="+mn-cs"/>
                        </a:rPr>
                        <a:t>。其中</a:t>
                      </a:r>
                      <a:r>
                        <a:rPr lang="en-US" altLang="zh-TW" sz="1800" kern="1200" dirty="0" smtClean="0">
                          <a:solidFill>
                            <a:schemeClr val="tx1"/>
                          </a:solidFill>
                          <a:effectLst/>
                          <a:latin typeface="+mn-lt"/>
                          <a:ea typeface="+mn-ea"/>
                          <a:cs typeface="+mn-cs"/>
                        </a:rPr>
                        <a:t>60%</a:t>
                      </a:r>
                      <a:r>
                        <a:rPr lang="zh-TW" altLang="en-US" sz="1800" kern="1200" dirty="0" smtClean="0">
                          <a:solidFill>
                            <a:schemeClr val="tx1"/>
                          </a:solidFill>
                          <a:effectLst/>
                          <a:latin typeface="+mn-lt"/>
                          <a:ea typeface="+mn-ea"/>
                          <a:cs typeface="+mn-cs"/>
                        </a:rPr>
                        <a:t>應採公開申購</a:t>
                      </a:r>
                      <a:endParaRPr lang="zh-TW" altLang="en-US" dirty="0">
                        <a:solidFill>
                          <a:schemeClr val="tx1"/>
                        </a:solidFill>
                      </a:endParaRPr>
                    </a:p>
                  </a:txBody>
                  <a:tcPr/>
                </a:tc>
                <a:tc>
                  <a:txBody>
                    <a:bodyPr/>
                    <a:lstStyle/>
                    <a:p>
                      <a:pPr marL="0" marR="0" lvl="0" indent="0" algn="just" defTabSz="914400" rtl="0" eaLnBrk="1" fontAlgn="auto" latinLnBrk="0" hangingPunct="1">
                        <a:lnSpc>
                          <a:spcPts val="1900"/>
                        </a:lnSpc>
                        <a:spcBef>
                          <a:spcPts val="0"/>
                        </a:spcBef>
                        <a:spcAft>
                          <a:spcPts val="0"/>
                        </a:spcAft>
                        <a:buClrTx/>
                        <a:buSzTx/>
                        <a:buFontTx/>
                        <a:buNone/>
                        <a:tabLst/>
                        <a:defRPr/>
                      </a:pPr>
                      <a:r>
                        <a:rPr lang="zh-TW" altLang="zh-TW" sz="1600" b="1" kern="100" dirty="0" smtClean="0">
                          <a:effectLst/>
                          <a:latin typeface="Book Antiqua" panose="02040602050305030304" pitchFamily="18" charset="0"/>
                          <a:ea typeface="標楷體" panose="03000509000000000000" pitchFamily="65" charset="-120"/>
                          <a:cs typeface="Times New Roman" panose="02020603050405020304" pitchFamily="18" charset="0"/>
                        </a:rPr>
                        <a:t>上市審查準則</a:t>
                      </a:r>
                      <a:r>
                        <a:rPr lang="zh-TW" altLang="zh-TW" sz="1600" kern="100" dirty="0" smtClean="0">
                          <a:effectLst/>
                          <a:latin typeface="Book Antiqua" panose="02040602050305030304" pitchFamily="18" charset="0"/>
                          <a:ea typeface="標楷體" panose="03000509000000000000" pitchFamily="65" charset="-120"/>
                          <a:cs typeface="Times New Roman" panose="02020603050405020304" pitchFamily="18" charset="0"/>
                        </a:rPr>
                        <a:t>第</a:t>
                      </a:r>
                      <a:r>
                        <a:rPr lang="en-US" altLang="zh-TW" sz="1600" kern="100" dirty="0" smtClean="0">
                          <a:effectLst/>
                          <a:latin typeface="Book Antiqua" panose="02040602050305030304" pitchFamily="18" charset="0"/>
                          <a:ea typeface="標楷體" panose="03000509000000000000" pitchFamily="65" charset="-120"/>
                          <a:cs typeface="Times New Roman" panose="02020603050405020304" pitchFamily="18" charset="0"/>
                        </a:rPr>
                        <a:t>40</a:t>
                      </a:r>
                      <a:r>
                        <a:rPr lang="zh-TW" altLang="zh-TW" sz="1600" kern="100" dirty="0" smtClean="0">
                          <a:effectLst/>
                          <a:latin typeface="Book Antiqua" panose="02040602050305030304" pitchFamily="18" charset="0"/>
                          <a:ea typeface="標楷體" panose="03000509000000000000" pitchFamily="65" charset="-120"/>
                          <a:cs typeface="Times New Roman" panose="02020603050405020304" pitchFamily="18" charset="0"/>
                        </a:rPr>
                        <a:t>條，</a:t>
                      </a:r>
                      <a:r>
                        <a:rPr lang="zh-TW" altLang="zh-TW" sz="1600" b="1" kern="100" dirty="0" smtClean="0">
                          <a:effectLst/>
                          <a:latin typeface="Book Antiqua" panose="02040602050305030304" pitchFamily="18" charset="0"/>
                          <a:ea typeface="標楷體" panose="03000509000000000000" pitchFamily="65" charset="-120"/>
                          <a:cs typeface="Times New Roman" panose="02020603050405020304" pitchFamily="18" charset="0"/>
                        </a:rPr>
                        <a:t>有價證券上市審查準則補充規定</a:t>
                      </a:r>
                      <a:r>
                        <a:rPr lang="zh-TW" altLang="zh-TW" sz="1600" kern="100" dirty="0" smtClean="0">
                          <a:effectLst/>
                          <a:latin typeface="Book Antiqua" panose="02040602050305030304" pitchFamily="18" charset="0"/>
                          <a:ea typeface="標楷體" panose="03000509000000000000" pitchFamily="65" charset="-120"/>
                          <a:cs typeface="Times New Roman" panose="02020603050405020304" pitchFamily="18" charset="0"/>
                        </a:rPr>
                        <a:t>第</a:t>
                      </a:r>
                      <a:r>
                        <a:rPr lang="en-US" altLang="zh-TW" sz="1600" kern="100" dirty="0" smtClean="0">
                          <a:effectLst/>
                          <a:latin typeface="Book Antiqua" panose="02040602050305030304" pitchFamily="18" charset="0"/>
                          <a:ea typeface="標楷體" panose="03000509000000000000" pitchFamily="65" charset="-120"/>
                          <a:cs typeface="Times New Roman" panose="02020603050405020304" pitchFamily="18" charset="0"/>
                        </a:rPr>
                        <a:t>17</a:t>
                      </a:r>
                      <a:r>
                        <a:rPr lang="zh-TW" altLang="zh-TW" sz="1600" kern="100" dirty="0" smtClean="0">
                          <a:effectLst/>
                          <a:latin typeface="Book Antiqua" panose="02040602050305030304" pitchFamily="18" charset="0"/>
                          <a:ea typeface="標楷體" panose="03000509000000000000" pitchFamily="65" charset="-120"/>
                          <a:cs typeface="Times New Roman" panose="02020603050405020304" pitchFamily="18" charset="0"/>
                        </a:rPr>
                        <a:t>條之</a:t>
                      </a:r>
                      <a:r>
                        <a:rPr lang="en-US" altLang="zh-TW" sz="1600" kern="100" dirty="0" smtClean="0">
                          <a:effectLst/>
                          <a:latin typeface="Book Antiqua" panose="02040602050305030304" pitchFamily="18" charset="0"/>
                          <a:ea typeface="標楷體" panose="03000509000000000000" pitchFamily="65" charset="-120"/>
                          <a:cs typeface="Times New Roman" panose="02020603050405020304" pitchFamily="18" charset="0"/>
                        </a:rPr>
                        <a:t>1</a:t>
                      </a:r>
                      <a:r>
                        <a:rPr lang="en-US" altLang="zh-TW" sz="1600" kern="1200" dirty="0" smtClean="0">
                          <a:solidFill>
                            <a:srgbClr val="7030A0"/>
                          </a:solidFill>
                          <a:effectLst/>
                          <a:latin typeface="+mn-lt"/>
                          <a:ea typeface="+mn-ea"/>
                          <a:cs typeface="+mn-cs"/>
                        </a:rPr>
                        <a:t>(111.9.21</a:t>
                      </a:r>
                      <a:r>
                        <a:rPr lang="zh-TW" altLang="en-US" sz="1600" kern="1200" dirty="0" smtClean="0">
                          <a:solidFill>
                            <a:srgbClr val="7030A0"/>
                          </a:solidFill>
                          <a:effectLst/>
                          <a:latin typeface="+mn-lt"/>
                          <a:ea typeface="+mn-ea"/>
                          <a:cs typeface="+mn-cs"/>
                        </a:rPr>
                        <a:t>修正</a:t>
                      </a:r>
                      <a:r>
                        <a:rPr lang="en-US" altLang="zh-TW" sz="1600" kern="1200" dirty="0" smtClean="0">
                          <a:solidFill>
                            <a:srgbClr val="7030A0"/>
                          </a:solidFill>
                          <a:effectLst/>
                          <a:latin typeface="+mn-lt"/>
                          <a:ea typeface="+mn-ea"/>
                          <a:cs typeface="+mn-cs"/>
                        </a:rPr>
                        <a:t>)</a:t>
                      </a:r>
                      <a:endParaRPr lang="zh-TW" altLang="en-US" sz="1600" dirty="0" smtClean="0">
                        <a:solidFill>
                          <a:srgbClr val="7030A0"/>
                        </a:solidFill>
                      </a:endParaRPr>
                    </a:p>
                    <a:p>
                      <a:pPr algn="just">
                        <a:lnSpc>
                          <a:spcPts val="1900"/>
                        </a:lnSpc>
                        <a:spcAft>
                          <a:spcPts val="0"/>
                        </a:spcAft>
                      </a:pPr>
                      <a:endParaRPr lang="zh-TW" altLang="zh-TW" sz="1600" kern="100" dirty="0" smtClean="0">
                        <a:effectLst/>
                        <a:latin typeface="Calibri" panose="020F0502020204030204" pitchFamily="34" charset="0"/>
                        <a:ea typeface="新細明體" panose="02020500000000000000" pitchFamily="18" charset="-120"/>
                        <a:cs typeface="Times New Roman" panose="02020603050405020304" pitchFamily="18" charset="0"/>
                      </a:endParaRPr>
                    </a:p>
                  </a:txBody>
                  <a:tcPr/>
                </a:tc>
                <a:extLst>
                  <a:ext uri="{0D108BD9-81ED-4DB2-BD59-A6C34878D82A}">
                    <a16:rowId xmlns:a16="http://schemas.microsoft.com/office/drawing/2014/main" val="2468330104"/>
                  </a:ext>
                </a:extLst>
              </a:tr>
              <a:tr h="568779">
                <a:tc>
                  <a:txBody>
                    <a:bodyPr/>
                    <a:lstStyle/>
                    <a:p>
                      <a:r>
                        <a:rPr lang="zh-TW" altLang="en-US" b="1" dirty="0" smtClean="0"/>
                        <a:t>法遵契約</a:t>
                      </a:r>
                      <a:endParaRPr lang="zh-TW" altLang="en-US" b="1" dirty="0"/>
                    </a:p>
                  </a:txBody>
                  <a:tcPr/>
                </a:tc>
                <a:tc>
                  <a:txBody>
                    <a:bodyPr/>
                    <a:lstStyle/>
                    <a:p>
                      <a:r>
                        <a:rPr lang="zh-TW" altLang="en-US" dirty="0" smtClean="0">
                          <a:solidFill>
                            <a:srgbClr val="FF0000"/>
                          </a:solidFill>
                        </a:rPr>
                        <a:t>委任契約得予終止</a:t>
                      </a:r>
                      <a:endParaRPr lang="zh-TW" altLang="en-US" dirty="0">
                        <a:solidFill>
                          <a:srgbClr val="FF0000"/>
                        </a:solidFill>
                      </a:endParaRPr>
                    </a:p>
                  </a:txBody>
                  <a:tcPr/>
                </a:tc>
                <a:tc>
                  <a:txBody>
                    <a:bodyPr/>
                    <a:lstStyle/>
                    <a:p>
                      <a:r>
                        <a:rPr lang="zh-TW" altLang="en-US" sz="1600" b="1" kern="100" dirty="0" smtClean="0">
                          <a:solidFill>
                            <a:schemeClr val="dk1"/>
                          </a:solidFill>
                          <a:effectLst/>
                          <a:latin typeface="Book Antiqua" panose="02040602050305030304" pitchFamily="18" charset="0"/>
                          <a:ea typeface="標楷體" panose="03000509000000000000" pitchFamily="65" charset="-120"/>
                          <a:cs typeface="Times New Roman" panose="02020603050405020304" pitchFamily="18" charset="0"/>
                        </a:rPr>
                        <a:t>上市審查準則</a:t>
                      </a:r>
                      <a:r>
                        <a:rPr lang="zh-TW" altLang="en-US" sz="1600" kern="100" dirty="0" smtClean="0">
                          <a:effectLst/>
                          <a:latin typeface="+mn-ea"/>
                          <a:ea typeface="+mn-ea"/>
                          <a:cs typeface="Times New Roman" panose="02020603050405020304" pitchFamily="18" charset="0"/>
                        </a:rPr>
                        <a:t>第</a:t>
                      </a:r>
                      <a:r>
                        <a:rPr lang="en-US" altLang="zh-TW" sz="1600" kern="100" dirty="0" smtClean="0">
                          <a:effectLst/>
                          <a:latin typeface="+mn-ea"/>
                          <a:ea typeface="+mn-ea"/>
                          <a:cs typeface="Times New Roman" panose="02020603050405020304" pitchFamily="18" charset="0"/>
                        </a:rPr>
                        <a:t>34</a:t>
                      </a:r>
                      <a:r>
                        <a:rPr lang="zh-TW" altLang="en-US" sz="1600" kern="100" dirty="0" smtClean="0">
                          <a:effectLst/>
                          <a:latin typeface="+mn-ea"/>
                          <a:ea typeface="+mn-ea"/>
                          <a:cs typeface="Times New Roman" panose="02020603050405020304" pitchFamily="18" charset="0"/>
                        </a:rPr>
                        <a:t>條</a:t>
                      </a:r>
                      <a:r>
                        <a:rPr lang="en-US" altLang="zh-TW" sz="1600" kern="1200" dirty="0" smtClean="0">
                          <a:solidFill>
                            <a:srgbClr val="7030A0"/>
                          </a:solidFill>
                          <a:effectLst/>
                          <a:latin typeface="+mn-lt"/>
                          <a:ea typeface="+mn-ea"/>
                          <a:cs typeface="+mn-cs"/>
                        </a:rPr>
                        <a:t>(111.9.21</a:t>
                      </a:r>
                      <a:r>
                        <a:rPr lang="zh-TW" altLang="en-US" sz="1600" kern="1200" dirty="0" smtClean="0">
                          <a:solidFill>
                            <a:srgbClr val="7030A0"/>
                          </a:solidFill>
                          <a:effectLst/>
                          <a:latin typeface="+mn-lt"/>
                          <a:ea typeface="+mn-ea"/>
                          <a:cs typeface="+mn-cs"/>
                        </a:rPr>
                        <a:t>修正</a:t>
                      </a:r>
                      <a:r>
                        <a:rPr lang="en-US" altLang="zh-TW" sz="1600" kern="1200" dirty="0" smtClean="0">
                          <a:solidFill>
                            <a:srgbClr val="7030A0"/>
                          </a:solidFill>
                          <a:effectLst/>
                          <a:latin typeface="+mn-lt"/>
                          <a:ea typeface="+mn-ea"/>
                          <a:cs typeface="+mn-cs"/>
                        </a:rPr>
                        <a:t>)</a:t>
                      </a:r>
                      <a:endParaRPr lang="zh-TW" altLang="en-US" sz="1600" dirty="0">
                        <a:solidFill>
                          <a:srgbClr val="7030A0"/>
                        </a:solidFill>
                      </a:endParaRPr>
                    </a:p>
                  </a:txBody>
                  <a:tcPr/>
                </a:tc>
                <a:extLst>
                  <a:ext uri="{0D108BD9-81ED-4DB2-BD59-A6C34878D82A}">
                    <a16:rowId xmlns:a16="http://schemas.microsoft.com/office/drawing/2014/main" val="1541973191"/>
                  </a:ext>
                </a:extLst>
              </a:tr>
            </a:tbl>
          </a:graphicData>
        </a:graphic>
      </p:graphicFrame>
    </p:spTree>
    <p:extLst>
      <p:ext uri="{BB962C8B-B14F-4D97-AF65-F5344CB8AC3E}">
        <p14:creationId xmlns:p14="http://schemas.microsoft.com/office/powerpoint/2010/main" val="1185899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4E2857-DE5C-405C-9397-A1FB21F696D0}" type="slidenum">
              <a:rPr kumimoji="0" lang="zh-TW" altLang="en-US" sz="1200" b="0" i="0" u="none" strike="noStrike" kern="1200" cap="none" spc="0" normalizeH="0" baseline="0" noProof="0" smtClean="0">
                <a:ln>
                  <a:noFill/>
                </a:ln>
                <a:solidFill>
                  <a:prstClr val="black">
                    <a:tint val="75000"/>
                  </a:prstClr>
                </a:solidFill>
                <a:effectLst/>
                <a:uLnTx/>
                <a:uFillTx/>
                <a:latin typeface="Calibri"/>
                <a:ea typeface="標楷體"/>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TW" altLang="en-US" sz="1200" b="0" i="0" u="none" strike="noStrike" kern="1200" cap="none" spc="0" normalizeH="0" baseline="0" noProof="0" dirty="0">
              <a:ln>
                <a:noFill/>
              </a:ln>
              <a:solidFill>
                <a:prstClr val="black">
                  <a:tint val="75000"/>
                </a:prstClr>
              </a:solidFill>
              <a:effectLst/>
              <a:uLnTx/>
              <a:uFillTx/>
              <a:latin typeface="Calibri"/>
              <a:ea typeface="標楷體"/>
              <a:cs typeface="+mn-cs"/>
            </a:endParaRPr>
          </a:p>
        </p:txBody>
      </p:sp>
      <p:sp>
        <p:nvSpPr>
          <p:cNvPr id="5" name="標題 1"/>
          <p:cNvSpPr>
            <a:spLocks noGrp="1"/>
          </p:cNvSpPr>
          <p:nvPr>
            <p:ph type="title"/>
          </p:nvPr>
        </p:nvSpPr>
        <p:spPr/>
        <p:txBody>
          <a:bodyPr/>
          <a:lstStyle/>
          <a:p>
            <a:r>
              <a:rPr lang="zh-TW" altLang="en-US" sz="3200" spc="-150" dirty="0">
                <a:solidFill>
                  <a:schemeClr val="accent4">
                    <a:lumMod val="50000"/>
                  </a:schemeClr>
                </a:solidFill>
              </a:rPr>
              <a:t>二</a:t>
            </a:r>
            <a:r>
              <a:rPr lang="zh-TW" altLang="en-US" sz="3200" spc="-150" dirty="0" smtClean="0">
                <a:solidFill>
                  <a:schemeClr val="accent4">
                    <a:lumMod val="50000"/>
                  </a:schemeClr>
                </a:solidFill>
              </a:rPr>
              <a:t>、</a:t>
            </a:r>
            <a:r>
              <a:rPr lang="zh-TW" altLang="en-US" sz="3200" dirty="0"/>
              <a:t>創新板規範</a:t>
            </a:r>
            <a:r>
              <a:rPr lang="zh-TW" altLang="en-US" sz="3200" dirty="0" smtClean="0"/>
              <a:t>說明</a:t>
            </a:r>
            <a:endParaRPr lang="zh-TW" altLang="en-US" sz="3200" dirty="0"/>
          </a:p>
        </p:txBody>
      </p:sp>
      <p:graphicFrame>
        <p:nvGraphicFramePr>
          <p:cNvPr id="2" name="表格 1"/>
          <p:cNvGraphicFramePr>
            <a:graphicFrameLocks noGrp="1"/>
          </p:cNvGraphicFramePr>
          <p:nvPr>
            <p:extLst>
              <p:ext uri="{D42A27DB-BD31-4B8C-83A1-F6EECF244321}">
                <p14:modId xmlns:p14="http://schemas.microsoft.com/office/powerpoint/2010/main" val="2415647810"/>
              </p:ext>
            </p:extLst>
          </p:nvPr>
        </p:nvGraphicFramePr>
        <p:xfrm>
          <a:off x="196850" y="1371600"/>
          <a:ext cx="8839200" cy="5589851"/>
        </p:xfrm>
        <a:graphic>
          <a:graphicData uri="http://schemas.openxmlformats.org/drawingml/2006/table">
            <a:tbl>
              <a:tblPr firstRow="1" bandRow="1">
                <a:tableStyleId>{7DF18680-E054-41AD-8BC1-D1AEF772440D}</a:tableStyleId>
              </a:tblPr>
              <a:tblGrid>
                <a:gridCol w="1600200">
                  <a:extLst>
                    <a:ext uri="{9D8B030D-6E8A-4147-A177-3AD203B41FA5}">
                      <a16:colId xmlns:a16="http://schemas.microsoft.com/office/drawing/2014/main" val="3631422688"/>
                    </a:ext>
                  </a:extLst>
                </a:gridCol>
                <a:gridCol w="4603750">
                  <a:extLst>
                    <a:ext uri="{9D8B030D-6E8A-4147-A177-3AD203B41FA5}">
                      <a16:colId xmlns:a16="http://schemas.microsoft.com/office/drawing/2014/main" val="928269043"/>
                    </a:ext>
                  </a:extLst>
                </a:gridCol>
                <a:gridCol w="2635250">
                  <a:extLst>
                    <a:ext uri="{9D8B030D-6E8A-4147-A177-3AD203B41FA5}">
                      <a16:colId xmlns:a16="http://schemas.microsoft.com/office/drawing/2014/main" val="1733433613"/>
                    </a:ext>
                  </a:extLst>
                </a:gridCol>
              </a:tblGrid>
              <a:tr h="469211">
                <a:tc>
                  <a:txBody>
                    <a:bodyPr/>
                    <a:lstStyle/>
                    <a:p>
                      <a:pPr algn="ctr"/>
                      <a:r>
                        <a:rPr lang="zh-TW" altLang="en-US" dirty="0" smtClean="0"/>
                        <a:t>項目</a:t>
                      </a:r>
                      <a:endParaRPr lang="zh-TW" altLang="en-US" dirty="0"/>
                    </a:p>
                  </a:txBody>
                  <a:tcPr/>
                </a:tc>
                <a:tc>
                  <a:txBody>
                    <a:bodyPr/>
                    <a:lstStyle/>
                    <a:p>
                      <a:pPr algn="ctr"/>
                      <a:r>
                        <a:rPr lang="zh-TW" altLang="en-US" dirty="0" smtClean="0"/>
                        <a:t>說明</a:t>
                      </a:r>
                      <a:endParaRPr lang="zh-TW" altLang="en-US" dirty="0"/>
                    </a:p>
                  </a:txBody>
                  <a:tcPr/>
                </a:tc>
                <a:tc>
                  <a:txBody>
                    <a:bodyPr/>
                    <a:lstStyle/>
                    <a:p>
                      <a:pPr algn="ctr"/>
                      <a:r>
                        <a:rPr lang="zh-TW" altLang="en-US" dirty="0" smtClean="0"/>
                        <a:t>依據</a:t>
                      </a:r>
                      <a:endParaRPr lang="zh-TW" altLang="en-US" dirty="0"/>
                    </a:p>
                  </a:txBody>
                  <a:tcPr/>
                </a:tc>
                <a:extLst>
                  <a:ext uri="{0D108BD9-81ED-4DB2-BD59-A6C34878D82A}">
                    <a16:rowId xmlns:a16="http://schemas.microsoft.com/office/drawing/2014/main" val="2074466587"/>
                  </a:ext>
                </a:extLst>
              </a:tr>
              <a:tr h="1143000">
                <a:tc>
                  <a:txBody>
                    <a:bodyPr/>
                    <a:lstStyle/>
                    <a:p>
                      <a:pPr marL="0" marR="0" lvl="0" indent="0" algn="l" defTabSz="914400" rtl="0" eaLnBrk="1" fontAlgn="auto" latinLnBrk="0" hangingPunct="1">
                        <a:lnSpc>
                          <a:spcPts val="1900"/>
                        </a:lnSpc>
                        <a:spcBef>
                          <a:spcPts val="600"/>
                        </a:spcBef>
                        <a:spcAft>
                          <a:spcPts val="0"/>
                        </a:spcAft>
                        <a:buClrTx/>
                        <a:buSzTx/>
                        <a:buFontTx/>
                        <a:buNone/>
                        <a:tabLst/>
                        <a:defRPr/>
                      </a:pPr>
                      <a:r>
                        <a:rPr lang="zh-TW" altLang="en-US" b="1" dirty="0" smtClean="0"/>
                        <a:t>評估意見</a:t>
                      </a:r>
                      <a:endParaRPr lang="zh-TW" altLang="zh-TW" sz="1800" b="1" kern="100" dirty="0" smtClean="0">
                        <a:effectLst/>
                        <a:latin typeface="Calibri" panose="020F0502020204030204" pitchFamily="34" charset="0"/>
                        <a:ea typeface="新細明體" panose="02020500000000000000" pitchFamily="18" charset="-120"/>
                        <a:cs typeface="Times New Roman" panose="02020603050405020304" pitchFamily="18" charset="0"/>
                      </a:endParaRPr>
                    </a:p>
                    <a:p>
                      <a:pPr>
                        <a:lnSpc>
                          <a:spcPts val="1900"/>
                        </a:lnSpc>
                        <a:spcBef>
                          <a:spcPts val="600"/>
                        </a:spcBef>
                        <a:spcAft>
                          <a:spcPts val="0"/>
                        </a:spcAft>
                      </a:pPr>
                      <a:endParaRPr lang="zh-TW" altLang="zh-TW" sz="1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zh-TW" altLang="en-US" dirty="0" smtClean="0"/>
                        <a:t>關於符合政府產業發展策略，擁有關鍵核心技術，及創新能力或創新經營模式之申請上市條件，應由推薦證券承銷商出具評估意見說明</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altLang="zh-TW" dirty="0" smtClean="0"/>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800" b="1" kern="100" dirty="0" smtClean="0">
                          <a:effectLst/>
                          <a:latin typeface="Book Antiqua" panose="02040602050305030304" pitchFamily="18" charset="0"/>
                          <a:ea typeface="標楷體" panose="03000509000000000000" pitchFamily="65" charset="-120"/>
                          <a:cs typeface="Times New Roman" panose="02020603050405020304" pitchFamily="18" charset="0"/>
                        </a:rPr>
                        <a:t>上市審查準則</a:t>
                      </a:r>
                      <a:r>
                        <a:rPr lang="zh-TW" altLang="zh-TW" sz="1800" kern="100" dirty="0" smtClean="0">
                          <a:effectLst/>
                          <a:latin typeface="Book Antiqua" panose="02040602050305030304" pitchFamily="18" charset="0"/>
                          <a:ea typeface="標楷體" panose="03000509000000000000" pitchFamily="65" charset="-120"/>
                          <a:cs typeface="Times New Roman" panose="02020603050405020304" pitchFamily="18" charset="0"/>
                        </a:rPr>
                        <a:t>第</a:t>
                      </a:r>
                      <a:r>
                        <a:rPr lang="en-US" altLang="zh-TW" sz="1800" kern="100" dirty="0" smtClean="0">
                          <a:effectLst/>
                          <a:latin typeface="Book Antiqua" panose="02040602050305030304" pitchFamily="18" charset="0"/>
                          <a:ea typeface="標楷體" panose="03000509000000000000" pitchFamily="65" charset="-120"/>
                          <a:cs typeface="Times New Roman" panose="02020603050405020304" pitchFamily="18" charset="0"/>
                        </a:rPr>
                        <a:t>29</a:t>
                      </a:r>
                      <a:r>
                        <a:rPr lang="zh-TW" altLang="zh-TW" sz="1800" kern="100" dirty="0" smtClean="0">
                          <a:effectLst/>
                          <a:latin typeface="Book Antiqua" panose="02040602050305030304" pitchFamily="18" charset="0"/>
                          <a:ea typeface="標楷體" panose="03000509000000000000" pitchFamily="65" charset="-120"/>
                          <a:cs typeface="Times New Roman" panose="02020603050405020304" pitchFamily="18" charset="0"/>
                        </a:rPr>
                        <a:t>條第</a:t>
                      </a:r>
                      <a:r>
                        <a:rPr lang="en-US" altLang="zh-TW" sz="1800" kern="100" dirty="0" smtClean="0">
                          <a:effectLst/>
                          <a:latin typeface="Book Antiqua" panose="02040602050305030304" pitchFamily="18" charset="0"/>
                          <a:ea typeface="標楷體" panose="03000509000000000000" pitchFamily="65" charset="-120"/>
                          <a:cs typeface="Times New Roman" panose="02020603050405020304" pitchFamily="18" charset="0"/>
                        </a:rPr>
                        <a:t>4</a:t>
                      </a:r>
                      <a:r>
                        <a:rPr lang="zh-TW" altLang="zh-TW" sz="1800" kern="100" dirty="0" smtClean="0">
                          <a:effectLst/>
                          <a:latin typeface="Book Antiqua" panose="02040602050305030304" pitchFamily="18" charset="0"/>
                          <a:ea typeface="標楷體" panose="03000509000000000000" pitchFamily="65" charset="-120"/>
                          <a:cs typeface="Times New Roman" panose="02020603050405020304" pitchFamily="18" charset="0"/>
                        </a:rPr>
                        <a:t>項</a:t>
                      </a:r>
                      <a:endParaRPr lang="zh-TW" altLang="zh-TW" sz="1800" kern="100" dirty="0" smtClean="0">
                        <a:effectLst/>
                        <a:latin typeface="Calibri" panose="020F0502020204030204" pitchFamily="34" charset="0"/>
                        <a:ea typeface="新細明體" panose="02020500000000000000" pitchFamily="18" charset="-120"/>
                        <a:cs typeface="Times New Roman" panose="02020603050405020304" pitchFamily="18" charset="0"/>
                      </a:endParaRPr>
                    </a:p>
                    <a:p>
                      <a:endParaRPr lang="zh-TW" altLang="zh-TW" sz="1800" kern="1200" dirty="0">
                        <a:solidFill>
                          <a:schemeClr val="dk1"/>
                        </a:solidFill>
                        <a:effectLst/>
                        <a:latin typeface="+mn-lt"/>
                        <a:ea typeface="+mn-ea"/>
                        <a:cs typeface="+mn-cs"/>
                      </a:endParaRPr>
                    </a:p>
                  </a:txBody>
                  <a:tcPr/>
                </a:tc>
                <a:extLst>
                  <a:ext uri="{0D108BD9-81ED-4DB2-BD59-A6C34878D82A}">
                    <a16:rowId xmlns:a16="http://schemas.microsoft.com/office/drawing/2014/main" val="3008958285"/>
                  </a:ext>
                </a:extLst>
              </a:tr>
              <a:tr h="2273989">
                <a:tc>
                  <a:txBody>
                    <a:bodyPr/>
                    <a:lstStyle/>
                    <a:p>
                      <a:pPr marL="0" marR="0" lvl="0" indent="0" algn="l" defTabSz="914400" rtl="0" eaLnBrk="1" fontAlgn="auto" latinLnBrk="0" hangingPunct="1">
                        <a:lnSpc>
                          <a:spcPts val="1900"/>
                        </a:lnSpc>
                        <a:spcBef>
                          <a:spcPts val="600"/>
                        </a:spcBef>
                        <a:spcAft>
                          <a:spcPts val="0"/>
                        </a:spcAft>
                        <a:buClrTx/>
                        <a:buSzTx/>
                        <a:buFontTx/>
                        <a:buNone/>
                        <a:tabLst/>
                        <a:defRPr/>
                      </a:pPr>
                      <a:r>
                        <a:rPr lang="zh-TW" altLang="zh-TW" sz="1800" b="1" kern="1200" dirty="0" smtClean="0">
                          <a:solidFill>
                            <a:schemeClr val="dk1"/>
                          </a:solidFill>
                          <a:effectLst/>
                          <a:latin typeface="+mn-lt"/>
                          <a:ea typeface="+mn-ea"/>
                          <a:cs typeface="+mn-cs"/>
                        </a:rPr>
                        <a:t>評估報告</a:t>
                      </a:r>
                      <a:r>
                        <a:rPr lang="zh-TW" altLang="en-US" sz="1800" b="1" kern="1200" dirty="0" smtClean="0">
                          <a:solidFill>
                            <a:schemeClr val="dk1"/>
                          </a:solidFill>
                          <a:effectLst/>
                          <a:latin typeface="+mn-lt"/>
                          <a:ea typeface="+mn-ea"/>
                          <a:cs typeface="+mn-cs"/>
                        </a:rPr>
                        <a:t>及查核程序</a:t>
                      </a:r>
                      <a:endParaRPr lang="en-US" altLang="zh-TW" sz="1800" b="1" kern="1200" dirty="0" smtClean="0">
                        <a:solidFill>
                          <a:schemeClr val="dk1"/>
                        </a:solidFill>
                        <a:effectLst/>
                        <a:latin typeface="+mn-lt"/>
                        <a:ea typeface="+mn-ea"/>
                        <a:cs typeface="+mn-cs"/>
                      </a:endParaRPr>
                    </a:p>
                    <a:p>
                      <a:pPr>
                        <a:lnSpc>
                          <a:spcPts val="1900"/>
                        </a:lnSpc>
                        <a:spcBef>
                          <a:spcPts val="600"/>
                        </a:spcBef>
                        <a:spcAft>
                          <a:spcPts val="0"/>
                        </a:spcAft>
                      </a:pPr>
                      <a:endParaRPr lang="zh-TW" altLang="zh-TW" sz="1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zh-TW" altLang="en-US" sz="1800" kern="1200" dirty="0" smtClean="0">
                          <a:solidFill>
                            <a:schemeClr val="dk1"/>
                          </a:solidFill>
                          <a:effectLst/>
                          <a:latin typeface="+mn-lt"/>
                          <a:ea typeface="+mn-ea"/>
                          <a:cs typeface="+mn-cs"/>
                        </a:rPr>
                        <a:t>證券承銷商</a:t>
                      </a:r>
                      <a:r>
                        <a:rPr lang="zh-TW" altLang="zh-TW" sz="1800" kern="1200" dirty="0" smtClean="0">
                          <a:solidFill>
                            <a:schemeClr val="dk1"/>
                          </a:solidFill>
                          <a:effectLst/>
                          <a:latin typeface="+mn-lt"/>
                          <a:ea typeface="+mn-ea"/>
                          <a:cs typeface="+mn-cs"/>
                        </a:rPr>
                        <a:t>應就重大技術、政策變化等所致風險及因應措施、技術出資股東之資歷及未繼續參與經營之影響等事項加強評估查核</a:t>
                      </a:r>
                      <a:endParaRPr lang="en-US" altLang="zh-TW" sz="1800" kern="1200" dirty="0" smtClean="0">
                        <a:solidFill>
                          <a:schemeClr val="dk1"/>
                        </a:solidFill>
                        <a:effectLst/>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zh-TW" altLang="zh-TW" sz="1800" kern="1200" dirty="0" smtClean="0">
                          <a:solidFill>
                            <a:schemeClr val="dk1"/>
                          </a:solidFill>
                          <a:latin typeface="+mn-lt"/>
                          <a:ea typeface="+mn-ea"/>
                          <a:cs typeface="+mn-cs"/>
                        </a:rPr>
                        <a:t>涵蓋</a:t>
                      </a:r>
                      <a:r>
                        <a:rPr lang="zh-TW" altLang="zh-TW" sz="1800" kern="1200" dirty="0" smtClean="0">
                          <a:solidFill>
                            <a:schemeClr val="dk1"/>
                          </a:solidFill>
                          <a:effectLst/>
                          <a:latin typeface="+mn-lt"/>
                          <a:ea typeface="+mn-ea"/>
                          <a:cs typeface="+mn-cs"/>
                        </a:rPr>
                        <a:t>期間為最近期及最近二個會計年度</a:t>
                      </a:r>
                      <a:endParaRPr lang="en-US" altLang="zh-TW" sz="1800" kern="1200" dirty="0" smtClean="0">
                        <a:solidFill>
                          <a:schemeClr val="dk1"/>
                        </a:solidFill>
                        <a:effectLst/>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zh-TW" altLang="zh-TW" sz="1800" kern="1200" dirty="0" smtClean="0">
                          <a:solidFill>
                            <a:schemeClr val="dk1"/>
                          </a:solidFill>
                          <a:effectLst/>
                          <a:latin typeface="+mn-lt"/>
                          <a:ea typeface="+mn-ea"/>
                          <a:cs typeface="+mn-cs"/>
                        </a:rPr>
                        <a:t>評估報告應加強說明事項及評估報告有缺失情事時之處記缺點規定</a:t>
                      </a:r>
                      <a:endParaRPr lang="en-US" altLang="zh-TW" sz="18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altLang="zh-TW" dirty="0" smtClean="0"/>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證券承銷商辦理股票初次申請上市案之評估查核程序、股票初次上市之證券承銷商評估報告應行記載事項要點、就證券承銷商所提出評估報告或其他相關資料缺失處理辦法</a:t>
                      </a:r>
                      <a:endParaRPr lang="zh-TW" altLang="zh-TW" sz="1800" kern="1200" dirty="0">
                        <a:solidFill>
                          <a:schemeClr val="dk1"/>
                        </a:solidFill>
                        <a:effectLst/>
                        <a:latin typeface="+mn-lt"/>
                        <a:ea typeface="+mn-ea"/>
                        <a:cs typeface="+mn-cs"/>
                      </a:endParaRPr>
                    </a:p>
                  </a:txBody>
                  <a:tcPr/>
                </a:tc>
                <a:extLst>
                  <a:ext uri="{0D108BD9-81ED-4DB2-BD59-A6C34878D82A}">
                    <a16:rowId xmlns:a16="http://schemas.microsoft.com/office/drawing/2014/main" val="2315867834"/>
                  </a:ext>
                </a:extLst>
              </a:tr>
              <a:tr h="746263">
                <a:tc>
                  <a:txBody>
                    <a:bodyPr/>
                    <a:lstStyle/>
                    <a:p>
                      <a:pPr>
                        <a:lnSpc>
                          <a:spcPts val="1900"/>
                        </a:lnSpc>
                        <a:spcBef>
                          <a:spcPts val="600"/>
                        </a:spcBef>
                        <a:spcAft>
                          <a:spcPts val="0"/>
                        </a:spcAft>
                      </a:pPr>
                      <a:r>
                        <a:rPr lang="zh-TW" altLang="zh-TW" sz="1800" b="1" kern="1200" dirty="0" smtClean="0">
                          <a:solidFill>
                            <a:schemeClr val="dk1"/>
                          </a:solidFill>
                          <a:effectLst/>
                          <a:latin typeface="+mn-lt"/>
                          <a:ea typeface="+mn-ea"/>
                          <a:cs typeface="+mn-cs"/>
                        </a:rPr>
                        <a:t>協助法遵作業</a:t>
                      </a:r>
                      <a:endParaRPr lang="zh-TW" altLang="zh-TW" sz="1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marL="0" marR="0" lvl="0" indent="0" algn="just" defTabSz="914400" rtl="0" eaLnBrk="1" fontAlgn="auto" latinLnBrk="0" hangingPunct="1">
                        <a:lnSpc>
                          <a:spcPts val="1900"/>
                        </a:lnSpc>
                        <a:spcBef>
                          <a:spcPts val="600"/>
                        </a:spcBef>
                        <a:spcAft>
                          <a:spcPts val="0"/>
                        </a:spcAft>
                        <a:buClrTx/>
                        <a:buSzTx/>
                        <a:buFontTx/>
                        <a:buNone/>
                        <a:tabLst/>
                        <a:defRPr/>
                      </a:pPr>
                      <a:r>
                        <a:rPr lang="en-US" altLang="zh-TW" dirty="0" smtClean="0"/>
                        <a:t>1.</a:t>
                      </a:r>
                      <a:r>
                        <a:rPr lang="zh-TW" altLang="en-US" dirty="0" smtClean="0"/>
                        <a:t>強化職責</a:t>
                      </a:r>
                      <a:r>
                        <a:rPr lang="zh-TW" altLang="en-US" sz="1800" kern="1200" dirty="0" smtClean="0">
                          <a:solidFill>
                            <a:schemeClr val="dk1"/>
                          </a:solidFill>
                          <a:latin typeface="+mn-lt"/>
                          <a:ea typeface="+mn-ea"/>
                          <a:cs typeface="+mn-cs"/>
                        </a:rPr>
                        <a:t>範圍</a:t>
                      </a:r>
                      <a:endParaRPr lang="en-US" altLang="zh-TW" sz="1800" kern="1200" dirty="0" smtClean="0">
                        <a:solidFill>
                          <a:schemeClr val="dk1"/>
                        </a:solidFill>
                        <a:latin typeface="+mn-lt"/>
                        <a:ea typeface="+mn-ea"/>
                        <a:cs typeface="+mn-cs"/>
                      </a:endParaRPr>
                    </a:p>
                    <a:p>
                      <a:pPr marL="0" marR="0" lvl="0" indent="0" algn="just" defTabSz="914400" rtl="0" eaLnBrk="1" fontAlgn="auto" latinLnBrk="0" hangingPunct="1">
                        <a:lnSpc>
                          <a:spcPts val="1900"/>
                        </a:lnSpc>
                        <a:spcBef>
                          <a:spcPts val="600"/>
                        </a:spcBef>
                        <a:spcAft>
                          <a:spcPts val="0"/>
                        </a:spcAft>
                        <a:buClrTx/>
                        <a:buSzTx/>
                        <a:buFontTx/>
                        <a:buNone/>
                        <a:tabLst/>
                        <a:defRPr/>
                      </a:pPr>
                      <a:r>
                        <a:rPr lang="en-US" altLang="zh-TW" strike="noStrike" dirty="0" smtClean="0"/>
                        <a:t>2.</a:t>
                      </a:r>
                      <a:r>
                        <a:rPr lang="zh-TW" altLang="en-US" strike="noStrike" dirty="0" smtClean="0"/>
                        <a:t>期間：</a:t>
                      </a:r>
                      <a:r>
                        <a:rPr lang="zh-TW" altLang="en-US" strike="noStrike" dirty="0" smtClean="0">
                          <a:solidFill>
                            <a:srgbClr val="FF0000"/>
                          </a:solidFill>
                        </a:rPr>
                        <a:t>由上市掛牌期間持續保薦調整為上市掛牌日起至其後</a:t>
                      </a:r>
                      <a:r>
                        <a:rPr lang="en-US" altLang="zh-TW" strike="noStrike" dirty="0" smtClean="0">
                          <a:solidFill>
                            <a:srgbClr val="FF0000"/>
                          </a:solidFill>
                        </a:rPr>
                        <a:t>3</a:t>
                      </a:r>
                      <a:r>
                        <a:rPr lang="zh-TW" altLang="en-US" strike="noStrike" dirty="0" smtClean="0">
                          <a:solidFill>
                            <a:srgbClr val="FF0000"/>
                          </a:solidFill>
                        </a:rPr>
                        <a:t>個會計年度止；</a:t>
                      </a:r>
                      <a:r>
                        <a:rPr lang="en-US" altLang="zh-TW" strike="noStrike" dirty="0" smtClean="0">
                          <a:solidFill>
                            <a:srgbClr val="FF0000"/>
                          </a:solidFill>
                        </a:rPr>
                        <a:t>SPO</a:t>
                      </a:r>
                      <a:r>
                        <a:rPr lang="zh-TW" altLang="en-US" strike="noStrike" dirty="0" smtClean="0">
                          <a:solidFill>
                            <a:srgbClr val="FF0000"/>
                          </a:solidFill>
                        </a:rPr>
                        <a:t>依外募發準則第</a:t>
                      </a:r>
                      <a:r>
                        <a:rPr lang="en-US" altLang="zh-TW" strike="noStrike" dirty="0" smtClean="0">
                          <a:solidFill>
                            <a:srgbClr val="FF0000"/>
                          </a:solidFill>
                        </a:rPr>
                        <a:t>6</a:t>
                      </a:r>
                      <a:r>
                        <a:rPr lang="zh-TW" altLang="en-US" strike="noStrike" dirty="0" smtClean="0">
                          <a:solidFill>
                            <a:srgbClr val="FF0000"/>
                          </a:solidFill>
                        </a:rPr>
                        <a:t>條第</a:t>
                      </a:r>
                      <a:r>
                        <a:rPr lang="en-US" altLang="zh-TW" strike="noStrike" dirty="0" smtClean="0">
                          <a:solidFill>
                            <a:srgbClr val="FF0000"/>
                          </a:solidFill>
                        </a:rPr>
                        <a:t>3</a:t>
                      </a:r>
                      <a:r>
                        <a:rPr lang="zh-TW" altLang="en-US" strike="noStrike" dirty="0" smtClean="0">
                          <a:solidFill>
                            <a:srgbClr val="FF0000"/>
                          </a:solidFill>
                        </a:rPr>
                        <a:t>項規定辦理</a:t>
                      </a:r>
                      <a:endParaRPr lang="en-US" altLang="zh-TW" strike="noStrike" dirty="0" smtClean="0">
                        <a:solidFill>
                          <a:srgbClr val="FF0000"/>
                        </a:solidFill>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t>主辦證券承銷商受託協助委任公司遵循我國法令暨本公司上市相關規章應行注意事項要點</a:t>
                      </a:r>
                      <a:r>
                        <a:rPr lang="en-US" altLang="zh-TW" sz="1800" kern="1200" dirty="0" smtClean="0">
                          <a:solidFill>
                            <a:srgbClr val="7030A0"/>
                          </a:solidFill>
                          <a:effectLst/>
                          <a:latin typeface="+mn-lt"/>
                          <a:ea typeface="+mn-ea"/>
                          <a:cs typeface="+mn-cs"/>
                        </a:rPr>
                        <a:t>(111.9.21</a:t>
                      </a:r>
                      <a:r>
                        <a:rPr lang="zh-TW" altLang="en-US" sz="1800" kern="1200" dirty="0" smtClean="0">
                          <a:solidFill>
                            <a:srgbClr val="7030A0"/>
                          </a:solidFill>
                          <a:effectLst/>
                          <a:latin typeface="+mn-lt"/>
                          <a:ea typeface="+mn-ea"/>
                          <a:cs typeface="+mn-cs"/>
                        </a:rPr>
                        <a:t>修正</a:t>
                      </a:r>
                      <a:r>
                        <a:rPr lang="en-US" altLang="zh-TW" sz="1800" kern="1200" dirty="0" smtClean="0">
                          <a:solidFill>
                            <a:srgbClr val="7030A0"/>
                          </a:solidFill>
                          <a:effectLst/>
                          <a:latin typeface="+mn-lt"/>
                          <a:ea typeface="+mn-ea"/>
                          <a:cs typeface="+mn-cs"/>
                        </a:rPr>
                        <a:t>)</a:t>
                      </a:r>
                      <a:endParaRPr lang="zh-TW" altLang="en-US" sz="1800" dirty="0" smtClean="0">
                        <a:solidFill>
                          <a:srgbClr val="7030A0"/>
                        </a:solidFill>
                      </a:endParaRPr>
                    </a:p>
                  </a:txBody>
                  <a:tcPr/>
                </a:tc>
                <a:extLst>
                  <a:ext uri="{0D108BD9-81ED-4DB2-BD59-A6C34878D82A}">
                    <a16:rowId xmlns:a16="http://schemas.microsoft.com/office/drawing/2014/main" val="3248519624"/>
                  </a:ext>
                </a:extLst>
              </a:tr>
            </a:tbl>
          </a:graphicData>
        </a:graphic>
      </p:graphicFrame>
      <p:sp>
        <p:nvSpPr>
          <p:cNvPr id="6" name="矩形 5"/>
          <p:cNvSpPr/>
          <p:nvPr/>
        </p:nvSpPr>
        <p:spPr>
          <a:xfrm>
            <a:off x="196850" y="939163"/>
            <a:ext cx="2954655" cy="461665"/>
          </a:xfrm>
          <a:prstGeom prst="rect">
            <a:avLst/>
          </a:prstGeom>
        </p:spPr>
        <p:txBody>
          <a:bodyPr wrap="none">
            <a:spAutoFit/>
          </a:bodyPr>
          <a:lstStyle/>
          <a:p>
            <a:r>
              <a:rPr lang="en-US" altLang="zh-TW" sz="2400" b="1" dirty="0">
                <a:latin typeface="+mn-ea"/>
                <a:ea typeface="+mn-ea"/>
              </a:rPr>
              <a:t>(</a:t>
            </a:r>
            <a:r>
              <a:rPr lang="zh-TW" altLang="en-US" sz="2400" b="1" dirty="0">
                <a:latin typeface="+mn-ea"/>
                <a:ea typeface="+mn-ea"/>
              </a:rPr>
              <a:t>二</a:t>
            </a:r>
            <a:r>
              <a:rPr lang="en-US" altLang="zh-TW" sz="2400" b="1" dirty="0">
                <a:latin typeface="+mn-ea"/>
                <a:ea typeface="+mn-ea"/>
              </a:rPr>
              <a:t>)</a:t>
            </a:r>
            <a:r>
              <a:rPr lang="zh-TW" altLang="en-US" sz="2400" b="1" dirty="0">
                <a:latin typeface="+mn-ea"/>
                <a:ea typeface="+mn-ea"/>
              </a:rPr>
              <a:t>證券承銷商職責</a:t>
            </a:r>
          </a:p>
        </p:txBody>
      </p:sp>
    </p:spTree>
    <p:extLst>
      <p:ext uri="{BB962C8B-B14F-4D97-AF65-F5344CB8AC3E}">
        <p14:creationId xmlns:p14="http://schemas.microsoft.com/office/powerpoint/2010/main" val="1238587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A7F7AB1E-6983-4FC7-AC12-B273AF45D02A}" type="slidenum">
              <a:rPr lang="zh-TW" altLang="en-US" smtClean="0"/>
              <a:pPr>
                <a:defRPr/>
              </a:pPr>
              <a:t>35</a:t>
            </a:fld>
            <a:endParaRPr lang="zh-TW" altLang="en-US" dirty="0"/>
          </a:p>
        </p:txBody>
      </p:sp>
      <p:graphicFrame>
        <p:nvGraphicFramePr>
          <p:cNvPr id="3" name="資料庫圖表 2"/>
          <p:cNvGraphicFramePr/>
          <p:nvPr>
            <p:extLst>
              <p:ext uri="{D42A27DB-BD31-4B8C-83A1-F6EECF244321}">
                <p14:modId xmlns:p14="http://schemas.microsoft.com/office/powerpoint/2010/main" val="475823328"/>
              </p:ext>
            </p:extLst>
          </p:nvPr>
        </p:nvGraphicFramePr>
        <p:xfrm>
          <a:off x="228600" y="1116581"/>
          <a:ext cx="8686801" cy="5581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矩形 4"/>
          <p:cNvSpPr/>
          <p:nvPr/>
        </p:nvSpPr>
        <p:spPr>
          <a:xfrm>
            <a:off x="762000" y="228600"/>
            <a:ext cx="8274050" cy="707886"/>
          </a:xfrm>
          <a:prstGeom prst="rect">
            <a:avLst/>
          </a:prstGeom>
        </p:spPr>
        <p:txBody>
          <a:bodyPr wrap="square">
            <a:spAutoFit/>
          </a:bodyPr>
          <a:lstStyle/>
          <a:p>
            <a:pPr algn="ctr"/>
            <a:r>
              <a:rPr lang="zh-TW" altLang="en-US" sz="4000" b="1" cap="all" dirty="0" smtClean="0">
                <a:solidFill>
                  <a:srgbClr val="002060"/>
                </a:solidFill>
                <a:effectLst>
                  <a:outerShdw blurRad="38100" dist="38100" dir="2700000" algn="tl">
                    <a:srgbClr val="000000">
                      <a:alpha val="43137"/>
                    </a:srgbClr>
                  </a:outerShdw>
                </a:effectLst>
                <a:latin typeface="Book Antiqua" pitchFamily="18" charset="0"/>
                <a:ea typeface="標楷體" pitchFamily="65" charset="-120"/>
                <a:cs typeface="+mj-cs"/>
              </a:rPr>
              <a:t>我國</a:t>
            </a:r>
            <a:r>
              <a:rPr lang="zh-TW" altLang="en-US" sz="4000" b="1" cap="all" dirty="0">
                <a:solidFill>
                  <a:srgbClr val="002060"/>
                </a:solidFill>
                <a:effectLst>
                  <a:outerShdw blurRad="38100" dist="38100" dir="2700000" algn="tl">
                    <a:srgbClr val="000000">
                      <a:alpha val="43137"/>
                    </a:srgbClr>
                  </a:outerShdw>
                </a:effectLst>
                <a:latin typeface="Book Antiqua" pitchFamily="18" charset="0"/>
                <a:ea typeface="標楷體" pitchFamily="65" charset="-120"/>
                <a:cs typeface="+mj-cs"/>
              </a:rPr>
              <a:t>主辦證券承銷商保薦責任</a:t>
            </a:r>
          </a:p>
        </p:txBody>
      </p:sp>
    </p:spTree>
    <p:extLst>
      <p:ext uri="{BB962C8B-B14F-4D97-AF65-F5344CB8AC3E}">
        <p14:creationId xmlns:p14="http://schemas.microsoft.com/office/powerpoint/2010/main" val="23649936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4E2857-DE5C-405C-9397-A1FB21F696D0}" type="slidenum">
              <a:rPr kumimoji="0" lang="zh-TW" altLang="en-US" sz="1200" b="0" i="0" u="none" strike="noStrike" kern="1200" cap="none" spc="0" normalizeH="0" baseline="0" noProof="0" smtClean="0">
                <a:ln>
                  <a:noFill/>
                </a:ln>
                <a:solidFill>
                  <a:prstClr val="black">
                    <a:tint val="75000"/>
                  </a:prstClr>
                </a:solidFill>
                <a:effectLst/>
                <a:uLnTx/>
                <a:uFillTx/>
                <a:latin typeface="Calibri"/>
                <a:ea typeface="標楷體"/>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TW" altLang="en-US" sz="1200" b="0" i="0" u="none" strike="noStrike" kern="1200" cap="none" spc="0" normalizeH="0" baseline="0" noProof="0" dirty="0">
              <a:ln>
                <a:noFill/>
              </a:ln>
              <a:solidFill>
                <a:prstClr val="black">
                  <a:tint val="75000"/>
                </a:prstClr>
              </a:solidFill>
              <a:effectLst/>
              <a:uLnTx/>
              <a:uFillTx/>
              <a:latin typeface="Calibri"/>
              <a:ea typeface="標楷體"/>
              <a:cs typeface="+mn-cs"/>
            </a:endParaRPr>
          </a:p>
        </p:txBody>
      </p:sp>
      <p:sp>
        <p:nvSpPr>
          <p:cNvPr id="5" name="標題 1"/>
          <p:cNvSpPr>
            <a:spLocks noGrp="1"/>
          </p:cNvSpPr>
          <p:nvPr>
            <p:ph type="title"/>
          </p:nvPr>
        </p:nvSpPr>
        <p:spPr/>
        <p:txBody>
          <a:bodyPr/>
          <a:lstStyle/>
          <a:p>
            <a:pPr lvl="0"/>
            <a:r>
              <a:rPr lang="zh-TW" altLang="en-US" sz="3200" spc="-150" dirty="0">
                <a:solidFill>
                  <a:schemeClr val="accent4">
                    <a:lumMod val="50000"/>
                  </a:schemeClr>
                </a:solidFill>
              </a:rPr>
              <a:t>二</a:t>
            </a:r>
            <a:r>
              <a:rPr lang="zh-TW" altLang="en-US" sz="3200" spc="-150" dirty="0" smtClean="0">
                <a:solidFill>
                  <a:schemeClr val="accent4">
                    <a:lumMod val="50000"/>
                  </a:schemeClr>
                </a:solidFill>
              </a:rPr>
              <a:t>、</a:t>
            </a:r>
            <a:r>
              <a:rPr lang="zh-TW" altLang="en-US" sz="3200" dirty="0"/>
              <a:t>創新板規範說明</a:t>
            </a:r>
            <a:r>
              <a:rPr lang="en-US" altLang="zh-TW" sz="3200" dirty="0"/>
              <a:t>(</a:t>
            </a:r>
            <a:r>
              <a:rPr lang="zh-TW" altLang="en-US" sz="3200" dirty="0"/>
              <a:t>續</a:t>
            </a:r>
            <a:r>
              <a:rPr lang="en-US" altLang="zh-TW" sz="3200" dirty="0"/>
              <a:t>)</a:t>
            </a:r>
            <a:endParaRPr lang="zh-TW" altLang="en-US" sz="3200" dirty="0"/>
          </a:p>
        </p:txBody>
      </p:sp>
      <p:graphicFrame>
        <p:nvGraphicFramePr>
          <p:cNvPr id="2" name="表格 1"/>
          <p:cNvGraphicFramePr>
            <a:graphicFrameLocks noGrp="1"/>
          </p:cNvGraphicFramePr>
          <p:nvPr>
            <p:extLst>
              <p:ext uri="{D42A27DB-BD31-4B8C-83A1-F6EECF244321}">
                <p14:modId xmlns:p14="http://schemas.microsoft.com/office/powerpoint/2010/main" val="1130152712"/>
              </p:ext>
            </p:extLst>
          </p:nvPr>
        </p:nvGraphicFramePr>
        <p:xfrm>
          <a:off x="323527" y="1371600"/>
          <a:ext cx="8568953" cy="4684691"/>
        </p:xfrm>
        <a:graphic>
          <a:graphicData uri="http://schemas.openxmlformats.org/drawingml/2006/table">
            <a:tbl>
              <a:tblPr firstRow="1" bandRow="1">
                <a:tableStyleId>{7DF18680-E054-41AD-8BC1-D1AEF772440D}</a:tableStyleId>
              </a:tblPr>
              <a:tblGrid>
                <a:gridCol w="1657673">
                  <a:extLst>
                    <a:ext uri="{9D8B030D-6E8A-4147-A177-3AD203B41FA5}">
                      <a16:colId xmlns:a16="http://schemas.microsoft.com/office/drawing/2014/main" val="3631422688"/>
                    </a:ext>
                  </a:extLst>
                </a:gridCol>
                <a:gridCol w="4191000">
                  <a:extLst>
                    <a:ext uri="{9D8B030D-6E8A-4147-A177-3AD203B41FA5}">
                      <a16:colId xmlns:a16="http://schemas.microsoft.com/office/drawing/2014/main" val="928269043"/>
                    </a:ext>
                  </a:extLst>
                </a:gridCol>
                <a:gridCol w="2720280">
                  <a:extLst>
                    <a:ext uri="{9D8B030D-6E8A-4147-A177-3AD203B41FA5}">
                      <a16:colId xmlns:a16="http://schemas.microsoft.com/office/drawing/2014/main" val="1733433613"/>
                    </a:ext>
                  </a:extLst>
                </a:gridCol>
              </a:tblGrid>
              <a:tr h="461665">
                <a:tc>
                  <a:txBody>
                    <a:bodyPr/>
                    <a:lstStyle/>
                    <a:p>
                      <a:pPr algn="ctr"/>
                      <a:r>
                        <a:rPr lang="zh-TW" altLang="en-US" dirty="0" smtClean="0"/>
                        <a:t>項目</a:t>
                      </a:r>
                      <a:endParaRPr lang="zh-TW" altLang="en-US" dirty="0"/>
                    </a:p>
                  </a:txBody>
                  <a:tcPr/>
                </a:tc>
                <a:tc>
                  <a:txBody>
                    <a:bodyPr/>
                    <a:lstStyle/>
                    <a:p>
                      <a:pPr algn="ctr"/>
                      <a:r>
                        <a:rPr lang="zh-TW" altLang="en-US" dirty="0" smtClean="0"/>
                        <a:t>說明</a:t>
                      </a:r>
                      <a:endParaRPr lang="zh-TW" altLang="en-US" dirty="0"/>
                    </a:p>
                  </a:txBody>
                  <a:tcPr/>
                </a:tc>
                <a:tc>
                  <a:txBody>
                    <a:bodyPr/>
                    <a:lstStyle/>
                    <a:p>
                      <a:pPr algn="ctr"/>
                      <a:r>
                        <a:rPr lang="zh-TW" altLang="en-US" dirty="0" smtClean="0"/>
                        <a:t>依據</a:t>
                      </a:r>
                      <a:endParaRPr lang="zh-TW" altLang="en-US" dirty="0"/>
                    </a:p>
                  </a:txBody>
                  <a:tcPr/>
                </a:tc>
                <a:extLst>
                  <a:ext uri="{0D108BD9-81ED-4DB2-BD59-A6C34878D82A}">
                    <a16:rowId xmlns:a16="http://schemas.microsoft.com/office/drawing/2014/main" val="2074466587"/>
                  </a:ext>
                </a:extLst>
              </a:tr>
              <a:tr h="9361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t>封面</a:t>
                      </a:r>
                      <a:r>
                        <a:rPr lang="zh-TW" altLang="zh-TW" sz="1800" b="1" kern="1200" dirty="0" smtClean="0">
                          <a:solidFill>
                            <a:schemeClr val="dk1"/>
                          </a:solidFill>
                          <a:effectLst/>
                          <a:latin typeface="+mn-lt"/>
                          <a:ea typeface="+mn-ea"/>
                          <a:cs typeface="+mn-cs"/>
                        </a:rPr>
                        <a:t>加註風險警語</a:t>
                      </a:r>
                      <a:endParaRPr lang="en-US" altLang="zh-TW" sz="1800" b="1" kern="1200" dirty="0" smtClean="0">
                        <a:solidFill>
                          <a:schemeClr val="dk1"/>
                        </a:solidFill>
                        <a:effectLst/>
                        <a:latin typeface="+mn-lt"/>
                        <a:ea typeface="+mn-ea"/>
                        <a:cs typeface="+mn-cs"/>
                      </a:endParaRPr>
                    </a:p>
                    <a:p>
                      <a:endParaRPr lang="zh-TW" altLang="en-US" b="1" dirty="0"/>
                    </a:p>
                  </a:txBody>
                  <a:tcPr/>
                </a:tc>
                <a:tc>
                  <a:txBody>
                    <a:bodyPr/>
                    <a:lstStyle/>
                    <a:p>
                      <a:pPr marL="342900" indent="-342900" algn="just">
                        <a:lnSpc>
                          <a:spcPts val="1900"/>
                        </a:lnSpc>
                        <a:spcBef>
                          <a:spcPts val="600"/>
                        </a:spcBef>
                        <a:spcAft>
                          <a:spcPts val="0"/>
                        </a:spcAft>
                        <a:buFont typeface="+mj-lt"/>
                        <a:buAutoNum type="arabicPeriod"/>
                      </a:pPr>
                      <a:r>
                        <a:rPr lang="zh-TW" altLang="zh-TW" sz="1800" u="none" kern="1200" dirty="0" smtClean="0">
                          <a:solidFill>
                            <a:schemeClr val="dk1"/>
                          </a:solidFill>
                          <a:effectLst/>
                          <a:latin typeface="+mn-lt"/>
                          <a:ea typeface="+mn-ea"/>
                          <a:cs typeface="+mn-cs"/>
                        </a:rPr>
                        <a:t>本公司係依上市審查準則第</a:t>
                      </a:r>
                      <a:r>
                        <a:rPr lang="en-US" altLang="zh-TW" sz="1800" u="none" kern="1200" dirty="0" smtClean="0">
                          <a:solidFill>
                            <a:schemeClr val="dk1"/>
                          </a:solidFill>
                          <a:effectLst/>
                          <a:latin typeface="+mn-lt"/>
                          <a:ea typeface="+mn-ea"/>
                          <a:cs typeface="+mn-cs"/>
                        </a:rPr>
                        <a:t>29</a:t>
                      </a:r>
                      <a:r>
                        <a:rPr lang="zh-TW" altLang="zh-TW" sz="1800" u="none" kern="1200" dirty="0" smtClean="0">
                          <a:solidFill>
                            <a:schemeClr val="dk1"/>
                          </a:solidFill>
                          <a:effectLst/>
                          <a:latin typeface="+mn-lt"/>
                          <a:ea typeface="+mn-ea"/>
                          <a:cs typeface="+mn-cs"/>
                        </a:rPr>
                        <a:t>條第</a:t>
                      </a:r>
                      <a:r>
                        <a:rPr lang="en-US" altLang="zh-TW" sz="1800" u="none" kern="1200" dirty="0" smtClean="0">
                          <a:solidFill>
                            <a:schemeClr val="dk1"/>
                          </a:solidFill>
                          <a:effectLst/>
                          <a:latin typeface="+mn-lt"/>
                          <a:ea typeface="+mn-ea"/>
                          <a:cs typeface="+mn-cs"/>
                        </a:rPr>
                        <a:t>1</a:t>
                      </a:r>
                      <a:r>
                        <a:rPr lang="zh-TW" altLang="zh-TW" sz="1800" u="none" kern="1200" dirty="0" smtClean="0">
                          <a:solidFill>
                            <a:schemeClr val="dk1"/>
                          </a:solidFill>
                          <a:effectLst/>
                          <a:latin typeface="+mn-lt"/>
                          <a:ea typeface="+mn-ea"/>
                          <a:cs typeface="+mn-cs"/>
                        </a:rPr>
                        <a:t>項（或同條第</a:t>
                      </a:r>
                      <a:r>
                        <a:rPr lang="en-US" altLang="zh-TW" sz="1800" u="none" kern="1200" dirty="0" smtClean="0">
                          <a:solidFill>
                            <a:schemeClr val="dk1"/>
                          </a:solidFill>
                          <a:effectLst/>
                          <a:latin typeface="+mn-lt"/>
                          <a:ea typeface="+mn-ea"/>
                          <a:cs typeface="+mn-cs"/>
                        </a:rPr>
                        <a:t>2</a:t>
                      </a:r>
                      <a:r>
                        <a:rPr lang="zh-TW" altLang="zh-TW" sz="1800" u="none" kern="1200" dirty="0" smtClean="0">
                          <a:solidFill>
                            <a:schemeClr val="dk1"/>
                          </a:solidFill>
                          <a:effectLst/>
                          <a:latin typeface="+mn-lt"/>
                          <a:ea typeface="+mn-ea"/>
                          <a:cs typeface="+mn-cs"/>
                        </a:rPr>
                        <a:t>項）之規定申請股票在創新板上市之公司，並未被要求獲利之上市條件，且所營業務具有相當之風險性，僅限符合資格之合格投資人買賣，請投資人特別注意</a:t>
                      </a:r>
                      <a:endParaRPr lang="en-US" altLang="zh-TW" sz="1800" u="none" kern="1200" dirty="0" smtClean="0">
                        <a:solidFill>
                          <a:schemeClr val="dk1"/>
                        </a:solidFill>
                        <a:effectLst/>
                        <a:latin typeface="+mn-lt"/>
                        <a:ea typeface="+mn-ea"/>
                        <a:cs typeface="+mn-cs"/>
                      </a:endParaRPr>
                    </a:p>
                    <a:p>
                      <a:pPr marL="342900" indent="-342900" algn="just">
                        <a:lnSpc>
                          <a:spcPts val="1900"/>
                        </a:lnSpc>
                        <a:spcBef>
                          <a:spcPts val="600"/>
                        </a:spcBef>
                        <a:spcAft>
                          <a:spcPts val="0"/>
                        </a:spcAft>
                        <a:buFont typeface="+mj-lt"/>
                        <a:buAutoNum type="arabicPeriod"/>
                      </a:pPr>
                      <a:r>
                        <a:rPr lang="zh-TW" altLang="zh-TW" sz="1800" u="none" kern="1200" dirty="0" smtClean="0">
                          <a:solidFill>
                            <a:schemeClr val="dk1"/>
                          </a:solidFill>
                          <a:effectLst/>
                          <a:latin typeface="+mn-lt"/>
                          <a:ea typeface="+mn-ea"/>
                          <a:cs typeface="+mn-cs"/>
                        </a:rPr>
                        <a:t>本公司於上市</a:t>
                      </a:r>
                      <a:r>
                        <a:rPr lang="zh-TW" altLang="zh-TW" sz="1800" i="0" u="none" kern="1200" dirty="0" smtClean="0">
                          <a:solidFill>
                            <a:srgbClr val="FF0000"/>
                          </a:solidFill>
                          <a:effectLst/>
                          <a:latin typeface="+mn-lt"/>
                          <a:ea typeface="+mn-ea"/>
                          <a:cs typeface="+mn-cs"/>
                        </a:rPr>
                        <a:t>掛牌上市年度及其後</a:t>
                      </a:r>
                      <a:r>
                        <a:rPr lang="en-US" altLang="zh-TW" sz="1800" i="0" u="none" kern="1200" dirty="0" smtClean="0">
                          <a:solidFill>
                            <a:srgbClr val="FF0000"/>
                          </a:solidFill>
                          <a:effectLst/>
                          <a:latin typeface="+mn-lt"/>
                          <a:ea typeface="+mn-ea"/>
                          <a:cs typeface="+mn-cs"/>
                        </a:rPr>
                        <a:t>3</a:t>
                      </a:r>
                      <a:r>
                        <a:rPr lang="zh-TW" altLang="zh-TW" sz="1800" i="0" u="none" kern="1200" dirty="0" smtClean="0">
                          <a:solidFill>
                            <a:srgbClr val="FF0000"/>
                          </a:solidFill>
                          <a:effectLst/>
                          <a:latin typeface="+mn-lt"/>
                          <a:ea typeface="+mn-ea"/>
                          <a:cs typeface="+mn-cs"/>
                        </a:rPr>
                        <a:t>個會計年度內</a:t>
                      </a:r>
                      <a:r>
                        <a:rPr lang="zh-TW" altLang="zh-TW" sz="1800" u="none" kern="1200" dirty="0" smtClean="0">
                          <a:solidFill>
                            <a:schemeClr val="tx1"/>
                          </a:solidFill>
                          <a:effectLst/>
                          <a:latin typeface="+mn-lt"/>
                          <a:ea typeface="+mn-ea"/>
                          <a:cs typeface="+mn-cs"/>
                        </a:rPr>
                        <a:t>，繼續委任主辦</a:t>
                      </a:r>
                      <a:r>
                        <a:rPr lang="zh-TW" altLang="zh-TW" sz="1800" u="none" kern="1200" dirty="0" smtClean="0">
                          <a:solidFill>
                            <a:schemeClr val="dk1"/>
                          </a:solidFill>
                          <a:effectLst/>
                          <a:latin typeface="+mn-lt"/>
                          <a:ea typeface="+mn-ea"/>
                          <a:cs typeface="+mn-cs"/>
                        </a:rPr>
                        <a:t>證券承銷商協助本公司遵循</a:t>
                      </a:r>
                      <a:r>
                        <a:rPr lang="en-US" altLang="zh-TW" sz="1800" u="none" kern="1200" dirty="0" smtClean="0">
                          <a:solidFill>
                            <a:schemeClr val="dk1"/>
                          </a:solidFill>
                          <a:effectLst/>
                          <a:latin typeface="+mn-lt"/>
                          <a:ea typeface="+mn-ea"/>
                          <a:cs typeface="+mn-cs"/>
                        </a:rPr>
                        <a:t>..</a:t>
                      </a:r>
                      <a:r>
                        <a:rPr lang="zh-TW" altLang="zh-TW" sz="1800" u="none" kern="1200" dirty="0" smtClean="0">
                          <a:solidFill>
                            <a:schemeClr val="dk1"/>
                          </a:solidFill>
                          <a:effectLst/>
                          <a:latin typeface="+mn-lt"/>
                          <a:ea typeface="+mn-ea"/>
                          <a:cs typeface="+mn-cs"/>
                        </a:rPr>
                        <a:t>規章規範</a:t>
                      </a:r>
                      <a:r>
                        <a:rPr lang="en-US" altLang="zh-TW" sz="1800" u="none" kern="1200" dirty="0" smtClean="0">
                          <a:solidFill>
                            <a:schemeClr val="dk1"/>
                          </a:solidFill>
                          <a:effectLst/>
                          <a:latin typeface="+mn-lt"/>
                          <a:ea typeface="+mn-ea"/>
                          <a:cs typeface="+mn-cs"/>
                        </a:rPr>
                        <a:t>..</a:t>
                      </a:r>
                      <a:r>
                        <a:rPr lang="zh-TW" altLang="zh-TW" sz="1800" u="none" kern="1200" dirty="0" smtClean="0">
                          <a:solidFill>
                            <a:schemeClr val="dk1"/>
                          </a:solidFill>
                          <a:effectLst/>
                          <a:latin typeface="+mn-lt"/>
                          <a:ea typeface="+mn-ea"/>
                          <a:cs typeface="+mn-cs"/>
                        </a:rPr>
                        <a:t>如未依期限內委任其他證券承銷商，</a:t>
                      </a:r>
                      <a:r>
                        <a:rPr lang="en-US" altLang="zh-TW" sz="1800" u="none" kern="1200" dirty="0" smtClean="0">
                          <a:solidFill>
                            <a:schemeClr val="dk1"/>
                          </a:solidFill>
                          <a:effectLst/>
                          <a:latin typeface="+mn-lt"/>
                          <a:ea typeface="+mn-ea"/>
                          <a:cs typeface="+mn-cs"/>
                        </a:rPr>
                        <a:t>..</a:t>
                      </a:r>
                      <a:r>
                        <a:rPr lang="zh-TW" altLang="zh-TW" sz="1800" u="none" kern="1200" dirty="0" smtClean="0">
                          <a:solidFill>
                            <a:schemeClr val="dk1"/>
                          </a:solidFill>
                          <a:effectLst/>
                          <a:latin typeface="+mn-lt"/>
                          <a:ea typeface="+mn-ea"/>
                          <a:cs typeface="+mn-cs"/>
                        </a:rPr>
                        <a:t>停止買賣、終止上市</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r>
                        <a:rPr lang="zh-TW" altLang="en-US" sz="1800" b="1" kern="1200" dirty="0" smtClean="0">
                          <a:solidFill>
                            <a:schemeClr val="dk1"/>
                          </a:solidFill>
                          <a:effectLst/>
                          <a:latin typeface="+mn-lt"/>
                          <a:ea typeface="+mn-ea"/>
                          <a:cs typeface="+mn-cs"/>
                        </a:rPr>
                        <a:t>初次申請有價證券上市公開說明書應行記載事項準則</a:t>
                      </a:r>
                      <a:r>
                        <a:rPr lang="zh-TW" altLang="zh-TW" sz="1800" kern="1200" dirty="0" smtClean="0">
                          <a:solidFill>
                            <a:schemeClr val="dk1"/>
                          </a:solidFill>
                          <a:effectLst/>
                          <a:latin typeface="+mn-lt"/>
                          <a:ea typeface="+mn-ea"/>
                          <a:cs typeface="+mn-cs"/>
                        </a:rPr>
                        <a:t>第</a:t>
                      </a:r>
                      <a:r>
                        <a:rPr lang="en-US" altLang="zh-TW" sz="1800" kern="1200" dirty="0" smtClean="0">
                          <a:solidFill>
                            <a:schemeClr val="dk1"/>
                          </a:solidFill>
                          <a:effectLst/>
                          <a:latin typeface="+mn-lt"/>
                          <a:ea typeface="+mn-ea"/>
                          <a:cs typeface="+mn-cs"/>
                        </a:rPr>
                        <a:t>4</a:t>
                      </a:r>
                      <a:r>
                        <a:rPr lang="zh-TW" altLang="zh-TW" sz="1800" kern="1200" dirty="0" smtClean="0">
                          <a:solidFill>
                            <a:schemeClr val="dk1"/>
                          </a:solidFill>
                          <a:effectLst/>
                          <a:latin typeface="+mn-lt"/>
                          <a:ea typeface="+mn-ea"/>
                          <a:cs typeface="+mn-cs"/>
                        </a:rPr>
                        <a:t>條</a:t>
                      </a:r>
                      <a:r>
                        <a:rPr lang="en-US" altLang="zh-TW" sz="1800" kern="1200" dirty="0" smtClean="0">
                          <a:solidFill>
                            <a:srgbClr val="7030A0"/>
                          </a:solidFill>
                          <a:effectLst/>
                          <a:latin typeface="+mn-lt"/>
                          <a:ea typeface="+mn-ea"/>
                          <a:cs typeface="+mn-cs"/>
                        </a:rPr>
                        <a:t>(111.9.21</a:t>
                      </a:r>
                      <a:r>
                        <a:rPr lang="zh-TW" altLang="en-US" sz="1800" kern="1200" dirty="0" smtClean="0">
                          <a:solidFill>
                            <a:srgbClr val="7030A0"/>
                          </a:solidFill>
                          <a:effectLst/>
                          <a:latin typeface="+mn-lt"/>
                          <a:ea typeface="+mn-ea"/>
                          <a:cs typeface="+mn-cs"/>
                        </a:rPr>
                        <a:t>修正</a:t>
                      </a:r>
                      <a:r>
                        <a:rPr lang="en-US" altLang="zh-TW" sz="1800" kern="1200" dirty="0" smtClean="0">
                          <a:solidFill>
                            <a:srgbClr val="7030A0"/>
                          </a:solidFill>
                          <a:effectLst/>
                          <a:latin typeface="+mn-lt"/>
                          <a:ea typeface="+mn-ea"/>
                          <a:cs typeface="+mn-cs"/>
                        </a:rPr>
                        <a:t>)</a:t>
                      </a:r>
                      <a:endParaRPr lang="zh-TW" altLang="en-US" sz="1800" dirty="0" smtClean="0">
                        <a:solidFill>
                          <a:srgbClr val="7030A0"/>
                        </a:solidFill>
                      </a:endParaRPr>
                    </a:p>
                    <a:p>
                      <a:endParaRPr lang="zh-TW" altLang="en-US" dirty="0"/>
                    </a:p>
                  </a:txBody>
                  <a:tcPr/>
                </a:tc>
                <a:extLst>
                  <a:ext uri="{0D108BD9-81ED-4DB2-BD59-A6C34878D82A}">
                    <a16:rowId xmlns:a16="http://schemas.microsoft.com/office/drawing/2014/main" val="3008958285"/>
                  </a:ext>
                </a:extLst>
              </a:tr>
              <a:tr h="14925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800" b="1" kern="1200" dirty="0" smtClean="0">
                          <a:solidFill>
                            <a:schemeClr val="dk1"/>
                          </a:solidFill>
                          <a:effectLst/>
                          <a:latin typeface="+mn-lt"/>
                          <a:ea typeface="+mn-ea"/>
                          <a:cs typeface="+mn-cs"/>
                        </a:rPr>
                        <a:t>風險評估事項</a:t>
                      </a:r>
                      <a:r>
                        <a:rPr lang="zh-TW" altLang="en-US" sz="1800" b="1" kern="1200" dirty="0" smtClean="0">
                          <a:solidFill>
                            <a:schemeClr val="dk1"/>
                          </a:solidFill>
                          <a:effectLst/>
                          <a:latin typeface="+mn-lt"/>
                          <a:ea typeface="+mn-ea"/>
                          <a:cs typeface="+mn-cs"/>
                        </a:rPr>
                        <a:t>、</a:t>
                      </a:r>
                      <a:r>
                        <a:rPr lang="zh-TW" altLang="zh-TW" sz="1800" b="1" kern="1200" dirty="0" smtClean="0">
                          <a:solidFill>
                            <a:schemeClr val="dk1"/>
                          </a:solidFill>
                          <a:effectLst/>
                          <a:latin typeface="+mn-lt"/>
                          <a:ea typeface="+mn-ea"/>
                          <a:cs typeface="+mn-cs"/>
                        </a:rPr>
                        <a:t>公司組織部分</a:t>
                      </a:r>
                      <a:endParaRPr lang="en-US" altLang="zh-TW" sz="1800" b="1" kern="1200" dirty="0" smtClean="0">
                        <a:solidFill>
                          <a:schemeClr val="dk1"/>
                        </a:solidFill>
                        <a:effectLst/>
                        <a:latin typeface="+mn-lt"/>
                        <a:ea typeface="+mn-ea"/>
                        <a:cs typeface="+mn-cs"/>
                      </a:endParaRPr>
                    </a:p>
                  </a:txBody>
                  <a:tcPr/>
                </a:tc>
                <a:tc>
                  <a:txBody>
                    <a:bodyPr/>
                    <a:lstStyle/>
                    <a:p>
                      <a:pPr algn="just">
                        <a:lnSpc>
                          <a:spcPts val="1900"/>
                        </a:lnSpc>
                        <a:spcBef>
                          <a:spcPts val="600"/>
                        </a:spcBef>
                        <a:spcAft>
                          <a:spcPts val="0"/>
                        </a:spcAft>
                      </a:pPr>
                      <a:r>
                        <a:rPr lang="zh-TW" altLang="zh-TW" sz="1800" u="none" kern="1200" dirty="0" smtClean="0">
                          <a:solidFill>
                            <a:schemeClr val="dk1"/>
                          </a:solidFill>
                          <a:effectLst/>
                          <a:latin typeface="+mn-lt"/>
                          <a:ea typeface="+mn-ea"/>
                          <a:cs typeface="+mn-cs"/>
                        </a:rPr>
                        <a:t>增列敘明擁有之關鍵核心技術，及創新能力或創新經營模式，及因</a:t>
                      </a:r>
                      <a:r>
                        <a:rPr lang="en-US" altLang="zh-TW" sz="1800" u="none" kern="1200" dirty="0" smtClean="0">
                          <a:solidFill>
                            <a:schemeClr val="dk1"/>
                          </a:solidFill>
                          <a:effectLst/>
                          <a:latin typeface="+mn-lt"/>
                          <a:ea typeface="+mn-ea"/>
                          <a:cs typeface="+mn-cs"/>
                        </a:rPr>
                        <a:t>…</a:t>
                      </a:r>
                      <a:r>
                        <a:rPr lang="zh-TW" altLang="zh-TW" sz="1800" u="none" kern="1200" dirty="0" smtClean="0">
                          <a:solidFill>
                            <a:schemeClr val="dk1"/>
                          </a:solidFill>
                          <a:effectLst/>
                          <a:latin typeface="+mn-lt"/>
                          <a:ea typeface="+mn-ea"/>
                          <a:cs typeface="+mn-cs"/>
                        </a:rPr>
                        <a:t>經營模式變化</a:t>
                      </a:r>
                      <a:r>
                        <a:rPr lang="en-US" altLang="zh-TW" sz="1800" u="none" kern="1200" dirty="0" smtClean="0">
                          <a:solidFill>
                            <a:schemeClr val="dk1"/>
                          </a:solidFill>
                          <a:effectLst/>
                          <a:latin typeface="+mn-lt"/>
                          <a:ea typeface="+mn-ea"/>
                          <a:cs typeface="+mn-cs"/>
                        </a:rPr>
                        <a:t>…</a:t>
                      </a:r>
                      <a:r>
                        <a:rPr lang="zh-TW" altLang="zh-TW" sz="1800" u="none" kern="1200" dirty="0" smtClean="0">
                          <a:solidFill>
                            <a:schemeClr val="dk1"/>
                          </a:solidFill>
                          <a:effectLst/>
                          <a:latin typeface="+mn-lt"/>
                          <a:ea typeface="+mn-ea"/>
                          <a:cs typeface="+mn-cs"/>
                        </a:rPr>
                        <a:t>變動等可能導致之風險，</a:t>
                      </a:r>
                      <a:r>
                        <a:rPr lang="zh-TW" altLang="en-US" sz="1800" u="none" kern="1200" dirty="0" smtClean="0">
                          <a:solidFill>
                            <a:schemeClr val="dk1"/>
                          </a:solidFill>
                          <a:effectLst/>
                          <a:latin typeface="+mn-lt"/>
                          <a:ea typeface="+mn-ea"/>
                          <a:cs typeface="+mn-cs"/>
                        </a:rPr>
                        <a:t>及</a:t>
                      </a:r>
                      <a:r>
                        <a:rPr lang="zh-TW" altLang="zh-TW" sz="1800" u="none" kern="1200" dirty="0" smtClean="0">
                          <a:solidFill>
                            <a:schemeClr val="dk1"/>
                          </a:solidFill>
                          <a:effectLst/>
                          <a:latin typeface="+mn-lt"/>
                          <a:ea typeface="+mn-ea"/>
                          <a:cs typeface="+mn-cs"/>
                        </a:rPr>
                        <a:t>所採行之因應措施</a:t>
                      </a:r>
                      <a:r>
                        <a:rPr lang="zh-TW" altLang="en-US" sz="1800" u="none" kern="1200" dirty="0" smtClean="0">
                          <a:solidFill>
                            <a:schemeClr val="dk1"/>
                          </a:solidFill>
                          <a:effectLst/>
                          <a:latin typeface="+mn-lt"/>
                          <a:ea typeface="+mn-ea"/>
                          <a:cs typeface="+mn-cs"/>
                        </a:rPr>
                        <a:t>，公司組織部分應敘明核心技術人員之資歷簡</a:t>
                      </a:r>
                      <a:endParaRPr lang="zh-TW" sz="1800" u="none" kern="1200" dirty="0">
                        <a:solidFill>
                          <a:schemeClr val="dk1"/>
                        </a:solidFill>
                        <a:effectLst/>
                        <a:latin typeface="+mn-lt"/>
                        <a:ea typeface="+mn-ea"/>
                        <a:cs typeface="+mn-cs"/>
                      </a:endParaRPr>
                    </a:p>
                  </a:txBody>
                  <a:tcPr marL="68580" marR="68580" marT="0" marB="0"/>
                </a:tc>
                <a:tc>
                  <a:txBody>
                    <a:bodyPr/>
                    <a:lstStyle/>
                    <a:p>
                      <a:r>
                        <a:rPr lang="zh-TW" altLang="en-US" sz="1800" b="1" kern="1200" dirty="0" smtClean="0">
                          <a:solidFill>
                            <a:schemeClr val="dk1"/>
                          </a:solidFill>
                          <a:effectLst/>
                          <a:latin typeface="+mn-lt"/>
                          <a:ea typeface="+mn-ea"/>
                          <a:cs typeface="+mn-cs"/>
                        </a:rPr>
                        <a:t>初次申請有價證券上市公開說明書應行記載事項準則</a:t>
                      </a:r>
                      <a:r>
                        <a:rPr lang="zh-TW" altLang="zh-TW" sz="1800" kern="1200" dirty="0" smtClean="0">
                          <a:solidFill>
                            <a:schemeClr val="dk1"/>
                          </a:solidFill>
                          <a:effectLst/>
                          <a:latin typeface="+mn-lt"/>
                          <a:ea typeface="+mn-ea"/>
                          <a:cs typeface="+mn-cs"/>
                        </a:rPr>
                        <a:t>第6條</a:t>
                      </a:r>
                      <a:r>
                        <a:rPr lang="zh-TW" altLang="en-US" sz="1800" kern="1200" dirty="0" smtClean="0">
                          <a:solidFill>
                            <a:schemeClr val="dk1"/>
                          </a:solidFill>
                          <a:effectLst/>
                          <a:latin typeface="+mn-lt"/>
                          <a:ea typeface="+mn-ea"/>
                          <a:cs typeface="+mn-cs"/>
                        </a:rPr>
                        <a:t>、第</a:t>
                      </a:r>
                      <a:r>
                        <a:rPr lang="en-US" altLang="zh-TW" sz="1800" kern="1200" dirty="0" smtClean="0">
                          <a:solidFill>
                            <a:schemeClr val="dk1"/>
                          </a:solidFill>
                          <a:effectLst/>
                          <a:latin typeface="+mn-lt"/>
                          <a:ea typeface="+mn-ea"/>
                          <a:cs typeface="+mn-cs"/>
                        </a:rPr>
                        <a:t>7</a:t>
                      </a:r>
                      <a:r>
                        <a:rPr lang="zh-TW" altLang="en-US" sz="1800" kern="1200" dirty="0" smtClean="0">
                          <a:solidFill>
                            <a:schemeClr val="dk1"/>
                          </a:solidFill>
                          <a:effectLst/>
                          <a:latin typeface="+mn-lt"/>
                          <a:ea typeface="+mn-ea"/>
                          <a:cs typeface="+mn-cs"/>
                        </a:rPr>
                        <a:t>條</a:t>
                      </a:r>
                      <a:endParaRPr lang="zh-TW" altLang="en-US" dirty="0"/>
                    </a:p>
                  </a:txBody>
                  <a:tcPr/>
                </a:tc>
                <a:extLst>
                  <a:ext uri="{0D108BD9-81ED-4DB2-BD59-A6C34878D82A}">
                    <a16:rowId xmlns:a16="http://schemas.microsoft.com/office/drawing/2014/main" val="3248519624"/>
                  </a:ext>
                </a:extLst>
              </a:tr>
            </a:tbl>
          </a:graphicData>
        </a:graphic>
      </p:graphicFrame>
      <p:sp>
        <p:nvSpPr>
          <p:cNvPr id="3" name="矩形 2"/>
          <p:cNvSpPr/>
          <p:nvPr/>
        </p:nvSpPr>
        <p:spPr>
          <a:xfrm>
            <a:off x="76200" y="909935"/>
            <a:ext cx="7236804" cy="461665"/>
          </a:xfrm>
          <a:prstGeom prst="rect">
            <a:avLst/>
          </a:prstGeom>
        </p:spPr>
        <p:txBody>
          <a:bodyPr wrap="square">
            <a:spAutoFit/>
          </a:bodyPr>
          <a:lstStyle/>
          <a:p>
            <a:pPr>
              <a:defRPr/>
            </a:pPr>
            <a:r>
              <a:rPr kumimoji="1" lang="en-US" altLang="zh-TW" sz="2400" b="1"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a:t>
            </a:r>
            <a:r>
              <a:rPr lang="zh-TW" altLang="en-US" sz="2400" b="1" dirty="0">
                <a:solidFill>
                  <a:prstClr val="black"/>
                </a:solidFill>
                <a:latin typeface="標楷體" panose="03000509000000000000" pitchFamily="65" charset="-120"/>
                <a:ea typeface="標楷體" panose="03000509000000000000" pitchFamily="65" charset="-120"/>
              </a:rPr>
              <a:t>三</a:t>
            </a:r>
            <a:r>
              <a:rPr lang="en-US" altLang="zh-TW" sz="2400" b="1" dirty="0" smtClean="0">
                <a:solidFill>
                  <a:prstClr val="black"/>
                </a:solidFill>
                <a:latin typeface="標楷體" panose="03000509000000000000" pitchFamily="65" charset="-120"/>
                <a:ea typeface="標楷體" panose="03000509000000000000" pitchFamily="65" charset="-120"/>
              </a:rPr>
              <a:t>)</a:t>
            </a:r>
            <a:r>
              <a:rPr lang="zh-TW" altLang="en-US" sz="2400" b="1" dirty="0" smtClean="0">
                <a:solidFill>
                  <a:prstClr val="black"/>
                </a:solidFill>
                <a:latin typeface="標楷體" panose="03000509000000000000" pitchFamily="65" charset="-120"/>
                <a:ea typeface="標楷體" panose="03000509000000000000" pitchFamily="65" charset="-120"/>
              </a:rPr>
              <a:t>資訊揭露</a:t>
            </a:r>
            <a:r>
              <a:rPr lang="en-US" altLang="zh-TW" sz="2400" b="1" dirty="0" smtClean="0">
                <a:solidFill>
                  <a:prstClr val="black"/>
                </a:solidFill>
                <a:latin typeface="標楷體" panose="03000509000000000000" pitchFamily="65" charset="-120"/>
                <a:ea typeface="標楷體" panose="03000509000000000000" pitchFamily="65" charset="-120"/>
              </a:rPr>
              <a:t>-</a:t>
            </a:r>
            <a:r>
              <a:rPr kumimoji="1" lang="zh-TW" altLang="en-US" sz="2400" b="1"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公開說明書</a:t>
            </a:r>
            <a:endParaRPr kumimoji="1" lang="zh-TW" altLang="en-US" sz="2400" b="0" i="0" u="none" strike="noStrike" kern="1200" cap="none" spc="0" normalizeH="0" baseline="0" noProof="0" dirty="0">
              <a:ln>
                <a:noFill/>
              </a:ln>
              <a:solidFill>
                <a:prstClr val="black"/>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3852034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4E2857-DE5C-405C-9397-A1FB21F696D0}" type="slidenum">
              <a:rPr kumimoji="0" lang="zh-TW" altLang="en-US" sz="1200" b="0" i="0" u="none" strike="noStrike" kern="1200" cap="none" spc="0" normalizeH="0" baseline="0" noProof="0" smtClean="0">
                <a:ln>
                  <a:noFill/>
                </a:ln>
                <a:solidFill>
                  <a:prstClr val="black">
                    <a:tint val="75000"/>
                  </a:prstClr>
                </a:solidFill>
                <a:effectLst/>
                <a:uLnTx/>
                <a:uFillTx/>
                <a:latin typeface="Calibri"/>
                <a:ea typeface="標楷體"/>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TW" altLang="en-US" sz="1200" b="0" i="0" u="none" strike="noStrike" kern="1200" cap="none" spc="0" normalizeH="0" baseline="0" noProof="0" dirty="0">
              <a:ln>
                <a:noFill/>
              </a:ln>
              <a:solidFill>
                <a:prstClr val="black">
                  <a:tint val="75000"/>
                </a:prstClr>
              </a:solidFill>
              <a:effectLst/>
              <a:uLnTx/>
              <a:uFillTx/>
              <a:latin typeface="Calibri"/>
              <a:ea typeface="標楷體"/>
              <a:cs typeface="+mn-cs"/>
            </a:endParaRPr>
          </a:p>
        </p:txBody>
      </p:sp>
      <p:sp>
        <p:nvSpPr>
          <p:cNvPr id="5" name="標題 1"/>
          <p:cNvSpPr>
            <a:spLocks noGrp="1"/>
          </p:cNvSpPr>
          <p:nvPr>
            <p:ph type="title"/>
          </p:nvPr>
        </p:nvSpPr>
        <p:spPr/>
        <p:txBody>
          <a:bodyPr/>
          <a:lstStyle/>
          <a:p>
            <a:pPr lvl="0"/>
            <a:r>
              <a:rPr lang="zh-TW" altLang="en-US" sz="3200" spc="-150" dirty="0">
                <a:solidFill>
                  <a:schemeClr val="accent4">
                    <a:lumMod val="50000"/>
                  </a:schemeClr>
                </a:solidFill>
              </a:rPr>
              <a:t>二</a:t>
            </a:r>
            <a:r>
              <a:rPr lang="zh-TW" altLang="en-US" sz="3200" spc="-150" dirty="0" smtClean="0">
                <a:solidFill>
                  <a:schemeClr val="accent4">
                    <a:lumMod val="50000"/>
                  </a:schemeClr>
                </a:solidFill>
              </a:rPr>
              <a:t>、</a:t>
            </a:r>
            <a:r>
              <a:rPr lang="zh-TW" altLang="en-US" sz="3200" dirty="0"/>
              <a:t>創新板規範說明</a:t>
            </a:r>
            <a:r>
              <a:rPr lang="en-US" altLang="zh-TW" sz="3200" dirty="0"/>
              <a:t>(</a:t>
            </a:r>
            <a:r>
              <a:rPr lang="zh-TW" altLang="en-US" sz="3200" dirty="0"/>
              <a:t>續</a:t>
            </a:r>
            <a:r>
              <a:rPr lang="en-US" altLang="zh-TW" sz="3200" dirty="0"/>
              <a:t>)</a:t>
            </a:r>
            <a:endParaRPr lang="zh-TW" altLang="en-US" sz="3200" dirty="0"/>
          </a:p>
        </p:txBody>
      </p:sp>
      <p:graphicFrame>
        <p:nvGraphicFramePr>
          <p:cNvPr id="2" name="表格 1"/>
          <p:cNvGraphicFramePr>
            <a:graphicFrameLocks noGrp="1"/>
          </p:cNvGraphicFramePr>
          <p:nvPr>
            <p:extLst>
              <p:ext uri="{D42A27DB-BD31-4B8C-83A1-F6EECF244321}">
                <p14:modId xmlns:p14="http://schemas.microsoft.com/office/powerpoint/2010/main" val="4135140868"/>
              </p:ext>
            </p:extLst>
          </p:nvPr>
        </p:nvGraphicFramePr>
        <p:xfrm>
          <a:off x="323527" y="1371600"/>
          <a:ext cx="8568953" cy="4157365"/>
        </p:xfrm>
        <a:graphic>
          <a:graphicData uri="http://schemas.openxmlformats.org/drawingml/2006/table">
            <a:tbl>
              <a:tblPr firstRow="1" bandRow="1">
                <a:tableStyleId>{7DF18680-E054-41AD-8BC1-D1AEF772440D}</a:tableStyleId>
              </a:tblPr>
              <a:tblGrid>
                <a:gridCol w="1657673">
                  <a:extLst>
                    <a:ext uri="{9D8B030D-6E8A-4147-A177-3AD203B41FA5}">
                      <a16:colId xmlns:a16="http://schemas.microsoft.com/office/drawing/2014/main" val="3631422688"/>
                    </a:ext>
                  </a:extLst>
                </a:gridCol>
                <a:gridCol w="4191000">
                  <a:extLst>
                    <a:ext uri="{9D8B030D-6E8A-4147-A177-3AD203B41FA5}">
                      <a16:colId xmlns:a16="http://schemas.microsoft.com/office/drawing/2014/main" val="928269043"/>
                    </a:ext>
                  </a:extLst>
                </a:gridCol>
                <a:gridCol w="2720280">
                  <a:extLst>
                    <a:ext uri="{9D8B030D-6E8A-4147-A177-3AD203B41FA5}">
                      <a16:colId xmlns:a16="http://schemas.microsoft.com/office/drawing/2014/main" val="1733433613"/>
                    </a:ext>
                  </a:extLst>
                </a:gridCol>
              </a:tblGrid>
              <a:tr h="461665">
                <a:tc>
                  <a:txBody>
                    <a:bodyPr/>
                    <a:lstStyle/>
                    <a:p>
                      <a:pPr algn="ctr"/>
                      <a:r>
                        <a:rPr lang="zh-TW" altLang="en-US" dirty="0" smtClean="0"/>
                        <a:t>項目</a:t>
                      </a:r>
                      <a:endParaRPr lang="zh-TW" altLang="en-US" dirty="0"/>
                    </a:p>
                  </a:txBody>
                  <a:tcPr/>
                </a:tc>
                <a:tc>
                  <a:txBody>
                    <a:bodyPr/>
                    <a:lstStyle/>
                    <a:p>
                      <a:pPr algn="ctr"/>
                      <a:r>
                        <a:rPr lang="zh-TW" altLang="en-US" dirty="0" smtClean="0"/>
                        <a:t>說明</a:t>
                      </a:r>
                      <a:endParaRPr lang="zh-TW" altLang="en-US" dirty="0"/>
                    </a:p>
                  </a:txBody>
                  <a:tcPr/>
                </a:tc>
                <a:tc>
                  <a:txBody>
                    <a:bodyPr/>
                    <a:lstStyle/>
                    <a:p>
                      <a:pPr algn="ctr"/>
                      <a:r>
                        <a:rPr lang="zh-TW" altLang="en-US" dirty="0" smtClean="0"/>
                        <a:t>依據</a:t>
                      </a:r>
                      <a:endParaRPr lang="zh-TW" altLang="en-US" dirty="0"/>
                    </a:p>
                  </a:txBody>
                  <a:tcPr/>
                </a:tc>
                <a:extLst>
                  <a:ext uri="{0D108BD9-81ED-4DB2-BD59-A6C34878D82A}">
                    <a16:rowId xmlns:a16="http://schemas.microsoft.com/office/drawing/2014/main" val="2074466587"/>
                  </a:ext>
                </a:extLst>
              </a:tr>
              <a:tr h="9361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800" b="1" kern="1200" dirty="0" smtClean="0">
                          <a:solidFill>
                            <a:schemeClr val="dk1"/>
                          </a:solidFill>
                          <a:effectLst/>
                          <a:latin typeface="+mn-lt"/>
                          <a:ea typeface="+mn-ea"/>
                          <a:cs typeface="+mn-cs"/>
                        </a:rPr>
                        <a:t>公司之經營部分</a:t>
                      </a:r>
                      <a:endParaRPr lang="zh-TW" altLang="zh-TW" sz="1800" b="1" kern="100" dirty="0" smtClean="0">
                        <a:effectLst/>
                        <a:latin typeface="Calibri" panose="020F0502020204030204" pitchFamily="34" charset="0"/>
                        <a:ea typeface="新細明體" panose="02020500000000000000" pitchFamily="18" charset="-120"/>
                        <a:cs typeface="Times New Roman" panose="02020603050405020304" pitchFamily="18" charset="0"/>
                      </a:endParaRPr>
                    </a:p>
                    <a:p>
                      <a:endParaRPr lang="zh-TW" altLang="en-US" b="1" dirty="0"/>
                    </a:p>
                  </a:txBody>
                  <a:tcPr/>
                </a:tc>
                <a:tc>
                  <a:txBody>
                    <a:bodyPr/>
                    <a:lstStyle/>
                    <a:p>
                      <a:pPr marL="0" marR="0" lvl="0" indent="0" algn="just" defTabSz="914400" rtl="0" eaLnBrk="1" fontAlgn="auto" latinLnBrk="0" hangingPunct="1">
                        <a:lnSpc>
                          <a:spcPts val="1900"/>
                        </a:lnSpc>
                        <a:spcBef>
                          <a:spcPts val="600"/>
                        </a:spcBef>
                        <a:spcAft>
                          <a:spcPts val="0"/>
                        </a:spcAft>
                        <a:buClrTx/>
                        <a:buSzTx/>
                        <a:buFont typeface="+mj-lt"/>
                        <a:buNone/>
                        <a:tabLst/>
                        <a:defRPr/>
                      </a:pPr>
                      <a:r>
                        <a:rPr lang="zh-TW" altLang="zh-TW" sz="1800" kern="1200" dirty="0" smtClean="0">
                          <a:solidFill>
                            <a:schemeClr val="dk1"/>
                          </a:solidFill>
                          <a:effectLst/>
                          <a:latin typeface="+mn-lt"/>
                          <a:ea typeface="+mn-ea"/>
                          <a:cs typeface="+mn-cs"/>
                        </a:rPr>
                        <a:t>參考科技事業申請上市規定，增列市場及產銷資訊、生技公司之臨床實驗進度資訊、經理人、技術及研究發展人員暨其他員工之流動情形等公司經營之記載事項</a:t>
                      </a:r>
                      <a:endParaRPr lang="zh-TW" altLang="en-US" dirty="0" smtClean="0"/>
                    </a:p>
                    <a:p>
                      <a:pPr marL="342900" indent="-342900" algn="just">
                        <a:lnSpc>
                          <a:spcPts val="1900"/>
                        </a:lnSpc>
                        <a:spcBef>
                          <a:spcPts val="600"/>
                        </a:spcBef>
                        <a:spcAft>
                          <a:spcPts val="0"/>
                        </a:spcAft>
                        <a:buFont typeface="+mj-lt"/>
                        <a:buAutoNum type="arabicPeriod"/>
                      </a:pP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r>
                        <a:rPr lang="zh-TW" altLang="en-US" sz="1800" b="1" kern="1200" dirty="0" smtClean="0">
                          <a:solidFill>
                            <a:schemeClr val="dk1"/>
                          </a:solidFill>
                          <a:effectLst/>
                          <a:latin typeface="+mn-lt"/>
                          <a:ea typeface="+mn-ea"/>
                          <a:cs typeface="+mn-cs"/>
                        </a:rPr>
                        <a:t>初次申請有價證券上市公開說明書應行記載事項準則</a:t>
                      </a:r>
                      <a:r>
                        <a:rPr lang="zh-TW" altLang="zh-TW" sz="1800" kern="1200" dirty="0" smtClean="0">
                          <a:solidFill>
                            <a:schemeClr val="dk1"/>
                          </a:solidFill>
                          <a:effectLst/>
                          <a:latin typeface="+mn-lt"/>
                          <a:ea typeface="+mn-ea"/>
                          <a:cs typeface="+mn-cs"/>
                        </a:rPr>
                        <a:t>第</a:t>
                      </a:r>
                      <a:r>
                        <a:rPr lang="en-US" altLang="zh-TW" sz="1800" kern="1200" dirty="0" smtClean="0">
                          <a:solidFill>
                            <a:schemeClr val="dk1"/>
                          </a:solidFill>
                          <a:effectLst/>
                          <a:latin typeface="+mn-lt"/>
                          <a:ea typeface="+mn-ea"/>
                          <a:cs typeface="+mn-cs"/>
                        </a:rPr>
                        <a:t>9</a:t>
                      </a:r>
                      <a:r>
                        <a:rPr lang="zh-TW" altLang="zh-TW" sz="1800" kern="1200" dirty="0" smtClean="0">
                          <a:solidFill>
                            <a:schemeClr val="dk1"/>
                          </a:solidFill>
                          <a:effectLst/>
                          <a:latin typeface="+mn-lt"/>
                          <a:ea typeface="+mn-ea"/>
                          <a:cs typeface="+mn-cs"/>
                        </a:rPr>
                        <a:t>條</a:t>
                      </a:r>
                    </a:p>
                    <a:p>
                      <a:endParaRPr lang="zh-TW" altLang="en-US" dirty="0"/>
                    </a:p>
                  </a:txBody>
                  <a:tcPr/>
                </a:tc>
                <a:extLst>
                  <a:ext uri="{0D108BD9-81ED-4DB2-BD59-A6C34878D82A}">
                    <a16:rowId xmlns:a16="http://schemas.microsoft.com/office/drawing/2014/main" val="3008958285"/>
                  </a:ext>
                </a:extLst>
              </a:tr>
              <a:tr h="19392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smtClean="0">
                          <a:solidFill>
                            <a:schemeClr val="dk1"/>
                          </a:solidFill>
                          <a:effectLst/>
                          <a:latin typeface="+mn-lt"/>
                          <a:ea typeface="+mn-ea"/>
                          <a:cs typeface="+mn-cs"/>
                        </a:rPr>
                        <a:t>洽商銷售資訊</a:t>
                      </a:r>
                      <a:endParaRPr lang="en-US" altLang="zh-TW" sz="1800" b="1" kern="1200" dirty="0" smtClean="0">
                        <a:solidFill>
                          <a:schemeClr val="dk1"/>
                        </a:solidFill>
                        <a:effectLst/>
                        <a:latin typeface="+mn-lt"/>
                        <a:ea typeface="+mn-ea"/>
                        <a:cs typeface="+mn-cs"/>
                      </a:endParaRPr>
                    </a:p>
                  </a:txBody>
                  <a:tcPr/>
                </a:tc>
                <a:tc>
                  <a:txBody>
                    <a:bodyPr/>
                    <a:lstStyle/>
                    <a:p>
                      <a:pPr algn="just">
                        <a:lnSpc>
                          <a:spcPts val="1900"/>
                        </a:lnSpc>
                        <a:spcBef>
                          <a:spcPts val="600"/>
                        </a:spcBef>
                        <a:spcAft>
                          <a:spcPts val="0"/>
                        </a:spcAft>
                      </a:pPr>
                      <a:r>
                        <a:rPr lang="zh-TW" altLang="en-US" sz="1800" u="none" kern="1200" dirty="0" smtClean="0">
                          <a:solidFill>
                            <a:schemeClr val="dk1"/>
                          </a:solidFill>
                          <a:effectLst/>
                          <a:latin typeface="+mn-lt"/>
                          <a:ea typeface="+mn-ea"/>
                          <a:cs typeface="+mn-cs"/>
                        </a:rPr>
                        <a:t>委託證券承銷商辦理上市前公開銷售，並保留一定比例採洽商銷售方式辦理配售者，應增列</a:t>
                      </a:r>
                      <a:r>
                        <a:rPr lang="zh-TW" altLang="en-US" sz="1800" u="none" kern="1200" dirty="0" smtClean="0">
                          <a:solidFill>
                            <a:srgbClr val="FF0000"/>
                          </a:solidFill>
                          <a:effectLst/>
                          <a:latin typeface="+mn-lt"/>
                          <a:ea typeface="+mn-ea"/>
                          <a:cs typeface="+mn-cs"/>
                        </a:rPr>
                        <a:t>配售名單、協議認購股數、協議配售總股數、占公開銷售總股數之比例及配售股票之集保期間與賣出限制</a:t>
                      </a:r>
                      <a:r>
                        <a:rPr lang="zh-TW" altLang="en-US" sz="1800" u="none" kern="1200" dirty="0" smtClean="0">
                          <a:solidFill>
                            <a:schemeClr val="dk1"/>
                          </a:solidFill>
                          <a:effectLst/>
                          <a:latin typeface="+mn-lt"/>
                          <a:ea typeface="+mn-ea"/>
                          <a:cs typeface="+mn-cs"/>
                        </a:rPr>
                        <a:t>等事項；證券承銷商應就</a:t>
                      </a:r>
                      <a:r>
                        <a:rPr lang="zh-TW" altLang="en-US" sz="1800" u="none" kern="1200" dirty="0" smtClean="0">
                          <a:solidFill>
                            <a:srgbClr val="FF0000"/>
                          </a:solidFill>
                          <a:effectLst/>
                          <a:latin typeface="+mn-lt"/>
                          <a:ea typeface="+mn-ea"/>
                          <a:cs typeface="+mn-cs"/>
                        </a:rPr>
                        <a:t>配售名單合理性、配售股數、占公開銷售總股數之比例、配售股票賣出限制、繳款資力及協議事項妥適性出具評估意見</a:t>
                      </a:r>
                      <a:endParaRPr lang="zh-TW" sz="1800" u="none" kern="1200" dirty="0">
                        <a:solidFill>
                          <a:srgbClr val="FF0000"/>
                        </a:solidFill>
                        <a:effectLst/>
                        <a:latin typeface="+mn-lt"/>
                        <a:ea typeface="+mn-ea"/>
                        <a:cs typeface="+mn-cs"/>
                      </a:endParaRPr>
                    </a:p>
                  </a:txBody>
                  <a:tcPr marL="68580" marR="68580" marT="0" marB="0"/>
                </a:tc>
                <a:tc>
                  <a:txBody>
                    <a:bodyPr/>
                    <a:lstStyle/>
                    <a:p>
                      <a:pPr marL="0" algn="l" defTabSz="914400" rtl="0" eaLnBrk="1" latinLnBrk="0" hangingPunct="1"/>
                      <a:r>
                        <a:rPr lang="zh-TW" altLang="en-US" b="1" dirty="0" smtClean="0"/>
                        <a:t>初次申請有價證券上市公開說明書應行記載事項準則</a:t>
                      </a:r>
                      <a:r>
                        <a:rPr lang="zh-TW" altLang="en-US" dirty="0" smtClean="0"/>
                        <a:t>第</a:t>
                      </a:r>
                      <a:r>
                        <a:rPr lang="en-US" altLang="zh-TW" dirty="0" smtClean="0"/>
                        <a:t>9</a:t>
                      </a:r>
                      <a:r>
                        <a:rPr lang="zh-TW" altLang="en-US" dirty="0" smtClean="0"/>
                        <a:t>條</a:t>
                      </a:r>
                      <a:r>
                        <a:rPr lang="en-US" altLang="zh-TW" sz="1800" kern="1200" dirty="0" smtClean="0">
                          <a:solidFill>
                            <a:srgbClr val="7030A0"/>
                          </a:solidFill>
                          <a:effectLst/>
                          <a:latin typeface="+mn-lt"/>
                          <a:ea typeface="+mn-ea"/>
                          <a:cs typeface="+mn-cs"/>
                        </a:rPr>
                        <a:t>(112.3.10</a:t>
                      </a:r>
                      <a:r>
                        <a:rPr lang="zh-TW" altLang="en-US" sz="1800" kern="1200" dirty="0" smtClean="0">
                          <a:solidFill>
                            <a:srgbClr val="7030A0"/>
                          </a:solidFill>
                          <a:effectLst/>
                          <a:latin typeface="+mn-lt"/>
                          <a:ea typeface="+mn-ea"/>
                          <a:cs typeface="+mn-cs"/>
                        </a:rPr>
                        <a:t>修正</a:t>
                      </a:r>
                      <a:r>
                        <a:rPr lang="en-US" altLang="zh-TW" sz="1800" kern="1200" dirty="0" smtClean="0">
                          <a:solidFill>
                            <a:srgbClr val="7030A0"/>
                          </a:solidFill>
                          <a:effectLst/>
                          <a:latin typeface="+mn-lt"/>
                          <a:ea typeface="+mn-ea"/>
                          <a:cs typeface="+mn-cs"/>
                        </a:rPr>
                        <a:t>)</a:t>
                      </a:r>
                      <a:endParaRPr lang="zh-TW" altLang="en-US" sz="1800" kern="1200" dirty="0" smtClean="0">
                        <a:solidFill>
                          <a:srgbClr val="7030A0"/>
                        </a:solidFill>
                        <a:effectLst/>
                        <a:latin typeface="+mn-lt"/>
                        <a:ea typeface="+mn-ea"/>
                        <a:cs typeface="+mn-cs"/>
                      </a:endParaRPr>
                    </a:p>
                    <a:p>
                      <a:endParaRPr lang="zh-TW" altLang="en-US" dirty="0"/>
                    </a:p>
                  </a:txBody>
                  <a:tcPr/>
                </a:tc>
                <a:extLst>
                  <a:ext uri="{0D108BD9-81ED-4DB2-BD59-A6C34878D82A}">
                    <a16:rowId xmlns:a16="http://schemas.microsoft.com/office/drawing/2014/main" val="3248519624"/>
                  </a:ext>
                </a:extLst>
              </a:tr>
            </a:tbl>
          </a:graphicData>
        </a:graphic>
      </p:graphicFrame>
      <p:sp>
        <p:nvSpPr>
          <p:cNvPr id="3" name="矩形 2"/>
          <p:cNvSpPr/>
          <p:nvPr/>
        </p:nvSpPr>
        <p:spPr>
          <a:xfrm>
            <a:off x="76200" y="909935"/>
            <a:ext cx="7236804" cy="461665"/>
          </a:xfrm>
          <a:prstGeom prst="rect">
            <a:avLst/>
          </a:prstGeom>
        </p:spPr>
        <p:txBody>
          <a:bodyPr wrap="square">
            <a:spAutoFit/>
          </a:bodyPr>
          <a:lstStyle/>
          <a:p>
            <a:pPr>
              <a:defRPr/>
            </a:pPr>
            <a:r>
              <a:rPr kumimoji="1" lang="en-US" altLang="zh-TW" sz="2400" b="1"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a:t>
            </a:r>
            <a:r>
              <a:rPr lang="zh-TW" altLang="en-US" sz="2400" b="1" dirty="0">
                <a:solidFill>
                  <a:prstClr val="black"/>
                </a:solidFill>
                <a:latin typeface="標楷體" panose="03000509000000000000" pitchFamily="65" charset="-120"/>
                <a:ea typeface="標楷體" panose="03000509000000000000" pitchFamily="65" charset="-120"/>
              </a:rPr>
              <a:t>三</a:t>
            </a:r>
            <a:r>
              <a:rPr lang="en-US" altLang="zh-TW" sz="2400" b="1" dirty="0" smtClean="0">
                <a:solidFill>
                  <a:prstClr val="black"/>
                </a:solidFill>
                <a:latin typeface="標楷體" panose="03000509000000000000" pitchFamily="65" charset="-120"/>
                <a:ea typeface="標楷體" panose="03000509000000000000" pitchFamily="65" charset="-120"/>
              </a:rPr>
              <a:t>)</a:t>
            </a:r>
            <a:r>
              <a:rPr lang="zh-TW" altLang="en-US" sz="2400" b="1" dirty="0" smtClean="0">
                <a:solidFill>
                  <a:prstClr val="black"/>
                </a:solidFill>
                <a:latin typeface="標楷體" panose="03000509000000000000" pitchFamily="65" charset="-120"/>
                <a:ea typeface="標楷體" panose="03000509000000000000" pitchFamily="65" charset="-120"/>
              </a:rPr>
              <a:t>資訊揭露</a:t>
            </a:r>
            <a:r>
              <a:rPr lang="en-US" altLang="zh-TW" sz="2400" b="1" dirty="0" smtClean="0">
                <a:solidFill>
                  <a:prstClr val="black"/>
                </a:solidFill>
                <a:latin typeface="標楷體" panose="03000509000000000000" pitchFamily="65" charset="-120"/>
                <a:ea typeface="標楷體" panose="03000509000000000000" pitchFamily="65" charset="-120"/>
              </a:rPr>
              <a:t>-</a:t>
            </a:r>
            <a:r>
              <a:rPr kumimoji="1" lang="zh-TW" altLang="en-US" sz="2400" b="1"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公開說明書</a:t>
            </a:r>
            <a:r>
              <a:rPr kumimoji="1" lang="en-US" altLang="zh-TW" sz="2400" b="1"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1" lang="zh-TW" altLang="en-US" sz="2400" b="1"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續</a:t>
            </a:r>
            <a:r>
              <a:rPr kumimoji="1" lang="en-US" altLang="zh-TW" sz="2400" b="1"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a:t>
            </a:r>
            <a:endParaRPr kumimoji="1" lang="zh-TW" altLang="en-US" sz="2400" b="0" i="0" u="none" strike="noStrike" kern="1200" cap="none" spc="0" normalizeH="0" baseline="0" noProof="0" dirty="0">
              <a:ln>
                <a:noFill/>
              </a:ln>
              <a:solidFill>
                <a:prstClr val="black"/>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34247346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4E2857-DE5C-405C-9397-A1FB21F696D0}" type="slidenum">
              <a:rPr kumimoji="0" lang="zh-TW" altLang="en-US" sz="1200" b="0" i="0" u="none" strike="noStrike" kern="1200" cap="none" spc="0" normalizeH="0" baseline="0" noProof="0" smtClean="0">
                <a:ln>
                  <a:noFill/>
                </a:ln>
                <a:solidFill>
                  <a:prstClr val="black">
                    <a:tint val="75000"/>
                  </a:prstClr>
                </a:solidFill>
                <a:effectLst/>
                <a:uLnTx/>
                <a:uFillTx/>
                <a:latin typeface="Calibri"/>
                <a:ea typeface="標楷體"/>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zh-TW" altLang="en-US" sz="1200" b="0" i="0" u="none" strike="noStrike" kern="1200" cap="none" spc="0" normalizeH="0" baseline="0" noProof="0" dirty="0">
              <a:ln>
                <a:noFill/>
              </a:ln>
              <a:solidFill>
                <a:prstClr val="black">
                  <a:tint val="75000"/>
                </a:prstClr>
              </a:solidFill>
              <a:effectLst/>
              <a:uLnTx/>
              <a:uFillTx/>
              <a:latin typeface="Calibri"/>
              <a:ea typeface="標楷體"/>
              <a:cs typeface="+mn-cs"/>
            </a:endParaRPr>
          </a:p>
        </p:txBody>
      </p:sp>
      <p:sp>
        <p:nvSpPr>
          <p:cNvPr id="5" name="標題 1"/>
          <p:cNvSpPr>
            <a:spLocks noGrp="1"/>
          </p:cNvSpPr>
          <p:nvPr>
            <p:ph type="title"/>
          </p:nvPr>
        </p:nvSpPr>
        <p:spPr/>
        <p:txBody>
          <a:bodyPr/>
          <a:lstStyle/>
          <a:p>
            <a:pPr lvl="0"/>
            <a:r>
              <a:rPr lang="zh-TW" altLang="en-US" sz="3200" spc="-150" dirty="0">
                <a:solidFill>
                  <a:schemeClr val="accent4">
                    <a:lumMod val="50000"/>
                  </a:schemeClr>
                </a:solidFill>
              </a:rPr>
              <a:t>二</a:t>
            </a:r>
            <a:r>
              <a:rPr lang="zh-TW" altLang="en-US" sz="3200" spc="-150" dirty="0" smtClean="0">
                <a:solidFill>
                  <a:schemeClr val="accent4">
                    <a:lumMod val="50000"/>
                  </a:schemeClr>
                </a:solidFill>
              </a:rPr>
              <a:t>、</a:t>
            </a:r>
            <a:r>
              <a:rPr lang="zh-TW" altLang="en-US" sz="3200" dirty="0"/>
              <a:t>創新板規範說明</a:t>
            </a:r>
            <a:r>
              <a:rPr lang="en-US" altLang="zh-TW" sz="3200" dirty="0"/>
              <a:t>(</a:t>
            </a:r>
            <a:r>
              <a:rPr lang="zh-TW" altLang="en-US" sz="3200" dirty="0"/>
              <a:t>續</a:t>
            </a:r>
            <a:r>
              <a:rPr lang="en-US" altLang="zh-TW" sz="3200" dirty="0"/>
              <a:t>)</a:t>
            </a:r>
            <a:endParaRPr lang="zh-TW" altLang="en-US" sz="3200" dirty="0"/>
          </a:p>
        </p:txBody>
      </p:sp>
      <p:graphicFrame>
        <p:nvGraphicFramePr>
          <p:cNvPr id="2" name="表格 1"/>
          <p:cNvGraphicFramePr>
            <a:graphicFrameLocks noGrp="1"/>
          </p:cNvGraphicFramePr>
          <p:nvPr>
            <p:extLst>
              <p:ext uri="{D42A27DB-BD31-4B8C-83A1-F6EECF244321}">
                <p14:modId xmlns:p14="http://schemas.microsoft.com/office/powerpoint/2010/main" val="2522828923"/>
              </p:ext>
            </p:extLst>
          </p:nvPr>
        </p:nvGraphicFramePr>
        <p:xfrm>
          <a:off x="323528" y="1449179"/>
          <a:ext cx="8568952" cy="3694687"/>
        </p:xfrm>
        <a:graphic>
          <a:graphicData uri="http://schemas.openxmlformats.org/drawingml/2006/table">
            <a:tbl>
              <a:tblPr firstRow="1" bandRow="1">
                <a:tableStyleId>{7DF18680-E054-41AD-8BC1-D1AEF772440D}</a:tableStyleId>
              </a:tblPr>
              <a:tblGrid>
                <a:gridCol w="2029488">
                  <a:extLst>
                    <a:ext uri="{9D8B030D-6E8A-4147-A177-3AD203B41FA5}">
                      <a16:colId xmlns:a16="http://schemas.microsoft.com/office/drawing/2014/main" val="3631422688"/>
                    </a:ext>
                  </a:extLst>
                </a:gridCol>
                <a:gridCol w="4209310">
                  <a:extLst>
                    <a:ext uri="{9D8B030D-6E8A-4147-A177-3AD203B41FA5}">
                      <a16:colId xmlns:a16="http://schemas.microsoft.com/office/drawing/2014/main" val="928269043"/>
                    </a:ext>
                  </a:extLst>
                </a:gridCol>
                <a:gridCol w="2330154">
                  <a:extLst>
                    <a:ext uri="{9D8B030D-6E8A-4147-A177-3AD203B41FA5}">
                      <a16:colId xmlns:a16="http://schemas.microsoft.com/office/drawing/2014/main" val="1733433613"/>
                    </a:ext>
                  </a:extLst>
                </a:gridCol>
              </a:tblGrid>
              <a:tr h="585727">
                <a:tc>
                  <a:txBody>
                    <a:bodyPr/>
                    <a:lstStyle/>
                    <a:p>
                      <a:pPr algn="ctr"/>
                      <a:r>
                        <a:rPr lang="zh-TW" altLang="en-US" dirty="0" smtClean="0"/>
                        <a:t>項目</a:t>
                      </a:r>
                      <a:endParaRPr lang="zh-TW" altLang="en-US" dirty="0"/>
                    </a:p>
                  </a:txBody>
                  <a:tcPr/>
                </a:tc>
                <a:tc>
                  <a:txBody>
                    <a:bodyPr/>
                    <a:lstStyle/>
                    <a:p>
                      <a:pPr algn="ctr"/>
                      <a:r>
                        <a:rPr lang="zh-TW" altLang="en-US" dirty="0" smtClean="0"/>
                        <a:t>說明</a:t>
                      </a:r>
                      <a:endParaRPr lang="zh-TW" altLang="en-US" dirty="0"/>
                    </a:p>
                  </a:txBody>
                  <a:tcPr/>
                </a:tc>
                <a:tc>
                  <a:txBody>
                    <a:bodyPr/>
                    <a:lstStyle/>
                    <a:p>
                      <a:pPr algn="ctr"/>
                      <a:r>
                        <a:rPr lang="zh-TW" altLang="en-US" dirty="0" smtClean="0"/>
                        <a:t>依據</a:t>
                      </a:r>
                      <a:endParaRPr lang="zh-TW" altLang="en-US" dirty="0"/>
                    </a:p>
                  </a:txBody>
                  <a:tcPr/>
                </a:tc>
                <a:extLst>
                  <a:ext uri="{0D108BD9-81ED-4DB2-BD59-A6C34878D82A}">
                    <a16:rowId xmlns:a16="http://schemas.microsoft.com/office/drawing/2014/main" val="2074466587"/>
                  </a:ext>
                </a:extLst>
              </a:tr>
              <a:tr h="746263">
                <a:tc>
                  <a:txBody>
                    <a:bodyPr/>
                    <a:lstStyle/>
                    <a:p>
                      <a:pPr>
                        <a:lnSpc>
                          <a:spcPts val="1900"/>
                        </a:lnSpc>
                        <a:spcBef>
                          <a:spcPts val="600"/>
                        </a:spcBef>
                        <a:spcAft>
                          <a:spcPts val="0"/>
                        </a:spcAft>
                      </a:pPr>
                      <a:r>
                        <a:rPr lang="zh-TW" altLang="en-US" sz="1800" b="1" kern="1200" dirty="0" smtClean="0">
                          <a:solidFill>
                            <a:schemeClr val="dk1"/>
                          </a:solidFill>
                          <a:effectLst/>
                          <a:latin typeface="+mn-lt"/>
                          <a:ea typeface="+mn-ea"/>
                          <a:cs typeface="+mn-cs"/>
                        </a:rPr>
                        <a:t>上市</a:t>
                      </a:r>
                      <a:r>
                        <a:rPr lang="zh-TW" altLang="zh-TW" sz="1800" b="1" kern="1200" dirty="0" smtClean="0">
                          <a:solidFill>
                            <a:schemeClr val="dk1"/>
                          </a:solidFill>
                          <a:effectLst/>
                          <a:latin typeface="+mn-lt"/>
                          <a:ea typeface="+mn-ea"/>
                          <a:cs typeface="+mn-cs"/>
                        </a:rPr>
                        <a:t>之監理</a:t>
                      </a:r>
                      <a:r>
                        <a:rPr lang="en-US" altLang="zh-TW" sz="1800" b="1" kern="1200" dirty="0" smtClean="0">
                          <a:solidFill>
                            <a:schemeClr val="dk1"/>
                          </a:solidFill>
                          <a:effectLst/>
                          <a:latin typeface="+mn-lt"/>
                          <a:ea typeface="+mn-ea"/>
                          <a:cs typeface="+mn-cs"/>
                        </a:rPr>
                        <a:t>(</a:t>
                      </a:r>
                      <a:r>
                        <a:rPr lang="zh-TW" altLang="zh-TW" sz="1800" b="1" kern="1200" dirty="0" smtClean="0">
                          <a:solidFill>
                            <a:schemeClr val="dk1"/>
                          </a:solidFill>
                          <a:effectLst/>
                          <a:latin typeface="+mn-lt"/>
                          <a:ea typeface="+mn-ea"/>
                          <a:cs typeface="+mn-cs"/>
                        </a:rPr>
                        <a:t>停止及終止交易規定</a:t>
                      </a:r>
                      <a:r>
                        <a:rPr lang="en-US" altLang="zh-TW" sz="1800" b="1" kern="1200" dirty="0" smtClean="0">
                          <a:solidFill>
                            <a:schemeClr val="dk1"/>
                          </a:solidFill>
                          <a:effectLst/>
                          <a:latin typeface="+mn-lt"/>
                          <a:ea typeface="+mn-ea"/>
                          <a:cs typeface="+mn-cs"/>
                        </a:rPr>
                        <a:t>)</a:t>
                      </a:r>
                      <a:endParaRPr lang="zh-TW" sz="1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marL="342900" indent="-342900">
                        <a:buFont typeface="+mj-lt"/>
                        <a:buAutoNum type="arabicPeriod"/>
                      </a:pPr>
                      <a:r>
                        <a:rPr lang="zh-TW" altLang="zh-TW" sz="1800" kern="1200" dirty="0" smtClean="0">
                          <a:solidFill>
                            <a:schemeClr val="dk1"/>
                          </a:solidFill>
                          <a:effectLst/>
                          <a:latin typeface="+mn-lt"/>
                          <a:ea typeface="+mn-ea"/>
                          <a:cs typeface="+mn-cs"/>
                        </a:rPr>
                        <a:t>變更交易方法、停止買賣及終止上市事由，原則比照現行一般上市公司</a:t>
                      </a:r>
                      <a:endParaRPr lang="en-US" altLang="zh-TW" sz="1800" kern="1200" dirty="0" smtClean="0">
                        <a:solidFill>
                          <a:schemeClr val="dk1"/>
                        </a:solidFill>
                        <a:effectLst/>
                        <a:latin typeface="+mn-lt"/>
                        <a:ea typeface="+mn-ea"/>
                        <a:cs typeface="+mn-cs"/>
                      </a:endParaRPr>
                    </a:p>
                    <a:p>
                      <a:pPr marL="342900" indent="-342900">
                        <a:buFont typeface="+mj-lt"/>
                        <a:buAutoNum type="arabicPeriod"/>
                      </a:pPr>
                      <a:r>
                        <a:rPr lang="zh-TW" altLang="zh-TW" sz="1800" kern="1200" dirty="0" smtClean="0">
                          <a:solidFill>
                            <a:schemeClr val="dk1"/>
                          </a:solidFill>
                          <a:effectLst/>
                          <a:latin typeface="+mn-lt"/>
                          <a:ea typeface="+mn-ea"/>
                          <a:cs typeface="+mn-cs"/>
                        </a:rPr>
                        <a:t>免予適用採行分盤交易方式等規定</a:t>
                      </a:r>
                      <a:endParaRPr lang="en-US" altLang="zh-TW" sz="1800" kern="1200" dirty="0" smtClean="0">
                        <a:solidFill>
                          <a:schemeClr val="dk1"/>
                        </a:solidFill>
                        <a:effectLst/>
                        <a:latin typeface="+mn-lt"/>
                        <a:ea typeface="+mn-ea"/>
                        <a:cs typeface="+mn-cs"/>
                      </a:endParaRPr>
                    </a:p>
                    <a:p>
                      <a:pPr marL="342900" indent="-342900">
                        <a:buFont typeface="+mj-lt"/>
                        <a:buAutoNum type="arabicPeriod"/>
                      </a:pPr>
                      <a:r>
                        <a:rPr lang="zh-TW" altLang="zh-TW" sz="1800" kern="1200" dirty="0" smtClean="0">
                          <a:solidFill>
                            <a:schemeClr val="dk1"/>
                          </a:solidFill>
                          <a:effectLst/>
                          <a:latin typeface="+mn-lt"/>
                          <a:ea typeface="+mn-ea"/>
                          <a:cs typeface="+mn-cs"/>
                        </a:rPr>
                        <a:t>調整現行規定之部分處置事由</a:t>
                      </a:r>
                      <a:endParaRPr lang="en-US" altLang="zh-TW" sz="1800" kern="1200" dirty="0" smtClean="0">
                        <a:solidFill>
                          <a:schemeClr val="dk1"/>
                        </a:solidFill>
                        <a:effectLst/>
                        <a:latin typeface="+mn-lt"/>
                        <a:ea typeface="+mn-ea"/>
                        <a:cs typeface="+mn-cs"/>
                      </a:endParaRPr>
                    </a:p>
                    <a:p>
                      <a:r>
                        <a:rPr lang="en-US" altLang="zh-TW" sz="1800" kern="1200" dirty="0" smtClean="0">
                          <a:solidFill>
                            <a:schemeClr val="dk1"/>
                          </a:solidFill>
                          <a:effectLst/>
                          <a:latin typeface="+mn-lt"/>
                          <a:ea typeface="+mn-ea"/>
                          <a:cs typeface="+mn-cs"/>
                        </a:rPr>
                        <a:t>(1)</a:t>
                      </a:r>
                      <a:r>
                        <a:rPr lang="zh-TW" altLang="en-US" sz="1800" strike="sngStrike" kern="1200" dirty="0" smtClean="0">
                          <a:solidFill>
                            <a:srgbClr val="FF0000"/>
                          </a:solidFill>
                          <a:effectLst/>
                          <a:latin typeface="+mn-lt"/>
                          <a:ea typeface="+mn-ea"/>
                          <a:cs typeface="+mn-cs"/>
                        </a:rPr>
                        <a:t>未委任證券承銷商協助法遵作業逾</a:t>
                      </a:r>
                      <a:r>
                        <a:rPr lang="en-US" altLang="zh-TW" sz="1800" strike="sngStrike" kern="1200" dirty="0" smtClean="0">
                          <a:solidFill>
                            <a:srgbClr val="FF0000"/>
                          </a:solidFill>
                          <a:effectLst/>
                          <a:latin typeface="+mn-lt"/>
                          <a:ea typeface="+mn-ea"/>
                          <a:cs typeface="+mn-cs"/>
                        </a:rPr>
                        <a:t>1</a:t>
                      </a:r>
                      <a:r>
                        <a:rPr lang="zh-TW" altLang="en-US" sz="1800" strike="sngStrike" kern="1200" dirty="0" smtClean="0">
                          <a:solidFill>
                            <a:srgbClr val="FF0000"/>
                          </a:solidFill>
                          <a:effectLst/>
                          <a:latin typeface="+mn-lt"/>
                          <a:ea typeface="+mn-ea"/>
                          <a:cs typeface="+mn-cs"/>
                        </a:rPr>
                        <a:t>個月→停止買賣、終止上市</a:t>
                      </a:r>
                      <a:endParaRPr lang="en-US" altLang="zh-TW" sz="1800" strike="sngStrike" kern="1200" dirty="0" smtClean="0">
                        <a:solidFill>
                          <a:srgbClr val="FF0000"/>
                        </a:solidFill>
                        <a:effectLst/>
                        <a:latin typeface="+mn-lt"/>
                        <a:ea typeface="+mn-ea"/>
                        <a:cs typeface="+mn-cs"/>
                      </a:endParaRPr>
                    </a:p>
                    <a:p>
                      <a:r>
                        <a:rPr lang="en-US" altLang="zh-TW" sz="1800" kern="1200" dirty="0" smtClean="0">
                          <a:solidFill>
                            <a:schemeClr val="dk1"/>
                          </a:solidFill>
                          <a:effectLst/>
                          <a:latin typeface="+mn-lt"/>
                          <a:ea typeface="+mn-ea"/>
                          <a:cs typeface="+mn-cs"/>
                        </a:rPr>
                        <a:t>(2)</a:t>
                      </a:r>
                      <a:r>
                        <a:rPr lang="zh-TW" altLang="zh-TW" sz="1800" kern="1200" dirty="0" smtClean="0">
                          <a:solidFill>
                            <a:schemeClr val="dk1"/>
                          </a:solidFill>
                          <a:effectLst/>
                          <a:latin typeface="+mn-lt"/>
                          <a:ea typeface="+mn-ea"/>
                          <a:cs typeface="+mn-cs"/>
                        </a:rPr>
                        <a:t>「連續30個營業日之平均收盤價低於3元或平均上市股票市值總額低於1億元」</a:t>
                      </a:r>
                      <a:r>
                        <a:rPr lang="zh-TW" altLang="en-US" sz="1800" kern="1200" dirty="0" smtClean="0">
                          <a:solidFill>
                            <a:schemeClr val="dk1"/>
                          </a:solidFill>
                          <a:effectLst/>
                          <a:latin typeface="+mn-lt"/>
                          <a:ea typeface="+mn-ea"/>
                          <a:cs typeface="+mn-cs"/>
                        </a:rPr>
                        <a:t>→終止上市</a:t>
                      </a:r>
                      <a:endParaRPr lang="en-US" altLang="zh-TW" sz="18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kern="1200" dirty="0" smtClean="0">
                          <a:solidFill>
                            <a:schemeClr val="dk1"/>
                          </a:solidFill>
                          <a:effectLst/>
                          <a:latin typeface="+mn-lt"/>
                          <a:ea typeface="+mn-ea"/>
                          <a:cs typeface="+mn-cs"/>
                        </a:rPr>
                        <a:t>(3)</a:t>
                      </a:r>
                      <a:r>
                        <a:rPr lang="zh-TW" altLang="en-US" sz="1800" kern="1200" dirty="0" smtClean="0">
                          <a:solidFill>
                            <a:schemeClr val="dk1"/>
                          </a:solidFill>
                          <a:effectLst/>
                          <a:latin typeface="+mn-lt"/>
                          <a:ea typeface="+mn-ea"/>
                          <a:cs typeface="+mn-cs"/>
                        </a:rPr>
                        <a:t>自上市掛牌日起屆滿</a:t>
                      </a:r>
                      <a:r>
                        <a:rPr lang="en-US" altLang="zh-TW" sz="1800" kern="1200" dirty="0" smtClean="0">
                          <a:solidFill>
                            <a:schemeClr val="dk1"/>
                          </a:solidFill>
                          <a:effectLst/>
                          <a:latin typeface="+mn-lt"/>
                          <a:ea typeface="+mn-ea"/>
                          <a:cs typeface="+mn-cs"/>
                        </a:rPr>
                        <a:t>2</a:t>
                      </a:r>
                      <a:r>
                        <a:rPr lang="zh-TW" altLang="en-US" sz="1800" kern="1200" dirty="0" smtClean="0">
                          <a:solidFill>
                            <a:schemeClr val="dk1"/>
                          </a:solidFill>
                          <a:effectLst/>
                          <a:latin typeface="+mn-lt"/>
                          <a:ea typeface="+mn-ea"/>
                          <a:cs typeface="+mn-cs"/>
                        </a:rPr>
                        <a:t>年後，該股票在</a:t>
                      </a:r>
                      <a:r>
                        <a:rPr lang="en-US" altLang="zh-TW" sz="1800" kern="1200" dirty="0" smtClean="0">
                          <a:solidFill>
                            <a:schemeClr val="dk1"/>
                          </a:solidFill>
                          <a:effectLst/>
                          <a:latin typeface="+mn-lt"/>
                          <a:ea typeface="+mn-ea"/>
                          <a:cs typeface="+mn-cs"/>
                        </a:rPr>
                        <a:t>OTC</a:t>
                      </a:r>
                      <a:r>
                        <a:rPr lang="zh-TW" altLang="en-US" sz="1800" kern="1200" dirty="0" smtClean="0">
                          <a:solidFill>
                            <a:schemeClr val="dk1"/>
                          </a:solidFill>
                          <a:effectLst/>
                          <a:latin typeface="+mn-lt"/>
                          <a:ea typeface="+mn-ea"/>
                          <a:cs typeface="+mn-cs"/>
                        </a:rPr>
                        <a:t>上櫃或登錄興櫃者→終止上市</a:t>
                      </a:r>
                      <a:endParaRPr lang="en-US" altLang="zh-TW" sz="1800" kern="1200" dirty="0" smtClean="0">
                        <a:solidFill>
                          <a:schemeClr val="dk1"/>
                        </a:solidFill>
                        <a:effectLst/>
                        <a:latin typeface="+mn-lt"/>
                        <a:ea typeface="+mn-ea"/>
                        <a:cs typeface="+mn-cs"/>
                      </a:endParaRPr>
                    </a:p>
                  </a:txBody>
                  <a:tcPr/>
                </a:tc>
                <a:tc>
                  <a:txBody>
                    <a:bodyPr/>
                    <a:lstStyle/>
                    <a:p>
                      <a:r>
                        <a:rPr lang="zh-TW" altLang="en-US" sz="1800" b="1" kern="1200" dirty="0" smtClean="0">
                          <a:solidFill>
                            <a:schemeClr val="dk1"/>
                          </a:solidFill>
                          <a:effectLst/>
                          <a:latin typeface="+mn-lt"/>
                          <a:ea typeface="+mn-ea"/>
                          <a:cs typeface="+mn-cs"/>
                        </a:rPr>
                        <a:t>營業細則</a:t>
                      </a:r>
                      <a:r>
                        <a:rPr lang="zh-TW" altLang="zh-TW" sz="1800" kern="1200" dirty="0" smtClean="0">
                          <a:solidFill>
                            <a:schemeClr val="dk1"/>
                          </a:solidFill>
                          <a:effectLst/>
                          <a:latin typeface="+mn-lt"/>
                          <a:ea typeface="+mn-ea"/>
                          <a:cs typeface="+mn-cs"/>
                        </a:rPr>
                        <a:t>第</a:t>
                      </a:r>
                      <a:r>
                        <a:rPr lang="en-US" altLang="zh-TW" sz="1800" kern="1200" dirty="0" smtClean="0">
                          <a:solidFill>
                            <a:schemeClr val="dk1"/>
                          </a:solidFill>
                          <a:effectLst/>
                          <a:latin typeface="+mn-lt"/>
                          <a:ea typeface="+mn-ea"/>
                          <a:cs typeface="+mn-cs"/>
                        </a:rPr>
                        <a:t>49</a:t>
                      </a:r>
                      <a:r>
                        <a:rPr lang="zh-TW" altLang="zh-TW" sz="1800" kern="1200" dirty="0" smtClean="0">
                          <a:solidFill>
                            <a:schemeClr val="dk1"/>
                          </a:solidFill>
                          <a:effectLst/>
                          <a:latin typeface="+mn-lt"/>
                          <a:ea typeface="+mn-ea"/>
                          <a:cs typeface="+mn-cs"/>
                        </a:rPr>
                        <a:t>條之</a:t>
                      </a:r>
                      <a:r>
                        <a:rPr lang="en-US" altLang="zh-TW" sz="1800" kern="1200" dirty="0" smtClean="0">
                          <a:solidFill>
                            <a:schemeClr val="dk1"/>
                          </a:solidFill>
                          <a:effectLst/>
                          <a:latin typeface="+mn-lt"/>
                          <a:ea typeface="+mn-ea"/>
                          <a:cs typeface="+mn-cs"/>
                        </a:rPr>
                        <a:t>4 (</a:t>
                      </a:r>
                      <a:r>
                        <a:rPr lang="zh-TW" altLang="zh-TW" sz="1800" kern="1200" dirty="0" smtClean="0">
                          <a:solidFill>
                            <a:schemeClr val="dk1"/>
                          </a:solidFill>
                          <a:effectLst/>
                          <a:latin typeface="+mn-lt"/>
                          <a:ea typeface="+mn-ea"/>
                          <a:cs typeface="+mn-cs"/>
                        </a:rPr>
                        <a:t>變更交易方法</a:t>
                      </a:r>
                      <a:r>
                        <a:rPr lang="en-US" altLang="zh-TW" sz="1800" kern="1200" dirty="0" smtClean="0">
                          <a:solidFill>
                            <a:schemeClr val="dk1"/>
                          </a:solidFill>
                          <a:effectLst/>
                          <a:latin typeface="+mn-lt"/>
                          <a:ea typeface="+mn-ea"/>
                          <a:cs typeface="+mn-cs"/>
                        </a:rPr>
                        <a:t>)</a:t>
                      </a:r>
                      <a:r>
                        <a:rPr lang="zh-TW" altLang="zh-TW" sz="1800" kern="1200" dirty="0" smtClean="0">
                          <a:solidFill>
                            <a:schemeClr val="dk1"/>
                          </a:solidFill>
                          <a:effectLst/>
                          <a:latin typeface="+mn-lt"/>
                          <a:ea typeface="+mn-ea"/>
                          <a:cs typeface="+mn-cs"/>
                        </a:rPr>
                        <a:t>、</a:t>
                      </a:r>
                      <a:endParaRPr lang="en-US" altLang="zh-TW" sz="1800" kern="1200" dirty="0" smtClean="0">
                        <a:solidFill>
                          <a:schemeClr val="dk1"/>
                        </a:solidFill>
                        <a:effectLst/>
                        <a:latin typeface="+mn-lt"/>
                        <a:ea typeface="+mn-ea"/>
                        <a:cs typeface="+mn-cs"/>
                      </a:endParaRPr>
                    </a:p>
                    <a:p>
                      <a:r>
                        <a:rPr lang="zh-TW" altLang="zh-TW" sz="1800" kern="1200" dirty="0" smtClean="0">
                          <a:solidFill>
                            <a:schemeClr val="dk1"/>
                          </a:solidFill>
                          <a:effectLst/>
                          <a:latin typeface="+mn-lt"/>
                          <a:ea typeface="+mn-ea"/>
                          <a:cs typeface="+mn-cs"/>
                        </a:rPr>
                        <a:t>第</a:t>
                      </a:r>
                      <a:r>
                        <a:rPr lang="en-US" altLang="zh-TW" sz="1800" kern="1200" dirty="0" smtClean="0">
                          <a:solidFill>
                            <a:schemeClr val="dk1"/>
                          </a:solidFill>
                          <a:effectLst/>
                          <a:latin typeface="+mn-lt"/>
                          <a:ea typeface="+mn-ea"/>
                          <a:cs typeface="+mn-cs"/>
                        </a:rPr>
                        <a:t>50</a:t>
                      </a:r>
                      <a:r>
                        <a:rPr lang="zh-TW" altLang="zh-TW" sz="1800" kern="1200" dirty="0" smtClean="0">
                          <a:solidFill>
                            <a:schemeClr val="dk1"/>
                          </a:solidFill>
                          <a:effectLst/>
                          <a:latin typeface="+mn-lt"/>
                          <a:ea typeface="+mn-ea"/>
                          <a:cs typeface="+mn-cs"/>
                        </a:rPr>
                        <a:t>條之</a:t>
                      </a:r>
                      <a:r>
                        <a:rPr lang="en-US" altLang="zh-TW" sz="1800" kern="1200" dirty="0" smtClean="0">
                          <a:solidFill>
                            <a:schemeClr val="dk1"/>
                          </a:solidFill>
                          <a:effectLst/>
                          <a:latin typeface="+mn-lt"/>
                          <a:ea typeface="+mn-ea"/>
                          <a:cs typeface="+mn-cs"/>
                        </a:rPr>
                        <a:t>9(</a:t>
                      </a:r>
                      <a:r>
                        <a:rPr lang="zh-TW" altLang="zh-TW" sz="1800" kern="1200" dirty="0" smtClean="0">
                          <a:solidFill>
                            <a:schemeClr val="dk1"/>
                          </a:solidFill>
                          <a:effectLst/>
                          <a:latin typeface="+mn-lt"/>
                          <a:ea typeface="+mn-ea"/>
                          <a:cs typeface="+mn-cs"/>
                        </a:rPr>
                        <a:t>停止買賣</a:t>
                      </a:r>
                      <a:r>
                        <a:rPr lang="en-US" altLang="zh-TW" sz="1800" kern="1200" dirty="0" smtClean="0">
                          <a:solidFill>
                            <a:schemeClr val="dk1"/>
                          </a:solidFill>
                          <a:effectLst/>
                          <a:latin typeface="+mn-lt"/>
                          <a:ea typeface="+mn-ea"/>
                          <a:cs typeface="+mn-cs"/>
                        </a:rPr>
                        <a:t>)</a:t>
                      </a:r>
                      <a:r>
                        <a:rPr lang="zh-TW" altLang="zh-TW" sz="1800" kern="1200" dirty="0" smtClean="0">
                          <a:solidFill>
                            <a:schemeClr val="dk1"/>
                          </a:solidFill>
                          <a:effectLst/>
                          <a:latin typeface="+mn-lt"/>
                          <a:ea typeface="+mn-ea"/>
                          <a:cs typeface="+mn-cs"/>
                        </a:rPr>
                        <a:t>第</a:t>
                      </a:r>
                      <a:r>
                        <a:rPr lang="en-US" altLang="zh-TW" sz="1800" kern="1200" dirty="0" smtClean="0">
                          <a:solidFill>
                            <a:schemeClr val="dk1"/>
                          </a:solidFill>
                          <a:effectLst/>
                          <a:latin typeface="+mn-lt"/>
                          <a:ea typeface="+mn-ea"/>
                          <a:cs typeface="+mn-cs"/>
                        </a:rPr>
                        <a:t>50</a:t>
                      </a:r>
                      <a:r>
                        <a:rPr lang="zh-TW" altLang="zh-TW" sz="1800" kern="1200" dirty="0" smtClean="0">
                          <a:solidFill>
                            <a:schemeClr val="dk1"/>
                          </a:solidFill>
                          <a:effectLst/>
                          <a:latin typeface="+mn-lt"/>
                          <a:ea typeface="+mn-ea"/>
                          <a:cs typeface="+mn-cs"/>
                        </a:rPr>
                        <a:t>條之</a:t>
                      </a:r>
                      <a:r>
                        <a:rPr lang="en-US" altLang="zh-TW" sz="1800" kern="1200" dirty="0" smtClean="0">
                          <a:solidFill>
                            <a:schemeClr val="dk1"/>
                          </a:solidFill>
                          <a:effectLst/>
                          <a:latin typeface="+mn-lt"/>
                          <a:ea typeface="+mn-ea"/>
                          <a:cs typeface="+mn-cs"/>
                        </a:rPr>
                        <a:t>10(</a:t>
                      </a:r>
                      <a:r>
                        <a:rPr lang="zh-TW" altLang="zh-TW" sz="1800" kern="1200" dirty="0" smtClean="0">
                          <a:solidFill>
                            <a:schemeClr val="dk1"/>
                          </a:solidFill>
                          <a:effectLst/>
                          <a:latin typeface="+mn-lt"/>
                          <a:ea typeface="+mn-ea"/>
                          <a:cs typeface="+mn-cs"/>
                        </a:rPr>
                        <a:t>終止上市</a:t>
                      </a:r>
                      <a:r>
                        <a:rPr lang="en-US" altLang="zh-TW" sz="1800" kern="1200" dirty="0" smtClean="0">
                          <a:solidFill>
                            <a:schemeClr val="dk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kern="1200" dirty="0" smtClean="0">
                          <a:solidFill>
                            <a:srgbClr val="7030A0"/>
                          </a:solidFill>
                          <a:effectLst/>
                          <a:latin typeface="+mn-lt"/>
                          <a:ea typeface="+mn-ea"/>
                          <a:cs typeface="+mn-cs"/>
                        </a:rPr>
                        <a:t>(111.9.21</a:t>
                      </a:r>
                      <a:r>
                        <a:rPr lang="zh-TW" altLang="en-US" sz="1800" kern="1200" dirty="0" smtClean="0">
                          <a:solidFill>
                            <a:srgbClr val="7030A0"/>
                          </a:solidFill>
                          <a:effectLst/>
                          <a:latin typeface="+mn-lt"/>
                          <a:ea typeface="+mn-ea"/>
                          <a:cs typeface="+mn-cs"/>
                        </a:rPr>
                        <a:t>修正</a:t>
                      </a:r>
                      <a:r>
                        <a:rPr lang="en-US" altLang="zh-TW" sz="1800" kern="1200" dirty="0" smtClean="0">
                          <a:solidFill>
                            <a:srgbClr val="7030A0"/>
                          </a:solidFill>
                          <a:effectLst/>
                          <a:latin typeface="+mn-lt"/>
                          <a:ea typeface="+mn-ea"/>
                          <a:cs typeface="+mn-cs"/>
                        </a:rPr>
                        <a:t>)</a:t>
                      </a:r>
                      <a:endParaRPr lang="zh-TW" altLang="en-US" sz="1800" dirty="0" smtClean="0">
                        <a:solidFill>
                          <a:srgbClr val="7030A0"/>
                        </a:solidFill>
                      </a:endParaRPr>
                    </a:p>
                    <a:p>
                      <a:endParaRPr lang="zh-TW" altLang="zh-TW" sz="1800" kern="1200" dirty="0">
                        <a:solidFill>
                          <a:schemeClr val="dk1"/>
                        </a:solidFill>
                        <a:effectLst/>
                        <a:latin typeface="+mn-lt"/>
                        <a:ea typeface="+mn-ea"/>
                        <a:cs typeface="+mn-cs"/>
                      </a:endParaRPr>
                    </a:p>
                  </a:txBody>
                  <a:tcPr/>
                </a:tc>
                <a:extLst>
                  <a:ext uri="{0D108BD9-81ED-4DB2-BD59-A6C34878D82A}">
                    <a16:rowId xmlns:a16="http://schemas.microsoft.com/office/drawing/2014/main" val="1910765302"/>
                  </a:ext>
                </a:extLst>
              </a:tr>
            </a:tbl>
          </a:graphicData>
        </a:graphic>
      </p:graphicFrame>
      <p:sp>
        <p:nvSpPr>
          <p:cNvPr id="3" name="矩形 2"/>
          <p:cNvSpPr/>
          <p:nvPr/>
        </p:nvSpPr>
        <p:spPr>
          <a:xfrm>
            <a:off x="0" y="987514"/>
            <a:ext cx="7236804"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2400" b="1"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a:t>
            </a:r>
            <a:r>
              <a:rPr lang="zh-TW" altLang="en-US" sz="2400" b="1" dirty="0">
                <a:solidFill>
                  <a:prstClr val="black"/>
                </a:solidFill>
                <a:latin typeface="標楷體" panose="03000509000000000000" pitchFamily="65" charset="-120"/>
                <a:ea typeface="標楷體" panose="03000509000000000000" pitchFamily="65" charset="-120"/>
              </a:rPr>
              <a:t>四</a:t>
            </a:r>
            <a:r>
              <a:rPr lang="en-US" altLang="zh-TW" sz="2400" b="1" dirty="0" smtClean="0">
                <a:solidFill>
                  <a:prstClr val="black"/>
                </a:solidFill>
                <a:latin typeface="標楷體" panose="03000509000000000000" pitchFamily="65" charset="-120"/>
                <a:ea typeface="標楷體" panose="03000509000000000000" pitchFamily="65" charset="-120"/>
              </a:rPr>
              <a:t>)</a:t>
            </a:r>
            <a:r>
              <a:rPr kumimoji="1" lang="zh-TW" altLang="en-US" sz="2400" b="1"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上市後監理</a:t>
            </a:r>
            <a:endParaRPr kumimoji="1" lang="zh-TW" altLang="en-US" sz="2400" b="0" i="0" u="none" strike="noStrike" kern="1200" cap="none" spc="0" normalizeH="0" baseline="0" noProof="0" dirty="0">
              <a:ln>
                <a:noFill/>
              </a:ln>
              <a:solidFill>
                <a:prstClr val="black"/>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3936619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nSpc>
                <a:spcPct val="80000"/>
              </a:lnSpc>
            </a:pPr>
            <a:fld id="{7F1B0635-8749-4410-9B91-59311A6EFD4D}" type="slidenum">
              <a:rPr kumimoji="0" lang="en-US" altLang="zh-TW" sz="1200" smtClean="0">
                <a:solidFill>
                  <a:srgbClr val="FFFFFF"/>
                </a:solidFill>
              </a:rPr>
              <a:pPr>
                <a:lnSpc>
                  <a:spcPct val="80000"/>
                </a:lnSpc>
              </a:pPr>
              <a:t>3</a:t>
            </a:fld>
            <a:endParaRPr kumimoji="0" lang="en-US" altLang="zh-TW" sz="1200" smtClean="0">
              <a:solidFill>
                <a:srgbClr val="FFFFFF"/>
              </a:solidFill>
            </a:endParaRPr>
          </a:p>
        </p:txBody>
      </p:sp>
      <p:sp>
        <p:nvSpPr>
          <p:cNvPr id="22531" name="頁尾版面配置區 8"/>
          <p:cNvSpPr>
            <a:spLocks noGrp="1"/>
          </p:cNvSpPr>
          <p:nvPr>
            <p:ph type="ftr"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kumimoji="0" lang="en-US" altLang="zh-TW" smtClean="0">
              <a:solidFill>
                <a:schemeClr val="tx2"/>
              </a:solidFill>
            </a:endParaRPr>
          </a:p>
        </p:txBody>
      </p:sp>
      <p:sp>
        <p:nvSpPr>
          <p:cNvPr id="10" name="Rectangle 4">
            <a:extLst/>
          </p:cNvPr>
          <p:cNvSpPr>
            <a:spLocks noChangeArrowheads="1"/>
          </p:cNvSpPr>
          <p:nvPr/>
        </p:nvSpPr>
        <p:spPr bwMode="auto">
          <a:xfrm>
            <a:off x="1476375" y="2708275"/>
            <a:ext cx="6400800" cy="1600200"/>
          </a:xfrm>
          <a:prstGeom prst="rect">
            <a:avLst/>
          </a:prstGeom>
          <a:gradFill rotWithShape="1">
            <a:gsLst>
              <a:gs pos="0">
                <a:schemeClr val="bg1"/>
              </a:gs>
              <a:gs pos="100000">
                <a:srgbClr val="DDDDDD"/>
              </a:gs>
            </a:gsLst>
            <a:path path="shape">
              <a:fillToRect l="50000" t="50000" r="50000" b="50000"/>
            </a:path>
          </a:gradFill>
          <a:ln w="76200">
            <a:solidFill>
              <a:schemeClr val="bg2"/>
            </a:solidFill>
            <a:miter lim="800000"/>
            <a:headEnd/>
            <a:tailEnd/>
          </a:ln>
        </p:spPr>
        <p:txBody>
          <a:bodyPr anchor="ctr"/>
          <a:lstStyle/>
          <a:p>
            <a:pPr algn="ctr" eaLnBrk="1" hangingPunct="1">
              <a:spcBef>
                <a:spcPct val="50000"/>
              </a:spcBef>
              <a:defRPr/>
            </a:pPr>
            <a:endParaRPr lang="en-US" altLang="zh-TW" sz="3600" b="1" dirty="0">
              <a:solidFill>
                <a:srgbClr val="C00000"/>
              </a:solidFill>
              <a:effectLst>
                <a:outerShdw blurRad="38100" dist="38100" dir="2700000" algn="tl">
                  <a:srgbClr val="000000">
                    <a:alpha val="43137"/>
                  </a:srgbClr>
                </a:outerShdw>
              </a:effectLst>
            </a:endParaRPr>
          </a:p>
          <a:p>
            <a:pPr algn="ctr" eaLnBrk="1" hangingPunct="1">
              <a:spcBef>
                <a:spcPct val="50000"/>
              </a:spcBef>
              <a:defRPr/>
            </a:pPr>
            <a:r>
              <a:rPr lang="zh-TW" altLang="en-US" sz="3600" b="1" dirty="0" smtClean="0">
                <a:solidFill>
                  <a:srgbClr val="1A0585"/>
                </a:solidFill>
                <a:effectLst>
                  <a:outerShdw blurRad="38100" dist="38100" dir="2700000" algn="tl">
                    <a:srgbClr val="000000">
                      <a:alpha val="43137"/>
                    </a:srgbClr>
                  </a:outerShdw>
                </a:effectLst>
                <a:latin typeface="標楷體" pitchFamily="65" charset="-120"/>
                <a:ea typeface="標楷體" pitchFamily="65" charset="-120"/>
              </a:rPr>
              <a:t>壹、</a:t>
            </a:r>
            <a:r>
              <a:rPr lang="zh-TW" altLang="en-US" sz="3600" b="1" dirty="0">
                <a:solidFill>
                  <a:srgbClr val="1A0585"/>
                </a:solidFill>
                <a:effectLst>
                  <a:outerShdw blurRad="38100" dist="38100" dir="2700000" algn="tl">
                    <a:srgbClr val="000000">
                      <a:alpha val="43137"/>
                    </a:srgbClr>
                  </a:outerShdw>
                </a:effectLst>
                <a:latin typeface="標楷體" pitchFamily="65" charset="-120"/>
                <a:ea typeface="標楷體" pitchFamily="65" charset="-120"/>
              </a:rPr>
              <a:t>上市標準規章</a:t>
            </a:r>
            <a:endParaRPr lang="en-US" altLang="zh-TW" sz="3600" b="1" dirty="0">
              <a:solidFill>
                <a:srgbClr val="1A0585"/>
              </a:solidFill>
              <a:effectLst>
                <a:outerShdw blurRad="38100" dist="38100" dir="2700000" algn="tl">
                  <a:srgbClr val="000000">
                    <a:alpha val="43137"/>
                  </a:srgbClr>
                </a:outerShdw>
              </a:effectLst>
              <a:latin typeface="標楷體" pitchFamily="65" charset="-120"/>
              <a:ea typeface="標楷體" pitchFamily="65" charset="-120"/>
            </a:endParaRPr>
          </a:p>
          <a:p>
            <a:pPr algn="ctr" eaLnBrk="1" hangingPunct="1">
              <a:spcBef>
                <a:spcPct val="50000"/>
              </a:spcBef>
              <a:defRPr/>
            </a:pPr>
            <a:endParaRPr lang="en-US" altLang="zh-TW"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183308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4F4E2857-DE5C-405C-9397-A1FB21F696D0}" type="slidenum">
              <a:rPr lang="zh-TW" altLang="en-US" smtClean="0"/>
              <a:pPr>
                <a:defRPr/>
              </a:pPr>
              <a:t>39</a:t>
            </a:fld>
            <a:endParaRPr lang="zh-TW" altLang="en-US" dirty="0"/>
          </a:p>
        </p:txBody>
      </p:sp>
      <p:sp>
        <p:nvSpPr>
          <p:cNvPr id="5" name="標題 1"/>
          <p:cNvSpPr>
            <a:spLocks noGrp="1"/>
          </p:cNvSpPr>
          <p:nvPr>
            <p:ph type="title"/>
          </p:nvPr>
        </p:nvSpPr>
        <p:spPr/>
        <p:txBody>
          <a:bodyPr/>
          <a:lstStyle/>
          <a:p>
            <a:pPr lvl="0"/>
            <a:r>
              <a:rPr lang="zh-TW" altLang="en-US" sz="3200" spc="-150" dirty="0">
                <a:solidFill>
                  <a:schemeClr val="accent4">
                    <a:lumMod val="50000"/>
                  </a:schemeClr>
                </a:solidFill>
              </a:rPr>
              <a:t>二</a:t>
            </a:r>
            <a:r>
              <a:rPr lang="zh-TW" altLang="en-US" sz="3200" spc="-150" dirty="0" smtClean="0">
                <a:solidFill>
                  <a:schemeClr val="accent4">
                    <a:lumMod val="50000"/>
                  </a:schemeClr>
                </a:solidFill>
              </a:rPr>
              <a:t>、</a:t>
            </a:r>
            <a:r>
              <a:rPr lang="zh-TW" altLang="en-US" sz="3200" dirty="0"/>
              <a:t>創新板規範說明</a:t>
            </a:r>
            <a:r>
              <a:rPr lang="en-US" altLang="zh-TW" sz="3200" dirty="0"/>
              <a:t>(</a:t>
            </a:r>
            <a:r>
              <a:rPr lang="zh-TW" altLang="en-US" sz="3200" dirty="0"/>
              <a:t>續</a:t>
            </a:r>
            <a:r>
              <a:rPr lang="en-US" altLang="zh-TW" sz="3200" dirty="0"/>
              <a:t>)</a:t>
            </a:r>
            <a:endParaRPr lang="zh-TW" altLang="en-US" sz="3200" dirty="0"/>
          </a:p>
        </p:txBody>
      </p:sp>
      <p:sp>
        <p:nvSpPr>
          <p:cNvPr id="3" name="矩形 2"/>
          <p:cNvSpPr/>
          <p:nvPr/>
        </p:nvSpPr>
        <p:spPr>
          <a:xfrm>
            <a:off x="76200" y="944116"/>
            <a:ext cx="7236804" cy="461665"/>
          </a:xfrm>
          <a:prstGeom prst="rect">
            <a:avLst/>
          </a:prstGeom>
        </p:spPr>
        <p:txBody>
          <a:bodyPr wrap="square">
            <a:spAutoFit/>
          </a:bodyPr>
          <a:lstStyle/>
          <a:p>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六</a:t>
            </a:r>
            <a:r>
              <a:rPr lang="en-US" altLang="zh-TW" sz="2400" b="1" dirty="0" smtClean="0">
                <a:latin typeface="標楷體" panose="03000509000000000000" pitchFamily="65" charset="-120"/>
                <a:ea typeface="標楷體" panose="03000509000000000000" pitchFamily="65" charset="-120"/>
              </a:rPr>
              <a:t>)</a:t>
            </a:r>
            <a:r>
              <a:rPr lang="zh-TW" altLang="zh-TW" sz="2400" b="1" dirty="0" smtClean="0">
                <a:latin typeface="標楷體" panose="03000509000000000000" pitchFamily="65" charset="-120"/>
                <a:ea typeface="標楷體" panose="03000509000000000000" pitchFamily="65" charset="-120"/>
              </a:rPr>
              <a:t>交易制度</a:t>
            </a:r>
            <a:r>
              <a:rPr lang="en-US" altLang="zh-TW" sz="2400" b="1" dirty="0" smtClean="0">
                <a:latin typeface="標楷體" panose="03000509000000000000" pitchFamily="65" charset="-120"/>
                <a:ea typeface="標楷體" panose="03000509000000000000" pitchFamily="65" charset="-120"/>
              </a:rPr>
              <a:t>-1</a:t>
            </a:r>
            <a:endParaRPr lang="zh-TW" altLang="en-US" sz="2400" b="1" dirty="0">
              <a:latin typeface="標楷體" panose="03000509000000000000" pitchFamily="65" charset="-120"/>
              <a:ea typeface="標楷體" panose="03000509000000000000" pitchFamily="65"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644419030"/>
              </p:ext>
            </p:extLst>
          </p:nvPr>
        </p:nvGraphicFramePr>
        <p:xfrm>
          <a:off x="76200" y="1405781"/>
          <a:ext cx="8991600" cy="5279778"/>
        </p:xfrm>
        <a:graphic>
          <a:graphicData uri="http://schemas.openxmlformats.org/drawingml/2006/table">
            <a:tbl>
              <a:tblPr firstRow="1" bandRow="1">
                <a:tableStyleId>{7DF18680-E054-41AD-8BC1-D1AEF772440D}</a:tableStyleId>
              </a:tblPr>
              <a:tblGrid>
                <a:gridCol w="893153">
                  <a:extLst>
                    <a:ext uri="{9D8B030D-6E8A-4147-A177-3AD203B41FA5}">
                      <a16:colId xmlns:a16="http://schemas.microsoft.com/office/drawing/2014/main" val="462115446"/>
                    </a:ext>
                  </a:extLst>
                </a:gridCol>
                <a:gridCol w="4669447">
                  <a:extLst>
                    <a:ext uri="{9D8B030D-6E8A-4147-A177-3AD203B41FA5}">
                      <a16:colId xmlns:a16="http://schemas.microsoft.com/office/drawing/2014/main" val="2295632765"/>
                    </a:ext>
                  </a:extLst>
                </a:gridCol>
                <a:gridCol w="3429000">
                  <a:extLst>
                    <a:ext uri="{9D8B030D-6E8A-4147-A177-3AD203B41FA5}">
                      <a16:colId xmlns:a16="http://schemas.microsoft.com/office/drawing/2014/main" val="509504606"/>
                    </a:ext>
                  </a:extLst>
                </a:gridCol>
              </a:tblGrid>
              <a:tr h="350853">
                <a:tc>
                  <a:txBody>
                    <a:bodyPr/>
                    <a:lstStyle/>
                    <a:p>
                      <a:pPr algn="ctr"/>
                      <a:r>
                        <a:rPr lang="zh-TW" altLang="en-US" dirty="0" smtClean="0"/>
                        <a:t>項目</a:t>
                      </a:r>
                      <a:endParaRPr lang="zh-TW" altLang="en-US" dirty="0"/>
                    </a:p>
                  </a:txBody>
                  <a:tcPr/>
                </a:tc>
                <a:tc>
                  <a:txBody>
                    <a:bodyPr/>
                    <a:lstStyle/>
                    <a:p>
                      <a:pPr algn="ctr"/>
                      <a:r>
                        <a:rPr lang="zh-TW" altLang="en-US" dirty="0" smtClean="0"/>
                        <a:t>說明</a:t>
                      </a:r>
                      <a:endParaRPr lang="zh-TW" altLang="en-US" dirty="0"/>
                    </a:p>
                  </a:txBody>
                  <a:tcPr/>
                </a:tc>
                <a:tc>
                  <a:txBody>
                    <a:bodyPr/>
                    <a:lstStyle/>
                    <a:p>
                      <a:pPr algn="ctr"/>
                      <a:r>
                        <a:rPr lang="zh-TW" altLang="en-US" dirty="0" smtClean="0"/>
                        <a:t>依據</a:t>
                      </a:r>
                      <a:endParaRPr lang="zh-TW" altLang="en-US" dirty="0"/>
                    </a:p>
                  </a:txBody>
                  <a:tcPr/>
                </a:tc>
                <a:extLst>
                  <a:ext uri="{0D108BD9-81ED-4DB2-BD59-A6C34878D82A}">
                    <a16:rowId xmlns:a16="http://schemas.microsoft.com/office/drawing/2014/main" val="2154040481"/>
                  </a:ext>
                </a:extLst>
              </a:tr>
              <a:tr h="1997913">
                <a:tc>
                  <a:txBody>
                    <a:bodyPr/>
                    <a:lstStyle/>
                    <a:p>
                      <a:r>
                        <a:rPr lang="zh-TW" altLang="zh-TW" sz="1800" b="1" kern="1200" dirty="0" smtClean="0">
                          <a:solidFill>
                            <a:schemeClr val="dk1"/>
                          </a:solidFill>
                          <a:effectLst/>
                          <a:latin typeface="+mn-lt"/>
                          <a:ea typeface="+mn-ea"/>
                          <a:cs typeface="+mn-cs"/>
                        </a:rPr>
                        <a:t>合格投資人</a:t>
                      </a:r>
                      <a:endParaRPr lang="zh-TW" altLang="en-US" b="1" dirty="0"/>
                    </a:p>
                  </a:txBody>
                  <a:tcPr/>
                </a:tc>
                <a:tc>
                  <a:txBody>
                    <a:bodyPr/>
                    <a:lstStyle/>
                    <a:p>
                      <a:pPr marL="342900" indent="-342900" algn="just" defTabSz="914400" rtl="0" eaLnBrk="1" latinLnBrk="0" hangingPunct="1">
                        <a:lnSpc>
                          <a:spcPts val="2000"/>
                        </a:lnSpc>
                        <a:spcBef>
                          <a:spcPts val="600"/>
                        </a:spcBef>
                        <a:spcAft>
                          <a:spcPts val="0"/>
                        </a:spcAft>
                        <a:buFont typeface="+mj-lt"/>
                        <a:buAutoNum type="arabicPeriod"/>
                      </a:pPr>
                      <a:r>
                        <a:rPr lang="zh-TW" altLang="en-US" sz="1800" kern="1200" dirty="0" smtClean="0">
                          <a:solidFill>
                            <a:schemeClr val="dk1"/>
                          </a:solidFill>
                          <a:effectLst/>
                          <a:latin typeface="+mn-lt"/>
                          <a:ea typeface="+mn-ea"/>
                          <a:cs typeface="+mn-cs"/>
                        </a:rPr>
                        <a:t>專業機構投資人或</a:t>
                      </a:r>
                      <a:r>
                        <a:rPr lang="zh-TW" altLang="en-US" sz="1800" kern="1200" dirty="0" smtClean="0">
                          <a:solidFill>
                            <a:srgbClr val="FF0000"/>
                          </a:solidFill>
                          <a:effectLst/>
                          <a:latin typeface="+mn-lt"/>
                          <a:ea typeface="+mn-ea"/>
                          <a:cs typeface="+mn-cs"/>
                        </a:rPr>
                        <a:t>具有</a:t>
                      </a:r>
                      <a:r>
                        <a:rPr lang="en-US" altLang="zh-TW" sz="1800" kern="1200" dirty="0" smtClean="0">
                          <a:solidFill>
                            <a:srgbClr val="FF0000"/>
                          </a:solidFill>
                          <a:effectLst/>
                          <a:latin typeface="+mn-lt"/>
                          <a:ea typeface="+mn-ea"/>
                          <a:cs typeface="+mn-cs"/>
                        </a:rPr>
                        <a:t>2</a:t>
                      </a:r>
                      <a:r>
                        <a:rPr lang="zh-TW" altLang="en-US" sz="1800" kern="1200" dirty="0" smtClean="0">
                          <a:solidFill>
                            <a:srgbClr val="FF0000"/>
                          </a:solidFill>
                          <a:effectLst/>
                          <a:latin typeface="+mn-lt"/>
                          <a:ea typeface="+mn-ea"/>
                          <a:cs typeface="+mn-cs"/>
                        </a:rPr>
                        <a:t>年以上證券交易投資經驗之法人</a:t>
                      </a:r>
                      <a:endParaRPr lang="en-US" altLang="zh-TW" sz="1800" kern="1200" dirty="0" smtClean="0">
                        <a:solidFill>
                          <a:schemeClr val="dk1"/>
                        </a:solidFill>
                        <a:effectLst/>
                        <a:latin typeface="+mn-lt"/>
                        <a:ea typeface="+mn-ea"/>
                        <a:cs typeface="+mn-cs"/>
                      </a:endParaRPr>
                    </a:p>
                    <a:p>
                      <a:pPr marL="342900" indent="-342900" algn="just">
                        <a:lnSpc>
                          <a:spcPts val="1900"/>
                        </a:lnSpc>
                        <a:spcBef>
                          <a:spcPts val="600"/>
                        </a:spcBef>
                        <a:spcAft>
                          <a:spcPts val="0"/>
                        </a:spcAft>
                        <a:buFont typeface="+mj-lt"/>
                        <a:buAutoNum type="arabicPeriod"/>
                      </a:pPr>
                      <a:r>
                        <a:rPr lang="zh-TW" altLang="zh-TW" sz="1800" kern="1200" dirty="0" smtClean="0">
                          <a:solidFill>
                            <a:schemeClr val="dk1"/>
                          </a:solidFill>
                          <a:effectLst/>
                          <a:latin typeface="+mn-lt"/>
                          <a:ea typeface="+mn-ea"/>
                          <a:cs typeface="+mn-cs"/>
                        </a:rPr>
                        <a:t>依法設立之創業投資事業</a:t>
                      </a:r>
                      <a:endParaRPr lang="en-US" altLang="zh-TW" sz="1800" kern="1200" dirty="0" smtClean="0">
                        <a:solidFill>
                          <a:schemeClr val="dk1"/>
                        </a:solidFill>
                        <a:effectLst/>
                        <a:latin typeface="+mn-lt"/>
                        <a:ea typeface="+mn-ea"/>
                        <a:cs typeface="+mn-cs"/>
                      </a:endParaRPr>
                    </a:p>
                    <a:p>
                      <a:pPr marL="342900" indent="-342900" algn="just">
                        <a:lnSpc>
                          <a:spcPts val="1900"/>
                        </a:lnSpc>
                        <a:spcBef>
                          <a:spcPts val="600"/>
                        </a:spcBef>
                        <a:spcAft>
                          <a:spcPts val="0"/>
                        </a:spcAft>
                        <a:buFont typeface="+mj-lt"/>
                        <a:buAutoNum type="arabicPeriod"/>
                      </a:pPr>
                      <a:r>
                        <a:rPr lang="zh-TW" altLang="en-US" sz="1800" kern="1200" dirty="0" smtClean="0">
                          <a:solidFill>
                            <a:srgbClr val="FF0000"/>
                          </a:solidFill>
                          <a:effectLst/>
                          <a:latin typeface="+mn-lt"/>
                          <a:ea typeface="+mn-ea"/>
                          <a:cs typeface="+mn-cs"/>
                        </a:rPr>
                        <a:t>依洽商銷售方式取得創新板初次上市有價證券之法人</a:t>
                      </a:r>
                      <a:endParaRPr lang="en-US" altLang="zh-TW" sz="1800" kern="1200" dirty="0" smtClean="0">
                        <a:solidFill>
                          <a:srgbClr val="FF0000"/>
                        </a:solidFill>
                        <a:effectLst/>
                        <a:latin typeface="+mn-lt"/>
                        <a:ea typeface="+mn-ea"/>
                        <a:cs typeface="+mn-cs"/>
                      </a:endParaRPr>
                    </a:p>
                    <a:p>
                      <a:pPr marL="342900" indent="-342900" algn="just">
                        <a:lnSpc>
                          <a:spcPts val="1900"/>
                        </a:lnSpc>
                        <a:spcBef>
                          <a:spcPts val="600"/>
                        </a:spcBef>
                        <a:spcAft>
                          <a:spcPts val="0"/>
                        </a:spcAft>
                        <a:buFont typeface="+mj-lt"/>
                        <a:buAutoNum type="arabicPeriod"/>
                      </a:pPr>
                      <a:r>
                        <a:rPr lang="zh-TW" altLang="zh-TW" sz="1800" kern="1200" dirty="0" smtClean="0">
                          <a:solidFill>
                            <a:schemeClr val="dk1"/>
                          </a:solidFill>
                          <a:effectLst/>
                          <a:latin typeface="+mn-lt"/>
                          <a:ea typeface="+mn-ea"/>
                          <a:cs typeface="+mn-cs"/>
                        </a:rPr>
                        <a:t>自然人具有2年以上參與證券交易之投資經驗</a:t>
                      </a:r>
                      <a:r>
                        <a:rPr lang="zh-TW" altLang="zh-TW" sz="1800" kern="1200" dirty="0" smtClean="0">
                          <a:solidFill>
                            <a:schemeClr val="tx1"/>
                          </a:solidFill>
                          <a:effectLst/>
                          <a:latin typeface="+mn-lt"/>
                          <a:ea typeface="+mn-ea"/>
                          <a:cs typeface="+mn-cs"/>
                        </a:rPr>
                        <a:t>，</a:t>
                      </a:r>
                      <a:r>
                        <a:rPr lang="zh-TW" altLang="en-US" sz="1800" kern="1200" dirty="0" smtClean="0">
                          <a:solidFill>
                            <a:schemeClr val="tx1"/>
                          </a:solidFill>
                          <a:effectLst/>
                          <a:latin typeface="+mn-lt"/>
                          <a:ea typeface="+mn-ea"/>
                          <a:cs typeface="+mn-cs"/>
                        </a:rPr>
                        <a:t>且新臺幣</a:t>
                      </a:r>
                      <a:r>
                        <a:rPr lang="en-US" altLang="zh-TW" sz="1800" kern="1200" dirty="0" smtClean="0">
                          <a:solidFill>
                            <a:srgbClr val="FF0000"/>
                          </a:solidFill>
                          <a:effectLst/>
                          <a:latin typeface="+mn-lt"/>
                          <a:ea typeface="+mn-ea"/>
                          <a:cs typeface="+mn-cs"/>
                        </a:rPr>
                        <a:t>5</a:t>
                      </a:r>
                      <a:r>
                        <a:rPr lang="zh-TW" altLang="en-US" sz="1800" kern="1200" dirty="0" smtClean="0">
                          <a:solidFill>
                            <a:srgbClr val="FF0000"/>
                          </a:solidFill>
                          <a:effectLst/>
                          <a:latin typeface="+mn-lt"/>
                          <a:ea typeface="+mn-ea"/>
                          <a:cs typeface="+mn-cs"/>
                        </a:rPr>
                        <a:t>百</a:t>
                      </a:r>
                      <a:r>
                        <a:rPr lang="zh-TW" altLang="zh-TW" sz="1800" kern="1200" dirty="0" smtClean="0">
                          <a:solidFill>
                            <a:srgbClr val="FF0000"/>
                          </a:solidFill>
                          <a:effectLst/>
                          <a:latin typeface="+mn-lt"/>
                          <a:ea typeface="+mn-ea"/>
                          <a:cs typeface="+mn-cs"/>
                        </a:rPr>
                        <a:t>萬元</a:t>
                      </a:r>
                      <a:r>
                        <a:rPr lang="zh-TW" altLang="en-US" sz="1800" kern="1200" dirty="0" smtClean="0">
                          <a:solidFill>
                            <a:schemeClr val="dk1"/>
                          </a:solidFill>
                          <a:effectLst/>
                          <a:latin typeface="+mn-lt"/>
                          <a:ea typeface="+mn-ea"/>
                          <a:cs typeface="+mn-cs"/>
                        </a:rPr>
                        <a:t>以上之</a:t>
                      </a:r>
                      <a:r>
                        <a:rPr lang="zh-TW" altLang="en-US" sz="1800" kern="1200" dirty="0" smtClean="0">
                          <a:solidFill>
                            <a:srgbClr val="FF0000"/>
                          </a:solidFill>
                          <a:effectLst/>
                          <a:latin typeface="+mn-lt"/>
                          <a:ea typeface="+mn-ea"/>
                          <a:cs typeface="+mn-cs"/>
                        </a:rPr>
                        <a:t>財力證明</a:t>
                      </a:r>
                      <a:r>
                        <a:rPr lang="zh-TW" altLang="zh-TW" sz="1800" kern="1200" dirty="0" smtClean="0">
                          <a:solidFill>
                            <a:schemeClr val="dk1"/>
                          </a:solidFill>
                          <a:effectLst/>
                          <a:latin typeface="+mn-lt"/>
                          <a:ea typeface="+mn-ea"/>
                          <a:cs typeface="+mn-cs"/>
                        </a:rPr>
                        <a:t>或最近2年度平均所得達</a:t>
                      </a:r>
                      <a:r>
                        <a:rPr lang="zh-TW" altLang="en-US" sz="1800" kern="1200" dirty="0" smtClean="0">
                          <a:solidFill>
                            <a:schemeClr val="tx1"/>
                          </a:solidFill>
                          <a:effectLst/>
                          <a:latin typeface="+mn-lt"/>
                          <a:ea typeface="+mn-ea"/>
                          <a:cs typeface="+mn-cs"/>
                        </a:rPr>
                        <a:t>新臺幣</a:t>
                      </a:r>
                      <a:r>
                        <a:rPr lang="zh-TW" altLang="zh-TW" sz="1800" kern="1200" dirty="0" smtClean="0">
                          <a:solidFill>
                            <a:schemeClr val="dk1"/>
                          </a:solidFill>
                          <a:effectLst/>
                          <a:latin typeface="+mn-lt"/>
                          <a:ea typeface="+mn-ea"/>
                          <a:cs typeface="+mn-cs"/>
                        </a:rPr>
                        <a:t>150萬元</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r>
                        <a:rPr lang="zh-TW" altLang="zh-TW" sz="1800" b="1" kern="1200" dirty="0" smtClean="0">
                          <a:solidFill>
                            <a:schemeClr val="dk1"/>
                          </a:solidFill>
                          <a:effectLst/>
                          <a:latin typeface="+mn-lt"/>
                          <a:ea typeface="+mn-ea"/>
                          <a:cs typeface="+mn-cs"/>
                        </a:rPr>
                        <a:t>營業細則</a:t>
                      </a:r>
                      <a:r>
                        <a:rPr lang="zh-TW" altLang="zh-TW" sz="1800" kern="1200" dirty="0" smtClean="0">
                          <a:solidFill>
                            <a:schemeClr val="dk1"/>
                          </a:solidFill>
                          <a:effectLst/>
                          <a:latin typeface="+mn-lt"/>
                          <a:ea typeface="+mn-ea"/>
                          <a:cs typeface="+mn-cs"/>
                        </a:rPr>
                        <a:t>第79條之2</a:t>
                      </a:r>
                      <a:endParaRPr lang="en-US" altLang="zh-TW" sz="1800" kern="1200" dirty="0" smtClean="0">
                        <a:solidFill>
                          <a:schemeClr val="dk1"/>
                        </a:solidFill>
                        <a:effectLst/>
                        <a:latin typeface="+mn-lt"/>
                        <a:ea typeface="+mn-ea"/>
                        <a:cs typeface="+mn-cs"/>
                      </a:endParaRPr>
                    </a:p>
                    <a:p>
                      <a:r>
                        <a:rPr lang="en-US" altLang="zh-TW" sz="1800" kern="1200" dirty="0" smtClean="0">
                          <a:solidFill>
                            <a:srgbClr val="7030A0"/>
                          </a:solidFill>
                          <a:effectLst/>
                          <a:latin typeface="+mn-lt"/>
                          <a:ea typeface="+mn-ea"/>
                          <a:cs typeface="+mn-cs"/>
                        </a:rPr>
                        <a:t>(111.1.27</a:t>
                      </a:r>
                      <a:r>
                        <a:rPr lang="zh-TW" altLang="en-US" sz="1800" kern="1200" dirty="0" smtClean="0">
                          <a:solidFill>
                            <a:srgbClr val="7030A0"/>
                          </a:solidFill>
                          <a:effectLst/>
                          <a:latin typeface="+mn-lt"/>
                          <a:ea typeface="+mn-ea"/>
                          <a:cs typeface="+mn-cs"/>
                        </a:rPr>
                        <a:t>、</a:t>
                      </a:r>
                      <a:r>
                        <a:rPr lang="en-US" altLang="zh-TW" sz="1800" kern="1200" dirty="0" smtClean="0">
                          <a:solidFill>
                            <a:srgbClr val="7030A0"/>
                          </a:solidFill>
                          <a:effectLst/>
                          <a:latin typeface="+mn-lt"/>
                          <a:ea typeface="+mn-ea"/>
                          <a:cs typeface="+mn-cs"/>
                        </a:rPr>
                        <a:t>111.8.11</a:t>
                      </a:r>
                      <a:r>
                        <a:rPr lang="zh-TW" altLang="en-US" sz="1800" kern="1200" dirty="0" smtClean="0">
                          <a:solidFill>
                            <a:srgbClr val="7030A0"/>
                          </a:solidFill>
                          <a:effectLst/>
                          <a:latin typeface="+mn-lt"/>
                          <a:ea typeface="+mn-ea"/>
                          <a:cs typeface="+mn-cs"/>
                        </a:rPr>
                        <a:t>、</a:t>
                      </a:r>
                      <a:r>
                        <a:rPr lang="en-US" altLang="zh-TW" sz="1800" kern="1200" dirty="0" smtClean="0">
                          <a:solidFill>
                            <a:srgbClr val="7030A0"/>
                          </a:solidFill>
                          <a:effectLst/>
                          <a:latin typeface="+mn-lt"/>
                          <a:ea typeface="+mn-ea"/>
                          <a:cs typeface="+mn-cs"/>
                        </a:rPr>
                        <a:t>112.3.10</a:t>
                      </a:r>
                      <a:r>
                        <a:rPr lang="zh-TW" altLang="en-US" sz="1800" kern="1200" dirty="0" smtClean="0">
                          <a:solidFill>
                            <a:srgbClr val="7030A0"/>
                          </a:solidFill>
                          <a:effectLst/>
                          <a:latin typeface="+mn-lt"/>
                          <a:ea typeface="+mn-ea"/>
                          <a:cs typeface="+mn-cs"/>
                        </a:rPr>
                        <a:t>修正</a:t>
                      </a:r>
                      <a:r>
                        <a:rPr lang="en-US" altLang="zh-TW" sz="1800" kern="1200" dirty="0" smtClean="0">
                          <a:solidFill>
                            <a:srgbClr val="7030A0"/>
                          </a:solidFill>
                          <a:effectLst/>
                          <a:latin typeface="+mn-lt"/>
                          <a:ea typeface="+mn-ea"/>
                          <a:cs typeface="+mn-cs"/>
                        </a:rPr>
                        <a:t>)</a:t>
                      </a:r>
                      <a:endParaRPr lang="zh-TW" altLang="en-US" dirty="0">
                        <a:solidFill>
                          <a:srgbClr val="7030A0"/>
                        </a:solidFill>
                      </a:endParaRPr>
                    </a:p>
                  </a:txBody>
                  <a:tcPr/>
                </a:tc>
                <a:extLst>
                  <a:ext uri="{0D108BD9-81ED-4DB2-BD59-A6C34878D82A}">
                    <a16:rowId xmlns:a16="http://schemas.microsoft.com/office/drawing/2014/main" val="1186029582"/>
                  </a:ext>
                </a:extLst>
              </a:tr>
              <a:tr h="1784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smtClean="0">
                          <a:solidFill>
                            <a:schemeClr val="dk1"/>
                          </a:solidFill>
                          <a:effectLst/>
                          <a:latin typeface="+mn-lt"/>
                          <a:ea typeface="+mn-ea"/>
                          <a:cs typeface="+mn-cs"/>
                        </a:rPr>
                        <a:t>交易制度</a:t>
                      </a:r>
                      <a:endParaRPr lang="zh-TW" altLang="en-US" b="1" dirty="0"/>
                    </a:p>
                  </a:txBody>
                  <a:tcPr/>
                </a:tc>
                <a:tc>
                  <a:txBody>
                    <a:bodyPr/>
                    <a:lstStyle/>
                    <a:p>
                      <a:pPr algn="just">
                        <a:lnSpc>
                          <a:spcPts val="1900"/>
                        </a:lnSpc>
                        <a:spcBef>
                          <a:spcPts val="600"/>
                        </a:spcBef>
                        <a:spcAft>
                          <a:spcPts val="0"/>
                        </a:spcAft>
                      </a:pPr>
                      <a:r>
                        <a:rPr lang="zh-TW" altLang="zh-TW" sz="1800" kern="1200" dirty="0" smtClean="0">
                          <a:solidFill>
                            <a:schemeClr val="dk1"/>
                          </a:solidFill>
                          <a:effectLst/>
                          <a:latin typeface="+mn-lt"/>
                          <a:ea typeface="+mn-ea"/>
                          <a:cs typeface="+mn-cs"/>
                        </a:rPr>
                        <a:t>盤中不得零股交易但盤後可零股交易，不納入當沖標的、初期暫不開放信用交易、借券交易及款項融通業務</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r>
                        <a:rPr lang="zh-TW" altLang="zh-TW" sz="1800" b="1" kern="1200" dirty="0" smtClean="0">
                          <a:solidFill>
                            <a:schemeClr val="dk1"/>
                          </a:solidFill>
                          <a:effectLst/>
                          <a:latin typeface="+mn-lt"/>
                          <a:ea typeface="+mn-ea"/>
                          <a:cs typeface="+mn-cs"/>
                        </a:rPr>
                        <a:t>零股交易辦法</a:t>
                      </a:r>
                      <a:r>
                        <a:rPr lang="zh-TW" altLang="zh-TW" sz="1800" kern="1200" dirty="0" smtClean="0">
                          <a:solidFill>
                            <a:schemeClr val="dk1"/>
                          </a:solidFill>
                          <a:effectLst/>
                          <a:latin typeface="+mn-lt"/>
                          <a:ea typeface="+mn-ea"/>
                          <a:cs typeface="+mn-cs"/>
                        </a:rPr>
                        <a:t>第3條、</a:t>
                      </a:r>
                      <a:r>
                        <a:rPr lang="zh-TW" altLang="zh-TW" sz="1800" b="1" kern="1200" dirty="0" smtClean="0">
                          <a:solidFill>
                            <a:schemeClr val="dk1"/>
                          </a:solidFill>
                          <a:effectLst/>
                          <a:latin typeface="+mn-lt"/>
                          <a:ea typeface="+mn-ea"/>
                          <a:cs typeface="+mn-cs"/>
                        </a:rPr>
                        <a:t>證券商辦理有價證券買賣融資融券業務操作辦法</a:t>
                      </a:r>
                      <a:r>
                        <a:rPr lang="zh-TW" altLang="zh-TW" sz="1800" kern="1200" dirty="0" smtClean="0">
                          <a:solidFill>
                            <a:schemeClr val="dk1"/>
                          </a:solidFill>
                          <a:effectLst/>
                          <a:latin typeface="+mn-lt"/>
                          <a:ea typeface="+mn-ea"/>
                          <a:cs typeface="+mn-cs"/>
                        </a:rPr>
                        <a:t>第8條、第13條、第57條、</a:t>
                      </a:r>
                      <a:r>
                        <a:rPr lang="zh-TW" altLang="zh-TW" sz="1800" b="1" kern="1200" dirty="0" smtClean="0">
                          <a:solidFill>
                            <a:schemeClr val="dk1"/>
                          </a:solidFill>
                          <a:effectLst/>
                          <a:latin typeface="+mn-lt"/>
                          <a:ea typeface="+mn-ea"/>
                          <a:cs typeface="+mn-cs"/>
                        </a:rPr>
                        <a:t>有價證券借貸辦法</a:t>
                      </a:r>
                      <a:r>
                        <a:rPr lang="zh-TW" altLang="zh-TW" sz="1800" kern="1200" dirty="0" smtClean="0">
                          <a:solidFill>
                            <a:schemeClr val="dk1"/>
                          </a:solidFill>
                          <a:effectLst/>
                          <a:latin typeface="+mn-lt"/>
                          <a:ea typeface="+mn-ea"/>
                          <a:cs typeface="+mn-cs"/>
                        </a:rPr>
                        <a:t>第14條、</a:t>
                      </a:r>
                      <a:r>
                        <a:rPr lang="zh-TW" altLang="zh-TW" sz="1800" b="1" kern="1200" dirty="0" smtClean="0">
                          <a:solidFill>
                            <a:schemeClr val="dk1"/>
                          </a:solidFill>
                          <a:effectLst/>
                          <a:latin typeface="+mn-lt"/>
                          <a:ea typeface="+mn-ea"/>
                          <a:cs typeface="+mn-cs"/>
                        </a:rPr>
                        <a:t>證券商辦理證券業務借貸款項操作辦法</a:t>
                      </a:r>
                      <a:r>
                        <a:rPr lang="zh-TW" altLang="zh-TW" sz="1800" kern="1200" dirty="0" smtClean="0">
                          <a:solidFill>
                            <a:schemeClr val="dk1"/>
                          </a:solidFill>
                          <a:effectLst/>
                          <a:latin typeface="+mn-lt"/>
                          <a:ea typeface="+mn-ea"/>
                          <a:cs typeface="+mn-cs"/>
                        </a:rPr>
                        <a:t>第2條及第16條</a:t>
                      </a:r>
                      <a:endParaRPr lang="zh-TW" altLang="en-US" dirty="0"/>
                    </a:p>
                  </a:txBody>
                  <a:tcPr/>
                </a:tc>
                <a:extLst>
                  <a:ext uri="{0D108BD9-81ED-4DB2-BD59-A6C34878D82A}">
                    <a16:rowId xmlns:a16="http://schemas.microsoft.com/office/drawing/2014/main" val="2620859387"/>
                  </a:ext>
                </a:extLst>
              </a:tr>
              <a:tr h="945159">
                <a:tc>
                  <a:txBody>
                    <a:bodyPr/>
                    <a:lstStyle/>
                    <a:p>
                      <a:r>
                        <a:rPr lang="zh-TW" altLang="en-US" sz="1800" b="1" kern="1200" dirty="0" smtClean="0">
                          <a:solidFill>
                            <a:schemeClr val="dk1"/>
                          </a:solidFill>
                          <a:effectLst/>
                          <a:latin typeface="+mn-lt"/>
                          <a:ea typeface="+mn-ea"/>
                          <a:cs typeface="+mn-cs"/>
                        </a:rPr>
                        <a:t>漲跌幅限制</a:t>
                      </a:r>
                      <a:endParaRPr lang="zh-TW" altLang="en-US" b="1" dirty="0"/>
                    </a:p>
                  </a:txBody>
                  <a:tcPr/>
                </a:tc>
                <a:tc>
                  <a:txBody>
                    <a:bodyPr/>
                    <a:lstStyle/>
                    <a:p>
                      <a:pPr marL="342900" indent="-342900" algn="just">
                        <a:lnSpc>
                          <a:spcPts val="1900"/>
                        </a:lnSpc>
                        <a:spcBef>
                          <a:spcPts val="600"/>
                        </a:spcBef>
                        <a:spcAft>
                          <a:spcPts val="0"/>
                        </a:spcAft>
                        <a:buFont typeface="+mj-lt"/>
                        <a:buAutoNum type="arabicPeriod"/>
                      </a:pPr>
                      <a:r>
                        <a:rPr lang="zh-TW" altLang="en-US" sz="1800" kern="1200" dirty="0" smtClean="0">
                          <a:solidFill>
                            <a:schemeClr val="dk1"/>
                          </a:solidFill>
                          <a:effectLst/>
                          <a:latin typeface="+mn-lt"/>
                          <a:ea typeface="+mn-ea"/>
                          <a:cs typeface="+mn-cs"/>
                        </a:rPr>
                        <a:t>在創新板上市掛牌時之漲跌幅以當市開盤競價基準</a:t>
                      </a:r>
                      <a:r>
                        <a:rPr lang="en-US" altLang="zh-TW" sz="1800" kern="1200" dirty="0" smtClean="0">
                          <a:solidFill>
                            <a:schemeClr val="dk1"/>
                          </a:solidFill>
                          <a:effectLst/>
                          <a:latin typeface="+mn-lt"/>
                          <a:ea typeface="+mn-ea"/>
                          <a:cs typeface="+mn-cs"/>
                        </a:rPr>
                        <a:t>10%</a:t>
                      </a:r>
                      <a:r>
                        <a:rPr lang="zh-TW" altLang="en-US" sz="1800" kern="1200" dirty="0" smtClean="0">
                          <a:solidFill>
                            <a:schemeClr val="dk1"/>
                          </a:solidFill>
                          <a:effectLst/>
                          <a:latin typeface="+mn-lt"/>
                          <a:ea typeface="+mn-ea"/>
                          <a:cs typeface="+mn-cs"/>
                        </a:rPr>
                        <a:t>為限</a:t>
                      </a:r>
                      <a:endParaRPr lang="en-US" altLang="zh-TW" sz="1800" kern="1200" dirty="0" smtClean="0">
                        <a:solidFill>
                          <a:schemeClr val="dk1"/>
                        </a:solidFill>
                        <a:effectLst/>
                        <a:latin typeface="+mn-lt"/>
                        <a:ea typeface="+mn-ea"/>
                        <a:cs typeface="+mn-cs"/>
                      </a:endParaRPr>
                    </a:p>
                    <a:p>
                      <a:pPr marL="342900" indent="-342900" algn="just">
                        <a:lnSpc>
                          <a:spcPts val="1900"/>
                        </a:lnSpc>
                        <a:spcBef>
                          <a:spcPts val="600"/>
                        </a:spcBef>
                        <a:spcAft>
                          <a:spcPts val="0"/>
                        </a:spcAft>
                        <a:buFont typeface="+mj-lt"/>
                        <a:buAutoNum type="arabicPeriod"/>
                      </a:pPr>
                      <a:r>
                        <a:rPr lang="zh-TW" altLang="en-US" sz="1800" kern="1200" dirty="0" smtClean="0">
                          <a:solidFill>
                            <a:schemeClr val="dk1"/>
                          </a:solidFill>
                          <a:effectLst/>
                          <a:latin typeface="+mn-lt"/>
                          <a:ea typeface="+mn-ea"/>
                          <a:cs typeface="+mn-cs"/>
                        </a:rPr>
                        <a:t>轉列為一般上市公司首</a:t>
                      </a:r>
                      <a:r>
                        <a:rPr lang="en-US" altLang="zh-TW" sz="1800" kern="1200" dirty="0" smtClean="0">
                          <a:solidFill>
                            <a:schemeClr val="dk1"/>
                          </a:solidFill>
                          <a:effectLst/>
                          <a:latin typeface="+mn-lt"/>
                          <a:ea typeface="+mn-ea"/>
                          <a:cs typeface="+mn-cs"/>
                        </a:rPr>
                        <a:t>5</a:t>
                      </a:r>
                      <a:r>
                        <a:rPr lang="zh-TW" altLang="en-US" sz="1800" kern="1200" dirty="0" smtClean="0">
                          <a:solidFill>
                            <a:schemeClr val="dk1"/>
                          </a:solidFill>
                          <a:effectLst/>
                          <a:latin typeface="+mn-lt"/>
                          <a:ea typeface="+mn-ea"/>
                          <a:cs typeface="+mn-cs"/>
                        </a:rPr>
                        <a:t>日無漲跌幅規定</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r>
                        <a:rPr lang="zh-TW" altLang="zh-TW" sz="1800" b="1" kern="1200" dirty="0" smtClean="0">
                          <a:solidFill>
                            <a:schemeClr val="dk1"/>
                          </a:solidFill>
                          <a:effectLst/>
                          <a:latin typeface="+mn-lt"/>
                          <a:ea typeface="+mn-ea"/>
                          <a:cs typeface="+mn-cs"/>
                        </a:rPr>
                        <a:t>營業細則</a:t>
                      </a:r>
                      <a:r>
                        <a:rPr lang="zh-TW" altLang="zh-TW" sz="1800" kern="1200" dirty="0" smtClean="0">
                          <a:solidFill>
                            <a:schemeClr val="dk1"/>
                          </a:solidFill>
                          <a:effectLst/>
                          <a:latin typeface="+mn-lt"/>
                          <a:ea typeface="+mn-ea"/>
                          <a:cs typeface="+mn-cs"/>
                        </a:rPr>
                        <a:t>第59條、第63條</a:t>
                      </a:r>
                      <a:endParaRPr lang="zh-TW" altLang="en-US" dirty="0"/>
                    </a:p>
                  </a:txBody>
                  <a:tcPr/>
                </a:tc>
                <a:extLst>
                  <a:ext uri="{0D108BD9-81ED-4DB2-BD59-A6C34878D82A}">
                    <a16:rowId xmlns:a16="http://schemas.microsoft.com/office/drawing/2014/main" val="196583272"/>
                  </a:ext>
                </a:extLst>
              </a:tr>
            </a:tbl>
          </a:graphicData>
        </a:graphic>
      </p:graphicFrame>
    </p:spTree>
    <p:extLst>
      <p:ext uri="{BB962C8B-B14F-4D97-AF65-F5344CB8AC3E}">
        <p14:creationId xmlns:p14="http://schemas.microsoft.com/office/powerpoint/2010/main" val="4276125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4F4E2857-DE5C-405C-9397-A1FB21F696D0}" type="slidenum">
              <a:rPr lang="zh-TW" altLang="en-US" smtClean="0"/>
              <a:pPr>
                <a:defRPr/>
              </a:pPr>
              <a:t>40</a:t>
            </a:fld>
            <a:endParaRPr lang="zh-TW" altLang="en-US" dirty="0"/>
          </a:p>
        </p:txBody>
      </p:sp>
      <p:sp>
        <p:nvSpPr>
          <p:cNvPr id="5" name="標題 1"/>
          <p:cNvSpPr>
            <a:spLocks noGrp="1"/>
          </p:cNvSpPr>
          <p:nvPr>
            <p:ph type="title"/>
          </p:nvPr>
        </p:nvSpPr>
        <p:spPr/>
        <p:txBody>
          <a:bodyPr/>
          <a:lstStyle/>
          <a:p>
            <a:pPr lvl="0"/>
            <a:r>
              <a:rPr lang="zh-TW" altLang="en-US" sz="3200" spc="-150" dirty="0">
                <a:solidFill>
                  <a:schemeClr val="accent4">
                    <a:lumMod val="50000"/>
                  </a:schemeClr>
                </a:solidFill>
              </a:rPr>
              <a:t>二</a:t>
            </a:r>
            <a:r>
              <a:rPr lang="zh-TW" altLang="en-US" sz="3200" spc="-150" dirty="0" smtClean="0">
                <a:solidFill>
                  <a:schemeClr val="accent4">
                    <a:lumMod val="50000"/>
                  </a:schemeClr>
                </a:solidFill>
              </a:rPr>
              <a:t>、</a:t>
            </a:r>
            <a:r>
              <a:rPr lang="zh-TW" altLang="en-US" sz="3200" dirty="0"/>
              <a:t>創新板規範說明</a:t>
            </a:r>
            <a:r>
              <a:rPr lang="en-US" altLang="zh-TW" sz="3200" dirty="0"/>
              <a:t>(</a:t>
            </a:r>
            <a:r>
              <a:rPr lang="zh-TW" altLang="en-US" sz="3200" dirty="0"/>
              <a:t>續</a:t>
            </a:r>
            <a:r>
              <a:rPr lang="en-US" altLang="zh-TW" sz="3200" dirty="0"/>
              <a:t>)</a:t>
            </a:r>
            <a:endParaRPr lang="zh-TW" altLang="en-US" sz="3200" dirty="0"/>
          </a:p>
        </p:txBody>
      </p:sp>
      <p:sp>
        <p:nvSpPr>
          <p:cNvPr id="3" name="矩形 2"/>
          <p:cNvSpPr/>
          <p:nvPr/>
        </p:nvSpPr>
        <p:spPr>
          <a:xfrm>
            <a:off x="76200" y="944116"/>
            <a:ext cx="7236804" cy="461665"/>
          </a:xfrm>
          <a:prstGeom prst="rect">
            <a:avLst/>
          </a:prstGeom>
        </p:spPr>
        <p:txBody>
          <a:bodyPr wrap="square">
            <a:spAutoFit/>
          </a:bodyPr>
          <a:lstStyle/>
          <a:p>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六</a:t>
            </a:r>
            <a:r>
              <a:rPr lang="en-US" altLang="zh-TW" sz="2400" b="1" dirty="0" smtClean="0">
                <a:latin typeface="標楷體" panose="03000509000000000000" pitchFamily="65" charset="-120"/>
                <a:ea typeface="標楷體" panose="03000509000000000000" pitchFamily="65" charset="-120"/>
              </a:rPr>
              <a:t>)</a:t>
            </a:r>
            <a:r>
              <a:rPr lang="zh-TW" altLang="zh-TW" sz="2400" b="1" dirty="0" smtClean="0">
                <a:latin typeface="標楷體" panose="03000509000000000000" pitchFamily="65" charset="-120"/>
                <a:ea typeface="標楷體" panose="03000509000000000000" pitchFamily="65" charset="-120"/>
              </a:rPr>
              <a:t>交易制度</a:t>
            </a:r>
            <a:r>
              <a:rPr lang="en-US" altLang="zh-TW" sz="2400" b="1" dirty="0" smtClean="0">
                <a:latin typeface="標楷體" panose="03000509000000000000" pitchFamily="65" charset="-120"/>
                <a:ea typeface="標楷體" panose="03000509000000000000" pitchFamily="65" charset="-120"/>
              </a:rPr>
              <a:t>-2</a:t>
            </a:r>
            <a:endParaRPr lang="zh-TW" altLang="en-US" sz="2400" b="1" dirty="0">
              <a:latin typeface="標楷體" panose="03000509000000000000" pitchFamily="65" charset="-120"/>
              <a:ea typeface="標楷體" panose="03000509000000000000" pitchFamily="65"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2532607388"/>
              </p:ext>
            </p:extLst>
          </p:nvPr>
        </p:nvGraphicFramePr>
        <p:xfrm>
          <a:off x="76200" y="1405781"/>
          <a:ext cx="8991600" cy="4763973"/>
        </p:xfrm>
        <a:graphic>
          <a:graphicData uri="http://schemas.openxmlformats.org/drawingml/2006/table">
            <a:tbl>
              <a:tblPr firstRow="1" bandRow="1">
                <a:tableStyleId>{7DF18680-E054-41AD-8BC1-D1AEF772440D}</a:tableStyleId>
              </a:tblPr>
              <a:tblGrid>
                <a:gridCol w="893153">
                  <a:extLst>
                    <a:ext uri="{9D8B030D-6E8A-4147-A177-3AD203B41FA5}">
                      <a16:colId xmlns:a16="http://schemas.microsoft.com/office/drawing/2014/main" val="462115446"/>
                    </a:ext>
                  </a:extLst>
                </a:gridCol>
                <a:gridCol w="4669447">
                  <a:extLst>
                    <a:ext uri="{9D8B030D-6E8A-4147-A177-3AD203B41FA5}">
                      <a16:colId xmlns:a16="http://schemas.microsoft.com/office/drawing/2014/main" val="2295632765"/>
                    </a:ext>
                  </a:extLst>
                </a:gridCol>
                <a:gridCol w="3429000">
                  <a:extLst>
                    <a:ext uri="{9D8B030D-6E8A-4147-A177-3AD203B41FA5}">
                      <a16:colId xmlns:a16="http://schemas.microsoft.com/office/drawing/2014/main" val="509504606"/>
                    </a:ext>
                  </a:extLst>
                </a:gridCol>
              </a:tblGrid>
              <a:tr h="350853">
                <a:tc>
                  <a:txBody>
                    <a:bodyPr/>
                    <a:lstStyle/>
                    <a:p>
                      <a:pPr algn="ctr"/>
                      <a:r>
                        <a:rPr lang="zh-TW" altLang="en-US" dirty="0" smtClean="0"/>
                        <a:t>項目</a:t>
                      </a:r>
                      <a:endParaRPr lang="zh-TW" altLang="en-US" dirty="0"/>
                    </a:p>
                  </a:txBody>
                  <a:tcPr/>
                </a:tc>
                <a:tc>
                  <a:txBody>
                    <a:bodyPr/>
                    <a:lstStyle/>
                    <a:p>
                      <a:pPr algn="ctr"/>
                      <a:r>
                        <a:rPr lang="zh-TW" altLang="en-US" dirty="0" smtClean="0"/>
                        <a:t>說明</a:t>
                      </a:r>
                      <a:endParaRPr lang="zh-TW" altLang="en-US" dirty="0"/>
                    </a:p>
                  </a:txBody>
                  <a:tcPr/>
                </a:tc>
                <a:tc>
                  <a:txBody>
                    <a:bodyPr/>
                    <a:lstStyle/>
                    <a:p>
                      <a:pPr algn="ctr"/>
                      <a:r>
                        <a:rPr lang="zh-TW" altLang="en-US" dirty="0" smtClean="0"/>
                        <a:t>依據</a:t>
                      </a:r>
                      <a:endParaRPr lang="zh-TW" altLang="en-US" dirty="0"/>
                    </a:p>
                  </a:txBody>
                  <a:tcPr/>
                </a:tc>
                <a:extLst>
                  <a:ext uri="{0D108BD9-81ED-4DB2-BD59-A6C34878D82A}">
                    <a16:rowId xmlns:a16="http://schemas.microsoft.com/office/drawing/2014/main" val="2154040481"/>
                  </a:ext>
                </a:extLst>
              </a:tr>
              <a:tr h="1997913">
                <a:tc>
                  <a:txBody>
                    <a:bodyPr/>
                    <a:lstStyle/>
                    <a:p>
                      <a:r>
                        <a:rPr lang="zh-TW" altLang="en-US" sz="1800" b="1" kern="1200" dirty="0" smtClean="0">
                          <a:solidFill>
                            <a:schemeClr val="dk1"/>
                          </a:solidFill>
                          <a:effectLst/>
                          <a:latin typeface="+mn-lt"/>
                          <a:ea typeface="+mn-ea"/>
                          <a:cs typeface="+mn-cs"/>
                        </a:rPr>
                        <a:t>股票造市者制度</a:t>
                      </a:r>
                    </a:p>
                  </a:txBody>
                  <a:tcPr/>
                </a:tc>
                <a:tc>
                  <a:txBody>
                    <a:bodyPr/>
                    <a:lstStyle/>
                    <a:p>
                      <a:pPr marL="342900" indent="-342900" algn="just">
                        <a:lnSpc>
                          <a:spcPts val="1900"/>
                        </a:lnSpc>
                        <a:spcBef>
                          <a:spcPts val="600"/>
                        </a:spcBef>
                        <a:spcAft>
                          <a:spcPts val="0"/>
                        </a:spcAft>
                        <a:buFont typeface="+mj-lt"/>
                        <a:buAutoNum type="arabicPeriod"/>
                      </a:pPr>
                      <a:r>
                        <a:rPr lang="zh-TW" altLang="zh-TW" sz="1800" kern="1200" dirty="0" smtClean="0">
                          <a:solidFill>
                            <a:schemeClr val="dk1"/>
                          </a:solidFill>
                          <a:effectLst/>
                          <a:latin typeface="+mn-lt"/>
                          <a:ea typeface="+mn-ea"/>
                          <a:cs typeface="+mn-cs"/>
                        </a:rPr>
                        <a:t>為提升創新板股票市場之流動性，並使股票造市者從事造市業務有所依循。</a:t>
                      </a:r>
                      <a:endParaRPr lang="en-US" altLang="zh-TW" sz="1800" kern="1200" dirty="0" smtClean="0">
                        <a:solidFill>
                          <a:schemeClr val="dk1"/>
                        </a:solidFill>
                        <a:effectLst/>
                        <a:latin typeface="+mn-lt"/>
                        <a:ea typeface="+mn-ea"/>
                        <a:cs typeface="+mn-cs"/>
                      </a:endParaRPr>
                    </a:p>
                    <a:p>
                      <a:pPr marL="342900" indent="-342900" algn="just">
                        <a:lnSpc>
                          <a:spcPts val="1900"/>
                        </a:lnSpc>
                        <a:spcBef>
                          <a:spcPts val="600"/>
                        </a:spcBef>
                        <a:spcAft>
                          <a:spcPts val="0"/>
                        </a:spcAft>
                        <a:buFont typeface="+mj-lt"/>
                        <a:buAutoNum type="arabicPeriod"/>
                      </a:pPr>
                      <a:r>
                        <a:rPr lang="zh-TW" altLang="en-US" sz="1800" kern="1200" dirty="0" smtClean="0">
                          <a:solidFill>
                            <a:schemeClr val="dk1"/>
                          </a:solidFill>
                          <a:effectLst/>
                          <a:latin typeface="+mn-lt"/>
                          <a:ea typeface="+mn-ea"/>
                          <a:cs typeface="+mn-cs"/>
                        </a:rPr>
                        <a:t>本辦法所稱股票造市者，係指向本公司申請於指定時間內對創新板股票提供買賣報價之證券自營商</a:t>
                      </a:r>
                      <a:r>
                        <a:rPr lang="zh-TW" altLang="zh-TW" sz="1800" kern="1200" dirty="0" smtClean="0">
                          <a:solidFill>
                            <a:schemeClr val="dk1"/>
                          </a:solidFill>
                          <a:effectLst/>
                          <a:latin typeface="+mn-lt"/>
                          <a:ea typeface="+mn-ea"/>
                          <a:cs typeface="+mn-cs"/>
                        </a:rPr>
                        <a:t>。</a:t>
                      </a:r>
                      <a:endParaRPr lang="en-US" altLang="zh-TW" sz="1800" kern="1200" dirty="0" smtClean="0">
                        <a:solidFill>
                          <a:schemeClr val="dk1"/>
                        </a:solidFill>
                        <a:effectLst/>
                        <a:latin typeface="+mn-lt"/>
                        <a:ea typeface="+mn-ea"/>
                        <a:cs typeface="+mn-cs"/>
                      </a:endParaRPr>
                    </a:p>
                    <a:p>
                      <a:pPr marL="342900" indent="-342900" algn="just">
                        <a:lnSpc>
                          <a:spcPts val="1900"/>
                        </a:lnSpc>
                        <a:spcBef>
                          <a:spcPts val="600"/>
                        </a:spcBef>
                        <a:spcAft>
                          <a:spcPts val="0"/>
                        </a:spcAft>
                        <a:buFont typeface="+mj-lt"/>
                        <a:buAutoNum type="arabicPeriod"/>
                      </a:pPr>
                      <a:r>
                        <a:rPr lang="zh-TW" altLang="en-US" sz="1800" kern="1200" dirty="0" smtClean="0">
                          <a:solidFill>
                            <a:schemeClr val="dk1"/>
                          </a:solidFill>
                          <a:effectLst/>
                          <a:latin typeface="+mn-lt"/>
                          <a:ea typeface="+mn-ea"/>
                          <a:cs typeface="+mn-cs"/>
                        </a:rPr>
                        <a:t>股票造市者應以專戶（證券商帳號為五五五五五五</a:t>
                      </a:r>
                      <a:r>
                        <a:rPr lang="en-US" altLang="zh-TW" sz="1800" kern="1200" dirty="0" smtClean="0">
                          <a:solidFill>
                            <a:schemeClr val="dk1"/>
                          </a:solidFill>
                          <a:effectLst/>
                          <a:latin typeface="+mn-lt"/>
                          <a:ea typeface="+mn-ea"/>
                          <a:cs typeface="+mn-cs"/>
                        </a:rPr>
                        <a:t>-</a:t>
                      </a:r>
                      <a:r>
                        <a:rPr lang="zh-TW" altLang="en-US" sz="1800" kern="1200" dirty="0" smtClean="0">
                          <a:solidFill>
                            <a:schemeClr val="dk1"/>
                          </a:solidFill>
                          <a:effectLst/>
                          <a:latin typeface="+mn-lt"/>
                          <a:ea typeface="+mn-ea"/>
                          <a:cs typeface="+mn-cs"/>
                        </a:rPr>
                        <a:t>五）提供買賣報價。</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r>
                        <a:rPr lang="zh-TW" altLang="en-US" sz="1800" b="1" kern="1200" dirty="0" smtClean="0">
                          <a:solidFill>
                            <a:schemeClr val="dk1"/>
                          </a:solidFill>
                          <a:effectLst/>
                          <a:latin typeface="+mn-lt"/>
                          <a:ea typeface="+mn-ea"/>
                          <a:cs typeface="+mn-cs"/>
                        </a:rPr>
                        <a:t>創新板股票造市者作業辦法</a:t>
                      </a:r>
                      <a:r>
                        <a:rPr lang="en-US" altLang="zh-TW" sz="1800" kern="1200" dirty="0" smtClean="0">
                          <a:solidFill>
                            <a:srgbClr val="7030A0"/>
                          </a:solidFill>
                          <a:effectLst/>
                          <a:latin typeface="+mn-lt"/>
                          <a:ea typeface="+mn-ea"/>
                          <a:cs typeface="+mn-cs"/>
                        </a:rPr>
                        <a:t>(111.8.11</a:t>
                      </a:r>
                      <a:r>
                        <a:rPr lang="zh-TW" altLang="en-US" sz="1800" kern="1200" dirty="0" smtClean="0">
                          <a:solidFill>
                            <a:srgbClr val="7030A0"/>
                          </a:solidFill>
                          <a:effectLst/>
                          <a:latin typeface="+mn-lt"/>
                          <a:ea typeface="+mn-ea"/>
                          <a:cs typeface="+mn-cs"/>
                        </a:rPr>
                        <a:t>訂定</a:t>
                      </a:r>
                      <a:r>
                        <a:rPr lang="en-US" altLang="zh-TW" sz="1800" kern="1200" dirty="0" smtClean="0">
                          <a:solidFill>
                            <a:srgbClr val="7030A0"/>
                          </a:solidFill>
                          <a:effectLst/>
                          <a:latin typeface="+mn-lt"/>
                          <a:ea typeface="+mn-ea"/>
                          <a:cs typeface="+mn-cs"/>
                        </a:rPr>
                        <a:t>)</a:t>
                      </a:r>
                      <a:endParaRPr lang="zh-TW" altLang="en-US" dirty="0">
                        <a:solidFill>
                          <a:srgbClr val="7030A0"/>
                        </a:solidFill>
                      </a:endParaRPr>
                    </a:p>
                  </a:txBody>
                  <a:tcPr/>
                </a:tc>
                <a:extLst>
                  <a:ext uri="{0D108BD9-81ED-4DB2-BD59-A6C34878D82A}">
                    <a16:rowId xmlns:a16="http://schemas.microsoft.com/office/drawing/2014/main" val="1186029582"/>
                  </a:ext>
                </a:extLst>
              </a:tr>
              <a:tr h="1784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smtClean="0">
                          <a:solidFill>
                            <a:schemeClr val="dk1"/>
                          </a:solidFill>
                          <a:effectLst/>
                          <a:latin typeface="+mn-lt"/>
                          <a:ea typeface="+mn-ea"/>
                          <a:cs typeface="+mn-cs"/>
                        </a:rPr>
                        <a:t>股票造市者</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smtClean="0">
                          <a:solidFill>
                            <a:schemeClr val="dk1"/>
                          </a:solidFill>
                          <a:effectLst/>
                          <a:latin typeface="+mn-lt"/>
                          <a:ea typeface="+mn-ea"/>
                          <a:cs typeface="+mn-cs"/>
                        </a:rPr>
                        <a:t>獎勵及經手費折讓</a:t>
                      </a:r>
                    </a:p>
                  </a:txBody>
                  <a:tcPr/>
                </a:tc>
                <a:tc>
                  <a:txBody>
                    <a:bodyPr/>
                    <a:lstStyle/>
                    <a:p>
                      <a:pPr marL="342900" indent="-342900" algn="just">
                        <a:lnSpc>
                          <a:spcPts val="1900"/>
                        </a:lnSpc>
                        <a:spcBef>
                          <a:spcPts val="600"/>
                        </a:spcBef>
                        <a:spcAft>
                          <a:spcPts val="0"/>
                        </a:spcAft>
                        <a:buFont typeface="+mj-lt"/>
                        <a:buAutoNum type="arabicPeriod"/>
                      </a:pPr>
                      <a:r>
                        <a:rPr lang="zh-TW" altLang="en-US" sz="1800" kern="1200" dirty="0" smtClean="0">
                          <a:solidFill>
                            <a:schemeClr val="dk1"/>
                          </a:solidFill>
                          <a:effectLst/>
                          <a:latin typeface="+mn-lt"/>
                          <a:ea typeface="+mn-ea"/>
                          <a:cs typeface="+mn-cs"/>
                        </a:rPr>
                        <a:t>造市專戶於掛牌當月起連續</a:t>
                      </a:r>
                      <a:r>
                        <a:rPr lang="en-US" altLang="zh-TW" sz="1800" kern="1200" dirty="0" smtClean="0">
                          <a:solidFill>
                            <a:schemeClr val="dk1"/>
                          </a:solidFill>
                          <a:effectLst/>
                          <a:latin typeface="+mn-lt"/>
                          <a:ea typeface="+mn-ea"/>
                          <a:cs typeface="+mn-cs"/>
                        </a:rPr>
                        <a:t>13</a:t>
                      </a:r>
                      <a:r>
                        <a:rPr lang="zh-TW" altLang="en-US" sz="1800" kern="1200" dirty="0" smtClean="0">
                          <a:solidFill>
                            <a:schemeClr val="dk1"/>
                          </a:solidFill>
                          <a:effectLst/>
                          <a:latin typeface="+mn-lt"/>
                          <a:ea typeface="+mn-ea"/>
                          <a:cs typeface="+mn-cs"/>
                        </a:rPr>
                        <a:t>個月份，買賣成交所造市之創新板股票經手費，本公司全數折讓</a:t>
                      </a:r>
                      <a:endParaRPr lang="en-US" altLang="zh-TW" sz="1800" kern="1200" dirty="0" smtClean="0">
                        <a:solidFill>
                          <a:schemeClr val="dk1"/>
                        </a:solidFill>
                        <a:effectLst/>
                        <a:latin typeface="+mn-lt"/>
                        <a:ea typeface="+mn-ea"/>
                        <a:cs typeface="+mn-cs"/>
                      </a:endParaRPr>
                    </a:p>
                    <a:p>
                      <a:pPr marL="342900" indent="-342900" algn="just">
                        <a:lnSpc>
                          <a:spcPts val="1900"/>
                        </a:lnSpc>
                        <a:spcBef>
                          <a:spcPts val="600"/>
                        </a:spcBef>
                        <a:spcAft>
                          <a:spcPts val="0"/>
                        </a:spcAft>
                        <a:buFont typeface="+mj-lt"/>
                        <a:buAutoNum type="arabicPeriod"/>
                      </a:pPr>
                      <a:r>
                        <a:rPr lang="zh-TW" altLang="en-US" sz="1800" kern="1200" dirty="0" smtClean="0">
                          <a:solidFill>
                            <a:schemeClr val="dk1"/>
                          </a:solidFill>
                          <a:effectLst/>
                          <a:latin typeface="+mn-lt"/>
                          <a:ea typeface="+mn-ea"/>
                          <a:cs typeface="+mn-cs"/>
                        </a:rPr>
                        <a:t>自該檔創新板股票掛牌當月起連續</a:t>
                      </a:r>
                      <a:r>
                        <a:rPr lang="en-US" altLang="zh-TW" sz="1800" kern="1200" dirty="0" smtClean="0">
                          <a:solidFill>
                            <a:schemeClr val="dk1"/>
                          </a:solidFill>
                          <a:effectLst/>
                          <a:latin typeface="+mn-lt"/>
                          <a:ea typeface="+mn-ea"/>
                          <a:cs typeface="+mn-cs"/>
                        </a:rPr>
                        <a:t>13</a:t>
                      </a:r>
                      <a:r>
                        <a:rPr lang="zh-TW" altLang="en-US" sz="1800" kern="1200" dirty="0" smtClean="0">
                          <a:solidFill>
                            <a:schemeClr val="dk1"/>
                          </a:solidFill>
                          <a:effectLst/>
                          <a:latin typeface="+mn-lt"/>
                          <a:ea typeface="+mn-ea"/>
                          <a:cs typeface="+mn-cs"/>
                        </a:rPr>
                        <a:t>個月份，本公司每月依符合規範創新板造市檔數提供</a:t>
                      </a:r>
                      <a:r>
                        <a:rPr lang="zh-TW" altLang="en-US" sz="1800" b="1" kern="1200" dirty="0" smtClean="0">
                          <a:solidFill>
                            <a:schemeClr val="dk1"/>
                          </a:solidFill>
                          <a:effectLst/>
                          <a:latin typeface="+mn-lt"/>
                          <a:ea typeface="+mn-ea"/>
                          <a:cs typeface="+mn-cs"/>
                        </a:rPr>
                        <a:t>造市</a:t>
                      </a:r>
                      <a:r>
                        <a:rPr lang="zh-TW" altLang="en-US" sz="1800" kern="1200" dirty="0" smtClean="0">
                          <a:solidFill>
                            <a:schemeClr val="dk1"/>
                          </a:solidFill>
                          <a:effectLst/>
                          <a:latin typeface="+mn-lt"/>
                          <a:ea typeface="+mn-ea"/>
                          <a:cs typeface="+mn-cs"/>
                        </a:rPr>
                        <a:t>獎勵金</a:t>
                      </a:r>
                      <a:endParaRPr lang="en-US" altLang="zh-TW" sz="1800" kern="1200" dirty="0" smtClean="0">
                        <a:solidFill>
                          <a:schemeClr val="dk1"/>
                        </a:solidFill>
                        <a:effectLst/>
                        <a:latin typeface="+mn-lt"/>
                        <a:ea typeface="+mn-ea"/>
                        <a:cs typeface="+mn-cs"/>
                      </a:endParaRPr>
                    </a:p>
                    <a:p>
                      <a:pPr marL="342900" indent="-342900" algn="just">
                        <a:lnSpc>
                          <a:spcPts val="1900"/>
                        </a:lnSpc>
                        <a:spcBef>
                          <a:spcPts val="600"/>
                        </a:spcBef>
                        <a:spcAft>
                          <a:spcPts val="0"/>
                        </a:spcAft>
                        <a:buFont typeface="+mj-lt"/>
                        <a:buAutoNum type="arabicPeriod"/>
                      </a:pPr>
                      <a:r>
                        <a:rPr lang="zh-TW" altLang="en-US" sz="1800" kern="1200" dirty="0" smtClean="0">
                          <a:solidFill>
                            <a:schemeClr val="dk1"/>
                          </a:solidFill>
                          <a:effectLst/>
                          <a:latin typeface="+mn-lt"/>
                          <a:ea typeface="+mn-ea"/>
                          <a:cs typeface="+mn-cs"/>
                        </a:rPr>
                        <a:t>自該檔創新板股票掛牌當月起連續</a:t>
                      </a:r>
                      <a:r>
                        <a:rPr lang="en-US" altLang="zh-TW" sz="1800" kern="1200" dirty="0" smtClean="0">
                          <a:solidFill>
                            <a:schemeClr val="dk1"/>
                          </a:solidFill>
                          <a:effectLst/>
                          <a:latin typeface="+mn-lt"/>
                          <a:ea typeface="+mn-ea"/>
                          <a:cs typeface="+mn-cs"/>
                        </a:rPr>
                        <a:t>4</a:t>
                      </a:r>
                      <a:r>
                        <a:rPr lang="zh-TW" altLang="en-US" sz="1800" kern="1200" dirty="0" smtClean="0">
                          <a:solidFill>
                            <a:schemeClr val="dk1"/>
                          </a:solidFill>
                          <a:effectLst/>
                          <a:latin typeface="+mn-lt"/>
                          <a:ea typeface="+mn-ea"/>
                          <a:cs typeface="+mn-cs"/>
                        </a:rPr>
                        <a:t>個月份，本公司每月計算當月</a:t>
                      </a:r>
                      <a:r>
                        <a:rPr lang="zh-TW" altLang="en-US" sz="1800" b="1" kern="1200" dirty="0" smtClean="0">
                          <a:solidFill>
                            <a:schemeClr val="dk1"/>
                          </a:solidFill>
                          <a:effectLst/>
                          <a:latin typeface="+mn-lt"/>
                          <a:ea typeface="+mn-ea"/>
                          <a:cs typeface="+mn-cs"/>
                        </a:rPr>
                        <a:t>成交</a:t>
                      </a:r>
                      <a:r>
                        <a:rPr lang="zh-TW" altLang="en-US" sz="1800" kern="1200" dirty="0" smtClean="0">
                          <a:solidFill>
                            <a:schemeClr val="dk1"/>
                          </a:solidFill>
                          <a:effectLst/>
                          <a:latin typeface="+mn-lt"/>
                          <a:ea typeface="+mn-ea"/>
                          <a:cs typeface="+mn-cs"/>
                        </a:rPr>
                        <a:t>獎勵金</a:t>
                      </a:r>
                      <a:endParaRPr lang="en-US" altLang="zh-TW" sz="1800" kern="1200" dirty="0" smtClean="0">
                        <a:solidFill>
                          <a:schemeClr val="dk1"/>
                        </a:solidFill>
                        <a:effectLst/>
                        <a:latin typeface="+mn-lt"/>
                        <a:ea typeface="+mn-ea"/>
                        <a:cs typeface="+mn-cs"/>
                      </a:endParaRPr>
                    </a:p>
                    <a:p>
                      <a:pPr marL="342900" indent="-342900" algn="just">
                        <a:lnSpc>
                          <a:spcPts val="1900"/>
                        </a:lnSpc>
                        <a:spcBef>
                          <a:spcPts val="600"/>
                        </a:spcBef>
                        <a:spcAft>
                          <a:spcPts val="0"/>
                        </a:spcAft>
                        <a:buFont typeface="+mj-lt"/>
                        <a:buAutoNum type="arabicPeriod"/>
                      </a:pP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smtClean="0">
                          <a:solidFill>
                            <a:schemeClr val="dk1"/>
                          </a:solidFill>
                          <a:effectLst/>
                          <a:latin typeface="+mn-lt"/>
                          <a:ea typeface="+mn-ea"/>
                          <a:cs typeface="+mn-cs"/>
                        </a:rPr>
                        <a:t>創新板股票造市者獎勵及經手費折讓標準</a:t>
                      </a:r>
                      <a:r>
                        <a:rPr lang="en-US" altLang="zh-TW" sz="1800" kern="1200" dirty="0" smtClean="0">
                          <a:solidFill>
                            <a:srgbClr val="7030A0"/>
                          </a:solidFill>
                          <a:effectLst/>
                          <a:latin typeface="+mn-lt"/>
                          <a:ea typeface="+mn-ea"/>
                          <a:cs typeface="+mn-cs"/>
                        </a:rPr>
                        <a:t>(111.8.11</a:t>
                      </a:r>
                      <a:r>
                        <a:rPr lang="zh-TW" altLang="en-US" sz="1800" kern="1200" dirty="0" smtClean="0">
                          <a:solidFill>
                            <a:srgbClr val="7030A0"/>
                          </a:solidFill>
                          <a:effectLst/>
                          <a:latin typeface="+mn-lt"/>
                          <a:ea typeface="+mn-ea"/>
                          <a:cs typeface="+mn-cs"/>
                        </a:rPr>
                        <a:t>訂定</a:t>
                      </a:r>
                      <a:r>
                        <a:rPr lang="en-US" altLang="zh-TW" sz="1800" kern="1200" dirty="0" smtClean="0">
                          <a:solidFill>
                            <a:srgbClr val="7030A0"/>
                          </a:solidFill>
                          <a:effectLst/>
                          <a:latin typeface="+mn-lt"/>
                          <a:ea typeface="+mn-ea"/>
                          <a:cs typeface="+mn-cs"/>
                        </a:rPr>
                        <a:t>)</a:t>
                      </a:r>
                      <a:endParaRPr lang="zh-TW" altLang="en-US" dirty="0" smtClean="0">
                        <a:solidFill>
                          <a:srgbClr val="7030A0"/>
                        </a:solidFill>
                      </a:endParaRPr>
                    </a:p>
                    <a:p>
                      <a:endParaRPr lang="zh-TW" altLang="en-US" sz="1800" b="1" kern="1200" dirty="0" smtClean="0">
                        <a:solidFill>
                          <a:schemeClr val="dk1"/>
                        </a:solidFill>
                        <a:effectLst/>
                        <a:latin typeface="+mn-lt"/>
                        <a:ea typeface="+mn-ea"/>
                        <a:cs typeface="+mn-cs"/>
                      </a:endParaRPr>
                    </a:p>
                  </a:txBody>
                  <a:tcPr/>
                </a:tc>
                <a:extLst>
                  <a:ext uri="{0D108BD9-81ED-4DB2-BD59-A6C34878D82A}">
                    <a16:rowId xmlns:a16="http://schemas.microsoft.com/office/drawing/2014/main" val="2620859387"/>
                  </a:ext>
                </a:extLst>
              </a:tr>
            </a:tbl>
          </a:graphicData>
        </a:graphic>
      </p:graphicFrame>
    </p:spTree>
    <p:extLst>
      <p:ext uri="{BB962C8B-B14F-4D97-AF65-F5344CB8AC3E}">
        <p14:creationId xmlns:p14="http://schemas.microsoft.com/office/powerpoint/2010/main" val="35521657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3714" name="Rectangle 2"/>
          <p:cNvSpPr>
            <a:spLocks noGrp="1" noChangeArrowheads="1"/>
          </p:cNvSpPr>
          <p:nvPr>
            <p:ph type="ctrTitle" idx="4294967295"/>
          </p:nvPr>
        </p:nvSpPr>
        <p:spPr>
          <a:xfrm>
            <a:off x="1979613" y="2205038"/>
            <a:ext cx="4967287" cy="1492250"/>
          </a:xfrm>
          <a:gradFill flip="none" rotWithShape="1">
            <a:gsLst>
              <a:gs pos="0">
                <a:schemeClr val="bg1"/>
              </a:gs>
              <a:gs pos="100000">
                <a:srgbClr val="DDDDDD"/>
              </a:gs>
            </a:gsLst>
            <a:path path="rect">
              <a:fillToRect l="50000" t="50000" r="50000" b="50000"/>
            </a:path>
            <a:tileRect/>
          </a:gradFill>
          <a:ln w="76200">
            <a:solidFill>
              <a:schemeClr val="bg1">
                <a:lumMod val="50000"/>
              </a:schemeClr>
            </a:solidFill>
          </a:ln>
          <a:effectLst>
            <a:outerShdw dist="107763" dir="2700000" algn="ctr" rotWithShape="0">
              <a:schemeClr val="bg2">
                <a:alpha val="50000"/>
              </a:schemeClr>
            </a:outerShdw>
          </a:effectLst>
        </p:spPr>
        <p:txBody>
          <a:bodyPr>
            <a:normAutofit/>
          </a:bodyPr>
          <a:lstStyle/>
          <a:p>
            <a:pPr>
              <a:defRPr/>
            </a:pPr>
            <a:r>
              <a:rPr lang="zh-TW" altLang="en-US" sz="4000" b="1" dirty="0" smtClean="0">
                <a:solidFill>
                  <a:srgbClr val="0033CC"/>
                </a:solidFill>
                <a:effectLst>
                  <a:outerShdw blurRad="38100" dist="38100" dir="2700000" algn="tl">
                    <a:srgbClr val="C0C0C0"/>
                  </a:outerShdw>
                </a:effectLst>
                <a:latin typeface="標楷體" pitchFamily="65" charset="-120"/>
                <a:ea typeface="標楷體" pitchFamily="65" charset="-120"/>
              </a:rPr>
              <a:t>謝謝聆聽</a:t>
            </a:r>
            <a:r>
              <a:rPr lang="en-US" altLang="zh-TW" sz="4000" b="1" dirty="0" smtClean="0">
                <a:solidFill>
                  <a:srgbClr val="0033CC"/>
                </a:solidFill>
                <a:effectLst>
                  <a:outerShdw blurRad="38100" dist="38100" dir="2700000" algn="tl">
                    <a:srgbClr val="C0C0C0"/>
                  </a:outerShdw>
                </a:effectLst>
                <a:latin typeface="標楷體" pitchFamily="65" charset="-120"/>
                <a:ea typeface="標楷體" pitchFamily="65" charset="-120"/>
              </a:rPr>
              <a:t/>
            </a:r>
            <a:br>
              <a:rPr lang="en-US" altLang="zh-TW" sz="4000" b="1" dirty="0" smtClean="0">
                <a:solidFill>
                  <a:srgbClr val="0033CC"/>
                </a:solidFill>
                <a:effectLst>
                  <a:outerShdw blurRad="38100" dist="38100" dir="2700000" algn="tl">
                    <a:srgbClr val="C0C0C0"/>
                  </a:outerShdw>
                </a:effectLst>
                <a:latin typeface="標楷體" pitchFamily="65" charset="-120"/>
                <a:ea typeface="標楷體" pitchFamily="65" charset="-120"/>
              </a:rPr>
            </a:br>
            <a:r>
              <a:rPr lang="zh-TW" altLang="en-US" sz="4000" b="1" dirty="0" smtClean="0">
                <a:solidFill>
                  <a:srgbClr val="0033CC"/>
                </a:solidFill>
                <a:effectLst>
                  <a:outerShdw blurRad="38100" dist="38100" dir="2700000" algn="tl">
                    <a:srgbClr val="C0C0C0"/>
                  </a:outerShdw>
                </a:effectLst>
                <a:latin typeface="標楷體" pitchFamily="65" charset="-120"/>
                <a:ea typeface="標楷體" pitchFamily="65" charset="-120"/>
              </a:rPr>
              <a:t>敬請指教</a:t>
            </a:r>
            <a:endParaRPr lang="zh-TW" altLang="en-US" b="1" dirty="0" smtClean="0">
              <a:solidFill>
                <a:srgbClr val="0033CC"/>
              </a:solidFill>
              <a:effectLst>
                <a:outerShdw blurRad="38100" dist="38100" dir="2700000" algn="tl">
                  <a:srgbClr val="C0C0C0"/>
                </a:outerShdw>
              </a:effectLst>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7F7AB1E-6983-4FC7-AC12-B273AF45D02A}" type="slidenum">
              <a:rPr lang="zh-TW" altLang="en-US" smtClean="0"/>
              <a:pPr>
                <a:defRPr/>
              </a:pPr>
              <a:t>41</a:t>
            </a:fld>
            <a:endParaRPr lang="zh-TW" altLang="en-US" dirty="0"/>
          </a:p>
        </p:txBody>
      </p:sp>
    </p:spTree>
    <p:extLst>
      <p:ext uri="{BB962C8B-B14F-4D97-AF65-F5344CB8AC3E}">
        <p14:creationId xmlns:p14="http://schemas.microsoft.com/office/powerpoint/2010/main" val="4053610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63386" y="147846"/>
            <a:ext cx="7929094" cy="576064"/>
          </a:xfrm>
        </p:spPr>
        <p:txBody>
          <a:bodyPr/>
          <a:lstStyle/>
          <a:p>
            <a:r>
              <a:rPr lang="zh-TW" altLang="en-US" dirty="0"/>
              <a:t>一</a:t>
            </a:r>
            <a:r>
              <a:rPr lang="zh-TW" altLang="en-US" dirty="0" smtClean="0"/>
              <a:t>、</a:t>
            </a:r>
            <a:r>
              <a:rPr lang="zh-TW" altLang="en-US" dirty="0"/>
              <a:t>設置公司治理主管</a:t>
            </a:r>
          </a:p>
        </p:txBody>
      </p:sp>
      <p:sp>
        <p:nvSpPr>
          <p:cNvPr id="4" name="投影片編號版面配置區 3"/>
          <p:cNvSpPr>
            <a:spLocks noGrp="1"/>
          </p:cNvSpPr>
          <p:nvPr>
            <p:ph type="sldNum" sz="quarter" idx="12"/>
          </p:nvPr>
        </p:nvSpPr>
        <p:spPr/>
        <p:txBody>
          <a:bodyPr/>
          <a:lstStyle/>
          <a:p>
            <a:pPr>
              <a:defRPr/>
            </a:pPr>
            <a:fld id="{B26597DD-AE29-4BAB-A813-DA9F4EE90BF1}" type="slidenum">
              <a:rPr lang="zh-TW" altLang="en-US" smtClean="0"/>
              <a:pPr>
                <a:defRPr/>
              </a:pPr>
              <a:t>4</a:t>
            </a:fld>
            <a:endParaRPr lang="zh-TW" altLang="en-US" dirty="0"/>
          </a:p>
        </p:txBody>
      </p:sp>
      <p:sp>
        <p:nvSpPr>
          <p:cNvPr id="5" name="矩形 4"/>
          <p:cNvSpPr/>
          <p:nvPr/>
        </p:nvSpPr>
        <p:spPr>
          <a:xfrm>
            <a:off x="7889264" y="764704"/>
            <a:ext cx="1290296" cy="40011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2000" b="0" i="0" u="none" strike="noStrike" kern="1200" cap="none" spc="0" normalizeH="0" baseline="0" noProof="0" dirty="0" smtClean="0">
                <a:ln>
                  <a:noFill/>
                </a:ln>
                <a:solidFill>
                  <a:srgbClr val="C00000"/>
                </a:solidFill>
                <a:effectLst/>
                <a:uLnTx/>
                <a:uFillTx/>
                <a:latin typeface="Calibri"/>
                <a:ea typeface="標楷體" pitchFamily="65" charset="-120"/>
                <a:cs typeface="+mn-cs"/>
              </a:rPr>
              <a:t>111.07.13</a:t>
            </a:r>
            <a:endParaRPr kumimoji="1" lang="zh-TW" altLang="en-US" sz="2000" b="0" i="0" u="none" strike="noStrike" kern="1200" cap="none" spc="0" normalizeH="0" baseline="0" noProof="0" dirty="0">
              <a:ln>
                <a:noFill/>
              </a:ln>
              <a:solidFill>
                <a:srgbClr val="C00000"/>
              </a:solidFill>
              <a:effectLst/>
              <a:uLnTx/>
              <a:uFillTx/>
              <a:latin typeface="Calibri"/>
              <a:ea typeface="標楷體" pitchFamily="65" charset="-120"/>
              <a:cs typeface="+mn-cs"/>
            </a:endParaRPr>
          </a:p>
        </p:txBody>
      </p:sp>
      <p:sp>
        <p:nvSpPr>
          <p:cNvPr id="6" name="矩形 5"/>
          <p:cNvSpPr/>
          <p:nvPr/>
        </p:nvSpPr>
        <p:spPr>
          <a:xfrm>
            <a:off x="298201" y="1111241"/>
            <a:ext cx="8594279" cy="57606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zh-TW" altLang="zh-TW" b="1" dirty="0">
                <a:solidFill>
                  <a:srgbClr val="002060"/>
                </a:solidFill>
              </a:rPr>
              <a:t>有價證券上市審查</a:t>
            </a:r>
            <a:r>
              <a:rPr lang="zh-TW" altLang="zh-TW" b="1" dirty="0" smtClean="0">
                <a:solidFill>
                  <a:srgbClr val="002060"/>
                </a:solidFill>
              </a:rPr>
              <a:t>準則</a:t>
            </a:r>
            <a:r>
              <a:rPr lang="zh-TW" altLang="en-US" b="1" dirty="0" smtClean="0">
                <a:solidFill>
                  <a:srgbClr val="002060"/>
                </a:solidFill>
              </a:rPr>
              <a:t>第</a:t>
            </a:r>
            <a:r>
              <a:rPr lang="en-US" altLang="zh-TW" b="1" dirty="0" smtClean="0">
                <a:solidFill>
                  <a:srgbClr val="002060"/>
                </a:solidFill>
              </a:rPr>
              <a:t>2</a:t>
            </a:r>
            <a:r>
              <a:rPr lang="zh-TW" altLang="en-US" b="1" dirty="0" smtClean="0">
                <a:solidFill>
                  <a:srgbClr val="002060"/>
                </a:solidFill>
              </a:rPr>
              <a:t>條之</a:t>
            </a:r>
            <a:r>
              <a:rPr lang="en-US" altLang="zh-TW" b="1" dirty="0" smtClean="0">
                <a:solidFill>
                  <a:srgbClr val="002060"/>
                </a:solidFill>
              </a:rPr>
              <a:t>2</a:t>
            </a:r>
            <a:r>
              <a:rPr lang="zh-TW" altLang="en-US" b="1" dirty="0" smtClean="0">
                <a:solidFill>
                  <a:srgbClr val="002060"/>
                </a:solidFill>
              </a:rPr>
              <a:t>第</a:t>
            </a:r>
            <a:r>
              <a:rPr lang="en-US" altLang="zh-TW" b="1" dirty="0" smtClean="0">
                <a:solidFill>
                  <a:srgbClr val="002060"/>
                </a:solidFill>
              </a:rPr>
              <a:t>4</a:t>
            </a:r>
            <a:r>
              <a:rPr lang="zh-TW" altLang="en-US" b="1" dirty="0" smtClean="0">
                <a:solidFill>
                  <a:srgbClr val="002060"/>
                </a:solidFill>
              </a:rPr>
              <a:t>項</a:t>
            </a:r>
            <a:endParaRPr lang="en-US" altLang="zh-TW" b="1" dirty="0" smtClean="0">
              <a:solidFill>
                <a:srgbClr val="002060"/>
              </a:solidFill>
            </a:endParaRPr>
          </a:p>
        </p:txBody>
      </p:sp>
      <p:graphicFrame>
        <p:nvGraphicFramePr>
          <p:cNvPr id="9" name="資料庫圖表 8"/>
          <p:cNvGraphicFramePr/>
          <p:nvPr>
            <p:extLst>
              <p:ext uri="{D42A27DB-BD31-4B8C-83A1-F6EECF244321}">
                <p14:modId xmlns:p14="http://schemas.microsoft.com/office/powerpoint/2010/main" val="312692235"/>
              </p:ext>
            </p:extLst>
          </p:nvPr>
        </p:nvGraphicFramePr>
        <p:xfrm>
          <a:off x="228600" y="1905000"/>
          <a:ext cx="895096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3305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0125" y="323446"/>
            <a:ext cx="8765734" cy="345608"/>
          </a:xfrm>
        </p:spPr>
        <p:txBody>
          <a:bodyPr/>
          <a:lstStyle/>
          <a:p>
            <a:pPr>
              <a:lnSpc>
                <a:spcPts val="3200"/>
              </a:lnSpc>
            </a:pPr>
            <a:r>
              <a:rPr lang="zh-TW" altLang="en-US" sz="3200" dirty="0"/>
              <a:t>二</a:t>
            </a:r>
            <a:r>
              <a:rPr lang="zh-TW" altLang="en-US" sz="3200" dirty="0" smtClean="0"/>
              <a:t>、審查準則</a:t>
            </a:r>
            <a:r>
              <a:rPr lang="en-US" altLang="zh-TW" sz="3200" dirty="0" smtClean="0"/>
              <a:t>§28</a:t>
            </a:r>
            <a:r>
              <a:rPr lang="zh-TW" altLang="en-US" sz="3200" dirty="0" smtClean="0"/>
              <a:t>之</a:t>
            </a:r>
            <a:r>
              <a:rPr lang="en-US" altLang="zh-TW" sz="3200" dirty="0" smtClean="0"/>
              <a:t>8</a:t>
            </a:r>
            <a:r>
              <a:rPr lang="zh-TW" altLang="en-US" sz="3200" dirty="0" smtClean="0"/>
              <a:t>不宜上市條款認定標準修正</a:t>
            </a:r>
            <a:r>
              <a:rPr lang="en-US" altLang="zh-TW" sz="3200" dirty="0" smtClean="0"/>
              <a:t/>
            </a:r>
            <a:br>
              <a:rPr lang="en-US" altLang="zh-TW" sz="3200" dirty="0" smtClean="0"/>
            </a:br>
            <a:r>
              <a:rPr lang="en-US" altLang="zh-TW" sz="3200" dirty="0" smtClean="0"/>
              <a:t>-</a:t>
            </a:r>
            <a:r>
              <a:rPr lang="zh-TW" altLang="en-US" sz="3200" dirty="0" smtClean="0"/>
              <a:t>董事會無法</a:t>
            </a:r>
            <a:r>
              <a:rPr lang="zh-TW" altLang="en-US" sz="3200" dirty="0"/>
              <a:t>獨立</a:t>
            </a:r>
            <a:r>
              <a:rPr lang="zh-TW" altLang="en-US" sz="3200" dirty="0" smtClean="0"/>
              <a:t>執行其</a:t>
            </a:r>
            <a:r>
              <a:rPr lang="zh-TW" altLang="en-US" sz="3200" dirty="0"/>
              <a:t>職務</a:t>
            </a:r>
          </a:p>
        </p:txBody>
      </p:sp>
      <p:sp>
        <p:nvSpPr>
          <p:cNvPr id="4" name="投影片編號版面配置區 3"/>
          <p:cNvSpPr>
            <a:spLocks noGrp="1"/>
          </p:cNvSpPr>
          <p:nvPr>
            <p:ph type="sldNum" sz="quarter" idx="12"/>
          </p:nvPr>
        </p:nvSpPr>
        <p:spPr/>
        <p:txBody>
          <a:bodyPr/>
          <a:lstStyle/>
          <a:p>
            <a:pPr>
              <a:defRPr/>
            </a:pPr>
            <a:fld id="{B26597DD-AE29-4BAB-A813-DA9F4EE90BF1}" type="slidenum">
              <a:rPr lang="zh-TW" altLang="en-US" smtClean="0"/>
              <a:pPr>
                <a:defRPr/>
              </a:pPr>
              <a:t>5</a:t>
            </a:fld>
            <a:endParaRPr lang="zh-TW" altLang="en-US" dirty="0"/>
          </a:p>
        </p:txBody>
      </p:sp>
      <p:sp>
        <p:nvSpPr>
          <p:cNvPr id="5" name="矩形 4"/>
          <p:cNvSpPr/>
          <p:nvPr/>
        </p:nvSpPr>
        <p:spPr>
          <a:xfrm>
            <a:off x="7771960" y="841858"/>
            <a:ext cx="1290296" cy="40011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TW" dirty="0" smtClean="0">
                <a:solidFill>
                  <a:schemeClr val="accent2">
                    <a:lumMod val="75000"/>
                  </a:schemeClr>
                </a:solidFill>
              </a:rPr>
              <a:t>111.7.13</a:t>
            </a:r>
            <a:endParaRPr lang="zh-TW" altLang="en-US" dirty="0">
              <a:solidFill>
                <a:schemeClr val="accent2">
                  <a:lumMod val="75000"/>
                </a:schemeClr>
              </a:solidFill>
            </a:endParaRPr>
          </a:p>
        </p:txBody>
      </p:sp>
      <p:sp>
        <p:nvSpPr>
          <p:cNvPr id="6" name="矩形 5"/>
          <p:cNvSpPr/>
          <p:nvPr/>
        </p:nvSpPr>
        <p:spPr>
          <a:xfrm>
            <a:off x="305654" y="1141391"/>
            <a:ext cx="8594279" cy="273381"/>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zh-TW" altLang="en-US" b="1" dirty="0">
                <a:solidFill>
                  <a:srgbClr val="002060"/>
                </a:solidFill>
              </a:rPr>
              <a:t>有價證券上市審查準則補充規定</a:t>
            </a:r>
            <a:r>
              <a:rPr lang="zh-TW" altLang="en-US" b="1" dirty="0" smtClean="0">
                <a:solidFill>
                  <a:srgbClr val="002060"/>
                </a:solidFill>
              </a:rPr>
              <a:t>第</a:t>
            </a:r>
            <a:r>
              <a:rPr lang="en-US" altLang="zh-TW" b="1" dirty="0" smtClean="0">
                <a:solidFill>
                  <a:srgbClr val="002060"/>
                </a:solidFill>
              </a:rPr>
              <a:t>29</a:t>
            </a:r>
            <a:r>
              <a:rPr lang="zh-TW" altLang="en-US" b="1" dirty="0" smtClean="0">
                <a:solidFill>
                  <a:srgbClr val="002060"/>
                </a:solidFill>
              </a:rPr>
              <a:t>條</a:t>
            </a:r>
            <a:endParaRPr lang="en-US" altLang="zh-TW" b="1" dirty="0" smtClean="0">
              <a:solidFill>
                <a:srgbClr val="002060"/>
              </a:solidFill>
            </a:endParaRPr>
          </a:p>
        </p:txBody>
      </p:sp>
      <p:graphicFrame>
        <p:nvGraphicFramePr>
          <p:cNvPr id="3" name="表格 2"/>
          <p:cNvGraphicFramePr>
            <a:graphicFrameLocks noGrp="1"/>
          </p:cNvGraphicFramePr>
          <p:nvPr>
            <p:extLst>
              <p:ext uri="{D42A27DB-BD31-4B8C-83A1-F6EECF244321}">
                <p14:modId xmlns:p14="http://schemas.microsoft.com/office/powerpoint/2010/main" val="2172331999"/>
              </p:ext>
            </p:extLst>
          </p:nvPr>
        </p:nvGraphicFramePr>
        <p:xfrm>
          <a:off x="201865" y="1541501"/>
          <a:ext cx="8866512" cy="5194396"/>
        </p:xfrm>
        <a:graphic>
          <a:graphicData uri="http://schemas.openxmlformats.org/drawingml/2006/table">
            <a:tbl>
              <a:tblPr firstRow="1" bandRow="1">
                <a:tableStyleId>{5C22544A-7EE6-4342-B048-85BDC9FD1C3A}</a:tableStyleId>
              </a:tblPr>
              <a:tblGrid>
                <a:gridCol w="4433256">
                  <a:extLst>
                    <a:ext uri="{9D8B030D-6E8A-4147-A177-3AD203B41FA5}">
                      <a16:colId xmlns:a16="http://schemas.microsoft.com/office/drawing/2014/main" val="3115324584"/>
                    </a:ext>
                  </a:extLst>
                </a:gridCol>
                <a:gridCol w="4433256">
                  <a:extLst>
                    <a:ext uri="{9D8B030D-6E8A-4147-A177-3AD203B41FA5}">
                      <a16:colId xmlns:a16="http://schemas.microsoft.com/office/drawing/2014/main" val="2397550778"/>
                    </a:ext>
                  </a:extLst>
                </a:gridCol>
              </a:tblGrid>
              <a:tr h="551276">
                <a:tc>
                  <a:txBody>
                    <a:bodyPr/>
                    <a:lstStyle/>
                    <a:p>
                      <a:pPr algn="ctr"/>
                      <a:r>
                        <a:rPr lang="zh-TW" altLang="en-US" sz="2200" dirty="0" smtClean="0"/>
                        <a:t>修正前</a:t>
                      </a:r>
                      <a:endParaRPr lang="zh-TW" altLang="en-US" sz="2200" dirty="0"/>
                    </a:p>
                  </a:txBody>
                  <a:tcPr anchor="ctr">
                    <a:solidFill>
                      <a:schemeClr val="accent5">
                        <a:lumMod val="50000"/>
                      </a:schemeClr>
                    </a:solidFill>
                  </a:tcPr>
                </a:tc>
                <a:tc>
                  <a:txBody>
                    <a:bodyPr/>
                    <a:lstStyle/>
                    <a:p>
                      <a:pPr algn="ctr"/>
                      <a:r>
                        <a:rPr lang="zh-TW" altLang="en-US" sz="2200" dirty="0" smtClean="0">
                          <a:solidFill>
                            <a:srgbClr val="FF0000"/>
                          </a:solidFill>
                        </a:rPr>
                        <a:t>修正後</a:t>
                      </a:r>
                      <a:endParaRPr lang="zh-TW" altLang="en-US" sz="2200" dirty="0">
                        <a:solidFill>
                          <a:srgbClr val="FF0000"/>
                        </a:solidFill>
                      </a:endParaRPr>
                    </a:p>
                  </a:txBody>
                  <a:tcPr anchor="ctr">
                    <a:solidFill>
                      <a:schemeClr val="accent5">
                        <a:lumMod val="50000"/>
                      </a:schemeClr>
                    </a:solidFill>
                  </a:tcPr>
                </a:tc>
                <a:extLst>
                  <a:ext uri="{0D108BD9-81ED-4DB2-BD59-A6C34878D82A}">
                    <a16:rowId xmlns:a16="http://schemas.microsoft.com/office/drawing/2014/main" val="2252347757"/>
                  </a:ext>
                </a:extLst>
              </a:tr>
              <a:tr h="4178499">
                <a:tc>
                  <a:txBody>
                    <a:bodyPr/>
                    <a:lstStyle/>
                    <a:p>
                      <a:pPr>
                        <a:lnSpc>
                          <a:spcPts val="2200"/>
                        </a:lnSpc>
                        <a:spcBef>
                          <a:spcPts val="0"/>
                        </a:spcBef>
                        <a:spcAft>
                          <a:spcPts val="0"/>
                        </a:spcAft>
                      </a:pPr>
                      <a:r>
                        <a:rPr lang="zh-TW" altLang="en-US" sz="2200" kern="1200" baseline="0" dirty="0" smtClean="0">
                          <a:solidFill>
                            <a:schemeClr val="dk1"/>
                          </a:solidFill>
                          <a:effectLst/>
                          <a:latin typeface="+mn-lt"/>
                          <a:ea typeface="+mn-ea"/>
                          <a:cs typeface="+mn-cs"/>
                        </a:rPr>
                        <a:t>第二十九條</a:t>
                      </a:r>
                      <a:endParaRPr lang="en-US" altLang="zh-TW" sz="2200" kern="1200" baseline="0" dirty="0" smtClean="0">
                        <a:solidFill>
                          <a:schemeClr val="dk1"/>
                        </a:solidFill>
                        <a:effectLst/>
                        <a:latin typeface="+mn-lt"/>
                        <a:ea typeface="+mn-ea"/>
                        <a:cs typeface="+mn-cs"/>
                      </a:endParaRPr>
                    </a:p>
                    <a:p>
                      <a:r>
                        <a:rPr lang="zh-TW" altLang="en-US" sz="2000" kern="1200" baseline="0" dirty="0" smtClean="0">
                          <a:solidFill>
                            <a:schemeClr val="dk1"/>
                          </a:solidFill>
                          <a:effectLst/>
                          <a:latin typeface="+mn-lt"/>
                          <a:ea typeface="+mn-ea"/>
                          <a:cs typeface="+mn-cs"/>
                        </a:rPr>
                        <a:t>本準則第二十八條之八第六款所規定「董事會有無法獨立執行其職務」，係指不得具有下列情事之一者：</a:t>
                      </a:r>
                    </a:p>
                    <a:p>
                      <a:r>
                        <a:rPr lang="zh-TW" altLang="en-US" sz="2000" kern="1200" baseline="0" dirty="0" smtClean="0">
                          <a:solidFill>
                            <a:schemeClr val="dk1"/>
                          </a:solidFill>
                          <a:effectLst/>
                          <a:latin typeface="+mn-lt"/>
                          <a:ea typeface="+mn-ea"/>
                          <a:cs typeface="+mn-cs"/>
                        </a:rPr>
                        <a:t>一、 擔任申請公司獨立董事，有不符合「公開發行公司獨立董事設置及應遵循事項辦法」所訂之要件者。</a:t>
                      </a:r>
                      <a:endParaRPr lang="en-US" altLang="zh-TW" sz="2000" kern="1200" baseline="0" dirty="0" smtClean="0">
                        <a:solidFill>
                          <a:schemeClr val="dk1"/>
                        </a:solidFill>
                        <a:effectLst/>
                        <a:latin typeface="+mn-lt"/>
                        <a:ea typeface="+mn-ea"/>
                        <a:cs typeface="+mn-cs"/>
                      </a:endParaRPr>
                    </a:p>
                    <a:p>
                      <a:r>
                        <a:rPr lang="en-US" altLang="zh-TW" sz="2000" kern="1200" baseline="0" dirty="0" smtClean="0">
                          <a:solidFill>
                            <a:schemeClr val="dk1"/>
                          </a:solidFill>
                          <a:effectLst/>
                          <a:latin typeface="+mn-lt"/>
                          <a:ea typeface="+mn-ea"/>
                          <a:cs typeface="+mn-cs"/>
                        </a:rPr>
                        <a:t>(</a:t>
                      </a:r>
                      <a:r>
                        <a:rPr lang="zh-TW" altLang="en-US" sz="2000" kern="1200" baseline="0" dirty="0" smtClean="0">
                          <a:solidFill>
                            <a:schemeClr val="dk1"/>
                          </a:solidFill>
                          <a:effectLst/>
                          <a:latin typeface="+mn-lt"/>
                          <a:ea typeface="+mn-ea"/>
                          <a:cs typeface="+mn-cs"/>
                        </a:rPr>
                        <a:t>以下略</a:t>
                      </a:r>
                      <a:r>
                        <a:rPr lang="en-US" altLang="zh-TW" sz="2000" kern="1200" baseline="0" dirty="0" smtClean="0">
                          <a:solidFill>
                            <a:schemeClr val="dk1"/>
                          </a:solidFill>
                          <a:effectLst/>
                          <a:latin typeface="+mn-lt"/>
                          <a:ea typeface="+mn-ea"/>
                          <a:cs typeface="+mn-cs"/>
                        </a:rPr>
                        <a:t>)</a:t>
                      </a:r>
                      <a:endParaRPr lang="zh-TW" altLang="en-US" sz="2000" kern="1200" baseline="0" dirty="0" smtClean="0">
                        <a:solidFill>
                          <a:schemeClr val="dk1"/>
                        </a:solidFill>
                        <a:effectLst/>
                        <a:latin typeface="+mn-lt"/>
                        <a:ea typeface="+mn-ea"/>
                        <a:cs typeface="+mn-cs"/>
                      </a:endParaRPr>
                    </a:p>
                  </a:txBody>
                  <a:tcPr/>
                </a:tc>
                <a:tc>
                  <a:txBody>
                    <a:bodyPr/>
                    <a:lstStyle/>
                    <a:p>
                      <a:pPr>
                        <a:lnSpc>
                          <a:spcPts val="2200"/>
                        </a:lnSpc>
                        <a:spcBef>
                          <a:spcPts val="0"/>
                        </a:spcBef>
                        <a:spcAft>
                          <a:spcPts val="0"/>
                        </a:spcAft>
                      </a:pPr>
                      <a:r>
                        <a:rPr lang="zh-TW" altLang="zh-TW" sz="2200" kern="1200" baseline="0" dirty="0" smtClean="0">
                          <a:solidFill>
                            <a:schemeClr val="dk1"/>
                          </a:solidFill>
                          <a:effectLst/>
                          <a:latin typeface="+mn-lt"/>
                          <a:ea typeface="+mn-ea"/>
                          <a:cs typeface="+mn-cs"/>
                        </a:rPr>
                        <a:t>第二十八條</a:t>
                      </a:r>
                    </a:p>
                    <a:p>
                      <a:r>
                        <a:rPr lang="zh-TW" altLang="zh-TW" sz="2200" kern="1200" baseline="0" dirty="0" smtClean="0">
                          <a:solidFill>
                            <a:schemeClr val="dk1"/>
                          </a:solidFill>
                          <a:effectLst/>
                          <a:latin typeface="+mn-lt"/>
                          <a:ea typeface="+mn-ea"/>
                          <a:cs typeface="+mn-cs"/>
                        </a:rPr>
                        <a:t>　</a:t>
                      </a:r>
                      <a:r>
                        <a:rPr lang="zh-TW" altLang="zh-TW" sz="2000" kern="1200" baseline="0" dirty="0" smtClean="0">
                          <a:solidFill>
                            <a:schemeClr val="dk1"/>
                          </a:solidFill>
                          <a:effectLst/>
                          <a:latin typeface="+mn-lt"/>
                          <a:ea typeface="+mn-ea"/>
                          <a:cs typeface="+mn-cs"/>
                        </a:rPr>
                        <a:t>本準則第二十八條之八第六款所規定「董事會有無法獨立執行其職務」，係指不得具有下列情事之一者：</a:t>
                      </a:r>
                    </a:p>
                    <a:p>
                      <a:pPr lvl="0"/>
                      <a:r>
                        <a:rPr lang="zh-TW" altLang="en-US" sz="2000" kern="1200" baseline="0" dirty="0" smtClean="0">
                          <a:solidFill>
                            <a:schemeClr val="dk1"/>
                          </a:solidFill>
                          <a:effectLst/>
                          <a:latin typeface="+mn-lt"/>
                          <a:ea typeface="+mn-ea"/>
                          <a:cs typeface="+mn-cs"/>
                        </a:rPr>
                        <a:t>一、</a:t>
                      </a:r>
                      <a:r>
                        <a:rPr lang="zh-TW" altLang="zh-TW" sz="2000" kern="1200" baseline="0" dirty="0" smtClean="0">
                          <a:solidFill>
                            <a:schemeClr val="dk1"/>
                          </a:solidFill>
                          <a:effectLst/>
                          <a:latin typeface="+mn-lt"/>
                          <a:ea typeface="+mn-ea"/>
                          <a:cs typeface="+mn-cs"/>
                        </a:rPr>
                        <a:t>擔任申請公司獨立董事，有不符</a:t>
                      </a:r>
                      <a:r>
                        <a:rPr lang="zh-TW" altLang="en-US" sz="2000" kern="1200" baseline="0" dirty="0" smtClean="0">
                          <a:solidFill>
                            <a:schemeClr val="dk1"/>
                          </a:solidFill>
                          <a:effectLst/>
                          <a:latin typeface="+mn-lt"/>
                          <a:ea typeface="+mn-ea"/>
                          <a:cs typeface="+mn-cs"/>
                        </a:rPr>
                        <a:t>  </a:t>
                      </a:r>
                      <a:endParaRPr lang="en-US" altLang="zh-TW" sz="2000" kern="1200" baseline="0" dirty="0" smtClean="0">
                        <a:solidFill>
                          <a:schemeClr val="dk1"/>
                        </a:solidFill>
                        <a:effectLst/>
                        <a:latin typeface="+mn-lt"/>
                        <a:ea typeface="+mn-ea"/>
                        <a:cs typeface="+mn-cs"/>
                      </a:endParaRPr>
                    </a:p>
                    <a:p>
                      <a:pPr lvl="0"/>
                      <a:r>
                        <a:rPr lang="zh-TW" altLang="en-US" sz="2000" kern="1200" baseline="0" dirty="0" smtClean="0">
                          <a:solidFill>
                            <a:schemeClr val="dk1"/>
                          </a:solidFill>
                          <a:effectLst/>
                          <a:latin typeface="+mn-lt"/>
                          <a:ea typeface="+mn-ea"/>
                          <a:cs typeface="+mn-cs"/>
                        </a:rPr>
                        <a:t>    </a:t>
                      </a:r>
                      <a:r>
                        <a:rPr lang="zh-TW" altLang="zh-TW" sz="2000" kern="1200" baseline="0" dirty="0" smtClean="0">
                          <a:solidFill>
                            <a:schemeClr val="dk1"/>
                          </a:solidFill>
                          <a:effectLst/>
                          <a:latin typeface="+mn-lt"/>
                          <a:ea typeface="+mn-ea"/>
                          <a:cs typeface="+mn-cs"/>
                        </a:rPr>
                        <a:t>合「公開發行公司獨立董事設置及</a:t>
                      </a:r>
                      <a:endParaRPr lang="en-US" altLang="zh-TW" sz="2000" kern="1200" baseline="0" dirty="0" smtClean="0">
                        <a:solidFill>
                          <a:schemeClr val="dk1"/>
                        </a:solidFill>
                        <a:effectLst/>
                        <a:latin typeface="+mn-lt"/>
                        <a:ea typeface="+mn-ea"/>
                        <a:cs typeface="+mn-cs"/>
                      </a:endParaRPr>
                    </a:p>
                    <a:p>
                      <a:pPr lvl="0"/>
                      <a:r>
                        <a:rPr lang="zh-TW" altLang="en-US" sz="2000" kern="1200" baseline="0" dirty="0" smtClean="0">
                          <a:solidFill>
                            <a:schemeClr val="dk1"/>
                          </a:solidFill>
                          <a:effectLst/>
                          <a:latin typeface="+mn-lt"/>
                          <a:ea typeface="+mn-ea"/>
                          <a:cs typeface="+mn-cs"/>
                        </a:rPr>
                        <a:t>    </a:t>
                      </a:r>
                      <a:r>
                        <a:rPr lang="zh-TW" altLang="zh-TW" sz="2000" kern="1200" baseline="0" dirty="0" smtClean="0">
                          <a:solidFill>
                            <a:schemeClr val="dk1"/>
                          </a:solidFill>
                          <a:effectLst/>
                          <a:latin typeface="+mn-lt"/>
                          <a:ea typeface="+mn-ea"/>
                          <a:cs typeface="+mn-cs"/>
                        </a:rPr>
                        <a:t>應遵循事項辦法」所訂之要件者。</a:t>
                      </a:r>
                    </a:p>
                    <a:p>
                      <a:pPr lvl="0"/>
                      <a:r>
                        <a:rPr lang="zh-TW" altLang="en-US" sz="2000" u="sng" kern="1200" baseline="0" dirty="0" smtClean="0">
                          <a:solidFill>
                            <a:srgbClr val="FF0000"/>
                          </a:solidFill>
                          <a:effectLst/>
                          <a:latin typeface="+mn-lt"/>
                          <a:ea typeface="+mn-ea"/>
                          <a:cs typeface="+mn-cs"/>
                        </a:rPr>
                        <a:t>二、</a:t>
                      </a:r>
                      <a:r>
                        <a:rPr lang="zh-TW" altLang="zh-TW" sz="2000" u="sng" kern="1200" baseline="0" dirty="0" smtClean="0">
                          <a:solidFill>
                            <a:srgbClr val="FF0000"/>
                          </a:solidFill>
                          <a:effectLst/>
                          <a:latin typeface="+mn-lt"/>
                          <a:ea typeface="+mn-ea"/>
                          <a:cs typeface="+mn-cs"/>
                        </a:rPr>
                        <a:t>擔任申請公司獨立董事者，未於</a:t>
                      </a:r>
                      <a:endParaRPr lang="en-US" altLang="zh-TW" sz="2000" u="sng" kern="1200" baseline="0" dirty="0" smtClean="0">
                        <a:solidFill>
                          <a:srgbClr val="FF0000"/>
                        </a:solidFill>
                        <a:effectLst/>
                        <a:latin typeface="+mn-lt"/>
                        <a:ea typeface="+mn-ea"/>
                        <a:cs typeface="+mn-cs"/>
                      </a:endParaRPr>
                    </a:p>
                    <a:p>
                      <a:pPr lvl="0"/>
                      <a:r>
                        <a:rPr lang="zh-TW" altLang="en-US" sz="2000" u="none" kern="1200" baseline="0" dirty="0" smtClean="0">
                          <a:solidFill>
                            <a:srgbClr val="FF0000"/>
                          </a:solidFill>
                          <a:effectLst/>
                          <a:latin typeface="+mn-lt"/>
                          <a:ea typeface="+mn-ea"/>
                          <a:cs typeface="+mn-cs"/>
                        </a:rPr>
                        <a:t>    </a:t>
                      </a:r>
                      <a:r>
                        <a:rPr lang="zh-TW" altLang="zh-TW" sz="2000" u="sng" kern="1200" baseline="0" dirty="0" smtClean="0">
                          <a:solidFill>
                            <a:srgbClr val="FF0000"/>
                          </a:solidFill>
                          <a:effectLst/>
                          <a:latin typeface="+mn-lt"/>
                          <a:ea typeface="+mn-ea"/>
                          <a:cs typeface="+mn-cs"/>
                        </a:rPr>
                        <a:t>該公司輔導期間進修法律、財務或</a:t>
                      </a:r>
                      <a:endParaRPr lang="en-US" altLang="zh-TW" sz="2000" u="sng" kern="1200" baseline="0" dirty="0" smtClean="0">
                        <a:solidFill>
                          <a:srgbClr val="FF0000"/>
                        </a:solidFill>
                        <a:effectLst/>
                        <a:latin typeface="+mn-lt"/>
                        <a:ea typeface="+mn-ea"/>
                        <a:cs typeface="+mn-cs"/>
                      </a:endParaRPr>
                    </a:p>
                    <a:p>
                      <a:pPr lvl="0"/>
                      <a:r>
                        <a:rPr lang="zh-TW" altLang="en-US" sz="2000" u="none" kern="1200" baseline="0" dirty="0" smtClean="0">
                          <a:solidFill>
                            <a:srgbClr val="FF0000"/>
                          </a:solidFill>
                          <a:effectLst/>
                          <a:latin typeface="+mn-lt"/>
                          <a:ea typeface="+mn-ea"/>
                          <a:cs typeface="+mn-cs"/>
                        </a:rPr>
                        <a:t>    </a:t>
                      </a:r>
                      <a:r>
                        <a:rPr lang="zh-TW" altLang="zh-TW" sz="2000" u="sng" kern="1200" baseline="0" dirty="0" smtClean="0">
                          <a:solidFill>
                            <a:srgbClr val="FF0000"/>
                          </a:solidFill>
                          <a:effectLst/>
                          <a:latin typeface="+mn-lt"/>
                          <a:ea typeface="+mn-ea"/>
                          <a:cs typeface="+mn-cs"/>
                        </a:rPr>
                        <a:t>會計專業知識每年達三小時以上且</a:t>
                      </a:r>
                      <a:endParaRPr lang="en-US" altLang="zh-TW" sz="2000" u="sng" kern="1200" baseline="0" dirty="0" smtClean="0">
                        <a:solidFill>
                          <a:srgbClr val="FF0000"/>
                        </a:solidFill>
                        <a:effectLst/>
                        <a:latin typeface="+mn-lt"/>
                        <a:ea typeface="+mn-ea"/>
                        <a:cs typeface="+mn-cs"/>
                      </a:endParaRPr>
                    </a:p>
                    <a:p>
                      <a:pPr lvl="0"/>
                      <a:r>
                        <a:rPr lang="zh-TW" altLang="en-US" sz="2000" u="none" kern="1200" baseline="0" dirty="0" smtClean="0">
                          <a:solidFill>
                            <a:srgbClr val="FF0000"/>
                          </a:solidFill>
                          <a:effectLst/>
                          <a:latin typeface="+mn-lt"/>
                          <a:ea typeface="+mn-ea"/>
                          <a:cs typeface="+mn-cs"/>
                        </a:rPr>
                        <a:t>    </a:t>
                      </a:r>
                      <a:r>
                        <a:rPr lang="zh-TW" altLang="zh-TW" sz="2000" u="sng" kern="1200" baseline="0" dirty="0" smtClean="0">
                          <a:solidFill>
                            <a:srgbClr val="FF0000"/>
                          </a:solidFill>
                          <a:effectLst/>
                          <a:latin typeface="+mn-lt"/>
                          <a:ea typeface="+mn-ea"/>
                          <a:cs typeface="+mn-cs"/>
                        </a:rPr>
                        <a:t>取得「上市上櫃公司董事、監察人</a:t>
                      </a:r>
                      <a:endParaRPr lang="en-US" altLang="zh-TW" sz="2000" u="sng" kern="1200" baseline="0" dirty="0" smtClean="0">
                        <a:solidFill>
                          <a:srgbClr val="FF0000"/>
                        </a:solidFill>
                        <a:effectLst/>
                        <a:latin typeface="+mn-lt"/>
                        <a:ea typeface="+mn-ea"/>
                        <a:cs typeface="+mn-cs"/>
                      </a:endParaRPr>
                    </a:p>
                    <a:p>
                      <a:pPr lvl="0"/>
                      <a:r>
                        <a:rPr lang="zh-TW" altLang="en-US" sz="2000" u="none" kern="1200" baseline="0" dirty="0" smtClean="0">
                          <a:solidFill>
                            <a:srgbClr val="FF0000"/>
                          </a:solidFill>
                          <a:effectLst/>
                          <a:latin typeface="+mn-lt"/>
                          <a:ea typeface="+mn-ea"/>
                          <a:cs typeface="+mn-cs"/>
                        </a:rPr>
                        <a:t>    </a:t>
                      </a:r>
                      <a:r>
                        <a:rPr lang="zh-TW" altLang="zh-TW" sz="2000" u="sng" kern="1200" baseline="0" dirty="0" smtClean="0">
                          <a:solidFill>
                            <a:srgbClr val="FF0000"/>
                          </a:solidFill>
                          <a:effectLst/>
                          <a:latin typeface="+mn-lt"/>
                          <a:ea typeface="+mn-ea"/>
                          <a:cs typeface="+mn-cs"/>
                        </a:rPr>
                        <a:t>進修推行要點」第六條第一、二、</a:t>
                      </a:r>
                      <a:endParaRPr lang="en-US" altLang="zh-TW" sz="2000" u="sng" kern="1200" baseline="0" dirty="0" smtClean="0">
                        <a:solidFill>
                          <a:srgbClr val="FF0000"/>
                        </a:solidFill>
                        <a:effectLst/>
                        <a:latin typeface="+mn-lt"/>
                        <a:ea typeface="+mn-ea"/>
                        <a:cs typeface="+mn-cs"/>
                      </a:endParaRPr>
                    </a:p>
                    <a:p>
                      <a:pPr lvl="0"/>
                      <a:r>
                        <a:rPr lang="zh-TW" altLang="en-US" sz="2000" u="none" kern="1200" baseline="0" dirty="0" smtClean="0">
                          <a:solidFill>
                            <a:srgbClr val="FF0000"/>
                          </a:solidFill>
                          <a:effectLst/>
                          <a:latin typeface="+mn-lt"/>
                          <a:ea typeface="+mn-ea"/>
                          <a:cs typeface="+mn-cs"/>
                        </a:rPr>
                        <a:t>    </a:t>
                      </a:r>
                      <a:r>
                        <a:rPr lang="zh-TW" altLang="zh-TW" sz="2000" u="sng" kern="1200" baseline="0" dirty="0" smtClean="0">
                          <a:solidFill>
                            <a:srgbClr val="FF0000"/>
                          </a:solidFill>
                          <a:effectLst/>
                          <a:latin typeface="+mn-lt"/>
                          <a:ea typeface="+mn-ea"/>
                          <a:cs typeface="+mn-cs"/>
                        </a:rPr>
                        <a:t>四款訂定之進修體系所出具之相關</a:t>
                      </a:r>
                      <a:endParaRPr lang="en-US" altLang="zh-TW" sz="2000" u="sng" kern="1200" baseline="0" dirty="0" smtClean="0">
                        <a:solidFill>
                          <a:srgbClr val="FF0000"/>
                        </a:solidFill>
                        <a:effectLst/>
                        <a:latin typeface="+mn-lt"/>
                        <a:ea typeface="+mn-ea"/>
                        <a:cs typeface="+mn-cs"/>
                      </a:endParaRPr>
                    </a:p>
                    <a:p>
                      <a:pPr lvl="0"/>
                      <a:r>
                        <a:rPr lang="zh-TW" altLang="en-US" sz="2000" u="none" kern="1200" baseline="0" dirty="0" smtClean="0">
                          <a:solidFill>
                            <a:srgbClr val="FF0000"/>
                          </a:solidFill>
                          <a:effectLst/>
                          <a:latin typeface="+mn-lt"/>
                          <a:ea typeface="+mn-ea"/>
                          <a:cs typeface="+mn-cs"/>
                        </a:rPr>
                        <a:t>    </a:t>
                      </a:r>
                      <a:r>
                        <a:rPr lang="zh-TW" altLang="zh-TW" sz="2000" u="sng" kern="1200" baseline="0" dirty="0" smtClean="0">
                          <a:solidFill>
                            <a:srgbClr val="FF0000"/>
                          </a:solidFill>
                          <a:effectLst/>
                          <a:latin typeface="+mn-lt"/>
                          <a:ea typeface="+mn-ea"/>
                          <a:cs typeface="+mn-cs"/>
                        </a:rPr>
                        <a:t>證明文件。</a:t>
                      </a:r>
                      <a:endParaRPr lang="zh-TW" altLang="zh-TW" sz="2000" kern="1200" baseline="0" dirty="0" smtClean="0">
                        <a:solidFill>
                          <a:srgbClr val="FF0000"/>
                        </a:solidFill>
                        <a:effectLst/>
                        <a:latin typeface="+mn-lt"/>
                        <a:ea typeface="+mn-ea"/>
                        <a:cs typeface="+mn-cs"/>
                      </a:endParaRPr>
                    </a:p>
                    <a:p>
                      <a:pPr>
                        <a:lnSpc>
                          <a:spcPts val="2200"/>
                        </a:lnSpc>
                        <a:spcBef>
                          <a:spcPts val="0"/>
                        </a:spcBef>
                        <a:spcAft>
                          <a:spcPts val="0"/>
                        </a:spcAft>
                      </a:pPr>
                      <a:r>
                        <a:rPr lang="en-US" altLang="zh-TW" sz="2000" kern="1200" baseline="0" dirty="0" smtClean="0">
                          <a:solidFill>
                            <a:schemeClr val="dk1"/>
                          </a:solidFill>
                          <a:effectLst/>
                          <a:latin typeface="+mn-lt"/>
                          <a:ea typeface="+mn-ea"/>
                          <a:cs typeface="+mn-cs"/>
                        </a:rPr>
                        <a:t>(</a:t>
                      </a:r>
                      <a:r>
                        <a:rPr lang="zh-TW" altLang="zh-TW" sz="2000" kern="1200" baseline="0" dirty="0" smtClean="0">
                          <a:solidFill>
                            <a:schemeClr val="dk1"/>
                          </a:solidFill>
                          <a:effectLst/>
                          <a:latin typeface="+mn-lt"/>
                          <a:ea typeface="+mn-ea"/>
                          <a:cs typeface="+mn-cs"/>
                        </a:rPr>
                        <a:t>以下略</a:t>
                      </a:r>
                      <a:r>
                        <a:rPr lang="en-US" altLang="zh-TW" sz="2000" kern="1200" baseline="0" dirty="0" smtClean="0">
                          <a:solidFill>
                            <a:schemeClr val="dk1"/>
                          </a:solidFill>
                          <a:effectLst/>
                          <a:latin typeface="+mn-lt"/>
                          <a:ea typeface="+mn-ea"/>
                          <a:cs typeface="+mn-cs"/>
                        </a:rPr>
                        <a:t>)</a:t>
                      </a:r>
                      <a:endParaRPr lang="zh-TW" altLang="en-US" sz="2000" baseline="0" dirty="0" smtClean="0"/>
                    </a:p>
                  </a:txBody>
                  <a:tcPr/>
                </a:tc>
                <a:extLst>
                  <a:ext uri="{0D108BD9-81ED-4DB2-BD59-A6C34878D82A}">
                    <a16:rowId xmlns:a16="http://schemas.microsoft.com/office/drawing/2014/main" val="3323792510"/>
                  </a:ext>
                </a:extLst>
              </a:tr>
            </a:tbl>
          </a:graphicData>
        </a:graphic>
      </p:graphicFrame>
    </p:spTree>
    <p:extLst>
      <p:ext uri="{BB962C8B-B14F-4D97-AF65-F5344CB8AC3E}">
        <p14:creationId xmlns:p14="http://schemas.microsoft.com/office/powerpoint/2010/main" val="168440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0125" y="323446"/>
            <a:ext cx="8765734" cy="345608"/>
          </a:xfrm>
        </p:spPr>
        <p:txBody>
          <a:bodyPr/>
          <a:lstStyle/>
          <a:p>
            <a:pPr>
              <a:lnSpc>
                <a:spcPts val="3200"/>
              </a:lnSpc>
            </a:pPr>
            <a:r>
              <a:rPr lang="zh-TW" altLang="en-US" sz="3200" dirty="0"/>
              <a:t>三</a:t>
            </a:r>
            <a:r>
              <a:rPr lang="zh-TW" altLang="en-US" sz="3200" dirty="0" smtClean="0"/>
              <a:t>、</a:t>
            </a:r>
            <a:r>
              <a:rPr lang="zh-TW" altLang="en-US" sz="3200" dirty="0"/>
              <a:t>審查準則</a:t>
            </a:r>
            <a:r>
              <a:rPr lang="en-US" altLang="zh-TW" sz="3200" dirty="0"/>
              <a:t>§28</a:t>
            </a:r>
            <a:r>
              <a:rPr lang="zh-TW" altLang="en-US" sz="3200" dirty="0"/>
              <a:t>之</a:t>
            </a:r>
            <a:r>
              <a:rPr lang="en-US" altLang="zh-TW" sz="3200" dirty="0"/>
              <a:t>8</a:t>
            </a:r>
            <a:r>
              <a:rPr lang="zh-TW" altLang="en-US" sz="3200" dirty="0"/>
              <a:t>不宜上市條款認定標準修正</a:t>
            </a:r>
            <a:r>
              <a:rPr lang="en-US" altLang="zh-TW" sz="3200" dirty="0"/>
              <a:t/>
            </a:r>
            <a:br>
              <a:rPr lang="en-US" altLang="zh-TW" sz="3200" dirty="0"/>
            </a:br>
            <a:r>
              <a:rPr lang="en-US" altLang="zh-TW" sz="3200" dirty="0"/>
              <a:t>-</a:t>
            </a:r>
            <a:r>
              <a:rPr lang="zh-TW" altLang="en-US" sz="3200" dirty="0"/>
              <a:t>重大非常規交易、改善之認定及關係人範圍</a:t>
            </a:r>
          </a:p>
        </p:txBody>
      </p:sp>
      <p:sp>
        <p:nvSpPr>
          <p:cNvPr id="4" name="投影片編號版面配置區 3"/>
          <p:cNvSpPr>
            <a:spLocks noGrp="1"/>
          </p:cNvSpPr>
          <p:nvPr>
            <p:ph type="sldNum" sz="quarter" idx="12"/>
          </p:nvPr>
        </p:nvSpPr>
        <p:spPr/>
        <p:txBody>
          <a:bodyPr/>
          <a:lstStyle/>
          <a:p>
            <a:pPr>
              <a:defRPr/>
            </a:pPr>
            <a:fld id="{B26597DD-AE29-4BAB-A813-DA9F4EE90BF1}" type="slidenum">
              <a:rPr lang="zh-TW" altLang="en-US" smtClean="0"/>
              <a:pPr>
                <a:defRPr/>
              </a:pPr>
              <a:t>6</a:t>
            </a:fld>
            <a:endParaRPr lang="zh-TW" altLang="en-US" dirty="0"/>
          </a:p>
        </p:txBody>
      </p:sp>
      <p:sp>
        <p:nvSpPr>
          <p:cNvPr id="5" name="矩形 4"/>
          <p:cNvSpPr/>
          <p:nvPr/>
        </p:nvSpPr>
        <p:spPr>
          <a:xfrm>
            <a:off x="6019800" y="761214"/>
            <a:ext cx="3499656" cy="400110"/>
          </a:xfrm>
          <a:prstGeom prst="rect">
            <a:avLst/>
          </a:prstGeom>
        </p:spPr>
        <p:txBody>
          <a:bodyPr wrap="square">
            <a:spAutoFit/>
          </a:bodyPr>
          <a:lstStyle/>
          <a:p>
            <a:pPr lvl="0">
              <a:defRPr/>
            </a:pPr>
            <a:r>
              <a:rPr lang="en-US" altLang="zh-TW" dirty="0" smtClean="0">
                <a:solidFill>
                  <a:schemeClr val="accent2">
                    <a:lumMod val="75000"/>
                  </a:schemeClr>
                </a:solidFill>
                <a:latin typeface="+mn-ea"/>
                <a:ea typeface="+mn-ea"/>
              </a:rPr>
              <a:t>112.3.9(</a:t>
            </a:r>
            <a:r>
              <a:rPr lang="zh-TW" altLang="en-US" dirty="0" smtClean="0">
                <a:solidFill>
                  <a:schemeClr val="accent2">
                    <a:lumMod val="75000"/>
                  </a:schemeClr>
                </a:solidFill>
                <a:latin typeface="+mn-ea"/>
                <a:ea typeface="+mn-ea"/>
              </a:rPr>
              <a:t>自</a:t>
            </a:r>
            <a:r>
              <a:rPr lang="en-US" altLang="zh-TW" dirty="0" smtClean="0">
                <a:solidFill>
                  <a:schemeClr val="accent2">
                    <a:lumMod val="75000"/>
                  </a:schemeClr>
                </a:solidFill>
                <a:latin typeface="+mn-ea"/>
                <a:ea typeface="+mn-ea"/>
              </a:rPr>
              <a:t>113.1.1</a:t>
            </a:r>
            <a:r>
              <a:rPr lang="zh-TW" altLang="en-US" dirty="0" smtClean="0">
                <a:solidFill>
                  <a:schemeClr val="accent2">
                    <a:lumMod val="75000"/>
                  </a:schemeClr>
                </a:solidFill>
                <a:latin typeface="+mn-ea"/>
                <a:ea typeface="+mn-ea"/>
              </a:rPr>
              <a:t>起實施</a:t>
            </a:r>
            <a:r>
              <a:rPr lang="en-US" altLang="zh-TW" dirty="0">
                <a:solidFill>
                  <a:schemeClr val="accent2">
                    <a:lumMod val="75000"/>
                  </a:schemeClr>
                </a:solidFill>
                <a:latin typeface="+mn-ea"/>
                <a:ea typeface="+mn-ea"/>
              </a:rPr>
              <a:t>)</a:t>
            </a:r>
          </a:p>
        </p:txBody>
      </p:sp>
      <p:sp>
        <p:nvSpPr>
          <p:cNvPr id="6" name="矩形 5"/>
          <p:cNvSpPr/>
          <p:nvPr/>
        </p:nvSpPr>
        <p:spPr>
          <a:xfrm>
            <a:off x="380125" y="1024633"/>
            <a:ext cx="8594279" cy="273381"/>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zh-TW" altLang="en-US" b="1" dirty="0">
                <a:solidFill>
                  <a:srgbClr val="002060"/>
                </a:solidFill>
              </a:rPr>
              <a:t>有價證券上市審查準則補充規定</a:t>
            </a:r>
            <a:r>
              <a:rPr lang="zh-TW" altLang="en-US" b="1" dirty="0" smtClean="0">
                <a:solidFill>
                  <a:srgbClr val="002060"/>
                </a:solidFill>
              </a:rPr>
              <a:t>第</a:t>
            </a:r>
            <a:r>
              <a:rPr lang="en-US" altLang="zh-TW" b="1" dirty="0" smtClean="0">
                <a:solidFill>
                  <a:srgbClr val="002060"/>
                </a:solidFill>
              </a:rPr>
              <a:t>26</a:t>
            </a:r>
            <a:r>
              <a:rPr lang="zh-TW" altLang="en-US" b="1" dirty="0" smtClean="0">
                <a:solidFill>
                  <a:srgbClr val="002060"/>
                </a:solidFill>
              </a:rPr>
              <a:t>條</a:t>
            </a:r>
            <a:endParaRPr lang="en-US" altLang="zh-TW" b="1" dirty="0" smtClean="0">
              <a:solidFill>
                <a:srgbClr val="002060"/>
              </a:solidFill>
            </a:endParaRPr>
          </a:p>
        </p:txBody>
      </p:sp>
      <p:graphicFrame>
        <p:nvGraphicFramePr>
          <p:cNvPr id="3" name="表格 2"/>
          <p:cNvGraphicFramePr>
            <a:graphicFrameLocks noGrp="1"/>
          </p:cNvGraphicFramePr>
          <p:nvPr>
            <p:extLst>
              <p:ext uri="{D42A27DB-BD31-4B8C-83A1-F6EECF244321}">
                <p14:modId xmlns:p14="http://schemas.microsoft.com/office/powerpoint/2010/main" val="1149915193"/>
              </p:ext>
            </p:extLst>
          </p:nvPr>
        </p:nvGraphicFramePr>
        <p:xfrm>
          <a:off x="76200" y="1298014"/>
          <a:ext cx="8986056" cy="5769816"/>
        </p:xfrm>
        <a:graphic>
          <a:graphicData uri="http://schemas.openxmlformats.org/drawingml/2006/table">
            <a:tbl>
              <a:tblPr firstRow="1" bandRow="1">
                <a:tableStyleId>{5C22544A-7EE6-4342-B048-85BDC9FD1C3A}</a:tableStyleId>
              </a:tblPr>
              <a:tblGrid>
                <a:gridCol w="4493028">
                  <a:extLst>
                    <a:ext uri="{9D8B030D-6E8A-4147-A177-3AD203B41FA5}">
                      <a16:colId xmlns:a16="http://schemas.microsoft.com/office/drawing/2014/main" val="3115324584"/>
                    </a:ext>
                  </a:extLst>
                </a:gridCol>
                <a:gridCol w="4493028">
                  <a:extLst>
                    <a:ext uri="{9D8B030D-6E8A-4147-A177-3AD203B41FA5}">
                      <a16:colId xmlns:a16="http://schemas.microsoft.com/office/drawing/2014/main" val="2397550778"/>
                    </a:ext>
                  </a:extLst>
                </a:gridCol>
              </a:tblGrid>
              <a:tr h="415844">
                <a:tc>
                  <a:txBody>
                    <a:bodyPr/>
                    <a:lstStyle/>
                    <a:p>
                      <a:pPr algn="ctr"/>
                      <a:r>
                        <a:rPr lang="zh-TW" altLang="en-US" sz="2200" dirty="0" smtClean="0"/>
                        <a:t>修正前</a:t>
                      </a:r>
                      <a:endParaRPr lang="zh-TW" altLang="en-US" sz="2200" dirty="0"/>
                    </a:p>
                  </a:txBody>
                  <a:tcPr anchor="ctr">
                    <a:solidFill>
                      <a:schemeClr val="accent5">
                        <a:lumMod val="50000"/>
                      </a:schemeClr>
                    </a:solidFill>
                  </a:tcPr>
                </a:tc>
                <a:tc>
                  <a:txBody>
                    <a:bodyPr/>
                    <a:lstStyle/>
                    <a:p>
                      <a:pPr algn="ctr"/>
                      <a:r>
                        <a:rPr lang="zh-TW" altLang="en-US" sz="2200" dirty="0" smtClean="0">
                          <a:solidFill>
                            <a:srgbClr val="FF0000"/>
                          </a:solidFill>
                        </a:rPr>
                        <a:t>修正後</a:t>
                      </a:r>
                      <a:endParaRPr lang="zh-TW" altLang="en-US" sz="2200" dirty="0">
                        <a:solidFill>
                          <a:srgbClr val="FF0000"/>
                        </a:solidFill>
                      </a:endParaRPr>
                    </a:p>
                  </a:txBody>
                  <a:tcPr anchor="ctr">
                    <a:solidFill>
                      <a:schemeClr val="accent5">
                        <a:lumMod val="50000"/>
                      </a:schemeClr>
                    </a:solidFill>
                  </a:tcPr>
                </a:tc>
                <a:extLst>
                  <a:ext uri="{0D108BD9-81ED-4DB2-BD59-A6C34878D82A}">
                    <a16:rowId xmlns:a16="http://schemas.microsoft.com/office/drawing/2014/main" val="2252347757"/>
                  </a:ext>
                </a:extLst>
              </a:tr>
              <a:tr h="2440607">
                <a:tc>
                  <a:txBody>
                    <a:bodyPr/>
                    <a:lstStyle/>
                    <a:p>
                      <a:pPr algn="just">
                        <a:lnSpc>
                          <a:spcPts val="1900"/>
                        </a:lnSpc>
                        <a:spcBef>
                          <a:spcPts val="0"/>
                        </a:spcBef>
                        <a:spcAft>
                          <a:spcPts val="0"/>
                        </a:spcAft>
                      </a:pPr>
                      <a:r>
                        <a:rPr lang="zh-TW" altLang="en-US" sz="1700" kern="1200" baseline="0" dirty="0" smtClean="0">
                          <a:solidFill>
                            <a:schemeClr val="dk1"/>
                          </a:solidFill>
                          <a:effectLst/>
                          <a:latin typeface="+mn-lt"/>
                          <a:ea typeface="+mn-ea"/>
                          <a:cs typeface="+mn-cs"/>
                        </a:rPr>
                        <a:t>第一項</a:t>
                      </a:r>
                    </a:p>
                    <a:p>
                      <a:pPr algn="just">
                        <a:lnSpc>
                          <a:spcPts val="1900"/>
                        </a:lnSpc>
                        <a:spcBef>
                          <a:spcPts val="0"/>
                        </a:spcBef>
                        <a:spcAft>
                          <a:spcPts val="0"/>
                        </a:spcAft>
                      </a:pPr>
                      <a:r>
                        <a:rPr lang="zh-TW" altLang="en-US" sz="1700" kern="1200" baseline="0" dirty="0" smtClean="0">
                          <a:solidFill>
                            <a:schemeClr val="dk1"/>
                          </a:solidFill>
                          <a:effectLst/>
                          <a:latin typeface="+mn-lt"/>
                          <a:ea typeface="+mn-ea"/>
                          <a:cs typeface="+mn-cs"/>
                        </a:rPr>
                        <a:t>    本準則第二十八條之八第一項第三款所規定「重大非常規交易」，係指申請股票第一上市之外國發行人或從屬公司有下列各款情事之一者：</a:t>
                      </a:r>
                    </a:p>
                    <a:p>
                      <a:pPr algn="just">
                        <a:lnSpc>
                          <a:spcPts val="1900"/>
                        </a:lnSpc>
                        <a:spcBef>
                          <a:spcPts val="0"/>
                        </a:spcBef>
                        <a:spcAft>
                          <a:spcPts val="0"/>
                        </a:spcAft>
                      </a:pPr>
                      <a:r>
                        <a:rPr lang="zh-TW" altLang="en-US" sz="1700" kern="1200" baseline="0" dirty="0" smtClean="0">
                          <a:solidFill>
                            <a:schemeClr val="dk1"/>
                          </a:solidFill>
                          <a:effectLst/>
                          <a:latin typeface="+mn-lt"/>
                          <a:ea typeface="+mn-ea"/>
                          <a:cs typeface="+mn-cs"/>
                        </a:rPr>
                        <a:t>一、</a:t>
                      </a:r>
                      <a:r>
                        <a:rPr lang="en-US" altLang="zh-TW" sz="1700" kern="1200" baseline="0" dirty="0" smtClean="0">
                          <a:solidFill>
                            <a:schemeClr val="dk1"/>
                          </a:solidFill>
                          <a:effectLst/>
                          <a:latin typeface="+mn-lt"/>
                          <a:ea typeface="+mn-ea"/>
                          <a:cs typeface="+mn-cs"/>
                        </a:rPr>
                        <a:t>(</a:t>
                      </a:r>
                      <a:r>
                        <a:rPr lang="zh-TW" altLang="en-US" sz="1700" kern="1200" baseline="0" dirty="0" smtClean="0">
                          <a:solidFill>
                            <a:schemeClr val="dk1"/>
                          </a:solidFill>
                          <a:effectLst/>
                          <a:latin typeface="+mn-lt"/>
                          <a:ea typeface="+mn-ea"/>
                          <a:cs typeface="+mn-cs"/>
                        </a:rPr>
                        <a:t>略</a:t>
                      </a:r>
                      <a:r>
                        <a:rPr lang="en-US" altLang="zh-TW" sz="1700" kern="1200" baseline="0" dirty="0" smtClean="0">
                          <a:solidFill>
                            <a:schemeClr val="dk1"/>
                          </a:solidFill>
                          <a:effectLst/>
                          <a:latin typeface="+mn-lt"/>
                          <a:ea typeface="+mn-ea"/>
                          <a:cs typeface="+mn-cs"/>
                        </a:rPr>
                        <a:t>)</a:t>
                      </a:r>
                    </a:p>
                    <a:p>
                      <a:pPr algn="just">
                        <a:lnSpc>
                          <a:spcPts val="1900"/>
                        </a:lnSpc>
                        <a:spcBef>
                          <a:spcPts val="0"/>
                        </a:spcBef>
                        <a:spcAft>
                          <a:spcPts val="0"/>
                        </a:spcAft>
                      </a:pPr>
                      <a:r>
                        <a:rPr lang="zh-TW" altLang="en-US" sz="1700" kern="1200" baseline="0" dirty="0" smtClean="0">
                          <a:solidFill>
                            <a:schemeClr val="dk1"/>
                          </a:solidFill>
                          <a:effectLst/>
                          <a:latin typeface="+mn-lt"/>
                          <a:ea typeface="+mn-ea"/>
                          <a:cs typeface="+mn-cs"/>
                        </a:rPr>
                        <a:t>二、各項關係人交易，未能合理證明其交易必要性、決策過程合法性，暨價格與款項收付情形之合理性（包括與非關係人或同業之比較）者。</a:t>
                      </a:r>
                    </a:p>
                  </a:txBody>
                  <a:tcPr/>
                </a:tc>
                <a:tc>
                  <a:txBody>
                    <a:bodyPr/>
                    <a:lstStyle/>
                    <a:p>
                      <a:pPr algn="just">
                        <a:lnSpc>
                          <a:spcPts val="1900"/>
                        </a:lnSpc>
                        <a:spcBef>
                          <a:spcPts val="0"/>
                        </a:spcBef>
                        <a:spcAft>
                          <a:spcPts val="0"/>
                        </a:spcAft>
                      </a:pPr>
                      <a:r>
                        <a:rPr lang="zh-TW" altLang="en-US" sz="1700" kern="1200" baseline="0" dirty="0" smtClean="0">
                          <a:solidFill>
                            <a:schemeClr val="dk1"/>
                          </a:solidFill>
                          <a:effectLst/>
                          <a:latin typeface="+mn-lt"/>
                          <a:ea typeface="+mn-ea"/>
                          <a:cs typeface="+mn-cs"/>
                        </a:rPr>
                        <a:t>第一項</a:t>
                      </a:r>
                      <a:endParaRPr lang="en-US" altLang="zh-TW" sz="1700" kern="1200" baseline="0" dirty="0" smtClean="0">
                        <a:solidFill>
                          <a:schemeClr val="dk1"/>
                        </a:solidFill>
                        <a:effectLst/>
                        <a:latin typeface="+mn-lt"/>
                        <a:ea typeface="+mn-ea"/>
                        <a:cs typeface="+mn-cs"/>
                      </a:endParaRPr>
                    </a:p>
                    <a:p>
                      <a:pPr algn="just">
                        <a:lnSpc>
                          <a:spcPts val="1900"/>
                        </a:lnSpc>
                      </a:pPr>
                      <a:r>
                        <a:rPr lang="zh-TW" altLang="en-US" sz="1700" kern="1200" baseline="0" dirty="0" smtClean="0">
                          <a:solidFill>
                            <a:schemeClr val="dk1"/>
                          </a:solidFill>
                          <a:effectLst/>
                          <a:latin typeface="+mn-lt"/>
                          <a:ea typeface="+mn-ea"/>
                          <a:cs typeface="+mn-cs"/>
                        </a:rPr>
                        <a:t>本準則第二十八條之八第一項第三款所規定「重大非常規交易」，係指申請股票第一上市之外國發行人或從屬公司有下列各款情事之一者：</a:t>
                      </a:r>
                    </a:p>
                    <a:p>
                      <a:pPr algn="just">
                        <a:lnSpc>
                          <a:spcPts val="1900"/>
                        </a:lnSpc>
                      </a:pPr>
                      <a:r>
                        <a:rPr lang="zh-TW" altLang="en-US" sz="1700" kern="1200" baseline="0" dirty="0" smtClean="0">
                          <a:solidFill>
                            <a:schemeClr val="dk1"/>
                          </a:solidFill>
                          <a:effectLst/>
                          <a:latin typeface="+mn-lt"/>
                          <a:ea typeface="+mn-ea"/>
                          <a:cs typeface="+mn-cs"/>
                        </a:rPr>
                        <a:t>一、</a:t>
                      </a:r>
                      <a:r>
                        <a:rPr lang="en-US" altLang="zh-TW" sz="1700" kern="1200" baseline="0" dirty="0" smtClean="0">
                          <a:solidFill>
                            <a:schemeClr val="dk1"/>
                          </a:solidFill>
                          <a:effectLst/>
                          <a:latin typeface="+mn-lt"/>
                          <a:ea typeface="+mn-ea"/>
                          <a:cs typeface="+mn-cs"/>
                        </a:rPr>
                        <a:t>(</a:t>
                      </a:r>
                      <a:r>
                        <a:rPr lang="zh-TW" altLang="en-US" sz="1700" kern="1200" baseline="0" dirty="0" smtClean="0">
                          <a:solidFill>
                            <a:schemeClr val="dk1"/>
                          </a:solidFill>
                          <a:effectLst/>
                          <a:latin typeface="+mn-lt"/>
                          <a:ea typeface="+mn-ea"/>
                          <a:cs typeface="+mn-cs"/>
                        </a:rPr>
                        <a:t>略</a:t>
                      </a:r>
                      <a:r>
                        <a:rPr lang="en-US" altLang="zh-TW" sz="1700" kern="1200" baseline="0" dirty="0" smtClean="0">
                          <a:solidFill>
                            <a:schemeClr val="dk1"/>
                          </a:solidFill>
                          <a:effectLst/>
                          <a:latin typeface="+mn-lt"/>
                          <a:ea typeface="+mn-ea"/>
                          <a:cs typeface="+mn-cs"/>
                        </a:rPr>
                        <a:t>)</a:t>
                      </a:r>
                    </a:p>
                    <a:p>
                      <a:pPr algn="just">
                        <a:lnSpc>
                          <a:spcPts val="1900"/>
                        </a:lnSpc>
                      </a:pPr>
                      <a:r>
                        <a:rPr lang="zh-TW" altLang="en-US" sz="1700" kern="1200" baseline="0" dirty="0" smtClean="0">
                          <a:solidFill>
                            <a:schemeClr val="dk1"/>
                          </a:solidFill>
                          <a:effectLst/>
                          <a:latin typeface="+mn-lt"/>
                          <a:ea typeface="+mn-ea"/>
                          <a:cs typeface="+mn-cs"/>
                        </a:rPr>
                        <a:t>二、各項關係人交易</a:t>
                      </a:r>
                      <a:r>
                        <a:rPr lang="zh-TW" altLang="en-US" sz="1700" u="sng" kern="1200" baseline="0" dirty="0" smtClean="0">
                          <a:solidFill>
                            <a:srgbClr val="FF0000"/>
                          </a:solidFill>
                          <a:effectLst/>
                          <a:latin typeface="+mn-lt"/>
                          <a:ea typeface="+mn-ea"/>
                          <a:cs typeface="+mn-cs"/>
                        </a:rPr>
                        <a:t>及財務業務往來</a:t>
                      </a:r>
                      <a:r>
                        <a:rPr lang="zh-TW" altLang="en-US" sz="1700" kern="1200" baseline="0" dirty="0" smtClean="0">
                          <a:solidFill>
                            <a:schemeClr val="dk1"/>
                          </a:solidFill>
                          <a:effectLst/>
                          <a:latin typeface="+mn-lt"/>
                          <a:ea typeface="+mn-ea"/>
                          <a:cs typeface="+mn-cs"/>
                        </a:rPr>
                        <a:t>，未能合理證明其交易必要性、決策過程合法性，暨價格與款項收付情形之合理性者。</a:t>
                      </a:r>
                    </a:p>
                    <a:p>
                      <a:pPr algn="just">
                        <a:lnSpc>
                          <a:spcPts val="1900"/>
                        </a:lnSpc>
                        <a:spcBef>
                          <a:spcPts val="0"/>
                        </a:spcBef>
                        <a:spcAft>
                          <a:spcPts val="0"/>
                        </a:spcAft>
                      </a:pPr>
                      <a:endParaRPr lang="zh-TW" altLang="en-US" sz="1700" baseline="0" dirty="0" smtClean="0"/>
                    </a:p>
                  </a:txBody>
                  <a:tcPr/>
                </a:tc>
                <a:extLst>
                  <a:ext uri="{0D108BD9-81ED-4DB2-BD59-A6C34878D82A}">
                    <a16:rowId xmlns:a16="http://schemas.microsoft.com/office/drawing/2014/main" val="3323792510"/>
                  </a:ext>
                </a:extLst>
              </a:tr>
              <a:tr h="2838656">
                <a:tc>
                  <a:txBody>
                    <a:bodyPr/>
                    <a:lstStyle/>
                    <a:p>
                      <a:pPr algn="just">
                        <a:lnSpc>
                          <a:spcPts val="1900"/>
                        </a:lnSpc>
                      </a:pPr>
                      <a:r>
                        <a:rPr lang="zh-TW" altLang="en-US" sz="1700" kern="1200" baseline="0" dirty="0" smtClean="0">
                          <a:solidFill>
                            <a:schemeClr val="dk1"/>
                          </a:solidFill>
                          <a:effectLst/>
                          <a:latin typeface="+mn-lt"/>
                          <a:ea typeface="+mn-ea"/>
                          <a:cs typeface="+mn-cs"/>
                        </a:rPr>
                        <a:t>第二項</a:t>
                      </a:r>
                    </a:p>
                    <a:p>
                      <a:pPr algn="just">
                        <a:lnSpc>
                          <a:spcPts val="1900"/>
                        </a:lnSpc>
                      </a:pPr>
                      <a:r>
                        <a:rPr lang="zh-TW" altLang="en-US" sz="1700" kern="1200" baseline="0" dirty="0" smtClean="0">
                          <a:solidFill>
                            <a:schemeClr val="dk1"/>
                          </a:solidFill>
                          <a:effectLst/>
                          <a:latin typeface="+mn-lt"/>
                          <a:ea typeface="+mn-ea"/>
                          <a:cs typeface="+mn-cs"/>
                        </a:rPr>
                        <a:t>同款所規定「尚未改善者」，係指在本公司受理其股票上市申請案之日以後仍有上開情事者。</a:t>
                      </a:r>
                    </a:p>
                  </a:txBody>
                  <a:tcPr/>
                </a:tc>
                <a:tc>
                  <a:txBody>
                    <a:bodyPr/>
                    <a:lstStyle/>
                    <a:p>
                      <a:pPr algn="just">
                        <a:lnSpc>
                          <a:spcPts val="1900"/>
                        </a:lnSpc>
                      </a:pPr>
                      <a:r>
                        <a:rPr lang="zh-TW" altLang="en-US" sz="1700" kern="1200" baseline="0" dirty="0" smtClean="0">
                          <a:solidFill>
                            <a:schemeClr val="dk1"/>
                          </a:solidFill>
                          <a:effectLst/>
                          <a:latin typeface="+mn-lt"/>
                          <a:ea typeface="+mn-ea"/>
                          <a:cs typeface="+mn-cs"/>
                        </a:rPr>
                        <a:t>第二項</a:t>
                      </a:r>
                    </a:p>
                    <a:p>
                      <a:pPr algn="just">
                        <a:lnSpc>
                          <a:spcPts val="1900"/>
                        </a:lnSpc>
                      </a:pPr>
                      <a:r>
                        <a:rPr lang="zh-TW" altLang="zh-TW" sz="1700" kern="1200" baseline="0" dirty="0" smtClean="0">
                          <a:solidFill>
                            <a:schemeClr val="dk1"/>
                          </a:solidFill>
                          <a:effectLst/>
                          <a:latin typeface="+mn-lt"/>
                          <a:ea typeface="+mn-ea"/>
                          <a:cs typeface="+mn-cs"/>
                        </a:rPr>
                        <a:t>同款所規定「尚未改善者」，</a:t>
                      </a:r>
                      <a:r>
                        <a:rPr lang="zh-TW" altLang="zh-TW" sz="1700" u="sng" kern="1200" baseline="0" dirty="0" smtClean="0">
                          <a:solidFill>
                            <a:srgbClr val="FF0000"/>
                          </a:solidFill>
                          <a:effectLst/>
                          <a:latin typeface="+mn-lt"/>
                          <a:ea typeface="+mn-ea"/>
                          <a:cs typeface="+mn-cs"/>
                        </a:rPr>
                        <a:t>其改善之認定，係指符合下列各款情事之一者：</a:t>
                      </a:r>
                      <a:endParaRPr lang="zh-TW" altLang="zh-TW" sz="1700" kern="1200" baseline="0" dirty="0" smtClean="0">
                        <a:solidFill>
                          <a:srgbClr val="FF0000"/>
                        </a:solidFill>
                        <a:effectLst/>
                        <a:latin typeface="+mn-lt"/>
                        <a:ea typeface="+mn-ea"/>
                        <a:cs typeface="+mn-cs"/>
                      </a:endParaRPr>
                    </a:p>
                    <a:p>
                      <a:pPr algn="just">
                        <a:lnSpc>
                          <a:spcPts val="1900"/>
                        </a:lnSpc>
                      </a:pPr>
                      <a:r>
                        <a:rPr lang="zh-TW" altLang="zh-TW" sz="1700" u="sng" kern="1200" baseline="0" dirty="0" smtClean="0">
                          <a:solidFill>
                            <a:srgbClr val="FF0000"/>
                          </a:solidFill>
                          <a:effectLst/>
                          <a:latin typeface="+mn-lt"/>
                          <a:ea typeface="+mn-ea"/>
                          <a:cs typeface="+mn-cs"/>
                        </a:rPr>
                        <a:t>一、因非常規交易而致申請公司以外之人獲得利益者，該獲得利益之人已將所得利益歸還應得之人者。</a:t>
                      </a:r>
                      <a:endParaRPr lang="zh-TW" altLang="zh-TW" sz="1700" kern="1200" baseline="0" dirty="0" smtClean="0">
                        <a:solidFill>
                          <a:srgbClr val="FF0000"/>
                        </a:solidFill>
                        <a:effectLst/>
                        <a:latin typeface="+mn-lt"/>
                        <a:ea typeface="+mn-ea"/>
                        <a:cs typeface="+mn-cs"/>
                      </a:endParaRPr>
                    </a:p>
                    <a:p>
                      <a:pPr algn="just">
                        <a:lnSpc>
                          <a:spcPts val="1900"/>
                        </a:lnSpc>
                      </a:pPr>
                      <a:r>
                        <a:rPr lang="zh-TW" altLang="zh-TW" sz="1700" u="sng" kern="1200" baseline="0" dirty="0" smtClean="0">
                          <a:solidFill>
                            <a:srgbClr val="FF0000"/>
                          </a:solidFill>
                          <a:effectLst/>
                          <a:latin typeface="+mn-lt"/>
                          <a:ea typeface="+mn-ea"/>
                          <a:cs typeface="+mn-cs"/>
                        </a:rPr>
                        <a:t>二、該非常規交易行為經註冊地國、主要營運地國及我國檢調或司法單位確定無犯罪情事。</a:t>
                      </a:r>
                      <a:endParaRPr lang="zh-TW" altLang="zh-TW" sz="1700" kern="1200" baseline="0" dirty="0" smtClean="0">
                        <a:solidFill>
                          <a:srgbClr val="FF0000"/>
                        </a:solidFill>
                        <a:effectLst/>
                        <a:latin typeface="+mn-lt"/>
                        <a:ea typeface="+mn-ea"/>
                        <a:cs typeface="+mn-cs"/>
                      </a:endParaRPr>
                    </a:p>
                    <a:p>
                      <a:pPr algn="just">
                        <a:lnSpc>
                          <a:spcPts val="1900"/>
                        </a:lnSpc>
                      </a:pPr>
                      <a:r>
                        <a:rPr lang="zh-TW" altLang="zh-TW" sz="1700" u="sng" kern="1200" baseline="0" dirty="0" smtClean="0">
                          <a:solidFill>
                            <a:srgbClr val="FF0000"/>
                          </a:solidFill>
                          <a:effectLst/>
                          <a:latin typeface="+mn-lt"/>
                          <a:ea typeface="+mn-ea"/>
                          <a:cs typeface="+mn-cs"/>
                        </a:rPr>
                        <a:t>三、該非常規交易經解除，法律關係已回復原狀者。</a:t>
                      </a:r>
                      <a:endParaRPr lang="zh-TW" altLang="en-US" sz="1700" baseline="0" dirty="0" smtClean="0"/>
                    </a:p>
                  </a:txBody>
                  <a:tcPr/>
                </a:tc>
                <a:extLst>
                  <a:ext uri="{0D108BD9-81ED-4DB2-BD59-A6C34878D82A}">
                    <a16:rowId xmlns:a16="http://schemas.microsoft.com/office/drawing/2014/main" val="2071316337"/>
                  </a:ext>
                </a:extLst>
              </a:tr>
            </a:tbl>
          </a:graphicData>
        </a:graphic>
      </p:graphicFrame>
    </p:spTree>
    <p:extLst>
      <p:ext uri="{BB962C8B-B14F-4D97-AF65-F5344CB8AC3E}">
        <p14:creationId xmlns:p14="http://schemas.microsoft.com/office/powerpoint/2010/main" val="3210464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0125" y="323446"/>
            <a:ext cx="8765734" cy="345608"/>
          </a:xfrm>
        </p:spPr>
        <p:txBody>
          <a:bodyPr/>
          <a:lstStyle/>
          <a:p>
            <a:pPr>
              <a:lnSpc>
                <a:spcPts val="3200"/>
              </a:lnSpc>
            </a:pPr>
            <a:r>
              <a:rPr lang="zh-TW" altLang="en-US" sz="3200" dirty="0"/>
              <a:t>三</a:t>
            </a:r>
            <a:r>
              <a:rPr lang="zh-TW" altLang="en-US" sz="3200" dirty="0" smtClean="0"/>
              <a:t>、</a:t>
            </a:r>
            <a:r>
              <a:rPr lang="zh-TW" altLang="en-US" sz="3200" dirty="0"/>
              <a:t>審查準則</a:t>
            </a:r>
            <a:r>
              <a:rPr lang="en-US" altLang="zh-TW" sz="3200" dirty="0"/>
              <a:t>§28</a:t>
            </a:r>
            <a:r>
              <a:rPr lang="zh-TW" altLang="en-US" sz="3200" dirty="0"/>
              <a:t>之</a:t>
            </a:r>
            <a:r>
              <a:rPr lang="en-US" altLang="zh-TW" sz="3200" dirty="0"/>
              <a:t>8</a:t>
            </a:r>
            <a:r>
              <a:rPr lang="zh-TW" altLang="en-US" sz="3200" dirty="0"/>
              <a:t>不宜上市條款認定標準修正</a:t>
            </a:r>
            <a:r>
              <a:rPr lang="en-US" altLang="zh-TW" sz="3200" dirty="0"/>
              <a:t/>
            </a:r>
            <a:br>
              <a:rPr lang="en-US" altLang="zh-TW" sz="3200" dirty="0"/>
            </a:br>
            <a:r>
              <a:rPr lang="en-US" altLang="zh-TW" sz="3200" dirty="0"/>
              <a:t>-</a:t>
            </a:r>
            <a:r>
              <a:rPr lang="zh-TW" altLang="en-US" sz="3200" dirty="0"/>
              <a:t>重大非常規交易、改善之認定及關係人</a:t>
            </a:r>
            <a:r>
              <a:rPr lang="zh-TW" altLang="en-US" sz="3200" dirty="0" smtClean="0"/>
              <a:t>範圍</a:t>
            </a:r>
            <a:r>
              <a:rPr lang="en-US" altLang="zh-TW" sz="3200" dirty="0" smtClean="0"/>
              <a:t>(</a:t>
            </a:r>
            <a:r>
              <a:rPr lang="zh-TW" altLang="en-US" sz="3200" dirty="0" smtClean="0"/>
              <a:t>續</a:t>
            </a:r>
            <a:r>
              <a:rPr lang="en-US" altLang="zh-TW" sz="3200" dirty="0" smtClean="0"/>
              <a:t>)</a:t>
            </a:r>
            <a:endParaRPr lang="zh-TW" altLang="en-US" sz="3200" dirty="0"/>
          </a:p>
        </p:txBody>
      </p:sp>
      <p:sp>
        <p:nvSpPr>
          <p:cNvPr id="4" name="投影片編號版面配置區 3"/>
          <p:cNvSpPr>
            <a:spLocks noGrp="1"/>
          </p:cNvSpPr>
          <p:nvPr>
            <p:ph type="sldNum" sz="quarter" idx="12"/>
          </p:nvPr>
        </p:nvSpPr>
        <p:spPr/>
        <p:txBody>
          <a:bodyPr/>
          <a:lstStyle/>
          <a:p>
            <a:pPr>
              <a:defRPr/>
            </a:pPr>
            <a:fld id="{B26597DD-AE29-4BAB-A813-DA9F4EE90BF1}" type="slidenum">
              <a:rPr lang="zh-TW" altLang="en-US" smtClean="0"/>
              <a:pPr>
                <a:defRPr/>
              </a:pPr>
              <a:t>7</a:t>
            </a:fld>
            <a:endParaRPr lang="zh-TW" altLang="en-US" dirty="0"/>
          </a:p>
        </p:txBody>
      </p:sp>
      <p:sp>
        <p:nvSpPr>
          <p:cNvPr id="5" name="矩形 4"/>
          <p:cNvSpPr/>
          <p:nvPr/>
        </p:nvSpPr>
        <p:spPr>
          <a:xfrm>
            <a:off x="6177744" y="798868"/>
            <a:ext cx="2966256" cy="369332"/>
          </a:xfrm>
          <a:prstGeom prst="rect">
            <a:avLst/>
          </a:prstGeom>
        </p:spPr>
        <p:txBody>
          <a:bodyPr wrap="square">
            <a:spAutoFit/>
          </a:bodyPr>
          <a:lstStyle/>
          <a:p>
            <a:pPr lvl="0">
              <a:defRPr/>
            </a:pPr>
            <a:r>
              <a:rPr lang="en-US" altLang="zh-TW" sz="1800" dirty="0">
                <a:solidFill>
                  <a:srgbClr val="FF0000"/>
                </a:solidFill>
                <a:latin typeface="+mn-ea"/>
                <a:ea typeface="+mn-ea"/>
              </a:rPr>
              <a:t>112.3.9(</a:t>
            </a:r>
            <a:r>
              <a:rPr lang="zh-TW" altLang="en-US" sz="1800" dirty="0">
                <a:solidFill>
                  <a:srgbClr val="FF0000"/>
                </a:solidFill>
                <a:latin typeface="+mn-ea"/>
                <a:ea typeface="+mn-ea"/>
              </a:rPr>
              <a:t>自</a:t>
            </a:r>
            <a:r>
              <a:rPr lang="en-US" altLang="zh-TW" sz="1800" dirty="0">
                <a:solidFill>
                  <a:srgbClr val="FF0000"/>
                </a:solidFill>
                <a:latin typeface="+mn-ea"/>
                <a:ea typeface="+mn-ea"/>
              </a:rPr>
              <a:t>113.1.1</a:t>
            </a:r>
            <a:r>
              <a:rPr lang="zh-TW" altLang="en-US" sz="1800" dirty="0">
                <a:solidFill>
                  <a:srgbClr val="FF0000"/>
                </a:solidFill>
                <a:latin typeface="+mn-ea"/>
                <a:ea typeface="+mn-ea"/>
              </a:rPr>
              <a:t>起實施</a:t>
            </a:r>
            <a:r>
              <a:rPr lang="en-US" altLang="zh-TW" sz="1800" dirty="0">
                <a:solidFill>
                  <a:srgbClr val="FF0000"/>
                </a:solidFill>
                <a:latin typeface="+mn-ea"/>
                <a:ea typeface="+mn-ea"/>
              </a:rPr>
              <a:t>)</a:t>
            </a:r>
          </a:p>
        </p:txBody>
      </p:sp>
      <p:sp>
        <p:nvSpPr>
          <p:cNvPr id="6" name="矩形 5"/>
          <p:cNvSpPr/>
          <p:nvPr/>
        </p:nvSpPr>
        <p:spPr>
          <a:xfrm>
            <a:off x="380125" y="1024633"/>
            <a:ext cx="8594279" cy="273381"/>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zh-TW" altLang="en-US" b="1" dirty="0">
                <a:solidFill>
                  <a:srgbClr val="002060"/>
                </a:solidFill>
              </a:rPr>
              <a:t>有價證券上市審查準則補充規定</a:t>
            </a:r>
            <a:r>
              <a:rPr lang="zh-TW" altLang="en-US" b="1" dirty="0" smtClean="0">
                <a:solidFill>
                  <a:srgbClr val="002060"/>
                </a:solidFill>
              </a:rPr>
              <a:t>第</a:t>
            </a:r>
            <a:r>
              <a:rPr lang="en-US" altLang="zh-TW" b="1" dirty="0" smtClean="0">
                <a:solidFill>
                  <a:srgbClr val="002060"/>
                </a:solidFill>
              </a:rPr>
              <a:t>26</a:t>
            </a:r>
            <a:r>
              <a:rPr lang="zh-TW" altLang="en-US" b="1" dirty="0" smtClean="0">
                <a:solidFill>
                  <a:srgbClr val="002060"/>
                </a:solidFill>
              </a:rPr>
              <a:t>條第</a:t>
            </a:r>
            <a:r>
              <a:rPr lang="en-US" altLang="zh-TW" b="1" dirty="0" smtClean="0">
                <a:solidFill>
                  <a:srgbClr val="002060"/>
                </a:solidFill>
              </a:rPr>
              <a:t>3</a:t>
            </a:r>
            <a:r>
              <a:rPr lang="zh-TW" altLang="en-US" b="1" dirty="0" smtClean="0">
                <a:solidFill>
                  <a:srgbClr val="002060"/>
                </a:solidFill>
              </a:rPr>
              <a:t>項</a:t>
            </a:r>
            <a:endParaRPr lang="en-US" altLang="zh-TW" b="1" dirty="0" smtClean="0">
              <a:solidFill>
                <a:srgbClr val="002060"/>
              </a:solidFill>
            </a:endParaRPr>
          </a:p>
        </p:txBody>
      </p:sp>
      <p:sp>
        <p:nvSpPr>
          <p:cNvPr id="7" name="矩形 6"/>
          <p:cNvSpPr/>
          <p:nvPr/>
        </p:nvSpPr>
        <p:spPr>
          <a:xfrm>
            <a:off x="152400" y="1298014"/>
            <a:ext cx="8883650" cy="5383012"/>
          </a:xfrm>
          <a:prstGeom prst="rect">
            <a:avLst/>
          </a:prstGeom>
        </p:spPr>
        <p:txBody>
          <a:bodyPr wrap="square">
            <a:spAutoFit/>
          </a:bodyPr>
          <a:lstStyle/>
          <a:p>
            <a:pPr indent="304800" algn="just">
              <a:spcAft>
                <a:spcPts val="0"/>
              </a:spcAft>
            </a:pPr>
            <a:r>
              <a:rPr lang="zh-TW" altLang="zh-TW" sz="1910" kern="100" dirty="0">
                <a:latin typeface="Calibri" panose="020F0502020204030204" pitchFamily="34" charset="0"/>
                <a:ea typeface="標楷體" panose="03000509000000000000" pitchFamily="65" charset="-120"/>
                <a:cs typeface="Calibri" panose="020F0502020204030204" pitchFamily="34" charset="0"/>
              </a:rPr>
              <a:t>第一項規定所涉之「關係人」，其範圍應依證券發行人財務報告編製準則第十八條定義，並包括下列各款情形，但申請公司能證明不具控制、聯合控制及重大影響者，不在此限：</a:t>
            </a:r>
            <a:endParaRPr lang="zh-TW" altLang="zh-TW" sz="1910" kern="100" dirty="0">
              <a:latin typeface="Calibri" panose="020F0502020204030204" pitchFamily="34" charset="0"/>
              <a:cs typeface="Times New Roman" panose="02020603050405020304" pitchFamily="18" charset="0"/>
            </a:endParaRPr>
          </a:p>
          <a:p>
            <a:pPr marL="304800" indent="-304800" algn="just">
              <a:spcAft>
                <a:spcPts val="0"/>
              </a:spcAft>
            </a:pPr>
            <a:r>
              <a:rPr lang="zh-TW" altLang="zh-TW" sz="1910" kern="100" dirty="0">
                <a:latin typeface="Calibri" panose="020F0502020204030204" pitchFamily="34" charset="0"/>
                <a:ea typeface="標楷體" panose="03000509000000000000" pitchFamily="65" charset="-120"/>
                <a:cs typeface="Calibri" panose="020F0502020204030204" pitchFamily="34" charset="0"/>
              </a:rPr>
              <a:t>一、</a:t>
            </a:r>
            <a:r>
              <a:rPr lang="zh-TW" altLang="zh-TW" sz="1910" kern="100" dirty="0">
                <a:latin typeface="Times New Roman" panose="02020603050405020304" pitchFamily="18" charset="0"/>
                <a:ea typeface="標楷體" panose="03000509000000000000" pitchFamily="65" charset="-120"/>
                <a:cs typeface="Times New Roman" panose="02020603050405020304" pitchFamily="18" charset="0"/>
              </a:rPr>
              <a:t>申請公司及與申請公司具控制與從屬關係或為相互投資之公司，其</a:t>
            </a:r>
            <a:r>
              <a:rPr lang="zh-TW" altLang="zh-TW" sz="1910" u="sng" kern="100" dirty="0">
                <a:latin typeface="Times New Roman" panose="02020603050405020304" pitchFamily="18" charset="0"/>
                <a:ea typeface="標楷體" panose="03000509000000000000" pitchFamily="65" charset="-120"/>
                <a:cs typeface="Times New Roman" panose="02020603050405020304" pitchFamily="18" charset="0"/>
              </a:rPr>
              <a:t>持股超過百分之十之股東</a:t>
            </a:r>
            <a:r>
              <a:rPr lang="zh-TW" altLang="zh-TW" sz="1910" kern="1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910" kern="100" dirty="0">
              <a:latin typeface="Calibri" panose="020F0502020204030204" pitchFamily="34" charset="0"/>
              <a:cs typeface="Times New Roman" panose="02020603050405020304" pitchFamily="18" charset="0"/>
            </a:endParaRPr>
          </a:p>
          <a:p>
            <a:pPr marL="304800" indent="-304800" algn="just">
              <a:spcAft>
                <a:spcPts val="0"/>
              </a:spcAft>
            </a:pPr>
            <a:r>
              <a:rPr lang="zh-TW" altLang="zh-TW" sz="1910" kern="100" dirty="0">
                <a:latin typeface="Calibri" panose="020F0502020204030204" pitchFamily="34" charset="0"/>
                <a:ea typeface="標楷體" panose="03000509000000000000" pitchFamily="65" charset="-120"/>
                <a:cs typeface="Calibri" panose="020F0502020204030204" pitchFamily="34" charset="0"/>
              </a:rPr>
              <a:t>二、與申請公司之董事、監察人、經理人具有下列關係者：</a:t>
            </a:r>
            <a:endParaRPr lang="zh-TW" altLang="zh-TW" sz="1910" kern="100" dirty="0">
              <a:latin typeface="Calibri" panose="020F0502020204030204" pitchFamily="34" charset="0"/>
              <a:cs typeface="Times New Roman" panose="02020603050405020304" pitchFamily="18" charset="0"/>
            </a:endParaRPr>
          </a:p>
          <a:p>
            <a:pPr marL="304800" indent="-304800" algn="just">
              <a:spcAft>
                <a:spcPts val="0"/>
              </a:spcAft>
            </a:pPr>
            <a:r>
              <a:rPr lang="en-US" altLang="zh-TW" sz="1910" kern="100" dirty="0">
                <a:latin typeface="標楷體" panose="03000509000000000000" pitchFamily="65" charset="-120"/>
                <a:cs typeface="Calibri" panose="020F0502020204030204" pitchFamily="34" charset="0"/>
              </a:rPr>
              <a:t>(</a:t>
            </a:r>
            <a:r>
              <a:rPr lang="zh-TW" altLang="zh-TW" sz="1910" kern="100" dirty="0">
                <a:latin typeface="Calibri" panose="020F0502020204030204" pitchFamily="34" charset="0"/>
                <a:ea typeface="標楷體" panose="03000509000000000000" pitchFamily="65" charset="-120"/>
                <a:cs typeface="Calibri" panose="020F0502020204030204" pitchFamily="34" charset="0"/>
              </a:rPr>
              <a:t>一</a:t>
            </a:r>
            <a:r>
              <a:rPr lang="en-US" altLang="zh-TW" sz="1910" kern="100" dirty="0">
                <a:latin typeface="Calibri" panose="020F0502020204030204" pitchFamily="34" charset="0"/>
                <a:ea typeface="標楷體" panose="03000509000000000000" pitchFamily="65" charset="-120"/>
                <a:cs typeface="Calibri" panose="020F0502020204030204" pitchFamily="34" charset="0"/>
              </a:rPr>
              <a:t>)</a:t>
            </a:r>
            <a:r>
              <a:rPr lang="zh-TW" altLang="zh-TW" sz="1910" kern="100" dirty="0">
                <a:latin typeface="Calibri" panose="020F0502020204030204" pitchFamily="34" charset="0"/>
                <a:ea typeface="標楷體" panose="03000509000000000000" pitchFamily="65" charset="-120"/>
                <a:cs typeface="Calibri" panose="020F0502020204030204" pitchFamily="34" charset="0"/>
              </a:rPr>
              <a:t>與本人或其配偶</a:t>
            </a:r>
            <a:r>
              <a:rPr lang="en-US" altLang="zh-TW" sz="1910" kern="100" dirty="0">
                <a:latin typeface="Calibri" panose="020F0502020204030204" pitchFamily="34" charset="0"/>
                <a:ea typeface="標楷體" panose="03000509000000000000" pitchFamily="65" charset="-120"/>
                <a:cs typeface="Calibri" panose="020F0502020204030204" pitchFamily="34" charset="0"/>
              </a:rPr>
              <a:t>(</a:t>
            </a:r>
            <a:r>
              <a:rPr lang="zh-TW" altLang="zh-TW" sz="1910" kern="100" dirty="0">
                <a:latin typeface="Calibri" panose="020F0502020204030204" pitchFamily="34" charset="0"/>
                <a:ea typeface="標楷體" panose="03000509000000000000" pitchFamily="65" charset="-120"/>
                <a:cs typeface="Calibri" panose="020F0502020204030204" pitchFamily="34" charset="0"/>
              </a:rPr>
              <a:t>含相當於配偶之同居伴侶，本項以下同</a:t>
            </a:r>
            <a:r>
              <a:rPr lang="en-US" altLang="zh-TW" sz="1910" kern="100" dirty="0">
                <a:latin typeface="Calibri" panose="020F0502020204030204" pitchFamily="34" charset="0"/>
                <a:ea typeface="標楷體" panose="03000509000000000000" pitchFamily="65" charset="-120"/>
                <a:cs typeface="Calibri" panose="020F0502020204030204" pitchFamily="34" charset="0"/>
              </a:rPr>
              <a:t>)</a:t>
            </a:r>
            <a:r>
              <a:rPr lang="zh-TW" altLang="zh-TW" sz="1910" kern="100" dirty="0">
                <a:latin typeface="Calibri" panose="020F0502020204030204" pitchFamily="34" charset="0"/>
                <a:ea typeface="標楷體" panose="03000509000000000000" pitchFamily="65" charset="-120"/>
                <a:cs typeface="Calibri" panose="020F0502020204030204" pitchFamily="34" charset="0"/>
              </a:rPr>
              <a:t>具</a:t>
            </a:r>
            <a:r>
              <a:rPr lang="zh-TW" altLang="zh-TW" sz="1910" u="sng" kern="100" dirty="0">
                <a:latin typeface="Calibri" panose="020F0502020204030204" pitchFamily="34" charset="0"/>
                <a:ea typeface="標楷體" panose="03000509000000000000" pitchFamily="65" charset="-120"/>
                <a:cs typeface="Calibri" panose="020F0502020204030204" pitchFamily="34" charset="0"/>
              </a:rPr>
              <a:t>二親等以內關係</a:t>
            </a:r>
            <a:r>
              <a:rPr lang="zh-TW" altLang="zh-TW" sz="1910" kern="100" dirty="0">
                <a:latin typeface="Calibri" panose="020F0502020204030204" pitchFamily="34" charset="0"/>
                <a:ea typeface="標楷體" panose="03000509000000000000" pitchFamily="65" charset="-120"/>
                <a:cs typeface="Calibri" panose="020F0502020204030204" pitchFamily="34" charset="0"/>
              </a:rPr>
              <a:t>之人員。</a:t>
            </a:r>
            <a:endParaRPr lang="zh-TW" altLang="zh-TW" sz="1910" kern="100" dirty="0">
              <a:latin typeface="Calibri" panose="020F0502020204030204" pitchFamily="34" charset="0"/>
              <a:cs typeface="Times New Roman" panose="02020603050405020304" pitchFamily="18" charset="0"/>
            </a:endParaRPr>
          </a:p>
          <a:p>
            <a:pPr marL="304800" indent="-304800" algn="just">
              <a:spcAft>
                <a:spcPts val="0"/>
              </a:spcAft>
            </a:pPr>
            <a:r>
              <a:rPr lang="en-US" altLang="zh-TW" sz="1910" kern="100" dirty="0">
                <a:latin typeface="標楷體" panose="03000509000000000000" pitchFamily="65" charset="-120"/>
                <a:cs typeface="Calibri" panose="020F0502020204030204" pitchFamily="34" charset="0"/>
              </a:rPr>
              <a:t>(</a:t>
            </a:r>
            <a:r>
              <a:rPr lang="zh-TW" altLang="zh-TW" sz="1910" kern="100" dirty="0">
                <a:latin typeface="Calibri" panose="020F0502020204030204" pitchFamily="34" charset="0"/>
                <a:ea typeface="標楷體" panose="03000509000000000000" pitchFamily="65" charset="-120"/>
                <a:cs typeface="Calibri" panose="020F0502020204030204" pitchFamily="34" charset="0"/>
              </a:rPr>
              <a:t>二</a:t>
            </a:r>
            <a:r>
              <a:rPr lang="en-US" altLang="zh-TW" sz="1910" kern="100" dirty="0">
                <a:latin typeface="Calibri" panose="020F0502020204030204" pitchFamily="34" charset="0"/>
                <a:ea typeface="標楷體" panose="03000509000000000000" pitchFamily="65" charset="-120"/>
                <a:cs typeface="Calibri" panose="020F0502020204030204" pitchFamily="34" charset="0"/>
              </a:rPr>
              <a:t>)</a:t>
            </a:r>
            <a:r>
              <a:rPr lang="zh-TW" altLang="zh-TW" sz="1910" kern="100" dirty="0">
                <a:latin typeface="Calibri" panose="020F0502020204030204" pitchFamily="34" charset="0"/>
                <a:ea typeface="標楷體" panose="03000509000000000000" pitchFamily="65" charset="-120"/>
                <a:cs typeface="Calibri" panose="020F0502020204030204" pitchFamily="34" charset="0"/>
              </a:rPr>
              <a:t>本人係屬法人者，其母公司、子公司或與其受同一公司或個人股東控制之公司。</a:t>
            </a:r>
            <a:endParaRPr lang="zh-TW" altLang="zh-TW" sz="1910" kern="100" dirty="0">
              <a:latin typeface="Calibri" panose="020F0502020204030204" pitchFamily="34" charset="0"/>
              <a:cs typeface="Times New Roman" panose="02020603050405020304" pitchFamily="18" charset="0"/>
            </a:endParaRPr>
          </a:p>
          <a:p>
            <a:pPr marL="304800" indent="-304800" algn="just">
              <a:spcAft>
                <a:spcPts val="0"/>
              </a:spcAft>
            </a:pPr>
            <a:r>
              <a:rPr lang="zh-TW" altLang="zh-TW" sz="1910" kern="100" dirty="0">
                <a:latin typeface="Calibri" panose="020F0502020204030204" pitchFamily="34" charset="0"/>
                <a:ea typeface="標楷體" panose="03000509000000000000" pitchFamily="65" charset="-120"/>
                <a:cs typeface="Calibri" panose="020F0502020204030204" pitchFamily="34" charset="0"/>
              </a:rPr>
              <a:t>三、與申請公司之持股超過百分之十之股東，或與申請公司具控制與從屬關係或為相互投資之公司之董事、監察人、經理人及持股超過百分之十之股東具有下列關係者：</a:t>
            </a:r>
            <a:endParaRPr lang="zh-TW" altLang="zh-TW" sz="1910" kern="100" dirty="0">
              <a:latin typeface="Calibri" panose="020F0502020204030204" pitchFamily="34" charset="0"/>
              <a:cs typeface="Times New Roman" panose="02020603050405020304" pitchFamily="18" charset="0"/>
            </a:endParaRPr>
          </a:p>
          <a:p>
            <a:pPr marL="304800" indent="-304800" algn="just">
              <a:spcAft>
                <a:spcPts val="0"/>
              </a:spcAft>
            </a:pPr>
            <a:r>
              <a:rPr lang="en-US" altLang="zh-TW" sz="1910" kern="100" dirty="0">
                <a:latin typeface="標楷體" panose="03000509000000000000" pitchFamily="65" charset="-120"/>
                <a:cs typeface="Calibri" panose="020F0502020204030204" pitchFamily="34" charset="0"/>
              </a:rPr>
              <a:t>(</a:t>
            </a:r>
            <a:r>
              <a:rPr lang="zh-TW" altLang="zh-TW" sz="1910" kern="100" dirty="0">
                <a:latin typeface="Calibri" panose="020F0502020204030204" pitchFamily="34" charset="0"/>
                <a:ea typeface="標楷體" panose="03000509000000000000" pitchFamily="65" charset="-120"/>
                <a:cs typeface="Calibri" panose="020F0502020204030204" pitchFamily="34" charset="0"/>
              </a:rPr>
              <a:t>一</a:t>
            </a:r>
            <a:r>
              <a:rPr lang="en-US" altLang="zh-TW" sz="1910" kern="100" dirty="0">
                <a:latin typeface="Calibri" panose="020F0502020204030204" pitchFamily="34" charset="0"/>
                <a:ea typeface="標楷體" panose="03000509000000000000" pitchFamily="65" charset="-120"/>
                <a:cs typeface="Calibri" panose="020F0502020204030204" pitchFamily="34" charset="0"/>
              </a:rPr>
              <a:t>)</a:t>
            </a:r>
            <a:r>
              <a:rPr lang="zh-TW" altLang="zh-TW" sz="1910" kern="100" dirty="0">
                <a:latin typeface="Calibri" panose="020F0502020204030204" pitchFamily="34" charset="0"/>
                <a:ea typeface="標楷體" panose="03000509000000000000" pitchFamily="65" charset="-120"/>
                <a:cs typeface="Calibri" panose="020F0502020204030204" pitchFamily="34" charset="0"/>
              </a:rPr>
              <a:t>配偶。</a:t>
            </a:r>
            <a:endParaRPr lang="zh-TW" altLang="zh-TW" sz="1910" kern="100" dirty="0">
              <a:latin typeface="Calibri" panose="020F0502020204030204" pitchFamily="34" charset="0"/>
              <a:cs typeface="Times New Roman" panose="02020603050405020304" pitchFamily="18" charset="0"/>
            </a:endParaRPr>
          </a:p>
          <a:p>
            <a:pPr marL="304800" indent="-304800" algn="just">
              <a:spcAft>
                <a:spcPts val="0"/>
              </a:spcAft>
            </a:pPr>
            <a:r>
              <a:rPr lang="en-US" altLang="zh-TW" sz="1910" kern="100" dirty="0">
                <a:latin typeface="標楷體" panose="03000509000000000000" pitchFamily="65" charset="-120"/>
                <a:cs typeface="Calibri" panose="020F0502020204030204" pitchFamily="34" charset="0"/>
              </a:rPr>
              <a:t>(­</a:t>
            </a:r>
            <a:r>
              <a:rPr lang="zh-TW" altLang="zh-TW" sz="1910" kern="100" dirty="0">
                <a:latin typeface="Calibri" panose="020F0502020204030204" pitchFamily="34" charset="0"/>
                <a:ea typeface="標楷體" panose="03000509000000000000" pitchFamily="65" charset="-120"/>
                <a:cs typeface="Calibri" panose="020F0502020204030204" pitchFamily="34" charset="0"/>
              </a:rPr>
              <a:t>二</a:t>
            </a:r>
            <a:r>
              <a:rPr lang="en-US" altLang="zh-TW" sz="1910" kern="100" dirty="0">
                <a:latin typeface="Calibri" panose="020F0502020204030204" pitchFamily="34" charset="0"/>
                <a:ea typeface="標楷體" panose="03000509000000000000" pitchFamily="65" charset="-120"/>
                <a:cs typeface="Calibri" panose="020F0502020204030204" pitchFamily="34" charset="0"/>
              </a:rPr>
              <a:t>)</a:t>
            </a:r>
            <a:r>
              <a:rPr lang="zh-TW" altLang="zh-TW" sz="1910" kern="100" dirty="0">
                <a:latin typeface="Calibri" panose="020F0502020204030204" pitchFamily="34" charset="0"/>
                <a:ea typeface="標楷體" panose="03000509000000000000" pitchFamily="65" charset="-120"/>
                <a:cs typeface="Calibri" panose="020F0502020204030204" pitchFamily="34" charset="0"/>
              </a:rPr>
              <a:t>與本人或其配偶具二親等以內關係之人員。</a:t>
            </a:r>
            <a:endParaRPr lang="zh-TW" altLang="zh-TW" sz="1910" kern="100" dirty="0">
              <a:latin typeface="Calibri" panose="020F0502020204030204" pitchFamily="34" charset="0"/>
              <a:cs typeface="Times New Roman" panose="02020603050405020304" pitchFamily="18" charset="0"/>
            </a:endParaRPr>
          </a:p>
          <a:p>
            <a:pPr marL="304800" indent="-304800" algn="just">
              <a:spcAft>
                <a:spcPts val="0"/>
              </a:spcAft>
            </a:pPr>
            <a:r>
              <a:rPr lang="en-US" altLang="zh-TW" sz="1910" kern="100" dirty="0">
                <a:latin typeface="標楷體" panose="03000509000000000000" pitchFamily="65" charset="-120"/>
                <a:cs typeface="Calibri" panose="020F0502020204030204" pitchFamily="34" charset="0"/>
              </a:rPr>
              <a:t>(</a:t>
            </a:r>
            <a:r>
              <a:rPr lang="zh-TW" altLang="zh-TW" sz="1910" kern="100" dirty="0">
                <a:latin typeface="Calibri" panose="020F0502020204030204" pitchFamily="34" charset="0"/>
                <a:ea typeface="標楷體" panose="03000509000000000000" pitchFamily="65" charset="-120"/>
                <a:cs typeface="Calibri" panose="020F0502020204030204" pitchFamily="34" charset="0"/>
              </a:rPr>
              <a:t>三</a:t>
            </a:r>
            <a:r>
              <a:rPr lang="en-US" altLang="zh-TW" sz="1910" kern="100" dirty="0">
                <a:latin typeface="Calibri" panose="020F0502020204030204" pitchFamily="34" charset="0"/>
                <a:ea typeface="標楷體" panose="03000509000000000000" pitchFamily="65" charset="-120"/>
                <a:cs typeface="Calibri" panose="020F0502020204030204" pitchFamily="34" charset="0"/>
              </a:rPr>
              <a:t>)</a:t>
            </a:r>
            <a:r>
              <a:rPr lang="zh-TW" altLang="zh-TW" sz="1910" kern="100" dirty="0">
                <a:latin typeface="Calibri" panose="020F0502020204030204" pitchFamily="34" charset="0"/>
                <a:ea typeface="標楷體" panose="03000509000000000000" pitchFamily="65" charset="-120"/>
                <a:cs typeface="Calibri" panose="020F0502020204030204" pitchFamily="34" charset="0"/>
              </a:rPr>
              <a:t>本人係屬法人者，其母公司、子公司或與其受同一公司或個人股東控制之公司。</a:t>
            </a:r>
            <a:endParaRPr lang="zh-TW" altLang="zh-TW" sz="1910" kern="100" dirty="0">
              <a:latin typeface="Calibri" panose="020F0502020204030204" pitchFamily="34" charset="0"/>
              <a:cs typeface="Times New Roman" panose="02020603050405020304" pitchFamily="18" charset="0"/>
            </a:endParaRPr>
          </a:p>
          <a:p>
            <a:r>
              <a:rPr lang="zh-TW" altLang="zh-TW" sz="1910" dirty="0">
                <a:ea typeface="標楷體" panose="03000509000000000000" pitchFamily="65" charset="-120"/>
                <a:cs typeface="Calibri" panose="020F0502020204030204" pitchFamily="34" charset="0"/>
              </a:rPr>
              <a:t>四、申請公司、其母公司及其重要子公司之董事、監察人、經理人及持股超過百分之十之股東個別或與之具有配偶或前二款關係之人合計直接或間接持有表決數之股份總數或資本總額達二分之一以上之被投資公司及該被投資公司之子公司。</a:t>
            </a:r>
            <a:endParaRPr lang="zh-TW" altLang="en-US" sz="1910" dirty="0"/>
          </a:p>
        </p:txBody>
      </p:sp>
    </p:spTree>
    <p:extLst>
      <p:ext uri="{BB962C8B-B14F-4D97-AF65-F5344CB8AC3E}">
        <p14:creationId xmlns:p14="http://schemas.microsoft.com/office/powerpoint/2010/main" val="1373818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0125" y="323446"/>
            <a:ext cx="8765734" cy="345608"/>
          </a:xfrm>
        </p:spPr>
        <p:txBody>
          <a:bodyPr/>
          <a:lstStyle/>
          <a:p>
            <a:pPr>
              <a:lnSpc>
                <a:spcPts val="3200"/>
              </a:lnSpc>
            </a:pPr>
            <a:r>
              <a:rPr lang="zh-TW" altLang="en-US" sz="3200" dirty="0"/>
              <a:t>四</a:t>
            </a:r>
            <a:r>
              <a:rPr lang="zh-TW" altLang="en-US" sz="3200" dirty="0" smtClean="0"/>
              <a:t>、審查準則母子公司關係之子公司申請股票上市認定標準</a:t>
            </a:r>
            <a:r>
              <a:rPr lang="en-US" altLang="zh-TW" sz="3200" dirty="0" smtClean="0"/>
              <a:t>-</a:t>
            </a:r>
            <a:r>
              <a:rPr lang="zh-TW" altLang="en-US" sz="3200" dirty="0" smtClean="0"/>
              <a:t>增訂投控公司之排除條款</a:t>
            </a:r>
            <a:endParaRPr lang="zh-TW" altLang="en-US" sz="3200" dirty="0"/>
          </a:p>
        </p:txBody>
      </p:sp>
      <p:sp>
        <p:nvSpPr>
          <p:cNvPr id="4" name="投影片編號版面配置區 3"/>
          <p:cNvSpPr>
            <a:spLocks noGrp="1"/>
          </p:cNvSpPr>
          <p:nvPr>
            <p:ph type="sldNum" sz="quarter" idx="12"/>
          </p:nvPr>
        </p:nvSpPr>
        <p:spPr/>
        <p:txBody>
          <a:bodyPr/>
          <a:lstStyle/>
          <a:p>
            <a:pPr>
              <a:defRPr/>
            </a:pPr>
            <a:fld id="{B26597DD-AE29-4BAB-A813-DA9F4EE90BF1}" type="slidenum">
              <a:rPr lang="zh-TW" altLang="en-US" smtClean="0"/>
              <a:pPr>
                <a:defRPr/>
              </a:pPr>
              <a:t>8</a:t>
            </a:fld>
            <a:endParaRPr lang="zh-TW" altLang="en-US" dirty="0"/>
          </a:p>
        </p:txBody>
      </p:sp>
      <p:sp>
        <p:nvSpPr>
          <p:cNvPr id="5" name="矩形 4"/>
          <p:cNvSpPr/>
          <p:nvPr/>
        </p:nvSpPr>
        <p:spPr>
          <a:xfrm>
            <a:off x="7771960" y="841858"/>
            <a:ext cx="1290296" cy="40011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TW" dirty="0" smtClean="0">
                <a:solidFill>
                  <a:schemeClr val="accent2">
                    <a:lumMod val="75000"/>
                  </a:schemeClr>
                </a:solidFill>
              </a:rPr>
              <a:t>112.2.1</a:t>
            </a:r>
            <a:endParaRPr lang="zh-TW" altLang="en-US" dirty="0">
              <a:solidFill>
                <a:schemeClr val="accent2">
                  <a:lumMod val="75000"/>
                </a:schemeClr>
              </a:solidFill>
            </a:endParaRPr>
          </a:p>
        </p:txBody>
      </p:sp>
      <p:sp>
        <p:nvSpPr>
          <p:cNvPr id="6" name="矩形 5"/>
          <p:cNvSpPr/>
          <p:nvPr/>
        </p:nvSpPr>
        <p:spPr>
          <a:xfrm>
            <a:off x="305654" y="1141391"/>
            <a:ext cx="8594279" cy="273381"/>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zh-TW" altLang="en-US" b="1" dirty="0">
                <a:solidFill>
                  <a:srgbClr val="002060"/>
                </a:solidFill>
              </a:rPr>
              <a:t>有價證券上市審查</a:t>
            </a:r>
            <a:r>
              <a:rPr lang="zh-TW" altLang="en-US" b="1" dirty="0" smtClean="0">
                <a:solidFill>
                  <a:srgbClr val="002060"/>
                </a:solidFill>
              </a:rPr>
              <a:t>準則第</a:t>
            </a:r>
            <a:r>
              <a:rPr lang="en-US" altLang="zh-TW" b="1" dirty="0" smtClean="0">
                <a:solidFill>
                  <a:srgbClr val="002060"/>
                </a:solidFill>
              </a:rPr>
              <a:t>28</a:t>
            </a:r>
            <a:r>
              <a:rPr lang="zh-TW" altLang="en-US" b="1" dirty="0" smtClean="0">
                <a:solidFill>
                  <a:srgbClr val="002060"/>
                </a:solidFill>
              </a:rPr>
              <a:t>條之</a:t>
            </a:r>
            <a:r>
              <a:rPr lang="en-US" altLang="zh-TW" b="1" dirty="0" smtClean="0">
                <a:solidFill>
                  <a:srgbClr val="002060"/>
                </a:solidFill>
              </a:rPr>
              <a:t>6</a:t>
            </a:r>
            <a:r>
              <a:rPr lang="zh-TW" altLang="en-US" b="1" dirty="0" smtClean="0">
                <a:solidFill>
                  <a:srgbClr val="002060"/>
                </a:solidFill>
              </a:rPr>
              <a:t>、第</a:t>
            </a:r>
            <a:r>
              <a:rPr lang="en-US" altLang="zh-TW" b="1" dirty="0" smtClean="0">
                <a:solidFill>
                  <a:srgbClr val="002060"/>
                </a:solidFill>
              </a:rPr>
              <a:t>33</a:t>
            </a:r>
            <a:r>
              <a:rPr lang="zh-TW" altLang="en-US" b="1" dirty="0" smtClean="0">
                <a:solidFill>
                  <a:srgbClr val="002060"/>
                </a:solidFill>
              </a:rPr>
              <a:t>條</a:t>
            </a:r>
            <a:endParaRPr lang="en-US" altLang="zh-TW" b="1" dirty="0" smtClean="0">
              <a:solidFill>
                <a:srgbClr val="002060"/>
              </a:solidFill>
            </a:endParaRPr>
          </a:p>
        </p:txBody>
      </p:sp>
      <p:graphicFrame>
        <p:nvGraphicFramePr>
          <p:cNvPr id="7" name="資料庫圖表 6"/>
          <p:cNvGraphicFramePr/>
          <p:nvPr>
            <p:extLst>
              <p:ext uri="{D42A27DB-BD31-4B8C-83A1-F6EECF244321}">
                <p14:modId xmlns:p14="http://schemas.microsoft.com/office/powerpoint/2010/main" val="1786426747"/>
              </p:ext>
            </p:extLst>
          </p:nvPr>
        </p:nvGraphicFramePr>
        <p:xfrm>
          <a:off x="305654" y="1447800"/>
          <a:ext cx="8228746"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弧形箭號 (左彎) 7"/>
          <p:cNvSpPr/>
          <p:nvPr/>
        </p:nvSpPr>
        <p:spPr>
          <a:xfrm rot="10436490">
            <a:off x="1598942" y="3425872"/>
            <a:ext cx="641450" cy="1454054"/>
          </a:xfrm>
          <a:prstGeom prst="curved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9" name="弧形向右箭號 8"/>
          <p:cNvSpPr/>
          <p:nvPr/>
        </p:nvSpPr>
        <p:spPr>
          <a:xfrm rot="5400000">
            <a:off x="4259893" y="3581400"/>
            <a:ext cx="685800" cy="1828800"/>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1" name="七角星形 10"/>
          <p:cNvSpPr/>
          <p:nvPr/>
        </p:nvSpPr>
        <p:spPr>
          <a:xfrm rot="20728505">
            <a:off x="6898088" y="5932701"/>
            <a:ext cx="1830388" cy="685800"/>
          </a:xfrm>
          <a:prstGeom prst="star7">
            <a:avLst/>
          </a:prstGeom>
          <a:solidFill>
            <a:schemeClr val="accent6">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smtClean="0"/>
              <a:t>新增</a:t>
            </a:r>
            <a:endParaRPr lang="zh-TW" altLang="en-US" sz="3200" b="1" dirty="0"/>
          </a:p>
        </p:txBody>
      </p:sp>
    </p:spTree>
    <p:extLst>
      <p:ext uri="{BB962C8B-B14F-4D97-AF65-F5344CB8AC3E}">
        <p14:creationId xmlns:p14="http://schemas.microsoft.com/office/powerpoint/2010/main" val="13994165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dy1QDvFzUUWEyTEqc2y3ug"/>
</p:tagLst>
</file>

<file path=ppt/theme/theme1.xml><?xml version="1.0" encoding="utf-8"?>
<a:theme xmlns:a="http://schemas.openxmlformats.org/drawingml/2006/main" name="Office 佈景主題">
  <a:themeElements>
    <a:clrScheme name="匯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自訂 2">
      <a:majorFont>
        <a:latin typeface="Calibri"/>
        <a:ea typeface="標楷體"/>
        <a:cs typeface=""/>
      </a:majorFont>
      <a:minorFont>
        <a:latin typeface="Calibri"/>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佈景主題">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6">
      <a:majorFont>
        <a:latin typeface="Calibri"/>
        <a:ea typeface="標楷體"/>
        <a:cs typeface=""/>
      </a:majorFont>
      <a:minorFont>
        <a:latin typeface="Calibri"/>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58351</TotalTime>
  <Words>7161</Words>
  <Application>Microsoft Office PowerPoint</Application>
  <PresentationFormat>如螢幕大小 (4:3)</PresentationFormat>
  <Paragraphs>497</Paragraphs>
  <Slides>42</Slides>
  <Notes>16</Notes>
  <HiddenSlides>0</HiddenSlides>
  <MMClips>0</MMClips>
  <ScaleCrop>false</ScaleCrop>
  <HeadingPairs>
    <vt:vector size="6" baseType="variant">
      <vt:variant>
        <vt:lpstr>使用字型</vt:lpstr>
      </vt:variant>
      <vt:variant>
        <vt:i4>9</vt:i4>
      </vt:variant>
      <vt:variant>
        <vt:lpstr>佈景主題</vt:lpstr>
      </vt:variant>
      <vt:variant>
        <vt:i4>2</vt:i4>
      </vt:variant>
      <vt:variant>
        <vt:lpstr>投影片標題</vt:lpstr>
      </vt:variant>
      <vt:variant>
        <vt:i4>42</vt:i4>
      </vt:variant>
    </vt:vector>
  </HeadingPairs>
  <TitlesOfParts>
    <vt:vector size="53" baseType="lpstr">
      <vt:lpstr>微軟正黑體</vt:lpstr>
      <vt:lpstr>新細明體</vt:lpstr>
      <vt:lpstr>標楷體</vt:lpstr>
      <vt:lpstr>Arial</vt:lpstr>
      <vt:lpstr>Book Antiqua</vt:lpstr>
      <vt:lpstr>Calibri</vt:lpstr>
      <vt:lpstr>Constantia</vt:lpstr>
      <vt:lpstr>Times New Roman</vt:lpstr>
      <vt:lpstr>Wingdings</vt:lpstr>
      <vt:lpstr>Office 佈景主題</vt:lpstr>
      <vt:lpstr>1_Office 佈景主題</vt:lpstr>
      <vt:lpstr>PowerPoint 簡報</vt:lpstr>
      <vt:lpstr>PowerPoint 簡報</vt:lpstr>
      <vt:lpstr>PowerPoint 簡報</vt:lpstr>
      <vt:lpstr>PowerPoint 簡報</vt:lpstr>
      <vt:lpstr>一、設置公司治理主管</vt:lpstr>
      <vt:lpstr>二、審查準則§28之8不宜上市條款認定標準修正 -董事會無法獨立執行其職務</vt:lpstr>
      <vt:lpstr>三、審查準則§28之8不宜上市條款認定標準修正 -重大非常規交易、改善之認定及關係人範圍</vt:lpstr>
      <vt:lpstr>三、審查準則§28之8不宜上市條款認定標準修正 -重大非常規交易、改善之認定及關係人範圍(續)</vt:lpstr>
      <vt:lpstr>四、審查準則母子公司關係之子公司申請股票上市認定標準-增訂投控公司之排除條款</vt:lpstr>
      <vt:lpstr>PowerPoint 簡報</vt:lpstr>
      <vt:lpstr>一、協助企業推動及重視永續發展</vt:lpstr>
      <vt:lpstr>PowerPoint 簡報</vt:lpstr>
      <vt:lpstr>PowerPoint 簡報</vt:lpstr>
      <vt:lpstr>一、強化併購程序之正當性 (一)引進專業第三人把關</vt:lpstr>
      <vt:lpstr>一、強化併購程序之正當性 (二)提升併購資訊揭露之完整性</vt:lpstr>
      <vt:lpstr>二、視訊股東會相關修正</vt:lpstr>
      <vt:lpstr>二、視訊股東會相關修正</vt:lpstr>
      <vt:lpstr>二、視訊股東會相關修正(續)</vt:lpstr>
      <vt:lpstr>二、股東會視訊相關修正(續)</vt:lpstr>
      <vt:lpstr>PowerPoint 簡報</vt:lpstr>
      <vt:lpstr>(三)企併股東權益事項</vt:lpstr>
      <vt:lpstr>三、審閱年報</vt:lpstr>
      <vt:lpstr>四、資訊申報辦法之修正事項</vt:lpstr>
      <vt:lpstr>五、重大訊息之修正事項</vt:lpstr>
      <vt:lpstr>PowerPoint 簡報</vt:lpstr>
      <vt:lpstr>七、行政委託辦理KY公司停止公開發行</vt:lpstr>
      <vt:lpstr>PowerPoint 簡報</vt:lpstr>
      <vt:lpstr>一、臺灣創新板定位與特色</vt:lpstr>
      <vt:lpstr>二、創新板規範說明</vt:lpstr>
      <vt:lpstr>上市集團子公司IPO快易通</vt:lpstr>
      <vt:lpstr>二、創新板規範說明(一)上市條件(續)</vt:lpstr>
      <vt:lpstr>二、創新板規範說明(一)上市條件(續)</vt:lpstr>
      <vt:lpstr>PowerPoint 簡報</vt:lpstr>
      <vt:lpstr>PowerPoint 簡報</vt:lpstr>
      <vt:lpstr>二、創新板規範說明</vt:lpstr>
      <vt:lpstr>PowerPoint 簡報</vt:lpstr>
      <vt:lpstr>二、創新板規範說明(續)</vt:lpstr>
      <vt:lpstr>二、創新板規範說明(續)</vt:lpstr>
      <vt:lpstr>二、創新板規範說明(續)</vt:lpstr>
      <vt:lpstr>二、創新板規範說明(續)</vt:lpstr>
      <vt:lpstr>二、創新板規範說明(續)</vt:lpstr>
      <vt:lpstr>謝謝聆聽 敬請指教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余宗普</dc:creator>
  <cp:lastModifiedBy>陳建妤</cp:lastModifiedBy>
  <cp:revision>2927</cp:revision>
  <cp:lastPrinted>2023-03-25T03:11:55Z</cp:lastPrinted>
  <dcterms:created xsi:type="dcterms:W3CDTF">1601-01-01T00:00:00Z</dcterms:created>
  <dcterms:modified xsi:type="dcterms:W3CDTF">2023-06-12T01:26:07Z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