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0"/>
  </p:notesMasterIdLst>
  <p:handoutMasterIdLst>
    <p:handoutMasterId r:id="rId31"/>
  </p:handoutMasterIdLst>
  <p:sldIdLst>
    <p:sldId id="460" r:id="rId2"/>
    <p:sldId id="504" r:id="rId3"/>
    <p:sldId id="505" r:id="rId4"/>
    <p:sldId id="506" r:id="rId5"/>
    <p:sldId id="558" r:id="rId6"/>
    <p:sldId id="557" r:id="rId7"/>
    <p:sldId id="551" r:id="rId8"/>
    <p:sldId id="550" r:id="rId9"/>
    <p:sldId id="552" r:id="rId10"/>
    <p:sldId id="553" r:id="rId11"/>
    <p:sldId id="507" r:id="rId12"/>
    <p:sldId id="508" r:id="rId13"/>
    <p:sldId id="509" r:id="rId14"/>
    <p:sldId id="510" r:id="rId15"/>
    <p:sldId id="521" r:id="rId16"/>
    <p:sldId id="554" r:id="rId17"/>
    <p:sldId id="556" r:id="rId18"/>
    <p:sldId id="546" r:id="rId19"/>
    <p:sldId id="547" r:id="rId20"/>
    <p:sldId id="548" r:id="rId21"/>
    <p:sldId id="549" r:id="rId22"/>
    <p:sldId id="529" r:id="rId23"/>
    <p:sldId id="555" r:id="rId24"/>
    <p:sldId id="530" r:id="rId25"/>
    <p:sldId id="531" r:id="rId26"/>
    <p:sldId id="536" r:id="rId27"/>
    <p:sldId id="533" r:id="rId28"/>
    <p:sldId id="535" r:id="rId29"/>
  </p:sldIdLst>
  <p:sldSz cx="9144000" cy="6858000" type="screen4x3"/>
  <p:notesSz cx="6805613" cy="9939338"/>
  <p:defaultTex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4C95"/>
    <a:srgbClr val="3B23E9"/>
    <a:srgbClr val="D0D8E8"/>
    <a:srgbClr val="FF7C80"/>
    <a:srgbClr val="FF9999"/>
    <a:srgbClr val="FF99FF"/>
    <a:srgbClr val="009900"/>
    <a:srgbClr val="FF66CC"/>
    <a:srgbClr val="3399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58" autoAdjust="0"/>
    <p:restoredTop sz="87931" autoAdjust="0"/>
  </p:normalViewPr>
  <p:slideViewPr>
    <p:cSldViewPr>
      <p:cViewPr varScale="1">
        <p:scale>
          <a:sx n="78" d="100"/>
          <a:sy n="78" d="100"/>
        </p:scale>
        <p:origin x="1262"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zh-TW" altLang="en-US"/>
          </a:p>
        </p:txBody>
      </p:sp>
      <p:sp>
        <p:nvSpPr>
          <p:cNvPr id="3" name="日期版面配置區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eaLnBrk="1" hangingPunct="1">
              <a:defRPr sz="1200">
                <a:latin typeface="Arial" charset="0"/>
              </a:defRPr>
            </a:lvl1pPr>
          </a:lstStyle>
          <a:p>
            <a:pPr>
              <a:defRPr/>
            </a:pPr>
            <a:fld id="{6A48CCBD-BF30-4C6F-8A85-FB13155C9581}" type="datetimeFigureOut">
              <a:rPr lang="zh-TW" altLang="en-US"/>
              <a:pPr>
                <a:defRPr/>
              </a:pPr>
              <a:t>2023/5/22</a:t>
            </a:fld>
            <a:endParaRPr lang="zh-TW" altLang="en-US"/>
          </a:p>
        </p:txBody>
      </p:sp>
      <p:sp>
        <p:nvSpPr>
          <p:cNvPr id="4" name="頁尾版面配置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zh-TW" altLang="en-US"/>
          </a:p>
        </p:txBody>
      </p:sp>
      <p:sp>
        <p:nvSpPr>
          <p:cNvPr id="5" name="投影片編號版面配置區 4"/>
          <p:cNvSpPr>
            <a:spLocks noGrp="1"/>
          </p:cNvSpPr>
          <p:nvPr>
            <p:ph type="sldNum" sz="quarter" idx="3"/>
          </p:nvPr>
        </p:nvSpPr>
        <p:spPr>
          <a:xfrm>
            <a:off x="3854450"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B92C6F5-521F-465C-ADE4-047F91725F09}"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idx="1"/>
          </p:nvPr>
        </p:nvSpPr>
        <p:spPr>
          <a:xfrm>
            <a:off x="3854450" y="0"/>
            <a:ext cx="2949575" cy="496888"/>
          </a:xfrm>
          <a:prstGeom prst="rect">
            <a:avLst/>
          </a:prstGeom>
        </p:spPr>
        <p:txBody>
          <a:bodyPr vert="horz" lIns="91440" tIns="45720" rIns="91440" bIns="45720" rtlCol="0"/>
          <a:lstStyle>
            <a:lvl1pPr algn="r" eaLnBrk="1" hangingPunct="1">
              <a:defRPr sz="1200">
                <a:latin typeface="Arial" charset="0"/>
                <a:ea typeface="新細明體" charset="-120"/>
              </a:defRPr>
            </a:lvl1pPr>
          </a:lstStyle>
          <a:p>
            <a:pPr>
              <a:defRPr/>
            </a:pPr>
            <a:fld id="{13705A17-15F5-4BE1-BC62-74B38749818A}" type="datetimeFigureOut">
              <a:rPr lang="zh-TW" altLang="en-US"/>
              <a:pPr>
                <a:defRPr/>
              </a:pPr>
              <a:t>2023/5/22</a:t>
            </a:fld>
            <a:endParaRPr lang="zh-TW" altLang="en-US"/>
          </a:p>
        </p:txBody>
      </p:sp>
      <p:sp>
        <p:nvSpPr>
          <p:cNvPr id="4" name="投影片圖像版面配置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eaLnBrk="1" hangingPunct="1">
              <a:defRPr sz="1200">
                <a:latin typeface="Arial" charset="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54450"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D834D7-2076-4F1D-B308-5D1BD9E57C1E}"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1126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7C24AF89-6487-4A23-84D3-5FB0862B6218}" type="slidenum">
              <a:rPr lang="zh-TW" altLang="en-US" smtClean="0"/>
              <a:pPr/>
              <a:t>0</a:t>
            </a:fld>
            <a:endParaRPr lang="zh-TW"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z="1600" dirty="0" smtClean="0">
              <a:latin typeface="標楷體" panose="03000509000000000000" pitchFamily="65" charset="-120"/>
              <a:ea typeface="標楷體" panose="03000509000000000000" pitchFamily="65" charset="-120"/>
            </a:endParaRPr>
          </a:p>
        </p:txBody>
      </p:sp>
      <p:sp>
        <p:nvSpPr>
          <p:cNvPr id="2560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18FFF00-AE77-4E11-904B-6D4F1E7DE1A9}"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pitchFamily="34" charset="0"/>
                <a:ea typeface="新細明體" panose="02020500000000000000"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zh-TW" altLang="en-US" sz="1200" b="0" i="0" u="none" strike="noStrike" kern="1200" cap="none" spc="0" normalizeH="0" baseline="0" noProof="0">
              <a:ln>
                <a:noFill/>
              </a:ln>
              <a:solidFill>
                <a:prstClr val="black"/>
              </a:solidFill>
              <a:effectLst/>
              <a:uLnTx/>
              <a:uFillTx/>
              <a:latin typeface="Calibri" panose="020F0502020204030204" pitchFamily="34" charset="0"/>
              <a:ea typeface="新細明體" panose="02020500000000000000" pitchFamily="18" charset="-120"/>
              <a:cs typeface="+mn-cs"/>
            </a:endParaRPr>
          </a:p>
        </p:txBody>
      </p:sp>
    </p:spTree>
    <p:extLst>
      <p:ext uri="{BB962C8B-B14F-4D97-AF65-F5344CB8AC3E}">
        <p14:creationId xmlns:p14="http://schemas.microsoft.com/office/powerpoint/2010/main" val="4278724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z="1600" dirty="0" smtClean="0">
              <a:latin typeface="標楷體" panose="03000509000000000000" pitchFamily="65" charset="-120"/>
              <a:ea typeface="標楷體" panose="03000509000000000000" pitchFamily="65" charset="-120"/>
            </a:endParaRPr>
          </a:p>
        </p:txBody>
      </p:sp>
      <p:sp>
        <p:nvSpPr>
          <p:cNvPr id="2560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B18FFF00-AE77-4E11-904B-6D4F1E7DE1A9}" type="slidenum">
              <a:rPr kumimoji="0" lang="zh-TW" altLang="en-US" smtClean="0">
                <a:latin typeface="Calibri" panose="020F0502020204030204" pitchFamily="34" charset="0"/>
              </a:rPr>
              <a:pPr/>
              <a:t>10</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1118497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z="1600" dirty="0">
              <a:latin typeface="標楷體" panose="03000509000000000000" pitchFamily="65" charset="-120"/>
              <a:ea typeface="標楷體" panose="03000509000000000000" pitchFamily="65" charset="-120"/>
            </a:endParaRPr>
          </a:p>
        </p:txBody>
      </p:sp>
      <p:sp>
        <p:nvSpPr>
          <p:cNvPr id="2560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B18FFF00-AE77-4E11-904B-6D4F1E7DE1A9}" type="slidenum">
              <a:rPr kumimoji="0" lang="zh-TW" altLang="en-US" smtClean="0">
                <a:latin typeface="Calibri" panose="020F0502020204030204" pitchFamily="34" charset="0"/>
              </a:rPr>
              <a:pPr/>
              <a:t>11</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3021214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z="1600" dirty="0" smtClean="0">
              <a:latin typeface="標楷體" panose="03000509000000000000" pitchFamily="65" charset="-120"/>
              <a:ea typeface="標楷體" panose="03000509000000000000" pitchFamily="65" charset="-120"/>
            </a:endParaRPr>
          </a:p>
        </p:txBody>
      </p:sp>
      <p:sp>
        <p:nvSpPr>
          <p:cNvPr id="2560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B18FFF00-AE77-4E11-904B-6D4F1E7DE1A9}" type="slidenum">
              <a:rPr kumimoji="0" lang="zh-TW" altLang="en-US" smtClean="0">
                <a:latin typeface="Calibri" panose="020F0502020204030204" pitchFamily="34" charset="0"/>
              </a:rPr>
              <a:pPr/>
              <a:t>12</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42377458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z="1600" dirty="0" smtClean="0">
              <a:latin typeface="標楷體" panose="03000509000000000000" pitchFamily="65" charset="-120"/>
              <a:ea typeface="標楷體" panose="03000509000000000000" pitchFamily="65" charset="-120"/>
            </a:endParaRPr>
          </a:p>
        </p:txBody>
      </p:sp>
      <p:sp>
        <p:nvSpPr>
          <p:cNvPr id="2560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B18FFF00-AE77-4E11-904B-6D4F1E7DE1A9}" type="slidenum">
              <a:rPr kumimoji="0" lang="zh-TW" altLang="en-US" smtClean="0">
                <a:latin typeface="Calibri" panose="020F0502020204030204" pitchFamily="34" charset="0"/>
              </a:rPr>
              <a:pPr/>
              <a:t>13</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3977336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4403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85B5F59C-492F-4D20-B741-00AA5FEF033B}" type="slidenum">
              <a:rPr kumimoji="0" lang="zh-TW" altLang="en-US" smtClean="0">
                <a:latin typeface="Calibri" panose="020F0502020204030204" pitchFamily="34" charset="0"/>
              </a:rPr>
              <a:pPr/>
              <a:t>14</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1316283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z="1600" dirty="0" smtClean="0">
              <a:latin typeface="標楷體" panose="03000509000000000000" pitchFamily="65" charset="-120"/>
              <a:ea typeface="標楷體" panose="03000509000000000000" pitchFamily="65" charset="-120"/>
            </a:endParaRPr>
          </a:p>
        </p:txBody>
      </p:sp>
      <p:sp>
        <p:nvSpPr>
          <p:cNvPr id="2560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18FFF00-AE77-4E11-904B-6D4F1E7DE1A9}"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pitchFamily="34" charset="0"/>
                <a:ea typeface="新細明體" panose="02020500000000000000"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zh-TW" altLang="en-US" sz="1200" b="0" i="0" u="none" strike="noStrike" kern="1200" cap="none" spc="0" normalizeH="0" baseline="0" noProof="0">
              <a:ln>
                <a:noFill/>
              </a:ln>
              <a:solidFill>
                <a:prstClr val="black"/>
              </a:solidFill>
              <a:effectLst/>
              <a:uLnTx/>
              <a:uFillTx/>
              <a:latin typeface="Calibri" panose="020F0502020204030204" pitchFamily="34" charset="0"/>
              <a:ea typeface="新細明體" panose="02020500000000000000" pitchFamily="18" charset="-120"/>
              <a:cs typeface="+mn-cs"/>
            </a:endParaRPr>
          </a:p>
        </p:txBody>
      </p:sp>
    </p:spTree>
    <p:extLst>
      <p:ext uri="{BB962C8B-B14F-4D97-AF65-F5344CB8AC3E}">
        <p14:creationId xmlns:p14="http://schemas.microsoft.com/office/powerpoint/2010/main" val="30764992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z="1600" dirty="0" smtClean="0">
              <a:latin typeface="標楷體" panose="03000509000000000000" pitchFamily="65" charset="-120"/>
              <a:ea typeface="標楷體" panose="03000509000000000000" pitchFamily="65" charset="-120"/>
            </a:endParaRPr>
          </a:p>
        </p:txBody>
      </p:sp>
      <p:sp>
        <p:nvSpPr>
          <p:cNvPr id="2560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18FFF00-AE77-4E11-904B-6D4F1E7DE1A9}"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pitchFamily="34" charset="0"/>
                <a:ea typeface="新細明體" panose="02020500000000000000"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zh-TW" altLang="en-US" sz="1200" b="0" i="0" u="none" strike="noStrike" kern="1200" cap="none" spc="0" normalizeH="0" baseline="0" noProof="0">
              <a:ln>
                <a:noFill/>
              </a:ln>
              <a:solidFill>
                <a:prstClr val="black"/>
              </a:solidFill>
              <a:effectLst/>
              <a:uLnTx/>
              <a:uFillTx/>
              <a:latin typeface="Calibri" panose="020F0502020204030204" pitchFamily="34" charset="0"/>
              <a:ea typeface="新細明體" panose="02020500000000000000" pitchFamily="18" charset="-120"/>
              <a:cs typeface="+mn-cs"/>
            </a:endParaRPr>
          </a:p>
        </p:txBody>
      </p:sp>
    </p:spTree>
    <p:extLst>
      <p:ext uri="{BB962C8B-B14F-4D97-AF65-F5344CB8AC3E}">
        <p14:creationId xmlns:p14="http://schemas.microsoft.com/office/powerpoint/2010/main" val="4727586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Wingdings" panose="05000000000000000000" pitchFamily="2" charset="2"/>
              <a:buNone/>
            </a:pPr>
            <a:endParaRPr lang="en-US" altLang="zh-TW" sz="1200" dirty="0" smtClean="0">
              <a:latin typeface="標楷體" pitchFamily="65" charset="-120"/>
              <a:ea typeface="標楷體" pitchFamily="65" charset="-120"/>
            </a:endParaRPr>
          </a:p>
          <a:p>
            <a:pPr marL="0" indent="0">
              <a:buFont typeface="Wingdings" panose="05000000000000000000" pitchFamily="2" charset="2"/>
              <a:buNone/>
            </a:pPr>
            <a:endParaRPr lang="en-US" altLang="zh-TW" sz="1200" dirty="0">
              <a:latin typeface="標楷體" pitchFamily="65" charset="-120"/>
              <a:ea typeface="標楷體" pitchFamily="65" charset="-120"/>
            </a:endParaRPr>
          </a:p>
        </p:txBody>
      </p:sp>
      <p:sp>
        <p:nvSpPr>
          <p:cNvPr id="460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9CCB9D0A-89E8-4782-8CF2-2BA679A1D7C8}" type="slidenum">
              <a:rPr kumimoji="0" lang="zh-TW" altLang="en-US" smtClean="0">
                <a:latin typeface="Calibri" panose="020F0502020204030204" pitchFamily="34" charset="0"/>
              </a:rPr>
              <a:pPr/>
              <a:t>17</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2887984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Wingdings" panose="05000000000000000000" pitchFamily="2" charset="2"/>
              <a:buNone/>
            </a:pPr>
            <a:endParaRPr lang="en-US" altLang="zh-TW" sz="1200" dirty="0" smtClean="0">
              <a:latin typeface="標楷體" pitchFamily="65" charset="-120"/>
              <a:ea typeface="標楷體" pitchFamily="65" charset="-120"/>
            </a:endParaRPr>
          </a:p>
          <a:p>
            <a:pPr marL="0" indent="0">
              <a:buFont typeface="Wingdings" panose="05000000000000000000" pitchFamily="2" charset="2"/>
              <a:buNone/>
            </a:pPr>
            <a:endParaRPr lang="en-US" altLang="zh-TW" sz="1200" dirty="0">
              <a:latin typeface="標楷體" pitchFamily="65" charset="-120"/>
              <a:ea typeface="標楷體" pitchFamily="65" charset="-120"/>
            </a:endParaRPr>
          </a:p>
        </p:txBody>
      </p:sp>
      <p:sp>
        <p:nvSpPr>
          <p:cNvPr id="460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9CCB9D0A-89E8-4782-8CF2-2BA679A1D7C8}" type="slidenum">
              <a:rPr kumimoji="0" lang="zh-TW" altLang="en-US" smtClean="0">
                <a:latin typeface="Calibri" panose="020F0502020204030204" pitchFamily="34" charset="0"/>
              </a:rPr>
              <a:pPr/>
              <a:t>18</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1978981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1331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defTabSz="931863">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defTabSz="931863">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defTabSz="931863">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defTabSz="931863">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151ADFF0-A094-46DE-8933-1DE9AB3D4E51}" type="slidenum">
              <a:rPr lang="en-US" altLang="zh-TW" sz="1300" smtClean="0">
                <a:latin typeface="Times New Roman" panose="02020603050405020304" pitchFamily="18" charset="0"/>
              </a:rPr>
              <a:pPr>
                <a:spcBef>
                  <a:spcPct val="0"/>
                </a:spcBef>
              </a:pPr>
              <a:t>1</a:t>
            </a:fld>
            <a:endParaRPr lang="en-US" altLang="zh-TW" sz="1300" smtClean="0">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Wingdings" panose="05000000000000000000" pitchFamily="2" charset="2"/>
              <a:buNone/>
            </a:pPr>
            <a:endParaRPr lang="en-US" altLang="zh-TW" sz="1200" dirty="0" smtClean="0">
              <a:latin typeface="標楷體" pitchFamily="65" charset="-120"/>
              <a:ea typeface="標楷體" pitchFamily="65" charset="-120"/>
            </a:endParaRPr>
          </a:p>
          <a:p>
            <a:pPr marL="0" indent="0">
              <a:buFont typeface="Wingdings" panose="05000000000000000000" pitchFamily="2" charset="2"/>
              <a:buNone/>
            </a:pPr>
            <a:endParaRPr lang="en-US" altLang="zh-TW" sz="1200" dirty="0">
              <a:latin typeface="標楷體" pitchFamily="65" charset="-120"/>
              <a:ea typeface="標楷體" pitchFamily="65" charset="-120"/>
            </a:endParaRPr>
          </a:p>
        </p:txBody>
      </p:sp>
      <p:sp>
        <p:nvSpPr>
          <p:cNvPr id="460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9CCB9D0A-89E8-4782-8CF2-2BA679A1D7C8}" type="slidenum">
              <a:rPr kumimoji="0" lang="zh-TW" altLang="en-US" smtClean="0">
                <a:latin typeface="Calibri" panose="020F0502020204030204" pitchFamily="34" charset="0"/>
              </a:rPr>
              <a:pPr/>
              <a:t>19</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34642693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Wingdings" panose="05000000000000000000" pitchFamily="2" charset="2"/>
              <a:buNone/>
            </a:pPr>
            <a:endParaRPr lang="en-US" altLang="zh-TW" sz="1200" dirty="0" smtClean="0">
              <a:latin typeface="標楷體" pitchFamily="65" charset="-120"/>
              <a:ea typeface="標楷體" pitchFamily="65" charset="-120"/>
            </a:endParaRPr>
          </a:p>
          <a:p>
            <a:pPr marL="0" indent="0">
              <a:buFont typeface="Wingdings" panose="05000000000000000000" pitchFamily="2" charset="2"/>
              <a:buNone/>
            </a:pPr>
            <a:endParaRPr lang="en-US" altLang="zh-TW" sz="1200" dirty="0">
              <a:latin typeface="標楷體" pitchFamily="65" charset="-120"/>
              <a:ea typeface="標楷體" pitchFamily="65" charset="-120"/>
            </a:endParaRPr>
          </a:p>
        </p:txBody>
      </p:sp>
      <p:sp>
        <p:nvSpPr>
          <p:cNvPr id="460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9CCB9D0A-89E8-4782-8CF2-2BA679A1D7C8}" type="slidenum">
              <a:rPr kumimoji="0" lang="zh-TW" altLang="en-US" smtClean="0">
                <a:latin typeface="Calibri" panose="020F0502020204030204" pitchFamily="34" charset="0"/>
              </a:rPr>
              <a:pPr/>
              <a:t>20</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22184841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Wingdings" panose="05000000000000000000" pitchFamily="2" charset="2"/>
              <a:buNone/>
            </a:pPr>
            <a:endParaRPr lang="en-US" altLang="zh-TW" sz="1200" dirty="0" smtClean="0">
              <a:latin typeface="標楷體" pitchFamily="65" charset="-120"/>
              <a:ea typeface="標楷體" pitchFamily="65" charset="-120"/>
            </a:endParaRPr>
          </a:p>
          <a:p>
            <a:pPr marL="0" indent="0">
              <a:buFont typeface="Wingdings" panose="05000000000000000000" pitchFamily="2" charset="2"/>
              <a:buNone/>
            </a:pPr>
            <a:endParaRPr lang="en-US" altLang="zh-TW" sz="1200" dirty="0">
              <a:latin typeface="標楷體" pitchFamily="65" charset="-120"/>
              <a:ea typeface="標楷體" pitchFamily="65" charset="-120"/>
            </a:endParaRPr>
          </a:p>
        </p:txBody>
      </p:sp>
      <p:sp>
        <p:nvSpPr>
          <p:cNvPr id="460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9CCB9D0A-89E8-4782-8CF2-2BA679A1D7C8}" type="slidenum">
              <a:rPr kumimoji="0" lang="zh-TW" altLang="en-US" smtClean="0">
                <a:latin typeface="Calibri" panose="020F0502020204030204" pitchFamily="34" charset="0"/>
              </a:rPr>
              <a:pPr/>
              <a:t>21</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8174900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4403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5B5F59C-492F-4D20-B741-00AA5FEF033B}"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pitchFamily="34" charset="0"/>
                <a:ea typeface="新細明體" panose="02020500000000000000"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zh-TW" altLang="en-US" sz="1200" b="0" i="0" u="none" strike="noStrike" kern="1200" cap="none" spc="0" normalizeH="0" baseline="0" noProof="0">
              <a:ln>
                <a:noFill/>
              </a:ln>
              <a:solidFill>
                <a:prstClr val="black"/>
              </a:solidFill>
              <a:effectLst/>
              <a:uLnTx/>
              <a:uFillTx/>
              <a:latin typeface="Calibri" panose="020F0502020204030204" pitchFamily="34" charset="0"/>
              <a:ea typeface="新細明體" panose="02020500000000000000" pitchFamily="18" charset="-120"/>
              <a:cs typeface="+mn-cs"/>
            </a:endParaRPr>
          </a:p>
        </p:txBody>
      </p:sp>
    </p:spTree>
    <p:extLst>
      <p:ext uri="{BB962C8B-B14F-4D97-AF65-F5344CB8AC3E}">
        <p14:creationId xmlns:p14="http://schemas.microsoft.com/office/powerpoint/2010/main" val="4471137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endParaRPr lang="zh-TW" altLang="en-US" dirty="0"/>
          </a:p>
        </p:txBody>
      </p:sp>
      <p:sp>
        <p:nvSpPr>
          <p:cNvPr id="460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9CCB9D0A-89E8-4782-8CF2-2BA679A1D7C8}" type="slidenum">
              <a:rPr kumimoji="0" lang="zh-TW" altLang="en-US" smtClean="0">
                <a:latin typeface="Calibri" panose="020F0502020204030204" pitchFamily="34" charset="0"/>
              </a:rPr>
              <a:pPr/>
              <a:t>23</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40379909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endParaRPr lang="zh-TW" altLang="en-US" dirty="0"/>
          </a:p>
        </p:txBody>
      </p:sp>
      <p:sp>
        <p:nvSpPr>
          <p:cNvPr id="460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CCB9D0A-89E8-4782-8CF2-2BA679A1D7C8}"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pitchFamily="34" charset="0"/>
                <a:ea typeface="新細明體" panose="02020500000000000000"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zh-TW" altLang="en-US" sz="1200" b="0" i="0" u="none" strike="noStrike" kern="1200" cap="none" spc="0" normalizeH="0" baseline="0" noProof="0">
              <a:ln>
                <a:noFill/>
              </a:ln>
              <a:solidFill>
                <a:prstClr val="black"/>
              </a:solidFill>
              <a:effectLst/>
              <a:uLnTx/>
              <a:uFillTx/>
              <a:latin typeface="Calibri" panose="020F0502020204030204" pitchFamily="34" charset="0"/>
              <a:ea typeface="新細明體" panose="02020500000000000000" pitchFamily="18" charset="-120"/>
              <a:cs typeface="+mn-cs"/>
            </a:endParaRPr>
          </a:p>
        </p:txBody>
      </p:sp>
    </p:spTree>
    <p:extLst>
      <p:ext uri="{BB962C8B-B14F-4D97-AF65-F5344CB8AC3E}">
        <p14:creationId xmlns:p14="http://schemas.microsoft.com/office/powerpoint/2010/main" val="36795791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Wingdings" panose="05000000000000000000" pitchFamily="2" charset="2"/>
              <a:buNone/>
            </a:pPr>
            <a:endParaRPr lang="en-US" altLang="zh-TW" sz="1200" dirty="0">
              <a:latin typeface="標楷體" pitchFamily="65" charset="-120"/>
              <a:ea typeface="標楷體" pitchFamily="65" charset="-120"/>
            </a:endParaRPr>
          </a:p>
        </p:txBody>
      </p:sp>
      <p:sp>
        <p:nvSpPr>
          <p:cNvPr id="460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CCB9D0A-89E8-4782-8CF2-2BA679A1D7C8}"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pitchFamily="34" charset="0"/>
                <a:ea typeface="新細明體" panose="02020500000000000000"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zh-TW" altLang="en-US" sz="1200" b="0" i="0" u="none" strike="noStrike" kern="1200" cap="none" spc="0" normalizeH="0" baseline="0" noProof="0">
              <a:ln>
                <a:noFill/>
              </a:ln>
              <a:solidFill>
                <a:prstClr val="black"/>
              </a:solidFill>
              <a:effectLst/>
              <a:uLnTx/>
              <a:uFillTx/>
              <a:latin typeface="Calibri" panose="020F0502020204030204" pitchFamily="34" charset="0"/>
              <a:ea typeface="新細明體" panose="02020500000000000000" pitchFamily="18" charset="-120"/>
              <a:cs typeface="+mn-cs"/>
            </a:endParaRPr>
          </a:p>
        </p:txBody>
      </p:sp>
    </p:spTree>
    <p:extLst>
      <p:ext uri="{BB962C8B-B14F-4D97-AF65-F5344CB8AC3E}">
        <p14:creationId xmlns:p14="http://schemas.microsoft.com/office/powerpoint/2010/main" val="22990449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0" indent="0">
              <a:buFont typeface="+mj-ea"/>
              <a:buNone/>
            </a:pPr>
            <a:endParaRPr lang="zh-TW" altLang="en-US" sz="1600" dirty="0">
              <a:latin typeface="標楷體" panose="03000509000000000000" pitchFamily="65" charset="-120"/>
              <a:ea typeface="標楷體" panose="03000509000000000000" pitchFamily="65" charset="-120"/>
            </a:endParaRPr>
          </a:p>
        </p:txBody>
      </p:sp>
      <p:sp>
        <p:nvSpPr>
          <p:cNvPr id="460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9CCB9D0A-89E8-4782-8CF2-2BA679A1D7C8}" type="slidenum">
              <a:rPr kumimoji="0" lang="zh-TW" altLang="en-US" smtClean="0">
                <a:latin typeface="Calibri" panose="020F0502020204030204" pitchFamily="34" charset="0"/>
              </a:rPr>
              <a:pPr/>
              <a:t>26</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12512873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5222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2BEE257B-3697-4BDB-8D05-DACC12988AEF}" type="slidenum">
              <a:rPr kumimoji="0" lang="zh-TW" altLang="en-US" smtClean="0">
                <a:latin typeface="Calibri" panose="020F0502020204030204" pitchFamily="34" charset="0"/>
              </a:rPr>
              <a:pPr/>
              <a:t>27</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3655096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2150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CE2561C8-070D-4324-90B5-2D9E117C4B01}" type="slidenum">
              <a:rPr kumimoji="0" lang="zh-TW" altLang="en-US" smtClean="0">
                <a:latin typeface="Calibri" panose="020F0502020204030204" pitchFamily="34" charset="0"/>
              </a:rPr>
              <a:pPr/>
              <a:t>2</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1377187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2355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B3851369-08C8-4068-9F88-56D44BF28413}" type="slidenum">
              <a:rPr kumimoji="0" lang="zh-TW" altLang="en-US" smtClean="0">
                <a:latin typeface="Calibri" panose="020F0502020204030204" pitchFamily="34" charset="0"/>
              </a:rPr>
              <a:pPr/>
              <a:t>3</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2754463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z="1600" dirty="0" smtClean="0">
              <a:latin typeface="標楷體" panose="03000509000000000000" pitchFamily="65" charset="-120"/>
              <a:ea typeface="標楷體" panose="03000509000000000000" pitchFamily="65" charset="-120"/>
            </a:endParaRPr>
          </a:p>
        </p:txBody>
      </p:sp>
      <p:sp>
        <p:nvSpPr>
          <p:cNvPr id="2560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B18FFF00-AE77-4E11-904B-6D4F1E7DE1A9}" type="slidenum">
              <a:rPr kumimoji="0" lang="zh-TW" altLang="en-US" smtClean="0">
                <a:latin typeface="Calibri" panose="020F0502020204030204" pitchFamily="34" charset="0"/>
              </a:rPr>
              <a:pPr/>
              <a:t>4</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1120974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z="1600" dirty="0" smtClean="0">
              <a:latin typeface="標楷體" panose="03000509000000000000" pitchFamily="65" charset="-120"/>
              <a:ea typeface="標楷體" panose="03000509000000000000" pitchFamily="65" charset="-120"/>
            </a:endParaRPr>
          </a:p>
        </p:txBody>
      </p:sp>
      <p:sp>
        <p:nvSpPr>
          <p:cNvPr id="2560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B18FFF00-AE77-4E11-904B-6D4F1E7DE1A9}" type="slidenum">
              <a:rPr kumimoji="0" lang="zh-TW" altLang="en-US" smtClean="0">
                <a:latin typeface="Calibri" panose="020F0502020204030204" pitchFamily="34" charset="0"/>
              </a:rPr>
              <a:pPr/>
              <a:t>5</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738289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z="1600" dirty="0" smtClean="0">
              <a:latin typeface="標楷體" panose="03000509000000000000" pitchFamily="65" charset="-120"/>
              <a:ea typeface="標楷體" panose="03000509000000000000" pitchFamily="65" charset="-120"/>
            </a:endParaRPr>
          </a:p>
        </p:txBody>
      </p:sp>
      <p:sp>
        <p:nvSpPr>
          <p:cNvPr id="2560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B18FFF00-AE77-4E11-904B-6D4F1E7DE1A9}" type="slidenum">
              <a:rPr kumimoji="0" lang="zh-TW" altLang="en-US" smtClean="0">
                <a:latin typeface="Calibri" panose="020F0502020204030204" pitchFamily="34" charset="0"/>
              </a:rPr>
              <a:pPr/>
              <a:t>6</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1638048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z="1600" dirty="0" smtClean="0">
              <a:latin typeface="標楷體" panose="03000509000000000000" pitchFamily="65" charset="-120"/>
              <a:ea typeface="標楷體" panose="03000509000000000000" pitchFamily="65" charset="-120"/>
            </a:endParaRPr>
          </a:p>
        </p:txBody>
      </p:sp>
      <p:sp>
        <p:nvSpPr>
          <p:cNvPr id="2560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B18FFF00-AE77-4E11-904B-6D4F1E7DE1A9}" type="slidenum">
              <a:rPr kumimoji="0" lang="zh-TW" altLang="en-US" smtClean="0">
                <a:latin typeface="Calibri" panose="020F0502020204030204" pitchFamily="34" charset="0"/>
              </a:rPr>
              <a:pPr/>
              <a:t>7</a:t>
            </a:fld>
            <a:endParaRPr kumimoji="0" lang="zh-TW" altLang="en-US">
              <a:latin typeface="Calibri" panose="020F0502020204030204" pitchFamily="34" charset="0"/>
            </a:endParaRPr>
          </a:p>
        </p:txBody>
      </p:sp>
    </p:spTree>
    <p:extLst>
      <p:ext uri="{BB962C8B-B14F-4D97-AF65-F5344CB8AC3E}">
        <p14:creationId xmlns:p14="http://schemas.microsoft.com/office/powerpoint/2010/main" val="2239767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z="1600" dirty="0" smtClean="0">
              <a:latin typeface="標楷體" panose="03000509000000000000" pitchFamily="65" charset="-120"/>
              <a:ea typeface="標楷體" panose="03000509000000000000" pitchFamily="65" charset="-120"/>
            </a:endParaRPr>
          </a:p>
        </p:txBody>
      </p:sp>
      <p:sp>
        <p:nvSpPr>
          <p:cNvPr id="2560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18FFF00-AE77-4E11-904B-6D4F1E7DE1A9}"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pitchFamily="34" charset="0"/>
                <a:ea typeface="新細明體" panose="02020500000000000000" pitchFamily="18" charset="-120"/>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zh-TW" altLang="en-US" sz="1200" b="0" i="0" u="none" strike="noStrike" kern="1200" cap="none" spc="0" normalizeH="0" baseline="0" noProof="0">
              <a:ln>
                <a:noFill/>
              </a:ln>
              <a:solidFill>
                <a:prstClr val="black"/>
              </a:solidFill>
              <a:effectLst/>
              <a:uLnTx/>
              <a:uFillTx/>
              <a:latin typeface="Calibri" panose="020F0502020204030204" pitchFamily="34" charset="0"/>
              <a:ea typeface="新細明體" panose="02020500000000000000" pitchFamily="18" charset="-120"/>
              <a:cs typeface="+mn-cs"/>
            </a:endParaRPr>
          </a:p>
        </p:txBody>
      </p:sp>
    </p:spTree>
    <p:extLst>
      <p:ext uri="{BB962C8B-B14F-4D97-AF65-F5344CB8AC3E}">
        <p14:creationId xmlns:p14="http://schemas.microsoft.com/office/powerpoint/2010/main" val="10467163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封面">
    <p:spTree>
      <p:nvGrpSpPr>
        <p:cNvPr id="1" name=""/>
        <p:cNvGrpSpPr/>
        <p:nvPr/>
      </p:nvGrpSpPr>
      <p:grpSpPr>
        <a:xfrm>
          <a:off x="0" y="0"/>
          <a:ext cx="0" cy="0"/>
          <a:chOff x="0" y="0"/>
          <a:chExt cx="0" cy="0"/>
        </a:xfrm>
      </p:grpSpPr>
      <p:pic>
        <p:nvPicPr>
          <p:cNvPr id="4" name="圖片 6" descr="簡報封面頁-A.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圖片 6" descr="臺灣證券交易所LOGO、1願景-彩色.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04825" y="304800"/>
            <a:ext cx="3316288"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D:\yi-siou\Twse\1020527-證交所各類文宣品\LOGO、標語-PNG檔\竭誠為您服務-藍.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300788" y="549275"/>
            <a:ext cx="2239962"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D:\yi-siou\Twse\1020527-證交所各類文宣品\LOGO、標語-PNG檔\2任務3策略標語-簡報封面.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52450" y="6307138"/>
            <a:ext cx="8027988"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ctrTitle"/>
          </p:nvPr>
        </p:nvSpPr>
        <p:spPr>
          <a:xfrm>
            <a:off x="685800" y="2130425"/>
            <a:ext cx="7772400" cy="1470025"/>
          </a:xfrm>
        </p:spPr>
        <p:txBody>
          <a:bodyPr/>
          <a:lstStyle>
            <a:lvl1pPr>
              <a:defRPr>
                <a:solidFill>
                  <a:schemeClr val="tx2">
                    <a:lumMod val="75000"/>
                  </a:schemeClr>
                </a:solidFill>
                <a:latin typeface="標楷體" pitchFamily="65" charset="-120"/>
                <a:ea typeface="標楷體" pitchFamily="65" charset="-120"/>
              </a:defRPr>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標楷體" pitchFamily="65" charset="-120"/>
                <a:ea typeface="標楷體" pitchFamily="65"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8" name="日期版面配置區 3"/>
          <p:cNvSpPr>
            <a:spLocks noGrp="1"/>
          </p:cNvSpPr>
          <p:nvPr>
            <p:ph type="dt" sz="half" idx="10"/>
          </p:nvPr>
        </p:nvSpPr>
        <p:spPr/>
        <p:txBody>
          <a:bodyPr/>
          <a:lstStyle>
            <a:lvl1pPr>
              <a:defRPr/>
            </a:lvl1pPr>
          </a:lstStyle>
          <a:p>
            <a:pPr>
              <a:defRPr/>
            </a:pPr>
            <a:fld id="{40889338-EE5A-4653-AD6A-D59445D9C133}" type="datetime1">
              <a:rPr lang="zh-TW" altLang="en-US" smtClean="0"/>
              <a:t>2023/5/22</a:t>
            </a:fld>
            <a:endParaRPr lang="zh-TW" altLang="en-US"/>
          </a:p>
        </p:txBody>
      </p:sp>
      <p:sp>
        <p:nvSpPr>
          <p:cNvPr id="9" name="頁尾版面配置區 4"/>
          <p:cNvSpPr>
            <a:spLocks noGrp="1"/>
          </p:cNvSpPr>
          <p:nvPr>
            <p:ph type="ftr" sz="quarter" idx="11"/>
          </p:nvPr>
        </p:nvSpPr>
        <p:spPr/>
        <p:txBody>
          <a:bodyPr/>
          <a:lstStyle>
            <a:lvl1pPr>
              <a:defRPr/>
            </a:lvl1pPr>
          </a:lstStyle>
          <a:p>
            <a:pPr>
              <a:defRPr/>
            </a:pPr>
            <a:endParaRPr lang="zh-TW" altLang="en-US"/>
          </a:p>
        </p:txBody>
      </p:sp>
      <p:sp>
        <p:nvSpPr>
          <p:cNvPr id="10" name="投影片編號版面配置區 5"/>
          <p:cNvSpPr>
            <a:spLocks noGrp="1"/>
          </p:cNvSpPr>
          <p:nvPr>
            <p:ph type="sldNum" sz="quarter" idx="12"/>
          </p:nvPr>
        </p:nvSpPr>
        <p:spPr/>
        <p:txBody>
          <a:bodyPr/>
          <a:lstStyle>
            <a:lvl1pPr>
              <a:defRPr/>
            </a:lvl1pPr>
          </a:lstStyle>
          <a:p>
            <a:pPr>
              <a:defRPr/>
            </a:pPr>
            <a:fld id="{904C5FC3-0029-4926-93CF-3BB167DD5423}" type="slidenum">
              <a:rPr lang="zh-TW" altLang="en-US"/>
              <a:pPr>
                <a:defRPr/>
              </a:pPr>
              <a:t>‹#›</a:t>
            </a:fld>
            <a:endParaRPr lang="zh-TW" altLang="en-US"/>
          </a:p>
        </p:txBody>
      </p:sp>
    </p:spTree>
    <p:extLst>
      <p:ext uri="{BB962C8B-B14F-4D97-AF65-F5344CB8AC3E}">
        <p14:creationId xmlns:p14="http://schemas.microsoft.com/office/powerpoint/2010/main" val="812474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122E6A95-B438-44A6-9EF4-7D1B8A6568DF}" type="datetime1">
              <a:rPr lang="zh-TW" altLang="en-US" smtClean="0"/>
              <a:t>2023/5/22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8CE5D74-C79E-46F0-932C-ECFECBEFD4CF}" type="slidenum">
              <a:rPr lang="zh-TW" altLang="en-US"/>
              <a:pPr>
                <a:defRPr/>
              </a:pPr>
              <a:t>‹#›</a:t>
            </a:fld>
            <a:endParaRPr lang="zh-TW" altLang="en-US"/>
          </a:p>
        </p:txBody>
      </p:sp>
    </p:spTree>
    <p:extLst>
      <p:ext uri="{BB962C8B-B14F-4D97-AF65-F5344CB8AC3E}">
        <p14:creationId xmlns:p14="http://schemas.microsoft.com/office/powerpoint/2010/main" val="1152024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FC013BA7-5DCC-4900-8DB4-A04FFF21F568}" type="datetime1">
              <a:rPr lang="zh-TW" altLang="en-US" smtClean="0"/>
              <a:t>2023/5/22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9B1CF06-1B25-4701-A4B2-20EA456F4D13}" type="slidenum">
              <a:rPr lang="zh-TW" altLang="en-US"/>
              <a:pPr>
                <a:defRPr/>
              </a:pPr>
              <a:t>‹#›</a:t>
            </a:fld>
            <a:endParaRPr lang="zh-TW" altLang="en-US"/>
          </a:p>
        </p:txBody>
      </p:sp>
    </p:spTree>
    <p:extLst>
      <p:ext uri="{BB962C8B-B14F-4D97-AF65-F5344CB8AC3E}">
        <p14:creationId xmlns:p14="http://schemas.microsoft.com/office/powerpoint/2010/main" val="2524649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A2CFFFC5-87A7-4936-8145-5F97CDBC13BC}" type="datetime1">
              <a:rPr lang="zh-TW" altLang="en-US" smtClean="0"/>
              <a:t>2023/5/22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6888B972-05E8-4569-A591-41648F8622FD}" type="slidenum">
              <a:rPr lang="zh-TW" altLang="en-US"/>
              <a:pPr>
                <a:defRPr/>
              </a:pPr>
              <a:t>‹#›</a:t>
            </a:fld>
            <a:endParaRPr lang="zh-TW" altLang="en-US"/>
          </a:p>
        </p:txBody>
      </p:sp>
    </p:spTree>
    <p:extLst>
      <p:ext uri="{BB962C8B-B14F-4D97-AF65-F5344CB8AC3E}">
        <p14:creationId xmlns:p14="http://schemas.microsoft.com/office/powerpoint/2010/main" val="617944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676400" y="274638"/>
            <a:ext cx="6629400" cy="868362"/>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447800"/>
            <a:ext cx="4038600" cy="494982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447800"/>
            <a:ext cx="4038600" cy="494982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p:txBody>
          <a:bodyPr/>
          <a:lstStyle>
            <a:lvl1pPr>
              <a:defRPr/>
            </a:lvl1pPr>
          </a:lstStyle>
          <a:p>
            <a:pPr>
              <a:defRPr/>
            </a:pPr>
            <a:fld id="{00CD6F96-DBC8-4FF2-982A-4DCA194BDEDA}" type="datetime1">
              <a:rPr lang="zh-TW" altLang="en-US" smtClean="0"/>
              <a:t>2023/5/22</a:t>
            </a:fld>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a:lvl1pPr>
          </a:lstStyle>
          <a:p>
            <a:pPr>
              <a:defRPr/>
            </a:pPr>
            <a:fld id="{058E38C2-4628-4A03-BDC1-79699A492FC7}" type="slidenum">
              <a:rPr lang="zh-TW" altLang="en-US"/>
              <a:pPr>
                <a:defRPr/>
              </a:pPr>
              <a:t>‹#›</a:t>
            </a:fld>
            <a:endParaRPr lang="en-US" altLang="zh-TW"/>
          </a:p>
        </p:txBody>
      </p:sp>
    </p:spTree>
    <p:extLst>
      <p:ext uri="{BB962C8B-B14F-4D97-AF65-F5344CB8AC3E}">
        <p14:creationId xmlns:p14="http://schemas.microsoft.com/office/powerpoint/2010/main" val="2300512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295400"/>
            <a:ext cx="8229600" cy="4830763"/>
          </a:xfrm>
        </p:spPr>
        <p:txBody>
          <a:bodyPr/>
          <a:lstStyle>
            <a:lvl1pPr>
              <a:defRPr b="1">
                <a:solidFill>
                  <a:srgbClr val="000099"/>
                </a:solidFill>
              </a:defRPr>
            </a:lvl1pPr>
            <a:lvl2pPr>
              <a:defRPr b="1">
                <a:solidFill>
                  <a:srgbClr val="990033"/>
                </a:solidFill>
              </a:defRPr>
            </a:lvl2pPr>
            <a:lvl3pPr>
              <a:defRPr b="1">
                <a:solidFill>
                  <a:srgbClr val="003300"/>
                </a:solidFill>
              </a:defRPr>
            </a:lvl3pPr>
            <a:lvl4pPr>
              <a:defRPr b="1">
                <a:solidFill>
                  <a:srgbClr val="FF0000"/>
                </a:solidFill>
              </a:defRPr>
            </a:lvl4pPr>
            <a:lvl5pPr>
              <a:defRPr b="1"/>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4">
            <a:extLst/>
          </p:cNvPr>
          <p:cNvSpPr>
            <a:spLocks noGrp="1" noChangeArrowheads="1"/>
          </p:cNvSpPr>
          <p:nvPr>
            <p:ph type="dt" sz="half" idx="10"/>
          </p:nvPr>
        </p:nvSpPr>
        <p:spPr/>
        <p:txBody>
          <a:bodyPr/>
          <a:lstStyle>
            <a:lvl1pPr>
              <a:defRPr/>
            </a:lvl1pPr>
          </a:lstStyle>
          <a:p>
            <a:pPr>
              <a:defRPr/>
            </a:pPr>
            <a:endParaRPr lang="en-US" altLang="zh-TW"/>
          </a:p>
        </p:txBody>
      </p:sp>
      <p:sp>
        <p:nvSpPr>
          <p:cNvPr id="5" name="Rectangle 5">
            <a:extLst/>
          </p:cNvPr>
          <p:cNvSpPr>
            <a:spLocks noGrp="1" noChangeArrowheads="1"/>
          </p:cNvSpPr>
          <p:nvPr>
            <p:ph type="ftr" sz="quarter" idx="11"/>
          </p:nvPr>
        </p:nvSpPr>
        <p:spPr/>
        <p:txBody>
          <a:bodyPr/>
          <a:lstStyle>
            <a:lvl1pPr>
              <a:defRPr/>
            </a:lvl1pPr>
          </a:lstStyle>
          <a:p>
            <a:pPr>
              <a:defRPr/>
            </a:pPr>
            <a:endParaRPr lang="en-US" altLang="zh-TW"/>
          </a:p>
        </p:txBody>
      </p:sp>
      <p:sp>
        <p:nvSpPr>
          <p:cNvPr id="6" name="Rectangle 6">
            <a:extLst/>
          </p:cNvPr>
          <p:cNvSpPr>
            <a:spLocks noGrp="1" noChangeArrowheads="1"/>
          </p:cNvSpPr>
          <p:nvPr>
            <p:ph type="sldNum" sz="quarter" idx="12"/>
          </p:nvPr>
        </p:nvSpPr>
        <p:spPr/>
        <p:txBody>
          <a:bodyPr/>
          <a:lstStyle>
            <a:lvl1pPr>
              <a:defRPr/>
            </a:lvl1pPr>
          </a:lstStyle>
          <a:p>
            <a:pPr>
              <a:defRPr/>
            </a:pPr>
            <a:fld id="{071D7DC3-2443-4E71-901A-6EA4CAADE9E4}" type="slidenum">
              <a:rPr lang="en-US" altLang="zh-TW"/>
              <a:pPr>
                <a:defRPr/>
              </a:pPr>
              <a:t>‹#›</a:t>
            </a:fld>
            <a:endParaRPr lang="en-US" altLang="zh-TW"/>
          </a:p>
        </p:txBody>
      </p:sp>
    </p:spTree>
    <p:extLst>
      <p:ext uri="{BB962C8B-B14F-4D97-AF65-F5344CB8AC3E}">
        <p14:creationId xmlns:p14="http://schemas.microsoft.com/office/powerpoint/2010/main" val="426865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內頁">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日期版面配置區 3"/>
          <p:cNvSpPr>
            <a:spLocks noGrp="1"/>
          </p:cNvSpPr>
          <p:nvPr>
            <p:ph type="dt" sz="half" idx="10"/>
          </p:nvPr>
        </p:nvSpPr>
        <p:spPr/>
        <p:txBody>
          <a:bodyPr/>
          <a:lstStyle>
            <a:lvl1pPr>
              <a:defRPr/>
            </a:lvl1pPr>
          </a:lstStyle>
          <a:p>
            <a:pPr>
              <a:defRPr/>
            </a:pPr>
            <a:fld id="{1230223A-E1E9-4EA4-85A2-81F69E35A5A1}" type="datetime1">
              <a:rPr lang="zh-TW" altLang="en-US" smtClean="0"/>
              <a:t>2023/5/22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3505200" y="6356350"/>
            <a:ext cx="2133600" cy="365125"/>
          </a:xfrm>
        </p:spPr>
        <p:txBody>
          <a:bodyPr/>
          <a:lstStyle>
            <a:lvl1pPr>
              <a:defRPr/>
            </a:lvl1pPr>
          </a:lstStyle>
          <a:p>
            <a:pPr>
              <a:defRPr/>
            </a:pPr>
            <a:fld id="{2F34AC22-B303-4394-BF4E-7B3775EFB5BC}" type="slidenum">
              <a:rPr lang="zh-TW" altLang="en-US"/>
              <a:pPr>
                <a:defRPr/>
              </a:pPr>
              <a:t>‹#›</a:t>
            </a:fld>
            <a:endParaRPr lang="zh-TW" altLang="en-US"/>
          </a:p>
        </p:txBody>
      </p:sp>
    </p:spTree>
    <p:extLst>
      <p:ext uri="{BB962C8B-B14F-4D97-AF65-F5344CB8AC3E}">
        <p14:creationId xmlns:p14="http://schemas.microsoft.com/office/powerpoint/2010/main" val="3738831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底頁">
    <p:spTree>
      <p:nvGrpSpPr>
        <p:cNvPr id="1" name=""/>
        <p:cNvGrpSpPr/>
        <p:nvPr/>
      </p:nvGrpSpPr>
      <p:grpSpPr>
        <a:xfrm>
          <a:off x="0" y="0"/>
          <a:ext cx="0" cy="0"/>
          <a:chOff x="0" y="0"/>
          <a:chExt cx="0" cy="0"/>
        </a:xfrm>
      </p:grpSpPr>
      <p:pic>
        <p:nvPicPr>
          <p:cNvPr id="3" name="Picture 2" descr="D:\yi-siou\Twse\1020527-排版\簡報底頁-W25.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8938" y="6335713"/>
            <a:ext cx="83661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D:\yi-siou\Twse\1020527-證交所各類文宣品\LOGO、標語-PNG檔\竭誠為您服務-藍.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300788" y="549275"/>
            <a:ext cx="2239962"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title"/>
          </p:nvPr>
        </p:nvSpPr>
        <p:spPr>
          <a:xfrm>
            <a:off x="722313" y="2564904"/>
            <a:ext cx="7772400" cy="1362075"/>
          </a:xfrm>
        </p:spPr>
        <p:txBody>
          <a:bodyPr anchor="t"/>
          <a:lstStyle>
            <a:lvl1pPr algn="ctr">
              <a:defRPr sz="4000" b="1" cap="all">
                <a:solidFill>
                  <a:schemeClr val="tx2">
                    <a:lumMod val="75000"/>
                  </a:schemeClr>
                </a:solidFill>
                <a:latin typeface="標楷體" pitchFamily="65" charset="-120"/>
                <a:ea typeface="標楷體" pitchFamily="65" charset="-120"/>
              </a:defRPr>
            </a:lvl1pPr>
          </a:lstStyle>
          <a:p>
            <a:r>
              <a:rPr lang="zh-TW" altLang="en-US" dirty="0" smtClean="0"/>
              <a:t>按一下以編輯母片標題樣式</a:t>
            </a:r>
            <a:endParaRPr lang="zh-TW" altLang="en-US" dirty="0"/>
          </a:p>
        </p:txBody>
      </p:sp>
      <p:sp>
        <p:nvSpPr>
          <p:cNvPr id="5" name="日期版面配置區 3"/>
          <p:cNvSpPr>
            <a:spLocks noGrp="1"/>
          </p:cNvSpPr>
          <p:nvPr>
            <p:ph type="dt" sz="half" idx="10"/>
          </p:nvPr>
        </p:nvSpPr>
        <p:spPr/>
        <p:txBody>
          <a:bodyPr/>
          <a:lstStyle>
            <a:lvl1pPr>
              <a:defRPr/>
            </a:lvl1pPr>
          </a:lstStyle>
          <a:p>
            <a:pPr>
              <a:defRPr/>
            </a:pPr>
            <a:fld id="{AB9DDDEA-FC1D-498A-B0D5-18104AE69F52}" type="datetime1">
              <a:rPr lang="zh-TW" altLang="en-US" smtClean="0"/>
              <a:t>2023/5/22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2D00F6C8-E965-438A-B27A-2A367A014540}" type="slidenum">
              <a:rPr lang="zh-TW" altLang="en-US"/>
              <a:pPr>
                <a:defRPr/>
              </a:pPr>
              <a:t>‹#›</a:t>
            </a:fld>
            <a:endParaRPr lang="zh-TW" altLang="en-US"/>
          </a:p>
        </p:txBody>
      </p:sp>
    </p:spTree>
    <p:extLst>
      <p:ext uri="{BB962C8B-B14F-4D97-AF65-F5344CB8AC3E}">
        <p14:creationId xmlns:p14="http://schemas.microsoft.com/office/powerpoint/2010/main" val="2112626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fld id="{6995B77D-B703-477B-83D7-ACAAC716546E}" type="datetime1">
              <a:rPr lang="zh-TW" altLang="en-US" smtClean="0"/>
              <a:t>2023/5/22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B69E7D98-A61E-43C5-A72A-E969FC841C54}" type="slidenum">
              <a:rPr lang="zh-TW" altLang="en-US"/>
              <a:pPr>
                <a:defRPr/>
              </a:pPr>
              <a:t>‹#›</a:t>
            </a:fld>
            <a:endParaRPr lang="zh-TW" altLang="en-US"/>
          </a:p>
        </p:txBody>
      </p:sp>
    </p:spTree>
    <p:extLst>
      <p:ext uri="{BB962C8B-B14F-4D97-AF65-F5344CB8AC3E}">
        <p14:creationId xmlns:p14="http://schemas.microsoft.com/office/powerpoint/2010/main" val="203342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fld id="{7F3EC9DC-CBC3-4F86-96DE-CD907EA2F87D}" type="datetime1">
              <a:rPr lang="zh-TW" altLang="en-US" smtClean="0"/>
              <a:t>2023/5/22</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DEFB4783-6DF8-4E7C-97F5-44C21AFBB31D}" type="slidenum">
              <a:rPr lang="zh-TW" altLang="en-US"/>
              <a:pPr>
                <a:defRPr/>
              </a:pPr>
              <a:t>‹#›</a:t>
            </a:fld>
            <a:endParaRPr lang="zh-TW" altLang="en-US"/>
          </a:p>
        </p:txBody>
      </p:sp>
    </p:spTree>
    <p:extLst>
      <p:ext uri="{BB962C8B-B14F-4D97-AF65-F5344CB8AC3E}">
        <p14:creationId xmlns:p14="http://schemas.microsoft.com/office/powerpoint/2010/main" val="2398120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日期版面配置區 3"/>
          <p:cNvSpPr>
            <a:spLocks noGrp="1"/>
          </p:cNvSpPr>
          <p:nvPr>
            <p:ph type="dt" sz="half" idx="10"/>
          </p:nvPr>
        </p:nvSpPr>
        <p:spPr/>
        <p:txBody>
          <a:bodyPr/>
          <a:lstStyle>
            <a:lvl1pPr>
              <a:defRPr/>
            </a:lvl1pPr>
          </a:lstStyle>
          <a:p>
            <a:pPr>
              <a:defRPr/>
            </a:pPr>
            <a:fld id="{1782CD96-6B96-4980-AE3F-CF98EC68472D}" type="datetime1">
              <a:rPr lang="zh-TW" altLang="en-US" smtClean="0"/>
              <a:t>2023/5/22</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9C1FE92D-5970-4E1C-9103-844475EF3368}" type="slidenum">
              <a:rPr lang="zh-TW" altLang="en-US"/>
              <a:pPr>
                <a:defRPr/>
              </a:pPr>
              <a:t>‹#›</a:t>
            </a:fld>
            <a:endParaRPr lang="zh-TW" altLang="en-US"/>
          </a:p>
        </p:txBody>
      </p:sp>
    </p:spTree>
    <p:extLst>
      <p:ext uri="{BB962C8B-B14F-4D97-AF65-F5344CB8AC3E}">
        <p14:creationId xmlns:p14="http://schemas.microsoft.com/office/powerpoint/2010/main" val="316972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只有標題">
    <p:spTree>
      <p:nvGrpSpPr>
        <p:cNvPr id="1" name=""/>
        <p:cNvGrpSpPr/>
        <p:nvPr/>
      </p:nvGrpSpPr>
      <p:grpSpPr>
        <a:xfrm>
          <a:off x="0" y="0"/>
          <a:ext cx="0" cy="0"/>
          <a:chOff x="0" y="0"/>
          <a:chExt cx="0" cy="0"/>
        </a:xfrm>
      </p:grpSpPr>
      <p:pic>
        <p:nvPicPr>
          <p:cNvPr id="3" name="Picture 2" descr="D:\yi-siou\Twse\1020527-證交所各類文宣品\LOGO、標語-PNG檔\竭誠為您服務-藍.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00788" y="549275"/>
            <a:ext cx="2239962"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4" name="日期版面配置區 3"/>
          <p:cNvSpPr>
            <a:spLocks noGrp="1"/>
          </p:cNvSpPr>
          <p:nvPr>
            <p:ph type="dt" sz="half" idx="10"/>
          </p:nvPr>
        </p:nvSpPr>
        <p:spPr/>
        <p:txBody>
          <a:bodyPr/>
          <a:lstStyle>
            <a:lvl1pPr>
              <a:defRPr/>
            </a:lvl1pPr>
          </a:lstStyle>
          <a:p>
            <a:pPr>
              <a:defRPr/>
            </a:pPr>
            <a:fld id="{537C7A96-A9FD-4E93-B1BD-16A60B3C9E74}" type="datetime1">
              <a:rPr lang="zh-TW" altLang="en-US" smtClean="0"/>
              <a:t>2023/5/22</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74ABF894-61D7-4940-B872-428AAF2D956C}" type="slidenum">
              <a:rPr lang="zh-TW" altLang="en-US"/>
              <a:pPr>
                <a:defRPr/>
              </a:pPr>
              <a:t>‹#›</a:t>
            </a:fld>
            <a:endParaRPr lang="zh-TW" altLang="en-US"/>
          </a:p>
        </p:txBody>
      </p:sp>
    </p:spTree>
    <p:extLst>
      <p:ext uri="{BB962C8B-B14F-4D97-AF65-F5344CB8AC3E}">
        <p14:creationId xmlns:p14="http://schemas.microsoft.com/office/powerpoint/2010/main" val="336744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7A319A21-FEE3-4428-953D-5173480D9511}" type="datetime1">
              <a:rPr lang="zh-TW" altLang="en-US" smtClean="0"/>
              <a:t>2023/5/22</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56E14627-B627-4FE9-9C3A-9FDA1C7AD5B9}" type="slidenum">
              <a:rPr lang="zh-TW" altLang="en-US"/>
              <a:pPr>
                <a:defRPr/>
              </a:pPr>
              <a:t>‹#›</a:t>
            </a:fld>
            <a:endParaRPr lang="zh-TW" altLang="en-US"/>
          </a:p>
        </p:txBody>
      </p:sp>
    </p:spTree>
    <p:extLst>
      <p:ext uri="{BB962C8B-B14F-4D97-AF65-F5344CB8AC3E}">
        <p14:creationId xmlns:p14="http://schemas.microsoft.com/office/powerpoint/2010/main" val="3264888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BB1C58D4-2C07-4EF6-92AF-D4B3C1A591C0}" type="datetime1">
              <a:rPr lang="zh-TW" altLang="en-US" smtClean="0"/>
              <a:t>2023/5/22</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F68AAB0-08DF-4C5F-BE60-6E3AECEB2973}" type="slidenum">
              <a:rPr lang="zh-TW" altLang="en-US"/>
              <a:pPr>
                <a:defRPr/>
              </a:pPr>
              <a:t>‹#›</a:t>
            </a:fld>
            <a:endParaRPr lang="zh-TW" altLang="en-US"/>
          </a:p>
        </p:txBody>
      </p:sp>
    </p:spTree>
    <p:extLst>
      <p:ext uri="{BB962C8B-B14F-4D97-AF65-F5344CB8AC3E}">
        <p14:creationId xmlns:p14="http://schemas.microsoft.com/office/powerpoint/2010/main" val="2749017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圖片 6" descr="簡報內頁、底頁-A.jpg"/>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 descr="C:\Users\user\Desktop\簡報內頁-W25.png"/>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385763" y="177800"/>
            <a:ext cx="731837"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9"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kumimoji="0" sz="1200">
                <a:solidFill>
                  <a:schemeClr val="tx1">
                    <a:tint val="75000"/>
                  </a:schemeClr>
                </a:solidFill>
                <a:latin typeface="+mn-lt"/>
                <a:ea typeface="+mn-ea"/>
              </a:defRPr>
            </a:lvl1pPr>
          </a:lstStyle>
          <a:p>
            <a:pPr>
              <a:defRPr/>
            </a:pPr>
            <a:fld id="{A6743CC3-3D87-4B9A-98F3-2CEEC5343F1F}" type="datetime1">
              <a:rPr lang="zh-TW" altLang="en-US" smtClean="0"/>
              <a:t>2023/5/22</a:t>
            </a:fld>
            <a:endParaRPr lang="zh-TW" altLang="en-US"/>
          </a:p>
        </p:txBody>
      </p:sp>
      <p:sp>
        <p:nvSpPr>
          <p:cNvPr id="5" name="頁尾版面配置區 4"/>
          <p:cNvSpPr>
            <a:spLocks noGrp="1"/>
          </p:cNvSpPr>
          <p:nvPr>
            <p:ph type="ftr" sz="quarter" idx="3"/>
          </p:nvPr>
        </p:nvSpPr>
        <p:spPr>
          <a:xfrm>
            <a:off x="5795963"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3127375" y="6356350"/>
            <a:ext cx="2133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anose="020F0502020204030204" pitchFamily="34" charset="0"/>
              </a:defRPr>
            </a:lvl1pPr>
          </a:lstStyle>
          <a:p>
            <a:pPr>
              <a:defRPr/>
            </a:pPr>
            <a:fld id="{90631AE0-7E7F-4FE1-84FC-AF09932E9987}"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5440" r:id="rId1"/>
    <p:sldLayoutId id="2147485441" r:id="rId2"/>
    <p:sldLayoutId id="2147485442" r:id="rId3"/>
    <p:sldLayoutId id="2147485432" r:id="rId4"/>
    <p:sldLayoutId id="2147485433" r:id="rId5"/>
    <p:sldLayoutId id="2147485434" r:id="rId6"/>
    <p:sldLayoutId id="2147485443" r:id="rId7"/>
    <p:sldLayoutId id="2147485435" r:id="rId8"/>
    <p:sldLayoutId id="2147485436" r:id="rId9"/>
    <p:sldLayoutId id="2147485437" r:id="rId10"/>
    <p:sldLayoutId id="2147485438" r:id="rId11"/>
    <p:sldLayoutId id="2147485439" r:id="rId12"/>
    <p:sldLayoutId id="2147485444" r:id="rId13"/>
    <p:sldLayoutId id="2147485445"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標題 1"/>
          <p:cNvSpPr>
            <a:spLocks noGrp="1"/>
          </p:cNvSpPr>
          <p:nvPr>
            <p:ph type="ctrTitle"/>
          </p:nvPr>
        </p:nvSpPr>
        <p:spPr/>
        <p:txBody>
          <a:bodyPr/>
          <a:lstStyle/>
          <a:p>
            <a:pPr eaLnBrk="1" hangingPunct="1">
              <a:defRPr/>
            </a:pPr>
            <a:r>
              <a:rPr lang="zh-TW" altLang="en-US" b="1" dirty="0">
                <a:solidFill>
                  <a:srgbClr val="1C4C95"/>
                </a:solidFill>
                <a:latin typeface="Arial" panose="020B0604020202020204" pitchFamily="34" charset="0"/>
              </a:rPr>
              <a:t>國內有價證券上市相關</a:t>
            </a:r>
            <a:r>
              <a:rPr lang="zh-TW" altLang="en-US" b="1" dirty="0" smtClean="0">
                <a:solidFill>
                  <a:srgbClr val="1C4C95"/>
                </a:solidFill>
                <a:latin typeface="Arial" panose="020B0604020202020204" pitchFamily="34" charset="0"/>
              </a:rPr>
              <a:t>規章</a:t>
            </a:r>
            <a:r>
              <a:rPr lang="en-US" altLang="zh-TW" b="1" dirty="0" smtClean="0">
                <a:solidFill>
                  <a:srgbClr val="1C4C95"/>
                </a:solidFill>
                <a:latin typeface="Arial" panose="020B0604020202020204" pitchFamily="34" charset="0"/>
              </a:rPr>
              <a:t/>
            </a:r>
            <a:br>
              <a:rPr lang="en-US" altLang="zh-TW" b="1" dirty="0" smtClean="0">
                <a:solidFill>
                  <a:srgbClr val="1C4C95"/>
                </a:solidFill>
                <a:latin typeface="Arial" panose="020B0604020202020204" pitchFamily="34" charset="0"/>
              </a:rPr>
            </a:br>
            <a:r>
              <a:rPr lang="zh-TW" altLang="en-US" b="1" dirty="0" smtClean="0">
                <a:solidFill>
                  <a:srgbClr val="1C4C95"/>
                </a:solidFill>
                <a:latin typeface="Arial" panose="020B0604020202020204" pitchFamily="34" charset="0"/>
              </a:rPr>
              <a:t>新</a:t>
            </a:r>
            <a:r>
              <a:rPr lang="zh-TW" altLang="en-US" b="1" dirty="0">
                <a:solidFill>
                  <a:srgbClr val="1C4C95"/>
                </a:solidFill>
                <a:latin typeface="Arial" panose="020B0604020202020204" pitchFamily="34" charset="0"/>
              </a:rPr>
              <a:t>修正重點 </a:t>
            </a:r>
            <a:endParaRPr lang="zh-TW" altLang="en-US" b="1" dirty="0">
              <a:solidFill>
                <a:srgbClr val="1C4C95"/>
              </a:solidFill>
            </a:endParaRPr>
          </a:p>
        </p:txBody>
      </p:sp>
      <p:sp>
        <p:nvSpPr>
          <p:cNvPr id="3" name="副標題 2"/>
          <p:cNvSpPr>
            <a:spLocks noGrp="1"/>
          </p:cNvSpPr>
          <p:nvPr>
            <p:ph type="subTitle" idx="1"/>
          </p:nvPr>
        </p:nvSpPr>
        <p:spPr>
          <a:xfrm>
            <a:off x="1371600" y="4365104"/>
            <a:ext cx="6400800" cy="792089"/>
          </a:xfrm>
        </p:spPr>
        <p:txBody>
          <a:bodyPr/>
          <a:lstStyle/>
          <a:p>
            <a:pPr eaLnBrk="1" fontAlgn="auto" hangingPunct="1">
              <a:spcBef>
                <a:spcPts val="400"/>
              </a:spcBef>
              <a:spcAft>
                <a:spcPts val="0"/>
              </a:spcAft>
              <a:defRPr/>
            </a:pPr>
            <a:r>
              <a:rPr lang="zh-TW" altLang="en-US" sz="2000" b="1" dirty="0" smtClean="0">
                <a:solidFill>
                  <a:srgbClr val="333399"/>
                </a:solidFill>
                <a:effectLst>
                  <a:outerShdw dist="38096" dir="2700000">
                    <a:srgbClr val="C0C0C0"/>
                  </a:outerShdw>
                </a:effectLst>
                <a:ea typeface="標楷體" pitchFamily="65"/>
              </a:rPr>
              <a:t>上市</a:t>
            </a:r>
            <a:r>
              <a:rPr lang="zh-TW" altLang="en-US" sz="2000" b="1" dirty="0">
                <a:solidFill>
                  <a:srgbClr val="333399"/>
                </a:solidFill>
                <a:effectLst>
                  <a:outerShdw dist="38096" dir="2700000">
                    <a:srgbClr val="C0C0C0"/>
                  </a:outerShdw>
                </a:effectLst>
                <a:ea typeface="標楷體" pitchFamily="65"/>
              </a:rPr>
              <a:t>一</a:t>
            </a:r>
            <a:r>
              <a:rPr lang="zh-TW" altLang="en-US" sz="2000" b="1" dirty="0" smtClean="0">
                <a:solidFill>
                  <a:srgbClr val="333399"/>
                </a:solidFill>
                <a:effectLst>
                  <a:outerShdw dist="38096" dir="2700000">
                    <a:srgbClr val="C0C0C0"/>
                  </a:outerShdw>
                </a:effectLst>
                <a:ea typeface="標楷體" pitchFamily="65"/>
              </a:rPr>
              <a:t>部</a:t>
            </a:r>
            <a:endParaRPr lang="en-US" altLang="zh-TW" sz="2000" b="1" dirty="0" smtClean="0">
              <a:solidFill>
                <a:srgbClr val="333399"/>
              </a:solidFill>
              <a:effectLst>
                <a:outerShdw dist="38096" dir="2700000">
                  <a:srgbClr val="C0C0C0"/>
                </a:outerShdw>
              </a:effectLst>
              <a:ea typeface="標楷體" pitchFamily="65"/>
            </a:endParaRPr>
          </a:p>
          <a:p>
            <a:pPr eaLnBrk="1" fontAlgn="auto" hangingPunct="1">
              <a:spcBef>
                <a:spcPts val="400"/>
              </a:spcBef>
              <a:spcAft>
                <a:spcPts val="0"/>
              </a:spcAft>
              <a:defRPr/>
            </a:pPr>
            <a:r>
              <a:rPr lang="en-US" altLang="zh-TW" sz="2000" dirty="0" smtClean="0">
                <a:solidFill>
                  <a:srgbClr val="333399"/>
                </a:solidFill>
                <a:effectLst>
                  <a:outerShdw dist="38096" dir="2700000">
                    <a:srgbClr val="C0C0C0"/>
                  </a:outerShdw>
                </a:effectLst>
                <a:latin typeface="Times New Roman" panose="02020603050405020304" pitchFamily="18" charset="0"/>
                <a:ea typeface="標楷體" pitchFamily="65"/>
                <a:cs typeface="Times New Roman" panose="02020603050405020304" pitchFamily="18" charset="0"/>
              </a:rPr>
              <a:t>112.06</a:t>
            </a:r>
            <a:endParaRPr lang="en-US" altLang="zh-TW" sz="2000" dirty="0">
              <a:solidFill>
                <a:srgbClr val="333399"/>
              </a:solidFill>
              <a:effectLst>
                <a:outerShdw dist="38096" dir="2700000">
                  <a:srgbClr val="C0C0C0"/>
                </a:outerShdw>
              </a:effectLst>
              <a:latin typeface="Times New Roman" panose="02020603050405020304" pitchFamily="18" charset="0"/>
              <a:ea typeface="標楷體" pitchFamily="65"/>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標題 1"/>
          <p:cNvSpPr>
            <a:spLocks noGrp="1"/>
          </p:cNvSpPr>
          <p:nvPr>
            <p:ph type="title"/>
          </p:nvPr>
        </p:nvSpPr>
        <p:spPr>
          <a:xfrm>
            <a:off x="612775" y="23922"/>
            <a:ext cx="8153400" cy="990600"/>
          </a:xfrm>
        </p:spPr>
        <p:txBody>
          <a:bodyPr/>
          <a:lstStyle/>
          <a:p>
            <a:r>
              <a:rPr lang="zh-TW" altLang="en-US" sz="2800" b="1" u="sng" dirty="0" smtClean="0">
                <a:solidFill>
                  <a:srgbClr val="1A0585"/>
                </a:solidFill>
                <a:latin typeface="標楷體" panose="03000509000000000000" pitchFamily="65" charset="-120"/>
                <a:ea typeface="標楷體" panose="03000509000000000000" pitchFamily="65" charset="-120"/>
              </a:rPr>
              <a:t>新增創投公司投資總額計算但書規定</a:t>
            </a:r>
            <a:endParaRPr lang="zh-TW" altLang="en-US" sz="2800" dirty="0"/>
          </a:p>
        </p:txBody>
      </p:sp>
      <p:sp>
        <p:nvSpPr>
          <p:cNvPr id="24580"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80000"/>
              </a:lnSpc>
              <a:spcBef>
                <a:spcPct val="0"/>
              </a:spcBef>
              <a:spcAft>
                <a:spcPct val="0"/>
              </a:spcAft>
              <a:buClrTx/>
              <a:buSzTx/>
              <a:buFontTx/>
              <a:buNone/>
              <a:tabLst/>
              <a:defRPr/>
            </a:pPr>
            <a:fld id="{562FE60B-6EEB-4E83-BCEF-43EB6E71FD6C}" type="slidenum">
              <a:rPr kumimoji="0"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新細明體" panose="02020500000000000000" pitchFamily="18" charset="-120"/>
                <a:cs typeface="+mn-cs"/>
              </a:rPr>
              <a:pPr marL="0" marR="0" lvl="0" indent="0" algn="ctr" defTabSz="914400" rtl="0" eaLnBrk="1" fontAlgn="base" latinLnBrk="0" hangingPunct="1">
                <a:lnSpc>
                  <a:spcPct val="80000"/>
                </a:lnSpc>
                <a:spcBef>
                  <a:spcPct val="0"/>
                </a:spcBef>
                <a:spcAft>
                  <a:spcPct val="0"/>
                </a:spcAft>
                <a:buClrTx/>
                <a:buSzTx/>
                <a:buFontTx/>
                <a:buNone/>
                <a:tabLst/>
                <a:defRPr/>
              </a:pPr>
              <a:t>9</a:t>
            </a:fld>
            <a:endParaRPr kumimoji="0" lang="en-US" altLang="zh-TW" sz="1200" b="0"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24581" name="文字方塊 4"/>
          <p:cNvSpPr txBox="1">
            <a:spLocks noChangeArrowheads="1"/>
          </p:cNvSpPr>
          <p:nvPr/>
        </p:nvSpPr>
        <p:spPr bwMode="auto">
          <a:xfrm>
            <a:off x="7956376" y="564229"/>
            <a:ext cx="12858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TW" sz="1800" b="0" i="0" u="none" strike="noStrike" kern="1200" cap="none" spc="0" normalizeH="0" baseline="0" noProof="0" dirty="0" smtClean="0">
                <a:ln>
                  <a:noFill/>
                </a:ln>
                <a:solidFill>
                  <a:srgbClr val="FF3300"/>
                </a:solidFill>
                <a:effectLst/>
                <a:uLnTx/>
                <a:uFillTx/>
                <a:latin typeface="Arial" panose="020B0604020202020204" pitchFamily="34" charset="0"/>
                <a:ea typeface="新細明體" panose="02020500000000000000" pitchFamily="18" charset="-120"/>
                <a:cs typeface="+mn-cs"/>
              </a:rPr>
              <a:t>112.02.01</a:t>
            </a:r>
            <a:endParaRPr kumimoji="1" lang="zh-TW" altLang="en-US" sz="1800" b="0" i="0" u="none" strike="noStrike" kern="1200" cap="none" spc="0" normalizeH="0" baseline="0" noProof="0" dirty="0">
              <a:ln>
                <a:noFill/>
              </a:ln>
              <a:solidFill>
                <a:srgbClr val="FF3300"/>
              </a:solidFill>
              <a:effectLst/>
              <a:uLnTx/>
              <a:uFillTx/>
              <a:latin typeface="Arial" panose="020B0604020202020204" pitchFamily="34" charset="0"/>
              <a:ea typeface="新細明體" panose="02020500000000000000" pitchFamily="18" charset="-120"/>
              <a:cs typeface="+mn-cs"/>
            </a:endParaRPr>
          </a:p>
        </p:txBody>
      </p:sp>
      <p:graphicFrame>
        <p:nvGraphicFramePr>
          <p:cNvPr id="7" name="表格 6"/>
          <p:cNvGraphicFramePr>
            <a:graphicFrameLocks noGrp="1"/>
          </p:cNvGraphicFramePr>
          <p:nvPr>
            <p:extLst>
              <p:ext uri="{D42A27DB-BD31-4B8C-83A1-F6EECF244321}">
                <p14:modId xmlns:p14="http://schemas.microsoft.com/office/powerpoint/2010/main" val="2743833155"/>
              </p:ext>
            </p:extLst>
          </p:nvPr>
        </p:nvGraphicFramePr>
        <p:xfrm>
          <a:off x="251520" y="2028650"/>
          <a:ext cx="8514655" cy="4672202"/>
        </p:xfrm>
        <a:graphic>
          <a:graphicData uri="http://schemas.openxmlformats.org/drawingml/2006/table">
            <a:tbl>
              <a:tblPr firstRow="1" bandRow="1">
                <a:tableStyleId>{5C22544A-7EE6-4342-B048-85BDC9FD1C3A}</a:tableStyleId>
              </a:tblPr>
              <a:tblGrid>
                <a:gridCol w="8514655">
                  <a:extLst>
                    <a:ext uri="{9D8B030D-6E8A-4147-A177-3AD203B41FA5}">
                      <a16:colId xmlns:a16="http://schemas.microsoft.com/office/drawing/2014/main" val="20000"/>
                    </a:ext>
                  </a:extLst>
                </a:gridCol>
              </a:tblGrid>
              <a:tr h="427410">
                <a:tc>
                  <a:txBody>
                    <a:bodyPr/>
                    <a:lstStyle/>
                    <a:p>
                      <a:pPr algn="ctr"/>
                      <a:r>
                        <a:rPr lang="zh-TW" altLang="en-US" sz="2000" b="1" dirty="0" smtClean="0">
                          <a:latin typeface="標楷體" panose="03000509000000000000" pitchFamily="65" charset="-120"/>
                          <a:ea typeface="標楷體" panose="03000509000000000000" pitchFamily="65" charset="-120"/>
                        </a:rPr>
                        <a:t>修正重點內容</a:t>
                      </a:r>
                      <a:endParaRPr lang="zh-TW" altLang="en-US" sz="2000" b="1" dirty="0">
                        <a:latin typeface="標楷體" panose="03000509000000000000" pitchFamily="65" charset="-120"/>
                        <a:ea typeface="標楷體" panose="03000509000000000000" pitchFamily="65" charset="-120"/>
                      </a:endParaRPr>
                    </a:p>
                  </a:txBody>
                  <a:tcPr marL="91445" marR="91445" marT="45715" marB="45715"/>
                </a:tc>
                <a:extLst>
                  <a:ext uri="{0D108BD9-81ED-4DB2-BD59-A6C34878D82A}">
                    <a16:rowId xmlns:a16="http://schemas.microsoft.com/office/drawing/2014/main" val="10000"/>
                  </a:ext>
                </a:extLst>
              </a:tr>
              <a:tr h="1877548">
                <a:tc>
                  <a:txBody>
                    <a:bodyPr/>
                    <a:lstStyle/>
                    <a:p>
                      <a:pPr marL="342900" indent="-342900" algn="just">
                        <a:spcAft>
                          <a:spcPts val="0"/>
                        </a:spcAft>
                        <a:buFont typeface="Wingdings" panose="05000000000000000000" pitchFamily="2" charset="2"/>
                        <a:buChar char="n"/>
                      </a:pPr>
                      <a:r>
                        <a:rPr lang="zh-TW" altLang="en-US" sz="2000" b="0" dirty="0" smtClean="0">
                          <a:solidFill>
                            <a:schemeClr val="tx1"/>
                          </a:solidFill>
                          <a:latin typeface="標楷體" pitchFamily="65" charset="-120"/>
                          <a:ea typeface="標楷體" pitchFamily="65" charset="-120"/>
                        </a:rPr>
                        <a:t>申請股票上市之創業投資公司，合於第四條及下列各款條件者，同意其股票上市：</a:t>
                      </a:r>
                      <a:endParaRPr lang="en-US" altLang="zh-TW" sz="2000" b="0" dirty="0" smtClean="0">
                        <a:solidFill>
                          <a:schemeClr val="tx1"/>
                        </a:solidFill>
                        <a:latin typeface="標楷體" pitchFamily="65" charset="-120"/>
                        <a:ea typeface="標楷體" pitchFamily="65" charset="-120"/>
                      </a:endParaRPr>
                    </a:p>
                    <a:p>
                      <a:pPr marL="342900" indent="-342900" algn="just">
                        <a:spcAft>
                          <a:spcPts val="0"/>
                        </a:spcAft>
                        <a:buFont typeface="Wingdings" panose="05000000000000000000" pitchFamily="2" charset="2"/>
                        <a:buChar char="n"/>
                      </a:pPr>
                      <a:r>
                        <a:rPr lang="zh-TW" altLang="en-US" sz="2000" b="0" kern="1200" dirty="0" smtClean="0">
                          <a:solidFill>
                            <a:schemeClr val="tx1"/>
                          </a:solidFill>
                          <a:latin typeface="標楷體" pitchFamily="65" charset="-120"/>
                          <a:ea typeface="標楷體" pitchFamily="65" charset="-120"/>
                          <a:cs typeface="+mn-cs"/>
                        </a:rPr>
                        <a:t>六、申請上市時及最近二會計年度財務報告日投資總額均達申請公司資產總額百分之六十以上。</a:t>
                      </a:r>
                      <a:r>
                        <a:rPr lang="zh-TW" altLang="en-US" sz="2000" b="0" kern="1200" dirty="0" smtClean="0">
                          <a:solidFill>
                            <a:srgbClr val="FF0000"/>
                          </a:solidFill>
                          <a:latin typeface="標楷體" pitchFamily="65" charset="-120"/>
                          <a:ea typeface="標楷體" pitchFamily="65" charset="-120"/>
                          <a:cs typeface="+mn-cs"/>
                        </a:rPr>
                        <a:t>但資產總額扣除投資按公允價值衡量為淨增加之評價調整數後，其計算符合規定比率者，不在此限。</a:t>
                      </a:r>
                    </a:p>
                  </a:txBody>
                  <a:tcPr marL="91445" marR="91445" marT="45715" marB="45715"/>
                </a:tc>
                <a:extLst>
                  <a:ext uri="{0D108BD9-81ED-4DB2-BD59-A6C34878D82A}">
                    <a16:rowId xmlns:a16="http://schemas.microsoft.com/office/drawing/2014/main" val="10001"/>
                  </a:ext>
                </a:extLst>
              </a:tr>
              <a:tr h="2367244">
                <a:tc>
                  <a:txBody>
                    <a:bodyPr/>
                    <a:lstStyle/>
                    <a:p>
                      <a:pPr marL="342900" indent="-342900" algn="just">
                        <a:spcAft>
                          <a:spcPts val="0"/>
                        </a:spcAft>
                        <a:buFont typeface="Wingdings" panose="05000000000000000000" pitchFamily="2" charset="2"/>
                        <a:buChar char="n"/>
                      </a:pPr>
                      <a:r>
                        <a:rPr lang="zh-TW" altLang="en-US" sz="1800" b="1" dirty="0" smtClean="0">
                          <a:solidFill>
                            <a:schemeClr val="tx1"/>
                          </a:solidFill>
                          <a:latin typeface="標楷體" pitchFamily="65" charset="-120"/>
                          <a:ea typeface="標楷體" pitchFamily="65" charset="-120"/>
                        </a:rPr>
                        <a:t>修正理由</a:t>
                      </a:r>
                      <a:endParaRPr lang="en-US" altLang="zh-TW" sz="1800" b="1" dirty="0" smtClean="0">
                        <a:solidFill>
                          <a:schemeClr val="tx1"/>
                        </a:solidFill>
                        <a:latin typeface="標楷體" pitchFamily="65" charset="-120"/>
                        <a:ea typeface="標楷體" pitchFamily="65" charset="-120"/>
                      </a:endParaRPr>
                    </a:p>
                    <a:p>
                      <a:pPr marL="342900" indent="-342900" algn="just">
                        <a:spcAft>
                          <a:spcPts val="0"/>
                        </a:spcAft>
                        <a:buFont typeface="Wingdings" panose="05000000000000000000" pitchFamily="2" charset="2"/>
                        <a:buChar char="n"/>
                      </a:pPr>
                      <a:r>
                        <a:rPr lang="zh-TW" altLang="en-US" sz="2000" b="0" dirty="0" smtClean="0">
                          <a:solidFill>
                            <a:schemeClr val="tx1"/>
                          </a:solidFill>
                          <a:latin typeface="標楷體" pitchFamily="65" charset="-120"/>
                          <a:ea typeface="標楷體" pitchFamily="65" charset="-120"/>
                        </a:rPr>
                        <a:t>按第六款制定目的係規範創投事業投資新興產業應維持一定投資比率，方符合創投事業設立本旨。考量創投公司如因投資按公允價值衡量為淨增加，進而使比率計算上未能符合本款規定，為避免影響創投事業投資決策並兼顧原股東權益保障，爰增訂第六款但書規定，明定資產總額扣除投資按公允價值衡量為淨增加之評價調整數後，其計算符合規定比率者，不在此限。</a:t>
                      </a:r>
                      <a:endParaRPr lang="en-US" altLang="zh-TW" sz="2000" b="0" dirty="0" smtClean="0">
                        <a:solidFill>
                          <a:schemeClr val="tx1"/>
                        </a:solidFill>
                        <a:latin typeface="標楷體" pitchFamily="65" charset="-120"/>
                        <a:ea typeface="標楷體" pitchFamily="65" charset="-120"/>
                      </a:endParaRPr>
                    </a:p>
                  </a:txBody>
                  <a:tcPr marL="91445" marR="91445" marT="45715" marB="45715"/>
                </a:tc>
                <a:extLst>
                  <a:ext uri="{0D108BD9-81ED-4DB2-BD59-A6C34878D82A}">
                    <a16:rowId xmlns:a16="http://schemas.microsoft.com/office/drawing/2014/main" val="3427590086"/>
                  </a:ext>
                </a:extLst>
              </a:tr>
            </a:tbl>
          </a:graphicData>
        </a:graphic>
      </p:graphicFrame>
      <p:sp>
        <p:nvSpPr>
          <p:cNvPr id="8" name="內容版面配置區 2"/>
          <p:cNvSpPr txBox="1">
            <a:spLocks/>
          </p:cNvSpPr>
          <p:nvPr/>
        </p:nvSpPr>
        <p:spPr bwMode="auto">
          <a:xfrm>
            <a:off x="140623" y="1040902"/>
            <a:ext cx="8736447" cy="987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kumimoji="0" lang="zh-TW" altLang="en-US" sz="2400" dirty="0" smtClean="0">
                <a:solidFill>
                  <a:srgbClr val="0000CC"/>
                </a:solidFill>
                <a:latin typeface="標楷體" panose="03000509000000000000" pitchFamily="65" charset="-120"/>
                <a:ea typeface="標楷體" panose="03000509000000000000" pitchFamily="65" charset="-120"/>
              </a:rPr>
              <a:t>有價證券上市審查準則第</a:t>
            </a:r>
            <a:r>
              <a:rPr kumimoji="0" lang="en-US" altLang="zh-TW" sz="2400" dirty="0" smtClean="0">
                <a:solidFill>
                  <a:srgbClr val="0000CC"/>
                </a:solidFill>
                <a:latin typeface="標楷體" panose="03000509000000000000" pitchFamily="65" charset="-120"/>
                <a:ea typeface="標楷體" panose="03000509000000000000" pitchFamily="65" charset="-120"/>
              </a:rPr>
              <a:t>20</a:t>
            </a:r>
            <a:r>
              <a:rPr kumimoji="0" lang="zh-TW" altLang="en-US" sz="2400" dirty="0" smtClean="0">
                <a:solidFill>
                  <a:srgbClr val="0000CC"/>
                </a:solidFill>
                <a:latin typeface="標楷體" panose="03000509000000000000" pitchFamily="65" charset="-120"/>
                <a:ea typeface="標楷體" panose="03000509000000000000" pitchFamily="65" charset="-120"/>
              </a:rPr>
              <a:t>條之</a:t>
            </a:r>
            <a:r>
              <a:rPr kumimoji="0" lang="en-US" altLang="zh-TW" sz="2400" dirty="0" smtClean="0">
                <a:solidFill>
                  <a:srgbClr val="0000CC"/>
                </a:solidFill>
                <a:latin typeface="標楷體" panose="03000509000000000000" pitchFamily="65" charset="-120"/>
                <a:ea typeface="標楷體" panose="03000509000000000000" pitchFamily="65" charset="-120"/>
              </a:rPr>
              <a:t>2</a:t>
            </a:r>
            <a:r>
              <a:rPr kumimoji="0" lang="zh-TW" altLang="en-US" sz="2400" dirty="0" smtClean="0">
                <a:solidFill>
                  <a:srgbClr val="0000CC"/>
                </a:solidFill>
                <a:latin typeface="標楷體" panose="03000509000000000000" pitchFamily="65" charset="-120"/>
                <a:ea typeface="標楷體" panose="03000509000000000000" pitchFamily="65" charset="-120"/>
              </a:rPr>
              <a:t>第</a:t>
            </a:r>
            <a:r>
              <a:rPr kumimoji="0" lang="en-US" altLang="zh-TW" sz="2400" dirty="0" smtClean="0">
                <a:solidFill>
                  <a:srgbClr val="0000CC"/>
                </a:solidFill>
                <a:latin typeface="標楷體" panose="03000509000000000000" pitchFamily="65" charset="-120"/>
                <a:ea typeface="標楷體" panose="03000509000000000000" pitchFamily="65" charset="-120"/>
              </a:rPr>
              <a:t>6</a:t>
            </a:r>
            <a:r>
              <a:rPr kumimoji="0" lang="zh-TW" altLang="en-US" sz="2400" dirty="0" smtClean="0">
                <a:solidFill>
                  <a:srgbClr val="0000CC"/>
                </a:solidFill>
                <a:latin typeface="標楷體" panose="03000509000000000000" pitchFamily="65" charset="-120"/>
                <a:ea typeface="標楷體" panose="03000509000000000000" pitchFamily="65" charset="-120"/>
              </a:rPr>
              <a:t>款</a:t>
            </a:r>
            <a:r>
              <a:rPr kumimoji="0" lang="en-US" altLang="zh-TW" sz="2400" dirty="0" smtClean="0">
                <a:solidFill>
                  <a:srgbClr val="0000CC"/>
                </a:solidFill>
                <a:latin typeface="標楷體" panose="03000509000000000000" pitchFamily="65" charset="-120"/>
                <a:ea typeface="標楷體" panose="03000509000000000000" pitchFamily="65" charset="-120"/>
              </a:rPr>
              <a:t>(</a:t>
            </a:r>
            <a:r>
              <a:rPr kumimoji="0" lang="zh-TW" altLang="en-US" sz="2400" dirty="0" smtClean="0">
                <a:solidFill>
                  <a:srgbClr val="0000CC"/>
                </a:solidFill>
                <a:latin typeface="標楷體" panose="03000509000000000000" pitchFamily="65" charset="-120"/>
                <a:ea typeface="標楷體" panose="03000509000000000000" pitchFamily="65" charset="-120"/>
              </a:rPr>
              <a:t>申請上市標準</a:t>
            </a:r>
            <a:r>
              <a:rPr kumimoji="0" lang="en-US" altLang="zh-TW" sz="2400" dirty="0" smtClean="0">
                <a:solidFill>
                  <a:srgbClr val="0000CC"/>
                </a:solidFill>
                <a:latin typeface="標楷體" panose="03000509000000000000" pitchFamily="65" charset="-120"/>
                <a:ea typeface="標楷體" panose="03000509000000000000" pitchFamily="65" charset="-120"/>
              </a:rPr>
              <a:t>)</a:t>
            </a:r>
          </a:p>
          <a:p>
            <a:pPr>
              <a:buFont typeface="Wingdings" panose="05000000000000000000" pitchFamily="2" charset="2"/>
              <a:buChar char="Ø"/>
            </a:pPr>
            <a:r>
              <a:rPr kumimoji="0" lang="zh-TW" altLang="en-US" sz="2400" dirty="0" smtClean="0">
                <a:solidFill>
                  <a:srgbClr val="0000CC"/>
                </a:solidFill>
                <a:latin typeface="標楷體" panose="03000509000000000000" pitchFamily="65" charset="-120"/>
                <a:ea typeface="標楷體" panose="03000509000000000000" pitchFamily="65" charset="-120"/>
              </a:rPr>
              <a:t>營業細則第</a:t>
            </a:r>
            <a:r>
              <a:rPr kumimoji="0" lang="en-US" altLang="zh-TW" sz="2400" dirty="0" smtClean="0">
                <a:solidFill>
                  <a:srgbClr val="0000CC"/>
                </a:solidFill>
                <a:latin typeface="標楷體" panose="03000509000000000000" pitchFamily="65" charset="-120"/>
                <a:ea typeface="標楷體" panose="03000509000000000000" pitchFamily="65" charset="-120"/>
              </a:rPr>
              <a:t>49</a:t>
            </a:r>
            <a:r>
              <a:rPr kumimoji="0" lang="zh-TW" altLang="en-US" sz="2400" dirty="0" smtClean="0">
                <a:solidFill>
                  <a:srgbClr val="0000CC"/>
                </a:solidFill>
                <a:latin typeface="標楷體" panose="03000509000000000000" pitchFamily="65" charset="-120"/>
                <a:ea typeface="標楷體" panose="03000509000000000000" pitchFamily="65" charset="-120"/>
              </a:rPr>
              <a:t>條第</a:t>
            </a:r>
            <a:r>
              <a:rPr kumimoji="0" lang="en-US" altLang="zh-TW" sz="2400" dirty="0" smtClean="0">
                <a:solidFill>
                  <a:srgbClr val="0000CC"/>
                </a:solidFill>
                <a:latin typeface="標楷體" panose="03000509000000000000" pitchFamily="65" charset="-120"/>
                <a:ea typeface="標楷體" panose="03000509000000000000" pitchFamily="65" charset="-120"/>
              </a:rPr>
              <a:t>1</a:t>
            </a:r>
            <a:r>
              <a:rPr kumimoji="0" lang="zh-TW" altLang="en-US" sz="2400" dirty="0" smtClean="0">
                <a:solidFill>
                  <a:srgbClr val="0000CC"/>
                </a:solidFill>
                <a:latin typeface="標楷體" panose="03000509000000000000" pitchFamily="65" charset="-120"/>
                <a:ea typeface="標楷體" panose="03000509000000000000" pitchFamily="65" charset="-120"/>
              </a:rPr>
              <a:t>項第</a:t>
            </a:r>
            <a:r>
              <a:rPr kumimoji="0" lang="en-US" altLang="zh-TW" sz="2400" dirty="0" smtClean="0">
                <a:solidFill>
                  <a:srgbClr val="0000CC"/>
                </a:solidFill>
                <a:latin typeface="標楷體" panose="03000509000000000000" pitchFamily="65" charset="-120"/>
                <a:ea typeface="標楷體" panose="03000509000000000000" pitchFamily="65" charset="-120"/>
              </a:rPr>
              <a:t>17</a:t>
            </a:r>
            <a:r>
              <a:rPr kumimoji="0" lang="zh-TW" altLang="en-US" sz="2400" dirty="0" smtClean="0">
                <a:solidFill>
                  <a:srgbClr val="0000CC"/>
                </a:solidFill>
                <a:latin typeface="標楷體" panose="03000509000000000000" pitchFamily="65" charset="-120"/>
                <a:ea typeface="標楷體" panose="03000509000000000000" pitchFamily="65" charset="-120"/>
              </a:rPr>
              <a:t>款</a:t>
            </a:r>
            <a:r>
              <a:rPr kumimoji="0" lang="en-US" altLang="zh-TW" sz="2400" dirty="0" smtClean="0">
                <a:solidFill>
                  <a:srgbClr val="0000CC"/>
                </a:solidFill>
                <a:latin typeface="標楷體" panose="03000509000000000000" pitchFamily="65" charset="-120"/>
                <a:ea typeface="標楷體" panose="03000509000000000000" pitchFamily="65" charset="-120"/>
              </a:rPr>
              <a:t>(</a:t>
            </a:r>
            <a:r>
              <a:rPr kumimoji="0" lang="zh-TW" altLang="en-US" sz="2400" dirty="0" smtClean="0">
                <a:solidFill>
                  <a:srgbClr val="0000CC"/>
                </a:solidFill>
                <a:latin typeface="標楷體" panose="03000509000000000000" pitchFamily="65" charset="-120"/>
                <a:ea typeface="標楷體" panose="03000509000000000000" pitchFamily="65" charset="-120"/>
              </a:rPr>
              <a:t>上市後持續義務</a:t>
            </a:r>
            <a:r>
              <a:rPr kumimoji="0" lang="en-US" altLang="zh-TW" sz="2400" dirty="0" smtClean="0">
                <a:solidFill>
                  <a:srgbClr val="0000CC"/>
                </a:solidFill>
                <a:latin typeface="標楷體" panose="03000509000000000000" pitchFamily="65" charset="-120"/>
                <a:ea typeface="標楷體" panose="03000509000000000000" pitchFamily="65" charset="-120"/>
              </a:rPr>
              <a:t>)</a:t>
            </a:r>
            <a:endParaRPr kumimoji="0" lang="zh-TW" altLang="en-US" sz="2400" dirty="0" smtClean="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Char char="Ø"/>
            </a:pPr>
            <a:endParaRPr kumimoji="0" lang="en-US" altLang="zh-TW" sz="2400" dirty="0" smtClean="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None/>
            </a:pPr>
            <a:r>
              <a:rPr kumimoji="0" lang="zh-TW" altLang="en-US" sz="2400" dirty="0" smtClean="0">
                <a:solidFill>
                  <a:srgbClr val="0000CC"/>
                </a:solidFill>
                <a:latin typeface="標楷體" panose="03000509000000000000" pitchFamily="65" charset="-120"/>
                <a:ea typeface="標楷體" panose="03000509000000000000" pitchFamily="65" charset="-120"/>
              </a:rPr>
              <a:t>  </a:t>
            </a:r>
            <a:endParaRPr kumimoji="0" lang="en-US" altLang="zh-TW" sz="2400" dirty="0" smtClean="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Char char="Ø"/>
            </a:pPr>
            <a:endParaRPr kumimoji="0" lang="zh-TW" altLang="en-US" sz="2400" dirty="0"/>
          </a:p>
        </p:txBody>
      </p:sp>
    </p:spTree>
    <p:extLst>
      <p:ext uri="{BB962C8B-B14F-4D97-AF65-F5344CB8AC3E}">
        <p14:creationId xmlns:p14="http://schemas.microsoft.com/office/powerpoint/2010/main" val="2762323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標題 1"/>
          <p:cNvSpPr>
            <a:spLocks noGrp="1"/>
          </p:cNvSpPr>
          <p:nvPr>
            <p:ph type="title"/>
          </p:nvPr>
        </p:nvSpPr>
        <p:spPr>
          <a:xfrm>
            <a:off x="612775" y="23922"/>
            <a:ext cx="8153400" cy="990600"/>
          </a:xfrm>
        </p:spPr>
        <p:txBody>
          <a:bodyPr/>
          <a:lstStyle/>
          <a:p>
            <a:pPr algn="ctr"/>
            <a:r>
              <a:rPr lang="zh-TW" altLang="en-US" sz="3200" b="1" u="sng" dirty="0" smtClean="0">
                <a:solidFill>
                  <a:srgbClr val="1A0585"/>
                </a:solidFill>
                <a:latin typeface="標楷體" panose="03000509000000000000" pitchFamily="65" charset="-120"/>
                <a:ea typeface="標楷體" panose="03000509000000000000" pitchFamily="65" charset="-120"/>
              </a:rPr>
              <a:t>設置公司治理主管</a:t>
            </a:r>
            <a:endParaRPr lang="zh-TW" altLang="en-US" sz="3200" dirty="0"/>
          </a:p>
        </p:txBody>
      </p:sp>
      <p:sp>
        <p:nvSpPr>
          <p:cNvPr id="24579" name="內容版面配置區 2"/>
          <p:cNvSpPr>
            <a:spLocks noGrp="1"/>
          </p:cNvSpPr>
          <p:nvPr>
            <p:ph sz="quarter" idx="1"/>
          </p:nvPr>
        </p:nvSpPr>
        <p:spPr>
          <a:xfrm>
            <a:off x="612775" y="1173974"/>
            <a:ext cx="8153400" cy="987748"/>
          </a:xfrm>
        </p:spPr>
        <p:txBody>
          <a:bodyPr/>
          <a:lstStyle/>
          <a:p>
            <a:pPr>
              <a:buFont typeface="Wingdings" panose="05000000000000000000" pitchFamily="2" charset="2"/>
              <a:buChar char="Ø"/>
            </a:pPr>
            <a:r>
              <a:rPr lang="zh-TW" altLang="en-US" sz="2400" dirty="0" smtClean="0">
                <a:solidFill>
                  <a:srgbClr val="0000CC"/>
                </a:solidFill>
                <a:latin typeface="標楷體" panose="03000509000000000000" pitchFamily="65" charset="-120"/>
                <a:ea typeface="標楷體" panose="03000509000000000000" pitchFamily="65" charset="-120"/>
              </a:rPr>
              <a:t>有價證券上市審查準則第</a:t>
            </a:r>
            <a:r>
              <a:rPr lang="en-US" altLang="zh-TW" sz="2400" dirty="0" smtClean="0">
                <a:solidFill>
                  <a:srgbClr val="0000CC"/>
                </a:solidFill>
                <a:latin typeface="標楷體" panose="03000509000000000000" pitchFamily="65" charset="-120"/>
                <a:ea typeface="標楷體" panose="03000509000000000000" pitchFamily="65" charset="-120"/>
              </a:rPr>
              <a:t>2</a:t>
            </a:r>
            <a:r>
              <a:rPr lang="zh-TW" altLang="en-US" sz="2400" dirty="0" smtClean="0">
                <a:solidFill>
                  <a:srgbClr val="0000CC"/>
                </a:solidFill>
                <a:latin typeface="標楷體" panose="03000509000000000000" pitchFamily="65" charset="-120"/>
                <a:ea typeface="標楷體" panose="03000509000000000000" pitchFamily="65" charset="-120"/>
              </a:rPr>
              <a:t>條之</a:t>
            </a:r>
            <a:r>
              <a:rPr lang="en-US" altLang="zh-TW" sz="2400" dirty="0" smtClean="0">
                <a:solidFill>
                  <a:srgbClr val="0000CC"/>
                </a:solidFill>
                <a:latin typeface="標楷體" panose="03000509000000000000" pitchFamily="65" charset="-120"/>
                <a:ea typeface="標楷體" panose="03000509000000000000" pitchFamily="65" charset="-120"/>
              </a:rPr>
              <a:t>2</a:t>
            </a:r>
            <a:r>
              <a:rPr lang="zh-TW" altLang="en-US" sz="2400" dirty="0" smtClean="0">
                <a:solidFill>
                  <a:srgbClr val="FF0000"/>
                </a:solidFill>
                <a:latin typeface="標楷體" panose="03000509000000000000" pitchFamily="65" charset="-120"/>
                <a:ea typeface="標楷體" panose="03000509000000000000" pitchFamily="65" charset="-120"/>
              </a:rPr>
              <a:t>（</a:t>
            </a:r>
            <a:r>
              <a:rPr lang="en-US" altLang="zh-TW" sz="2400" dirty="0" smtClean="0">
                <a:solidFill>
                  <a:srgbClr val="FF0000"/>
                </a:solidFill>
                <a:latin typeface="標楷體" panose="03000509000000000000" pitchFamily="65" charset="-120"/>
                <a:ea typeface="標楷體" panose="03000509000000000000" pitchFamily="65" charset="-120"/>
              </a:rPr>
              <a:t>112.1.1</a:t>
            </a:r>
            <a:r>
              <a:rPr lang="zh-TW" altLang="en-US" sz="2400" dirty="0" smtClean="0">
                <a:solidFill>
                  <a:srgbClr val="FF0000"/>
                </a:solidFill>
                <a:latin typeface="標楷體" panose="03000509000000000000" pitchFamily="65" charset="-120"/>
                <a:ea typeface="標楷體" panose="03000509000000000000" pitchFamily="65" charset="-120"/>
              </a:rPr>
              <a:t>實施）</a:t>
            </a:r>
            <a:r>
              <a:rPr lang="zh-TW" altLang="en-US" sz="2400" dirty="0" smtClean="0">
                <a:latin typeface="標楷體" panose="03000509000000000000" pitchFamily="65" charset="-120"/>
                <a:ea typeface="標楷體" panose="03000509000000000000" pitchFamily="65" charset="-120"/>
              </a:rPr>
              <a:t>  </a:t>
            </a:r>
            <a:endParaRPr lang="en-US" altLang="zh-TW" sz="2400" dirty="0" smtClean="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None/>
            </a:pPr>
            <a:r>
              <a:rPr lang="zh-TW" altLang="en-US" sz="2400" dirty="0" smtClean="0">
                <a:solidFill>
                  <a:srgbClr val="0000CC"/>
                </a:solidFill>
                <a:latin typeface="標楷體" panose="03000509000000000000" pitchFamily="65" charset="-120"/>
                <a:ea typeface="標楷體" panose="03000509000000000000" pitchFamily="65" charset="-120"/>
              </a:rPr>
              <a:t>  </a:t>
            </a:r>
            <a:endParaRPr lang="en-US" altLang="zh-TW" sz="2400" dirty="0" smtClean="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Char char="Ø"/>
            </a:pPr>
            <a:endParaRPr lang="zh-TW" altLang="en-US" sz="2400" dirty="0"/>
          </a:p>
        </p:txBody>
      </p:sp>
      <p:sp>
        <p:nvSpPr>
          <p:cNvPr id="24580"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nSpc>
                <a:spcPct val="80000"/>
              </a:lnSpc>
            </a:pPr>
            <a:fld id="{562FE60B-6EEB-4E83-BCEF-43EB6E71FD6C}" type="slidenum">
              <a:rPr kumimoji="0" lang="en-US" altLang="zh-TW" sz="1200" smtClean="0">
                <a:solidFill>
                  <a:srgbClr val="FFFFFF"/>
                </a:solidFill>
              </a:rPr>
              <a:pPr>
                <a:lnSpc>
                  <a:spcPct val="80000"/>
                </a:lnSpc>
              </a:pPr>
              <a:t>10</a:t>
            </a:fld>
            <a:endParaRPr kumimoji="0" lang="en-US" altLang="zh-TW" sz="1200">
              <a:solidFill>
                <a:srgbClr val="FFFFFF"/>
              </a:solidFill>
            </a:endParaRPr>
          </a:p>
        </p:txBody>
      </p:sp>
      <p:sp>
        <p:nvSpPr>
          <p:cNvPr id="24581" name="文字方塊 4"/>
          <p:cNvSpPr txBox="1">
            <a:spLocks noChangeArrowheads="1"/>
          </p:cNvSpPr>
          <p:nvPr/>
        </p:nvSpPr>
        <p:spPr bwMode="auto">
          <a:xfrm>
            <a:off x="7891932" y="610866"/>
            <a:ext cx="1285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en-US" altLang="zh-TW" smtClean="0">
                <a:solidFill>
                  <a:srgbClr val="FF3300"/>
                </a:solidFill>
              </a:rPr>
              <a:t>111.07.13</a:t>
            </a:r>
            <a:endParaRPr lang="zh-TW" altLang="en-US" dirty="0">
              <a:solidFill>
                <a:srgbClr val="FF3300"/>
              </a:solidFill>
            </a:endParaRPr>
          </a:p>
        </p:txBody>
      </p:sp>
      <p:graphicFrame>
        <p:nvGraphicFramePr>
          <p:cNvPr id="6" name="表格 5"/>
          <p:cNvGraphicFramePr>
            <a:graphicFrameLocks noGrp="1"/>
          </p:cNvGraphicFramePr>
          <p:nvPr>
            <p:extLst>
              <p:ext uri="{D42A27DB-BD31-4B8C-83A1-F6EECF244321}">
                <p14:modId xmlns:p14="http://schemas.microsoft.com/office/powerpoint/2010/main" val="2777302587"/>
              </p:ext>
            </p:extLst>
          </p:nvPr>
        </p:nvGraphicFramePr>
        <p:xfrm>
          <a:off x="613804" y="1634910"/>
          <a:ext cx="8166867" cy="2865168"/>
        </p:xfrm>
        <a:graphic>
          <a:graphicData uri="http://schemas.openxmlformats.org/drawingml/2006/table">
            <a:tbl>
              <a:tblPr firstRow="1" bandRow="1">
                <a:tableStyleId>{5C22544A-7EE6-4342-B048-85BDC9FD1C3A}</a:tableStyleId>
              </a:tblPr>
              <a:tblGrid>
                <a:gridCol w="2157996">
                  <a:extLst>
                    <a:ext uri="{9D8B030D-6E8A-4147-A177-3AD203B41FA5}">
                      <a16:colId xmlns:a16="http://schemas.microsoft.com/office/drawing/2014/main" val="20000"/>
                    </a:ext>
                  </a:extLst>
                </a:gridCol>
                <a:gridCol w="6008871">
                  <a:extLst>
                    <a:ext uri="{9D8B030D-6E8A-4147-A177-3AD203B41FA5}">
                      <a16:colId xmlns:a16="http://schemas.microsoft.com/office/drawing/2014/main" val="20001"/>
                    </a:ext>
                  </a:extLst>
                </a:gridCol>
              </a:tblGrid>
              <a:tr h="357912">
                <a:tc>
                  <a:txBody>
                    <a:bodyPr/>
                    <a:lstStyle/>
                    <a:p>
                      <a:pPr algn="ctr"/>
                      <a:r>
                        <a:rPr lang="zh-TW" altLang="en-US" sz="2200" b="1" dirty="0">
                          <a:latin typeface="標楷體" panose="03000509000000000000" pitchFamily="65" charset="-120"/>
                          <a:ea typeface="標楷體" panose="03000509000000000000" pitchFamily="65" charset="-120"/>
                        </a:rPr>
                        <a:t>主體</a:t>
                      </a:r>
                    </a:p>
                  </a:txBody>
                  <a:tcPr marL="91447" marR="91447" marT="45732" marB="45732"/>
                </a:tc>
                <a:tc>
                  <a:txBody>
                    <a:bodyPr/>
                    <a:lstStyle/>
                    <a:p>
                      <a:pPr algn="ctr"/>
                      <a:r>
                        <a:rPr lang="zh-TW" altLang="en-US" sz="2200" b="1" dirty="0">
                          <a:latin typeface="標楷體" panose="03000509000000000000" pitchFamily="65" charset="-120"/>
                          <a:ea typeface="標楷體" panose="03000509000000000000" pitchFamily="65" charset="-120"/>
                        </a:rPr>
                        <a:t>條件</a:t>
                      </a:r>
                    </a:p>
                  </a:txBody>
                  <a:tcPr marL="91447" marR="91447" marT="45732" marB="45732"/>
                </a:tc>
                <a:extLst>
                  <a:ext uri="{0D108BD9-81ED-4DB2-BD59-A6C34878D82A}">
                    <a16:rowId xmlns:a16="http://schemas.microsoft.com/office/drawing/2014/main" val="10000"/>
                  </a:ext>
                </a:extLst>
              </a:tr>
              <a:tr h="2012242">
                <a:tc>
                  <a:txBody>
                    <a:bodyPr/>
                    <a:lstStyle/>
                    <a:p>
                      <a:pPr marL="0" indent="0">
                        <a:spcAft>
                          <a:spcPts val="0"/>
                        </a:spcAft>
                        <a:buFont typeface="Wingdings" panose="05000000000000000000" pitchFamily="2" charset="2"/>
                        <a:buNone/>
                      </a:pPr>
                      <a:r>
                        <a:rPr lang="zh-TW" altLang="en-US" sz="2200" u="none" dirty="0" smtClean="0">
                          <a:latin typeface="標楷體" pitchFamily="65" charset="-120"/>
                          <a:ea typeface="標楷體" pitchFamily="65" charset="-120"/>
                        </a:rPr>
                        <a:t>申請股票上市之本國發行公司</a:t>
                      </a:r>
                      <a:r>
                        <a:rPr lang="zh-TW" altLang="en-US" sz="2200" dirty="0" smtClean="0">
                          <a:latin typeface="標楷體" pitchFamily="65" charset="-120"/>
                          <a:ea typeface="標楷體" pitchFamily="65" charset="-120"/>
                        </a:rPr>
                        <a:t>及股票第一上市之外國發行人</a:t>
                      </a:r>
                      <a:endParaRPr lang="zh-TW" altLang="en-US" sz="2200" dirty="0">
                        <a:latin typeface="標楷體" pitchFamily="65" charset="-120"/>
                        <a:ea typeface="標楷體" pitchFamily="65" charset="-120"/>
                      </a:endParaRPr>
                    </a:p>
                  </a:txBody>
                  <a:tcPr marL="91447" marR="91447" marT="45732" marB="45732"/>
                </a:tc>
                <a:tc>
                  <a:txBody>
                    <a:bodyPr/>
                    <a:lstStyle/>
                    <a:p>
                      <a:pPr marL="0" indent="0">
                        <a:buFont typeface="Wingdings" panose="05000000000000000000" pitchFamily="2" charset="2"/>
                        <a:buNone/>
                      </a:pPr>
                      <a:r>
                        <a:rPr kumimoji="0" lang="zh-TW" altLang="en-US" sz="2200" u="none" kern="1200" dirty="0" smtClean="0">
                          <a:solidFill>
                            <a:schemeClr val="dk1"/>
                          </a:solidFill>
                          <a:latin typeface="標楷體" pitchFamily="65" charset="-120"/>
                          <a:ea typeface="標楷體" pitchFamily="65" charset="-120"/>
                          <a:cs typeface="+mn-cs"/>
                        </a:rPr>
                        <a:t>應</a:t>
                      </a:r>
                      <a:r>
                        <a:rPr kumimoji="0" lang="zh-TW" altLang="en-US" sz="2200" b="1" u="sng" kern="1200" dirty="0" smtClean="0">
                          <a:solidFill>
                            <a:srgbClr val="FF0000"/>
                          </a:solidFill>
                          <a:latin typeface="標楷體" pitchFamily="65" charset="-120"/>
                          <a:ea typeface="標楷體" pitchFamily="65" charset="-120"/>
                          <a:cs typeface="+mn-cs"/>
                        </a:rPr>
                        <a:t>設置符合「上市公司董事會設置及行使職權應遵循事項要點」規定之公司治理主管，並</a:t>
                      </a:r>
                      <a:r>
                        <a:rPr kumimoji="0" lang="zh-TW" altLang="en-US" sz="2200" u="none" kern="1200" dirty="0" smtClean="0">
                          <a:solidFill>
                            <a:schemeClr val="dk1"/>
                          </a:solidFill>
                          <a:latin typeface="標楷體" pitchFamily="65" charset="-120"/>
                          <a:ea typeface="標楷體" pitchFamily="65" charset="-120"/>
                          <a:cs typeface="+mn-cs"/>
                        </a:rPr>
                        <a:t>就下列事項載明於公司章程，本公司始受理其申請上市</a:t>
                      </a:r>
                      <a:r>
                        <a:rPr kumimoji="0" lang="zh-TW" altLang="en-US" sz="2200" u="sng" kern="1200" dirty="0" smtClean="0">
                          <a:solidFill>
                            <a:srgbClr val="FF0000"/>
                          </a:solidFill>
                          <a:latin typeface="標楷體" pitchFamily="65" charset="-120"/>
                          <a:ea typeface="標楷體" pitchFamily="65" charset="-120"/>
                          <a:cs typeface="+mn-cs"/>
                        </a:rPr>
                        <a:t>案：</a:t>
                      </a:r>
                      <a:endParaRPr kumimoji="0" lang="en-US" altLang="zh-TW" sz="2200" u="sng" kern="1200" dirty="0" smtClean="0">
                        <a:solidFill>
                          <a:srgbClr val="FF0000"/>
                        </a:solidFill>
                        <a:latin typeface="標楷體" pitchFamily="65" charset="-120"/>
                        <a:ea typeface="標楷體" pitchFamily="65" charset="-120"/>
                        <a:cs typeface="+mn-cs"/>
                      </a:endParaRPr>
                    </a:p>
                    <a:p>
                      <a:pPr marL="722313" indent="-722313">
                        <a:buFont typeface="Wingdings" panose="05000000000000000000" pitchFamily="2" charset="2"/>
                        <a:buNone/>
                      </a:pPr>
                      <a:r>
                        <a:rPr kumimoji="0" lang="zh-TW" altLang="en-US" sz="2200" u="none" kern="1200" dirty="0" smtClean="0">
                          <a:solidFill>
                            <a:schemeClr val="tx1"/>
                          </a:solidFill>
                          <a:latin typeface="標楷體" pitchFamily="65" charset="-120"/>
                          <a:ea typeface="標楷體" pitchFamily="65" charset="-120"/>
                          <a:cs typeface="+mn-cs"/>
                        </a:rPr>
                        <a:t>一、 將電子方式列為股東表決權行使管道之一。</a:t>
                      </a:r>
                    </a:p>
                    <a:p>
                      <a:pPr marL="0" indent="0">
                        <a:buFont typeface="Wingdings" panose="05000000000000000000" pitchFamily="2" charset="2"/>
                        <a:buNone/>
                      </a:pPr>
                      <a:r>
                        <a:rPr kumimoji="0" lang="zh-TW" altLang="en-US" sz="2200" u="none" kern="1200" dirty="0" smtClean="0">
                          <a:solidFill>
                            <a:schemeClr val="tx1"/>
                          </a:solidFill>
                          <a:latin typeface="標楷體" pitchFamily="65" charset="-120"/>
                          <a:ea typeface="標楷體" pitchFamily="65" charset="-120"/>
                          <a:cs typeface="+mn-cs"/>
                        </a:rPr>
                        <a:t>二、 公司董事選舉應採候選人提名制度。</a:t>
                      </a:r>
                    </a:p>
                    <a:p>
                      <a:pPr marL="0" indent="0">
                        <a:buFont typeface="Wingdings" panose="05000000000000000000" pitchFamily="2" charset="2"/>
                        <a:buNone/>
                      </a:pPr>
                      <a:r>
                        <a:rPr kumimoji="0" lang="zh-TW" altLang="en-US" sz="2200" u="none" kern="1200" dirty="0" smtClean="0">
                          <a:solidFill>
                            <a:schemeClr val="tx1"/>
                          </a:solidFill>
                          <a:latin typeface="標楷體" pitchFamily="65" charset="-120"/>
                          <a:ea typeface="標楷體" pitchFamily="65" charset="-120"/>
                          <a:cs typeface="+mn-cs"/>
                        </a:rPr>
                        <a:t>三、 公司應設置審計委員會。</a:t>
                      </a:r>
                      <a:endParaRPr kumimoji="0" lang="zh-TW" altLang="en-US" sz="2200" u="none" kern="1200" dirty="0">
                        <a:solidFill>
                          <a:schemeClr val="tx1"/>
                        </a:solidFill>
                        <a:latin typeface="標楷體" pitchFamily="65" charset="-120"/>
                        <a:ea typeface="標楷體" pitchFamily="65" charset="-120"/>
                        <a:cs typeface="+mn-cs"/>
                      </a:endParaRPr>
                    </a:p>
                  </a:txBody>
                  <a:tcPr marL="91447" marR="91447" marT="45732" marB="45732"/>
                </a:tc>
                <a:extLst>
                  <a:ext uri="{0D108BD9-81ED-4DB2-BD59-A6C34878D82A}">
                    <a16:rowId xmlns:a16="http://schemas.microsoft.com/office/drawing/2014/main" val="10001"/>
                  </a:ext>
                </a:extLst>
              </a:tr>
            </a:tbl>
          </a:graphicData>
        </a:graphic>
      </p:graphicFrame>
      <p:sp>
        <p:nvSpPr>
          <p:cNvPr id="7" name="內容版面配置區 2"/>
          <p:cNvSpPr txBox="1">
            <a:spLocks/>
          </p:cNvSpPr>
          <p:nvPr/>
        </p:nvSpPr>
        <p:spPr bwMode="auto">
          <a:xfrm>
            <a:off x="537641" y="4725144"/>
            <a:ext cx="8153400" cy="127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TW" altLang="en-US" sz="2000" dirty="0" smtClean="0">
                <a:solidFill>
                  <a:srgbClr val="0000CC"/>
                </a:solidFill>
                <a:latin typeface="標楷體" panose="03000509000000000000" pitchFamily="65" charset="-120"/>
                <a:ea typeface="標楷體" panose="03000509000000000000" pitchFamily="65" charset="-120"/>
              </a:rPr>
              <a:t>董事會</a:t>
            </a:r>
            <a:r>
              <a:rPr lang="zh-TW" altLang="en-US" sz="2000" dirty="0">
                <a:solidFill>
                  <a:srgbClr val="0000CC"/>
                </a:solidFill>
                <a:latin typeface="標楷體" panose="03000509000000000000" pitchFamily="65" charset="-120"/>
                <a:ea typeface="標楷體" panose="03000509000000000000" pitchFamily="65" charset="-120"/>
              </a:rPr>
              <a:t>設置及行使職權應遵循事項</a:t>
            </a:r>
            <a:r>
              <a:rPr lang="zh-TW" altLang="en-US" sz="2000" dirty="0" smtClean="0">
                <a:solidFill>
                  <a:srgbClr val="0000CC"/>
                </a:solidFill>
                <a:latin typeface="標楷體" panose="03000509000000000000" pitchFamily="65" charset="-120"/>
                <a:ea typeface="標楷體" panose="03000509000000000000" pitchFamily="65" charset="-120"/>
              </a:rPr>
              <a:t>要點第</a:t>
            </a:r>
            <a:r>
              <a:rPr lang="en-US" altLang="zh-TW" sz="2000" dirty="0" smtClean="0">
                <a:solidFill>
                  <a:srgbClr val="0000CC"/>
                </a:solidFill>
                <a:latin typeface="標楷體" panose="03000509000000000000" pitchFamily="65" charset="-120"/>
                <a:ea typeface="標楷體" panose="03000509000000000000" pitchFamily="65" charset="-120"/>
              </a:rPr>
              <a:t>20</a:t>
            </a:r>
            <a:r>
              <a:rPr lang="zh-TW" altLang="en-US" sz="2000" dirty="0" smtClean="0">
                <a:solidFill>
                  <a:srgbClr val="0000CC"/>
                </a:solidFill>
                <a:latin typeface="標楷體" panose="03000509000000000000" pitchFamily="65" charset="-120"/>
                <a:ea typeface="標楷體" panose="03000509000000000000" pitchFamily="65" charset="-120"/>
              </a:rPr>
              <a:t>條：</a:t>
            </a:r>
            <a:endParaRPr lang="en-US" altLang="zh-TW" sz="2000" dirty="0" smtClean="0">
              <a:solidFill>
                <a:srgbClr val="0000CC"/>
              </a:solidFill>
              <a:latin typeface="標楷體" panose="03000509000000000000" pitchFamily="65" charset="-120"/>
              <a:ea typeface="標楷體" panose="03000509000000000000" pitchFamily="65" charset="-120"/>
            </a:endParaRPr>
          </a:p>
          <a:p>
            <a:pPr marL="355600" indent="0">
              <a:buNone/>
            </a:pPr>
            <a:r>
              <a:rPr lang="zh-TW" altLang="en-US" sz="2000" dirty="0">
                <a:solidFill>
                  <a:srgbClr val="0000CC"/>
                </a:solidFill>
                <a:latin typeface="標楷體" panose="03000509000000000000" pitchFamily="65" charset="-120"/>
                <a:ea typeface="標楷體" panose="03000509000000000000" pitchFamily="65" charset="-120"/>
              </a:rPr>
              <a:t>上市公司應設置公司治理主管，但實收資本額未</a:t>
            </a:r>
            <a:r>
              <a:rPr lang="zh-TW" altLang="en-US" sz="2000" dirty="0" smtClean="0">
                <a:solidFill>
                  <a:srgbClr val="0000CC"/>
                </a:solidFill>
                <a:latin typeface="標楷體" panose="03000509000000000000" pitchFamily="65" charset="-120"/>
                <a:ea typeface="標楷體" panose="03000509000000000000" pitchFamily="65" charset="-120"/>
              </a:rPr>
              <a:t>達</a:t>
            </a:r>
            <a:r>
              <a:rPr lang="en-US" altLang="zh-TW" sz="2000" dirty="0" smtClean="0">
                <a:solidFill>
                  <a:srgbClr val="0000CC"/>
                </a:solidFill>
                <a:latin typeface="標楷體" panose="03000509000000000000" pitchFamily="65" charset="-120"/>
                <a:ea typeface="標楷體" panose="03000509000000000000" pitchFamily="65" charset="-120"/>
              </a:rPr>
              <a:t>20</a:t>
            </a:r>
            <a:r>
              <a:rPr lang="zh-TW" altLang="en-US" sz="2000" dirty="0" smtClean="0">
                <a:solidFill>
                  <a:srgbClr val="0000CC"/>
                </a:solidFill>
                <a:latin typeface="標楷體" panose="03000509000000000000" pitchFamily="65" charset="-120"/>
                <a:ea typeface="標楷體" panose="03000509000000000000" pitchFamily="65" charset="-120"/>
              </a:rPr>
              <a:t>億</a:t>
            </a:r>
            <a:r>
              <a:rPr lang="zh-TW" altLang="en-US" sz="2000" dirty="0">
                <a:solidFill>
                  <a:srgbClr val="0000CC"/>
                </a:solidFill>
                <a:latin typeface="標楷體" panose="03000509000000000000" pitchFamily="65" charset="-120"/>
                <a:ea typeface="標楷體" panose="03000509000000000000" pitchFamily="65" charset="-120"/>
              </a:rPr>
              <a:t>元非屬金融保險業者，得於</a:t>
            </a:r>
            <a:r>
              <a:rPr lang="zh-TW" altLang="en-US" sz="2000" dirty="0" smtClean="0">
                <a:solidFill>
                  <a:srgbClr val="0000CC"/>
                </a:solidFill>
                <a:latin typeface="標楷體" panose="03000509000000000000" pitchFamily="65" charset="-120"/>
                <a:ea typeface="標楷體" panose="03000509000000000000" pitchFamily="65" charset="-120"/>
              </a:rPr>
              <a:t>中華民國</a:t>
            </a:r>
            <a:r>
              <a:rPr lang="en-US" altLang="zh-TW" sz="2000" dirty="0" smtClean="0">
                <a:solidFill>
                  <a:srgbClr val="0000CC"/>
                </a:solidFill>
                <a:latin typeface="標楷體" panose="03000509000000000000" pitchFamily="65" charset="-120"/>
                <a:ea typeface="標楷體" panose="03000509000000000000" pitchFamily="65" charset="-120"/>
              </a:rPr>
              <a:t>112</a:t>
            </a:r>
            <a:r>
              <a:rPr lang="zh-TW" altLang="en-US" sz="2000" dirty="0" smtClean="0">
                <a:solidFill>
                  <a:srgbClr val="0000CC"/>
                </a:solidFill>
                <a:latin typeface="標楷體" panose="03000509000000000000" pitchFamily="65" charset="-120"/>
                <a:ea typeface="標楷體" panose="03000509000000000000" pitchFamily="65" charset="-120"/>
              </a:rPr>
              <a:t>年</a:t>
            </a:r>
            <a:r>
              <a:rPr lang="en-US" altLang="zh-TW" sz="2000" dirty="0" smtClean="0">
                <a:solidFill>
                  <a:srgbClr val="0000CC"/>
                </a:solidFill>
                <a:latin typeface="標楷體" panose="03000509000000000000" pitchFamily="65" charset="-120"/>
                <a:ea typeface="標楷體" panose="03000509000000000000" pitchFamily="65" charset="-120"/>
              </a:rPr>
              <a:t>6</a:t>
            </a:r>
            <a:r>
              <a:rPr lang="zh-TW" altLang="en-US" sz="2000" dirty="0" smtClean="0">
                <a:solidFill>
                  <a:srgbClr val="0000CC"/>
                </a:solidFill>
                <a:latin typeface="標楷體" panose="03000509000000000000" pitchFamily="65" charset="-120"/>
                <a:ea typeface="標楷體" panose="03000509000000000000" pitchFamily="65" charset="-120"/>
              </a:rPr>
              <a:t>月</a:t>
            </a:r>
            <a:r>
              <a:rPr lang="en-US" altLang="zh-TW" sz="2000" dirty="0" smtClean="0">
                <a:solidFill>
                  <a:srgbClr val="0000CC"/>
                </a:solidFill>
                <a:latin typeface="標楷體" panose="03000509000000000000" pitchFamily="65" charset="-120"/>
                <a:ea typeface="標楷體" panose="03000509000000000000" pitchFamily="65" charset="-120"/>
              </a:rPr>
              <a:t>30</a:t>
            </a:r>
            <a:r>
              <a:rPr lang="zh-TW" altLang="en-US" sz="2000" dirty="0" smtClean="0">
                <a:solidFill>
                  <a:srgbClr val="0000CC"/>
                </a:solidFill>
                <a:latin typeface="標楷體" panose="03000509000000000000" pitchFamily="65" charset="-120"/>
                <a:ea typeface="標楷體" panose="03000509000000000000" pitchFamily="65" charset="-120"/>
              </a:rPr>
              <a:t>日</a:t>
            </a:r>
            <a:r>
              <a:rPr lang="zh-TW" altLang="en-US" sz="2000" dirty="0">
                <a:solidFill>
                  <a:srgbClr val="0000CC"/>
                </a:solidFill>
                <a:latin typeface="標楷體" panose="03000509000000000000" pitchFamily="65" charset="-120"/>
                <a:ea typeface="標楷體" panose="03000509000000000000" pitchFamily="65" charset="-120"/>
              </a:rPr>
              <a:t>前完成設置公司治理</a:t>
            </a:r>
            <a:r>
              <a:rPr lang="zh-TW" altLang="en-US" sz="2000" dirty="0" smtClean="0">
                <a:solidFill>
                  <a:srgbClr val="0000CC"/>
                </a:solidFill>
                <a:latin typeface="標楷體" panose="03000509000000000000" pitchFamily="65" charset="-120"/>
                <a:ea typeface="標楷體" panose="03000509000000000000" pitchFamily="65" charset="-120"/>
              </a:rPr>
              <a:t>主管。</a:t>
            </a:r>
            <a:endParaRPr lang="zh-TW" altLang="en-US" sz="2000" dirty="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Char char="Ø"/>
            </a:pPr>
            <a:endParaRPr kumimoji="0" lang="zh-TW" altLang="en-US" dirty="0"/>
          </a:p>
        </p:txBody>
      </p:sp>
    </p:spTree>
    <p:extLst>
      <p:ext uri="{BB962C8B-B14F-4D97-AF65-F5344CB8AC3E}">
        <p14:creationId xmlns:p14="http://schemas.microsoft.com/office/powerpoint/2010/main" val="2172379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標題 1"/>
          <p:cNvSpPr>
            <a:spLocks noGrp="1"/>
          </p:cNvSpPr>
          <p:nvPr>
            <p:ph type="title"/>
          </p:nvPr>
        </p:nvSpPr>
        <p:spPr>
          <a:xfrm>
            <a:off x="683568" y="-61912"/>
            <a:ext cx="8153400" cy="990600"/>
          </a:xfrm>
        </p:spPr>
        <p:txBody>
          <a:bodyPr/>
          <a:lstStyle/>
          <a:p>
            <a:pPr algn="ctr"/>
            <a:r>
              <a:rPr lang="zh-TW" altLang="en-US" sz="3200" b="1" u="sng" dirty="0" smtClean="0">
                <a:solidFill>
                  <a:srgbClr val="1A0585"/>
                </a:solidFill>
                <a:latin typeface="標楷體" panose="03000509000000000000" pitchFamily="65" charset="-120"/>
                <a:ea typeface="標楷體" panose="03000509000000000000" pitchFamily="65" charset="-120"/>
              </a:rPr>
              <a:t>重大勞資糾紛之認定</a:t>
            </a:r>
            <a:endParaRPr lang="zh-TW" altLang="en-US" sz="3200" dirty="0"/>
          </a:p>
        </p:txBody>
      </p:sp>
      <p:sp>
        <p:nvSpPr>
          <p:cNvPr id="24579" name="內容版面配置區 2"/>
          <p:cNvSpPr>
            <a:spLocks noGrp="1"/>
          </p:cNvSpPr>
          <p:nvPr>
            <p:ph sz="quarter" idx="1"/>
          </p:nvPr>
        </p:nvSpPr>
        <p:spPr>
          <a:xfrm>
            <a:off x="495300" y="1131745"/>
            <a:ext cx="8153400" cy="569063"/>
          </a:xfrm>
        </p:spPr>
        <p:txBody>
          <a:bodyPr/>
          <a:lstStyle/>
          <a:p>
            <a:pPr>
              <a:buFont typeface="Wingdings" panose="05000000000000000000" pitchFamily="2" charset="2"/>
              <a:buNone/>
            </a:pPr>
            <a:endParaRPr lang="en-US" altLang="zh-TW" sz="2800" dirty="0" smtClean="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None/>
            </a:pPr>
            <a:r>
              <a:rPr lang="zh-TW" altLang="en-US" sz="2800" dirty="0" smtClean="0">
                <a:solidFill>
                  <a:srgbClr val="0000CC"/>
                </a:solidFill>
                <a:latin typeface="標楷體" panose="03000509000000000000" pitchFamily="65" charset="-120"/>
                <a:ea typeface="標楷體" panose="03000509000000000000" pitchFamily="65" charset="-120"/>
              </a:rPr>
              <a:t>  </a:t>
            </a:r>
            <a:endParaRPr lang="en-US" altLang="zh-TW" sz="2800" dirty="0" smtClean="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Char char="Ø"/>
            </a:pPr>
            <a:endParaRPr lang="zh-TW" altLang="en-US" dirty="0"/>
          </a:p>
        </p:txBody>
      </p:sp>
      <p:sp>
        <p:nvSpPr>
          <p:cNvPr id="24580"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nSpc>
                <a:spcPct val="80000"/>
              </a:lnSpc>
            </a:pPr>
            <a:fld id="{562FE60B-6EEB-4E83-BCEF-43EB6E71FD6C}" type="slidenum">
              <a:rPr kumimoji="0" lang="en-US" altLang="zh-TW" sz="1200" smtClean="0">
                <a:solidFill>
                  <a:srgbClr val="FFFFFF"/>
                </a:solidFill>
              </a:rPr>
              <a:pPr>
                <a:lnSpc>
                  <a:spcPct val="80000"/>
                </a:lnSpc>
              </a:pPr>
              <a:t>11</a:t>
            </a:fld>
            <a:endParaRPr kumimoji="0" lang="en-US" altLang="zh-TW" sz="1200">
              <a:solidFill>
                <a:srgbClr val="FFFFFF"/>
              </a:solidFill>
            </a:endParaRPr>
          </a:p>
        </p:txBody>
      </p:sp>
      <p:sp>
        <p:nvSpPr>
          <p:cNvPr id="24581" name="文字方塊 4"/>
          <p:cNvSpPr txBox="1">
            <a:spLocks noChangeArrowheads="1"/>
          </p:cNvSpPr>
          <p:nvPr/>
        </p:nvSpPr>
        <p:spPr bwMode="auto">
          <a:xfrm>
            <a:off x="7961510" y="562698"/>
            <a:ext cx="1285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en-US" altLang="zh-TW" dirty="0" smtClean="0">
                <a:solidFill>
                  <a:srgbClr val="FF3300"/>
                </a:solidFill>
              </a:rPr>
              <a:t>111.07.13</a:t>
            </a:r>
            <a:endParaRPr lang="zh-TW" altLang="en-US" dirty="0">
              <a:solidFill>
                <a:srgbClr val="FF3300"/>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3919073465"/>
              </p:ext>
            </p:extLst>
          </p:nvPr>
        </p:nvGraphicFramePr>
        <p:xfrm>
          <a:off x="251520" y="1426545"/>
          <a:ext cx="8585448" cy="5364480"/>
        </p:xfrm>
        <a:graphic>
          <a:graphicData uri="http://schemas.openxmlformats.org/drawingml/2006/table">
            <a:tbl>
              <a:tblPr firstRow="1" bandRow="1">
                <a:tableStyleId>{5C22544A-7EE6-4342-B048-85BDC9FD1C3A}</a:tableStyleId>
              </a:tblPr>
              <a:tblGrid>
                <a:gridCol w="8585448">
                  <a:extLst>
                    <a:ext uri="{9D8B030D-6E8A-4147-A177-3AD203B41FA5}">
                      <a16:colId xmlns:a16="http://schemas.microsoft.com/office/drawing/2014/main" val="3284402509"/>
                    </a:ext>
                  </a:extLst>
                </a:gridCol>
              </a:tblGrid>
              <a:tr h="2685101">
                <a:tc>
                  <a:txBody>
                    <a:bodyPr/>
                    <a:lstStyle/>
                    <a:p>
                      <a:pPr marL="457200" indent="-457200">
                        <a:buFont typeface="Wingdings" panose="05000000000000000000" pitchFamily="2" charset="2"/>
                        <a:buChar char="l"/>
                      </a:pPr>
                      <a:r>
                        <a:rPr kumimoji="0" lang="zh-TW" altLang="en-US" sz="2000" b="0" u="none" kern="1200" dirty="0" smtClean="0">
                          <a:solidFill>
                            <a:schemeClr val="tx1"/>
                          </a:solidFill>
                          <a:latin typeface="標楷體" pitchFamily="65" charset="-120"/>
                          <a:ea typeface="標楷體" pitchFamily="65" charset="-120"/>
                          <a:cs typeface="+mn-cs"/>
                        </a:rPr>
                        <a:t>本準則第九條第一項第三款所規定「足以影響公司財務業務正常營運之重大勞資糾紛」，係指下列情事之一：</a:t>
                      </a:r>
                    </a:p>
                    <a:p>
                      <a:pPr marL="0" indent="0">
                        <a:buFont typeface="+mj-ea"/>
                        <a:buNone/>
                      </a:pPr>
                      <a:r>
                        <a:rPr kumimoji="0" lang="zh-TW" altLang="en-US" sz="2000" b="0" u="none" kern="1200" dirty="0" smtClean="0">
                          <a:solidFill>
                            <a:schemeClr val="tx1"/>
                          </a:solidFill>
                          <a:latin typeface="標楷體" pitchFamily="65" charset="-120"/>
                          <a:ea typeface="標楷體" pitchFamily="65" charset="-120"/>
                          <a:cs typeface="+mn-cs"/>
                        </a:rPr>
                        <a:t>一、發生重大勞資爭議者。</a:t>
                      </a:r>
                      <a:endParaRPr kumimoji="0" lang="en-US" altLang="zh-TW" sz="2000" b="0" u="none" kern="1200" dirty="0" smtClean="0">
                        <a:solidFill>
                          <a:schemeClr val="tx1"/>
                        </a:solidFill>
                        <a:latin typeface="標楷體" pitchFamily="65" charset="-120"/>
                        <a:ea typeface="標楷體" pitchFamily="65" charset="-120"/>
                        <a:cs typeface="+mn-cs"/>
                      </a:endParaRPr>
                    </a:p>
                    <a:p>
                      <a:pPr marL="531813" indent="-531813">
                        <a:buFont typeface="Wingdings" panose="05000000000000000000" pitchFamily="2" charset="2"/>
                        <a:buNone/>
                      </a:pPr>
                      <a:r>
                        <a:rPr kumimoji="0" lang="zh-TW" altLang="en-US" sz="2000" b="0" u="none" strike="sngStrike" kern="1200" dirty="0" smtClean="0">
                          <a:solidFill>
                            <a:srgbClr val="FF0000"/>
                          </a:solidFill>
                          <a:latin typeface="標楷體" pitchFamily="65" charset="-120"/>
                          <a:ea typeface="標楷體" pitchFamily="65" charset="-120"/>
                          <a:cs typeface="+mn-cs"/>
                        </a:rPr>
                        <a:t>二、未依法提撥職工福利金，組織職工福利委員會者；或未依法按月提撥勞工退休準備金專戶儲存、未依法補提勞工退休準備金差額或未依法提繳勞工退休金者。</a:t>
                      </a:r>
                    </a:p>
                    <a:p>
                      <a:pPr marL="531813" indent="-531813">
                        <a:buFont typeface="Wingdings" panose="05000000000000000000" pitchFamily="2" charset="2"/>
                        <a:buNone/>
                      </a:pPr>
                      <a:r>
                        <a:rPr kumimoji="0" lang="zh-TW" altLang="en-US" sz="2000" b="0" u="sng" strike="noStrike" kern="1200" dirty="0" smtClean="0">
                          <a:solidFill>
                            <a:srgbClr val="FF0000"/>
                          </a:solidFill>
                          <a:latin typeface="標楷體" pitchFamily="65" charset="-120"/>
                          <a:ea typeface="標楷體" pitchFamily="65" charset="-120"/>
                          <a:cs typeface="+mn-cs"/>
                        </a:rPr>
                        <a:t>二</a:t>
                      </a:r>
                      <a:r>
                        <a:rPr kumimoji="0" lang="zh-TW" altLang="en-US" sz="2000" b="0" u="none" kern="1200" dirty="0" smtClean="0">
                          <a:solidFill>
                            <a:schemeClr val="tx1"/>
                          </a:solidFill>
                          <a:latin typeface="標楷體" pitchFamily="65" charset="-120"/>
                          <a:ea typeface="標楷體" pitchFamily="65" charset="-120"/>
                          <a:cs typeface="+mn-cs"/>
                        </a:rPr>
                        <a:t>、因安全衛生設施不良而發生重大職業災害；或違反</a:t>
                      </a:r>
                      <a:r>
                        <a:rPr kumimoji="0" lang="zh-TW" altLang="en-US" sz="2000" b="0" u="none" strike="sngStrike" kern="1200" dirty="0" smtClean="0">
                          <a:solidFill>
                            <a:schemeClr val="tx1"/>
                          </a:solidFill>
                          <a:latin typeface="標楷體" pitchFamily="65" charset="-120"/>
                          <a:ea typeface="標楷體" pitchFamily="65" charset="-120"/>
                          <a:cs typeface="+mn-cs"/>
                        </a:rPr>
                        <a:t>勞工</a:t>
                      </a:r>
                      <a:r>
                        <a:rPr kumimoji="0" lang="zh-TW" altLang="en-US" sz="2000" b="0" u="sng" strike="noStrike" kern="1200" dirty="0" smtClean="0">
                          <a:solidFill>
                            <a:srgbClr val="FF0000"/>
                          </a:solidFill>
                          <a:latin typeface="標楷體" pitchFamily="65" charset="-120"/>
                          <a:ea typeface="標楷體" pitchFamily="65" charset="-120"/>
                          <a:cs typeface="+mn-cs"/>
                        </a:rPr>
                        <a:t>職業</a:t>
                      </a:r>
                      <a:r>
                        <a:rPr kumimoji="0" lang="zh-TW" altLang="en-US" sz="2000" b="0" u="none" kern="1200" dirty="0" smtClean="0">
                          <a:solidFill>
                            <a:schemeClr val="tx1"/>
                          </a:solidFill>
                          <a:latin typeface="標楷體" pitchFamily="65" charset="-120"/>
                          <a:ea typeface="標楷體" pitchFamily="65" charset="-120"/>
                          <a:cs typeface="+mn-cs"/>
                        </a:rPr>
                        <a:t>安全衛生法被處以部分或全部停工者；或設置危險性機械、設備未檢查合格者。但經申請由檢查機構複查合格者，不在此限。</a:t>
                      </a:r>
                    </a:p>
                  </a:txBody>
                  <a:tcPr>
                    <a:solidFill>
                      <a:srgbClr val="DCE5EE"/>
                    </a:solidFill>
                  </a:tcPr>
                </a:tc>
                <a:extLst>
                  <a:ext uri="{0D108BD9-81ED-4DB2-BD59-A6C34878D82A}">
                    <a16:rowId xmlns:a16="http://schemas.microsoft.com/office/drawing/2014/main" val="442201302"/>
                  </a:ext>
                </a:extLst>
              </a:tr>
              <a:tr h="2485707">
                <a:tc>
                  <a:txBody>
                    <a:bodyPr/>
                    <a:lstStyle/>
                    <a:p>
                      <a:pPr marL="631825" indent="-631825">
                        <a:buFont typeface="Wingdings" panose="05000000000000000000" pitchFamily="2" charset="2"/>
                        <a:buNone/>
                      </a:pPr>
                      <a:r>
                        <a:rPr kumimoji="0" lang="zh-TW" altLang="en-US" sz="2000" b="0" u="none" kern="1200" dirty="0" smtClean="0">
                          <a:solidFill>
                            <a:schemeClr val="tx1"/>
                          </a:solidFill>
                          <a:latin typeface="標楷體" pitchFamily="65" charset="-120"/>
                          <a:ea typeface="標楷體" pitchFamily="65" charset="-120"/>
                          <a:cs typeface="+mn-cs"/>
                        </a:rPr>
                        <a:t>第一項第二款修正理由：</a:t>
                      </a:r>
                      <a:endParaRPr kumimoji="0" lang="en-US" altLang="zh-TW" sz="2000" b="0" u="none" kern="1200" dirty="0" smtClean="0">
                        <a:solidFill>
                          <a:schemeClr val="tx1"/>
                        </a:solidFill>
                        <a:latin typeface="標楷體" pitchFamily="65" charset="-120"/>
                        <a:ea typeface="標楷體" pitchFamily="65" charset="-120"/>
                        <a:cs typeface="+mn-cs"/>
                      </a:endParaRPr>
                    </a:p>
                    <a:p>
                      <a:pPr marL="1588" marR="0" lvl="0" indent="-1588"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zh-TW" altLang="en-US" sz="2000" dirty="0" smtClean="0">
                          <a:latin typeface="標楷體" panose="03000509000000000000" pitchFamily="65" charset="-120"/>
                          <a:ea typeface="標楷體" panose="03000509000000000000" pitchFamily="65" charset="-120"/>
                        </a:rPr>
                        <a:t>按申請公司如未依職工福利金條例、勞動基準法或勞工退休金條例提撥職工福利金，組織職工福利委員會者；或未按月提撥勞工退休準備金專戶儲存、未補提勞工退休準備金差額或未提繳勞工退休金者，依現行條文第一項第二款係屬足以影響公司財務業務正常營運之重大勞資糾紛。惟</a:t>
                      </a:r>
                      <a:r>
                        <a:rPr lang="zh-TW" altLang="en-US" sz="2000" kern="1200" dirty="0" smtClean="0">
                          <a:solidFill>
                            <a:srgbClr val="3B23E9"/>
                          </a:solidFill>
                          <a:effectLst/>
                          <a:latin typeface="標楷體" panose="03000509000000000000" pitchFamily="65" charset="-120"/>
                          <a:ea typeface="標楷體" panose="03000509000000000000" pitchFamily="65" charset="-120"/>
                          <a:cs typeface="+mn-cs"/>
                        </a:rPr>
                        <a:t>鑑於該款未設有一定金額門檻，倘違反情節輕微即認有不宜上市情事恐過於嚴苛，加諸考量倘申請公司有上開情事，致生重大勞資爭議，亦得以第一項第一款相繩，爰刪除第二款規定。</a:t>
                      </a:r>
                      <a:endParaRPr lang="en-US" altLang="zh-TW" sz="2000" kern="1200" dirty="0" smtClean="0">
                        <a:solidFill>
                          <a:srgbClr val="3B23E9"/>
                        </a:solidFill>
                        <a:effectLst/>
                        <a:latin typeface="標楷體" panose="03000509000000000000" pitchFamily="65" charset="-120"/>
                        <a:ea typeface="標楷體" panose="03000509000000000000" pitchFamily="65" charset="-120"/>
                        <a:cs typeface="+mn-cs"/>
                      </a:endParaRPr>
                    </a:p>
                  </a:txBody>
                  <a:tcPr>
                    <a:solidFill>
                      <a:srgbClr val="DCE5EE"/>
                    </a:solidFill>
                  </a:tcPr>
                </a:tc>
                <a:extLst>
                  <a:ext uri="{0D108BD9-81ED-4DB2-BD59-A6C34878D82A}">
                    <a16:rowId xmlns:a16="http://schemas.microsoft.com/office/drawing/2014/main" val="290088821"/>
                  </a:ext>
                </a:extLst>
              </a:tr>
            </a:tbl>
          </a:graphicData>
        </a:graphic>
      </p:graphicFrame>
      <p:sp>
        <p:nvSpPr>
          <p:cNvPr id="7" name="內容版面配置區 2"/>
          <p:cNvSpPr txBox="1">
            <a:spLocks/>
          </p:cNvSpPr>
          <p:nvPr/>
        </p:nvSpPr>
        <p:spPr bwMode="auto">
          <a:xfrm>
            <a:off x="120473" y="911331"/>
            <a:ext cx="8153400" cy="987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eaLnBrk="1" fontAlgn="auto" hangingPunct="1">
              <a:spcBef>
                <a:spcPts val="0"/>
              </a:spcBef>
              <a:spcAft>
                <a:spcPts val="1800"/>
              </a:spcAft>
              <a:buFont typeface="Wingdings" panose="05000000000000000000" pitchFamily="2" charset="2"/>
              <a:buChar char="Ø"/>
              <a:defRPr/>
            </a:pPr>
            <a:r>
              <a:rPr lang="zh-TW" altLang="en-US" sz="2400" dirty="0">
                <a:solidFill>
                  <a:srgbClr val="0000CC"/>
                </a:solidFill>
                <a:latin typeface="標楷體" panose="03000509000000000000" pitchFamily="65" charset="-120"/>
                <a:ea typeface="標楷體" panose="03000509000000000000" pitchFamily="65" charset="-120"/>
              </a:rPr>
              <a:t>有價證券上市審查準則補充規定第</a:t>
            </a:r>
            <a:r>
              <a:rPr lang="en-US" altLang="zh-TW" sz="2400" dirty="0">
                <a:solidFill>
                  <a:srgbClr val="0000CC"/>
                </a:solidFill>
                <a:latin typeface="標楷體" panose="03000509000000000000" pitchFamily="65" charset="-120"/>
                <a:ea typeface="標楷體" panose="03000509000000000000" pitchFamily="65" charset="-120"/>
              </a:rPr>
              <a:t>9</a:t>
            </a:r>
            <a:r>
              <a:rPr lang="zh-TW" altLang="en-US" sz="2400" dirty="0">
                <a:solidFill>
                  <a:srgbClr val="0000CC"/>
                </a:solidFill>
                <a:latin typeface="標楷體" panose="03000509000000000000" pitchFamily="65" charset="-120"/>
                <a:ea typeface="標楷體" panose="03000509000000000000" pitchFamily="65" charset="-120"/>
              </a:rPr>
              <a:t>條第</a:t>
            </a:r>
            <a:r>
              <a:rPr lang="en-US" altLang="zh-TW" sz="2400" dirty="0">
                <a:solidFill>
                  <a:srgbClr val="0000CC"/>
                </a:solidFill>
                <a:latin typeface="標楷體" panose="03000509000000000000" pitchFamily="65" charset="-120"/>
                <a:ea typeface="標楷體" panose="03000509000000000000" pitchFamily="65" charset="-120"/>
              </a:rPr>
              <a:t>1</a:t>
            </a:r>
            <a:r>
              <a:rPr lang="zh-TW" altLang="en-US" sz="2400" dirty="0">
                <a:solidFill>
                  <a:srgbClr val="0000CC"/>
                </a:solidFill>
                <a:latin typeface="標楷體" panose="03000509000000000000" pitchFamily="65" charset="-120"/>
                <a:ea typeface="標楷體" panose="03000509000000000000" pitchFamily="65" charset="-120"/>
              </a:rPr>
              <a:t>項</a:t>
            </a:r>
          </a:p>
        </p:txBody>
      </p:sp>
    </p:spTree>
    <p:extLst>
      <p:ext uri="{BB962C8B-B14F-4D97-AF65-F5344CB8AC3E}">
        <p14:creationId xmlns:p14="http://schemas.microsoft.com/office/powerpoint/2010/main" val="1893523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標題 1"/>
          <p:cNvSpPr>
            <a:spLocks noGrp="1"/>
          </p:cNvSpPr>
          <p:nvPr>
            <p:ph type="title"/>
          </p:nvPr>
        </p:nvSpPr>
        <p:spPr>
          <a:xfrm>
            <a:off x="683568" y="-9227"/>
            <a:ext cx="8153400" cy="990600"/>
          </a:xfrm>
        </p:spPr>
        <p:txBody>
          <a:bodyPr/>
          <a:lstStyle/>
          <a:p>
            <a:pPr algn="ctr"/>
            <a:r>
              <a:rPr lang="zh-TW" altLang="en-US" sz="3200" b="1" u="sng" dirty="0" smtClean="0">
                <a:solidFill>
                  <a:srgbClr val="1A0585"/>
                </a:solidFill>
                <a:latin typeface="標楷體" panose="03000509000000000000" pitchFamily="65" charset="-120"/>
                <a:ea typeface="標楷體" panose="03000509000000000000" pitchFamily="65" charset="-120"/>
              </a:rPr>
              <a:t>重大污染環境之認定</a:t>
            </a:r>
            <a:endParaRPr lang="zh-TW" altLang="en-US" sz="3200" dirty="0"/>
          </a:p>
        </p:txBody>
      </p:sp>
      <p:sp>
        <p:nvSpPr>
          <p:cNvPr id="24579" name="內容版面配置區 2"/>
          <p:cNvSpPr>
            <a:spLocks noGrp="1"/>
          </p:cNvSpPr>
          <p:nvPr>
            <p:ph sz="quarter" idx="1"/>
          </p:nvPr>
        </p:nvSpPr>
        <p:spPr>
          <a:xfrm>
            <a:off x="107504" y="959713"/>
            <a:ext cx="8153400" cy="4495800"/>
          </a:xfrm>
        </p:spPr>
        <p:txBody>
          <a:bodyPr/>
          <a:lstStyle/>
          <a:p>
            <a:pPr>
              <a:buFont typeface="Wingdings" panose="05000000000000000000" pitchFamily="2" charset="2"/>
              <a:buChar char="Ø"/>
            </a:pPr>
            <a:r>
              <a:rPr lang="zh-TW" altLang="en-US" sz="2400" dirty="0" smtClean="0">
                <a:solidFill>
                  <a:srgbClr val="0000CC"/>
                </a:solidFill>
                <a:latin typeface="標楷體" panose="03000509000000000000" pitchFamily="65" charset="-120"/>
                <a:ea typeface="標楷體" panose="03000509000000000000" pitchFamily="65" charset="-120"/>
              </a:rPr>
              <a:t>有價證券上市審查準則補充規定第</a:t>
            </a:r>
            <a:r>
              <a:rPr lang="en-US" altLang="zh-TW" sz="2400" dirty="0" smtClean="0">
                <a:solidFill>
                  <a:srgbClr val="0000CC"/>
                </a:solidFill>
                <a:latin typeface="標楷體" panose="03000509000000000000" pitchFamily="65" charset="-120"/>
                <a:ea typeface="標楷體" panose="03000509000000000000" pitchFamily="65" charset="-120"/>
              </a:rPr>
              <a:t>9</a:t>
            </a:r>
            <a:r>
              <a:rPr lang="zh-TW" altLang="en-US" sz="2400" dirty="0" smtClean="0">
                <a:solidFill>
                  <a:srgbClr val="0000CC"/>
                </a:solidFill>
                <a:latin typeface="標楷體" panose="03000509000000000000" pitchFamily="65" charset="-120"/>
                <a:ea typeface="標楷體" panose="03000509000000000000" pitchFamily="65" charset="-120"/>
              </a:rPr>
              <a:t>條第</a:t>
            </a:r>
            <a:r>
              <a:rPr lang="en-US" altLang="zh-TW" sz="2400" dirty="0" smtClean="0">
                <a:solidFill>
                  <a:srgbClr val="0000CC"/>
                </a:solidFill>
                <a:latin typeface="標楷體" panose="03000509000000000000" pitchFamily="65" charset="-120"/>
                <a:ea typeface="標楷體" panose="03000509000000000000" pitchFamily="65" charset="-120"/>
              </a:rPr>
              <a:t>2</a:t>
            </a:r>
            <a:r>
              <a:rPr lang="zh-TW" altLang="en-US" sz="2400" dirty="0" smtClean="0">
                <a:solidFill>
                  <a:srgbClr val="0000CC"/>
                </a:solidFill>
                <a:latin typeface="標楷體" panose="03000509000000000000" pitchFamily="65" charset="-120"/>
                <a:ea typeface="標楷體" panose="03000509000000000000" pitchFamily="65" charset="-120"/>
              </a:rPr>
              <a:t>項</a:t>
            </a:r>
            <a:endParaRPr lang="zh-TW" altLang="en-US" sz="2400" dirty="0" smtClean="0">
              <a:solidFill>
                <a:srgbClr val="FF0000"/>
              </a:solidFill>
              <a:latin typeface="標楷體" panose="03000509000000000000" pitchFamily="65" charset="-120"/>
              <a:ea typeface="標楷體" panose="03000509000000000000" pitchFamily="65" charset="-120"/>
            </a:endParaRPr>
          </a:p>
          <a:p>
            <a:pPr>
              <a:buFont typeface="Wingdings" panose="05000000000000000000" pitchFamily="2" charset="2"/>
              <a:buNone/>
            </a:pPr>
            <a:endParaRPr lang="en-US" altLang="zh-TW" sz="2800" dirty="0" smtClean="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None/>
            </a:pPr>
            <a:r>
              <a:rPr lang="zh-TW" altLang="en-US" sz="2800" dirty="0" smtClean="0">
                <a:solidFill>
                  <a:srgbClr val="0000CC"/>
                </a:solidFill>
                <a:latin typeface="標楷體" panose="03000509000000000000" pitchFamily="65" charset="-120"/>
                <a:ea typeface="標楷體" panose="03000509000000000000" pitchFamily="65" charset="-120"/>
              </a:rPr>
              <a:t>  </a:t>
            </a:r>
            <a:endParaRPr lang="en-US" altLang="zh-TW" sz="2800" dirty="0" smtClean="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Char char="Ø"/>
            </a:pPr>
            <a:endParaRPr lang="zh-TW" altLang="en-US" dirty="0"/>
          </a:p>
        </p:txBody>
      </p:sp>
      <p:sp>
        <p:nvSpPr>
          <p:cNvPr id="24580"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nSpc>
                <a:spcPct val="80000"/>
              </a:lnSpc>
            </a:pPr>
            <a:fld id="{562FE60B-6EEB-4E83-BCEF-43EB6E71FD6C}" type="slidenum">
              <a:rPr kumimoji="0" lang="en-US" altLang="zh-TW" sz="1200" smtClean="0">
                <a:solidFill>
                  <a:srgbClr val="FFFFFF"/>
                </a:solidFill>
              </a:rPr>
              <a:pPr>
                <a:lnSpc>
                  <a:spcPct val="80000"/>
                </a:lnSpc>
              </a:pPr>
              <a:t>12</a:t>
            </a:fld>
            <a:endParaRPr kumimoji="0" lang="en-US" altLang="zh-TW" sz="1200">
              <a:solidFill>
                <a:srgbClr val="FFFFFF"/>
              </a:solidFill>
            </a:endParaRPr>
          </a:p>
        </p:txBody>
      </p:sp>
      <p:sp>
        <p:nvSpPr>
          <p:cNvPr id="24581" name="文字方塊 4"/>
          <p:cNvSpPr txBox="1">
            <a:spLocks noChangeArrowheads="1"/>
          </p:cNvSpPr>
          <p:nvPr/>
        </p:nvSpPr>
        <p:spPr bwMode="auto">
          <a:xfrm>
            <a:off x="7961510" y="638774"/>
            <a:ext cx="1285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en-US" altLang="zh-TW" smtClean="0">
                <a:solidFill>
                  <a:srgbClr val="FF3300"/>
                </a:solidFill>
              </a:rPr>
              <a:t>111.07.13</a:t>
            </a:r>
            <a:endParaRPr lang="zh-TW" altLang="en-US" dirty="0">
              <a:solidFill>
                <a:srgbClr val="FF3300"/>
              </a:solidFill>
            </a:endParaRPr>
          </a:p>
        </p:txBody>
      </p:sp>
      <p:graphicFrame>
        <p:nvGraphicFramePr>
          <p:cNvPr id="6" name="表格 5"/>
          <p:cNvGraphicFramePr>
            <a:graphicFrameLocks noGrp="1"/>
          </p:cNvGraphicFramePr>
          <p:nvPr>
            <p:extLst>
              <p:ext uri="{D42A27DB-BD31-4B8C-83A1-F6EECF244321}">
                <p14:modId xmlns:p14="http://schemas.microsoft.com/office/powerpoint/2010/main" val="2994609579"/>
              </p:ext>
            </p:extLst>
          </p:nvPr>
        </p:nvGraphicFramePr>
        <p:xfrm>
          <a:off x="107504" y="1440747"/>
          <a:ext cx="8928992" cy="5166613"/>
        </p:xfrm>
        <a:graphic>
          <a:graphicData uri="http://schemas.openxmlformats.org/drawingml/2006/table">
            <a:tbl>
              <a:tblPr firstRow="1" bandRow="1">
                <a:tableStyleId>{5C22544A-7EE6-4342-B048-85BDC9FD1C3A}</a:tableStyleId>
              </a:tblPr>
              <a:tblGrid>
                <a:gridCol w="8928992">
                  <a:extLst>
                    <a:ext uri="{9D8B030D-6E8A-4147-A177-3AD203B41FA5}">
                      <a16:colId xmlns:a16="http://schemas.microsoft.com/office/drawing/2014/main" val="20001"/>
                    </a:ext>
                  </a:extLst>
                </a:gridCol>
              </a:tblGrid>
              <a:tr h="2255749">
                <a:tc>
                  <a:txBody>
                    <a:bodyPr/>
                    <a:lstStyle/>
                    <a:p>
                      <a:pPr marL="0" indent="0">
                        <a:lnSpc>
                          <a:spcPts val="2640"/>
                        </a:lnSpc>
                        <a:spcAft>
                          <a:spcPts val="0"/>
                        </a:spcAft>
                        <a:buFont typeface="Wingdings" panose="05000000000000000000" pitchFamily="2" charset="2"/>
                        <a:buNone/>
                        <a:tabLst>
                          <a:tab pos="0" algn="l"/>
                        </a:tabLst>
                      </a:pPr>
                      <a:r>
                        <a:rPr kumimoji="0" lang="zh-TW" altLang="zh-TW" sz="2200" b="0" u="none" kern="1200" dirty="0" smtClean="0">
                          <a:solidFill>
                            <a:schemeClr val="tx1"/>
                          </a:solidFill>
                          <a:latin typeface="標楷體" pitchFamily="65" charset="-120"/>
                          <a:ea typeface="標楷體" pitchFamily="65" charset="-120"/>
                          <a:cs typeface="+mn-cs"/>
                        </a:rPr>
                        <a:t>同款所規定「足以影響財務業務正常營運之重大污染環境」，係指公司或其事業活動相關場廠有下列情事之一：</a:t>
                      </a:r>
                      <a:endParaRPr kumimoji="0" lang="en-US" altLang="zh-TW" sz="2200" b="0" u="none" kern="1200" dirty="0" smtClean="0">
                        <a:solidFill>
                          <a:schemeClr val="tx1"/>
                        </a:solidFill>
                        <a:latin typeface="標楷體" pitchFamily="65" charset="-120"/>
                        <a:ea typeface="標楷體" pitchFamily="65" charset="-120"/>
                        <a:cs typeface="+mn-cs"/>
                      </a:endParaRPr>
                    </a:p>
                    <a:p>
                      <a:pPr marL="623888" indent="-623888">
                        <a:lnSpc>
                          <a:spcPts val="2640"/>
                        </a:lnSpc>
                        <a:spcAft>
                          <a:spcPts val="0"/>
                        </a:spcAft>
                        <a:buFont typeface="Wingdings" panose="05000000000000000000" pitchFamily="2" charset="2"/>
                        <a:buNone/>
                        <a:tabLst>
                          <a:tab pos="623888" algn="l"/>
                        </a:tabLst>
                      </a:pPr>
                      <a:r>
                        <a:rPr kumimoji="0" lang="zh-TW" altLang="en-US" sz="2200" b="0" u="none" kern="1200" dirty="0" smtClean="0">
                          <a:solidFill>
                            <a:schemeClr val="tx1"/>
                          </a:solidFill>
                          <a:latin typeface="標楷體" pitchFamily="65" charset="-120"/>
                          <a:ea typeface="標楷體" pitchFamily="65" charset="-120"/>
                          <a:cs typeface="+mn-cs"/>
                        </a:rPr>
                        <a:t>六、經</a:t>
                      </a:r>
                      <a:r>
                        <a:rPr kumimoji="0" lang="zh-TW" altLang="en-US" sz="2200" b="0" u="sng" kern="1200" dirty="0" smtClean="0">
                          <a:solidFill>
                            <a:srgbClr val="FF0000"/>
                          </a:solidFill>
                          <a:latin typeface="標楷體" pitchFamily="65" charset="-120"/>
                          <a:ea typeface="標楷體" pitchFamily="65" charset="-120"/>
                          <a:cs typeface="+mn-cs"/>
                        </a:rPr>
                        <a:t>土壤及地下水污染整治法</a:t>
                      </a:r>
                      <a:r>
                        <a:rPr kumimoji="0" lang="zh-TW" altLang="en-US" sz="2200" b="0" u="none" kern="1200" dirty="0" smtClean="0">
                          <a:solidFill>
                            <a:schemeClr val="tx1"/>
                          </a:solidFill>
                          <a:latin typeface="標楷體" pitchFamily="65" charset="-120"/>
                          <a:ea typeface="標楷體" pitchFamily="65" charset="-120"/>
                          <a:cs typeface="+mn-cs"/>
                        </a:rPr>
                        <a:t>主管機關指定公告之事業，其土地因污染土壤或地下水而被公告為控制場址或整治場址者。</a:t>
                      </a:r>
                      <a:r>
                        <a:rPr kumimoji="0" lang="zh-TW" altLang="en-US" sz="2200" b="0" u="sng" kern="1200" dirty="0" smtClean="0">
                          <a:solidFill>
                            <a:srgbClr val="FF0000"/>
                          </a:solidFill>
                          <a:latin typeface="標楷體" pitchFamily="65" charset="-120"/>
                          <a:ea typeface="標楷體" pitchFamily="65" charset="-120"/>
                          <a:cs typeface="+mn-cs"/>
                        </a:rPr>
                        <a:t>但污染控制計畫或調查及評估計畫經環保機關核定、整治費用已依一般公認會計原則認列且對營運無重大影響者，不在此限。</a:t>
                      </a:r>
                      <a:endParaRPr kumimoji="0" lang="en-US" altLang="zh-TW" sz="2200" b="0" u="sng" kern="1200" dirty="0" smtClean="0">
                        <a:solidFill>
                          <a:srgbClr val="FF0000"/>
                        </a:solidFill>
                        <a:latin typeface="標楷體" pitchFamily="65" charset="-120"/>
                        <a:ea typeface="標楷體" pitchFamily="65" charset="-120"/>
                        <a:cs typeface="+mn-cs"/>
                      </a:endParaRPr>
                    </a:p>
                  </a:txBody>
                  <a:tcPr marL="91447" marR="91447" marT="45732" marB="45732">
                    <a:solidFill>
                      <a:srgbClr val="DCE5EE"/>
                    </a:solidFill>
                  </a:tcPr>
                </a:tc>
                <a:extLst>
                  <a:ext uri="{0D108BD9-81ED-4DB2-BD59-A6C34878D82A}">
                    <a16:rowId xmlns:a16="http://schemas.microsoft.com/office/drawing/2014/main" val="10001"/>
                  </a:ext>
                </a:extLst>
              </a:tr>
              <a:tr h="2900856">
                <a:tc>
                  <a:txBody>
                    <a:bodyPr/>
                    <a:lstStyle/>
                    <a:p>
                      <a:pPr marL="623888" indent="-623888">
                        <a:lnSpc>
                          <a:spcPts val="2400"/>
                        </a:lnSpc>
                        <a:spcBef>
                          <a:spcPts val="600"/>
                        </a:spcBef>
                        <a:spcAft>
                          <a:spcPts val="0"/>
                        </a:spcAft>
                        <a:buFont typeface="Wingdings" panose="05000000000000000000" pitchFamily="2" charset="2"/>
                        <a:buNone/>
                        <a:tabLst>
                          <a:tab pos="623888" algn="l"/>
                        </a:tabLst>
                      </a:pPr>
                      <a:r>
                        <a:rPr kumimoji="0" lang="zh-TW" altLang="en-US" sz="2000" b="0" u="none" kern="1200" dirty="0" smtClean="0">
                          <a:solidFill>
                            <a:schemeClr val="tx1"/>
                          </a:solidFill>
                          <a:latin typeface="標楷體" pitchFamily="65" charset="-120"/>
                          <a:ea typeface="標楷體" pitchFamily="65" charset="-120"/>
                          <a:cs typeface="+mn-cs"/>
                        </a:rPr>
                        <a:t>修正理由：</a:t>
                      </a:r>
                      <a:endParaRPr kumimoji="0" lang="en-US" altLang="zh-TW" sz="2000" b="0" u="none" kern="1200" dirty="0" smtClean="0">
                        <a:solidFill>
                          <a:schemeClr val="tx1"/>
                        </a:solidFill>
                        <a:latin typeface="標楷體" pitchFamily="65" charset="-120"/>
                        <a:ea typeface="標楷體" pitchFamily="65" charset="-120"/>
                        <a:cs typeface="+mn-cs"/>
                      </a:endParaRPr>
                    </a:p>
                    <a:p>
                      <a:pPr marL="0" marR="0" lvl="0" indent="0" algn="l" defTabSz="914400" rtl="0" eaLnBrk="1" fontAlgn="auto" latinLnBrk="0" hangingPunct="1">
                        <a:lnSpc>
                          <a:spcPts val="2400"/>
                        </a:lnSpc>
                        <a:spcBef>
                          <a:spcPts val="600"/>
                        </a:spcBef>
                        <a:spcAft>
                          <a:spcPts val="0"/>
                        </a:spcAft>
                        <a:buClrTx/>
                        <a:buSzTx/>
                        <a:buFont typeface="Wingdings" panose="05000000000000000000" pitchFamily="2" charset="2"/>
                        <a:buNone/>
                        <a:tabLst>
                          <a:tab pos="0" algn="l"/>
                        </a:tabLst>
                        <a:defRPr/>
                      </a:pPr>
                      <a:r>
                        <a:rPr lang="zh-TW" altLang="en-US" sz="2000" dirty="0" smtClean="0">
                          <a:solidFill>
                            <a:schemeClr val="tx1"/>
                          </a:solidFill>
                          <a:latin typeface="標楷體" panose="03000509000000000000" pitchFamily="65" charset="-120"/>
                          <a:ea typeface="標楷體" panose="03000509000000000000" pitchFamily="65" charset="-120"/>
                        </a:rPr>
                        <a:t>按申請公司因土地污染土壤或地下水而被環保機關公告為控制場址或整治場址者，因有停業、部分或全部停工之風險，故屬本準則第九條第一項第三款之「足以影響財務業務正常營運之重大環境污染」之情事之一，惟</a:t>
                      </a:r>
                      <a:r>
                        <a:rPr lang="zh-TW" altLang="en-US" sz="2000" kern="1200" dirty="0" smtClean="0">
                          <a:solidFill>
                            <a:srgbClr val="3B23E9"/>
                          </a:solidFill>
                          <a:effectLst/>
                          <a:latin typeface="標楷體" panose="03000509000000000000" pitchFamily="65" charset="-120"/>
                          <a:ea typeface="標楷體" panose="03000509000000000000" pitchFamily="65" charset="-120"/>
                          <a:cs typeface="+mn-cs"/>
                        </a:rPr>
                        <a:t>考量申請公司經公告為控制或整治場址之土地或非屬公司主要營運之廠址，環保機關未必命其停業、部分或全部停工，倘申請公司依土壤及地下水污染整治法規定提出之污染控制計畫或調查及評估計畫業經環保機關核定、整治費用已依一般公認會計原則認列且說明對公司營運無重大影響者，應可認為對財務業務正常營運無重大影響</a:t>
                      </a:r>
                      <a:r>
                        <a:rPr lang="zh-TW" altLang="en-US" sz="2000" dirty="0" smtClean="0">
                          <a:solidFill>
                            <a:schemeClr val="tx1"/>
                          </a:solidFill>
                          <a:latin typeface="標楷體" panose="03000509000000000000" pitchFamily="65" charset="-120"/>
                          <a:ea typeface="標楷體" panose="03000509000000000000" pitchFamily="65" charset="-120"/>
                        </a:rPr>
                        <a:t>，爰於第二項第六款增訂但書排除之。</a:t>
                      </a:r>
                    </a:p>
                  </a:txBody>
                  <a:tcPr marL="91447" marR="91447" marT="45732" marB="45732">
                    <a:solidFill>
                      <a:srgbClr val="DCE5EE"/>
                    </a:solidFill>
                  </a:tcPr>
                </a:tc>
                <a:extLst>
                  <a:ext uri="{0D108BD9-81ED-4DB2-BD59-A6C34878D82A}">
                    <a16:rowId xmlns:a16="http://schemas.microsoft.com/office/drawing/2014/main" val="1227525539"/>
                  </a:ext>
                </a:extLst>
              </a:tr>
            </a:tbl>
          </a:graphicData>
        </a:graphic>
      </p:graphicFrame>
    </p:spTree>
    <p:extLst>
      <p:ext uri="{BB962C8B-B14F-4D97-AF65-F5344CB8AC3E}">
        <p14:creationId xmlns:p14="http://schemas.microsoft.com/office/powerpoint/2010/main" val="22996531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標題 1"/>
          <p:cNvSpPr>
            <a:spLocks noGrp="1"/>
          </p:cNvSpPr>
          <p:nvPr>
            <p:ph type="title"/>
          </p:nvPr>
        </p:nvSpPr>
        <p:spPr>
          <a:xfrm>
            <a:off x="612775" y="-9544"/>
            <a:ext cx="8153400" cy="990600"/>
          </a:xfrm>
        </p:spPr>
        <p:txBody>
          <a:bodyPr/>
          <a:lstStyle/>
          <a:p>
            <a:pPr algn="ctr"/>
            <a:r>
              <a:rPr lang="zh-TW" altLang="en-US" sz="3200" b="1" u="sng" dirty="0" smtClean="0">
                <a:solidFill>
                  <a:srgbClr val="1A0585"/>
                </a:solidFill>
                <a:latin typeface="標楷體" panose="03000509000000000000" pitchFamily="65" charset="-120"/>
                <a:ea typeface="標楷體" panose="03000509000000000000" pitchFamily="65" charset="-120"/>
              </a:rPr>
              <a:t>獨立董事進修要求</a:t>
            </a:r>
            <a:endParaRPr lang="zh-TW" altLang="en-US" sz="3200" dirty="0"/>
          </a:p>
        </p:txBody>
      </p:sp>
      <p:sp>
        <p:nvSpPr>
          <p:cNvPr id="24579" name="內容版面配置區 2"/>
          <p:cNvSpPr>
            <a:spLocks noGrp="1"/>
          </p:cNvSpPr>
          <p:nvPr>
            <p:ph sz="quarter" idx="1"/>
          </p:nvPr>
        </p:nvSpPr>
        <p:spPr>
          <a:xfrm>
            <a:off x="243880" y="1052736"/>
            <a:ext cx="8153400" cy="4495800"/>
          </a:xfrm>
        </p:spPr>
        <p:txBody>
          <a:bodyPr/>
          <a:lstStyle/>
          <a:p>
            <a:pPr>
              <a:buFont typeface="Wingdings" panose="05000000000000000000" pitchFamily="2" charset="2"/>
              <a:buChar char="Ø"/>
            </a:pPr>
            <a:r>
              <a:rPr lang="zh-TW" altLang="en-US" sz="2400" dirty="0" smtClean="0">
                <a:solidFill>
                  <a:srgbClr val="0000CC"/>
                </a:solidFill>
                <a:latin typeface="標楷體" panose="03000509000000000000" pitchFamily="65" charset="-120"/>
                <a:ea typeface="標楷體" panose="03000509000000000000" pitchFamily="65" charset="-120"/>
              </a:rPr>
              <a:t>有價證券上市審查準則補充規定第</a:t>
            </a:r>
            <a:r>
              <a:rPr lang="en-US" altLang="zh-TW" sz="2400" dirty="0" smtClean="0">
                <a:solidFill>
                  <a:srgbClr val="0000CC"/>
                </a:solidFill>
                <a:latin typeface="標楷體" panose="03000509000000000000" pitchFamily="65" charset="-120"/>
                <a:ea typeface="標楷體" panose="03000509000000000000" pitchFamily="65" charset="-120"/>
              </a:rPr>
              <a:t>17</a:t>
            </a:r>
            <a:r>
              <a:rPr lang="zh-TW" altLang="en-US" sz="2400" dirty="0" smtClean="0">
                <a:solidFill>
                  <a:srgbClr val="0000CC"/>
                </a:solidFill>
                <a:latin typeface="標楷體" panose="03000509000000000000" pitchFamily="65" charset="-120"/>
                <a:ea typeface="標楷體" panose="03000509000000000000" pitchFamily="65" charset="-120"/>
              </a:rPr>
              <a:t>條第</a:t>
            </a:r>
            <a:r>
              <a:rPr lang="en-US" altLang="zh-TW" sz="2400" dirty="0" smtClean="0">
                <a:solidFill>
                  <a:srgbClr val="0000CC"/>
                </a:solidFill>
                <a:latin typeface="標楷體" panose="03000509000000000000" pitchFamily="65" charset="-120"/>
                <a:ea typeface="標楷體" panose="03000509000000000000" pitchFamily="65" charset="-120"/>
              </a:rPr>
              <a:t>1</a:t>
            </a:r>
            <a:r>
              <a:rPr lang="zh-TW" altLang="en-US" sz="2400" dirty="0" smtClean="0">
                <a:solidFill>
                  <a:srgbClr val="0000CC"/>
                </a:solidFill>
                <a:latin typeface="標楷體" panose="03000509000000000000" pitchFamily="65" charset="-120"/>
                <a:ea typeface="標楷體" panose="03000509000000000000" pitchFamily="65" charset="-120"/>
              </a:rPr>
              <a:t>項</a:t>
            </a:r>
            <a:endParaRPr lang="zh-TW" altLang="en-US" sz="2400" dirty="0" smtClean="0">
              <a:solidFill>
                <a:srgbClr val="FF0000"/>
              </a:solidFill>
              <a:latin typeface="標楷體" panose="03000509000000000000" pitchFamily="65" charset="-120"/>
              <a:ea typeface="標楷體" panose="03000509000000000000" pitchFamily="65" charset="-120"/>
            </a:endParaRPr>
          </a:p>
          <a:p>
            <a:pPr>
              <a:buFont typeface="Wingdings" panose="05000000000000000000" pitchFamily="2" charset="2"/>
              <a:buNone/>
            </a:pPr>
            <a:endParaRPr lang="en-US" altLang="zh-TW" sz="2800" dirty="0" smtClean="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None/>
            </a:pPr>
            <a:r>
              <a:rPr lang="zh-TW" altLang="en-US" sz="2800" dirty="0" smtClean="0">
                <a:solidFill>
                  <a:srgbClr val="0000CC"/>
                </a:solidFill>
                <a:latin typeface="標楷體" panose="03000509000000000000" pitchFamily="65" charset="-120"/>
                <a:ea typeface="標楷體" panose="03000509000000000000" pitchFamily="65" charset="-120"/>
              </a:rPr>
              <a:t>  </a:t>
            </a:r>
            <a:endParaRPr lang="en-US" altLang="zh-TW" sz="2800" dirty="0" smtClean="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Char char="Ø"/>
            </a:pPr>
            <a:endParaRPr lang="zh-TW" altLang="en-US" dirty="0"/>
          </a:p>
        </p:txBody>
      </p:sp>
      <p:sp>
        <p:nvSpPr>
          <p:cNvPr id="24580"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nSpc>
                <a:spcPct val="80000"/>
              </a:lnSpc>
            </a:pPr>
            <a:fld id="{562FE60B-6EEB-4E83-BCEF-43EB6E71FD6C}" type="slidenum">
              <a:rPr kumimoji="0" lang="en-US" altLang="zh-TW" sz="1200" smtClean="0">
                <a:solidFill>
                  <a:srgbClr val="FFFFFF"/>
                </a:solidFill>
              </a:rPr>
              <a:pPr>
                <a:lnSpc>
                  <a:spcPct val="80000"/>
                </a:lnSpc>
              </a:pPr>
              <a:t>13</a:t>
            </a:fld>
            <a:endParaRPr kumimoji="0" lang="en-US" altLang="zh-TW" sz="1200">
              <a:solidFill>
                <a:srgbClr val="FFFFFF"/>
              </a:solidFill>
            </a:endParaRPr>
          </a:p>
        </p:txBody>
      </p:sp>
      <p:sp>
        <p:nvSpPr>
          <p:cNvPr id="24581" name="文字方塊 4"/>
          <p:cNvSpPr txBox="1">
            <a:spLocks noChangeArrowheads="1"/>
          </p:cNvSpPr>
          <p:nvPr/>
        </p:nvSpPr>
        <p:spPr bwMode="auto">
          <a:xfrm>
            <a:off x="8028384" y="611169"/>
            <a:ext cx="1285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en-US" altLang="zh-TW" dirty="0" smtClean="0">
                <a:solidFill>
                  <a:srgbClr val="FF3300"/>
                </a:solidFill>
              </a:rPr>
              <a:t>111.7.13</a:t>
            </a:r>
            <a:endParaRPr lang="zh-TW" altLang="en-US" dirty="0">
              <a:solidFill>
                <a:srgbClr val="FF3300"/>
              </a:solidFill>
            </a:endParaRPr>
          </a:p>
        </p:txBody>
      </p:sp>
      <p:graphicFrame>
        <p:nvGraphicFramePr>
          <p:cNvPr id="6" name="表格 5"/>
          <p:cNvGraphicFramePr>
            <a:graphicFrameLocks noGrp="1"/>
          </p:cNvGraphicFramePr>
          <p:nvPr>
            <p:extLst>
              <p:ext uri="{D42A27DB-BD31-4B8C-83A1-F6EECF244321}">
                <p14:modId xmlns:p14="http://schemas.microsoft.com/office/powerpoint/2010/main" val="292061649"/>
              </p:ext>
            </p:extLst>
          </p:nvPr>
        </p:nvGraphicFramePr>
        <p:xfrm>
          <a:off x="243880" y="1601769"/>
          <a:ext cx="8720608" cy="4423776"/>
        </p:xfrm>
        <a:graphic>
          <a:graphicData uri="http://schemas.openxmlformats.org/drawingml/2006/table">
            <a:tbl>
              <a:tblPr firstRow="1" bandRow="1">
                <a:tableStyleId>{5C22544A-7EE6-4342-B048-85BDC9FD1C3A}</a:tableStyleId>
              </a:tblPr>
              <a:tblGrid>
                <a:gridCol w="8720608">
                  <a:extLst>
                    <a:ext uri="{9D8B030D-6E8A-4147-A177-3AD203B41FA5}">
                      <a16:colId xmlns:a16="http://schemas.microsoft.com/office/drawing/2014/main" val="20001"/>
                    </a:ext>
                  </a:extLst>
                </a:gridCol>
              </a:tblGrid>
              <a:tr h="2137752">
                <a:tc>
                  <a:txBody>
                    <a:bodyPr/>
                    <a:lstStyle/>
                    <a:p>
                      <a:pPr marL="342900" indent="-342900">
                        <a:lnSpc>
                          <a:spcPct val="100000"/>
                        </a:lnSpc>
                        <a:spcAft>
                          <a:spcPts val="0"/>
                        </a:spcAft>
                        <a:buFont typeface="Wingdings" panose="05000000000000000000" pitchFamily="2" charset="2"/>
                        <a:buChar char="l"/>
                        <a:tabLst>
                          <a:tab pos="0" algn="l"/>
                        </a:tabLst>
                      </a:pPr>
                      <a:r>
                        <a:rPr kumimoji="0" lang="zh-TW" altLang="en-US" sz="2400" b="0" u="none" kern="1200" dirty="0" smtClean="0">
                          <a:solidFill>
                            <a:schemeClr val="tx1"/>
                          </a:solidFill>
                          <a:latin typeface="標楷體" pitchFamily="65" charset="-120"/>
                          <a:ea typeface="標楷體" pitchFamily="65" charset="-120"/>
                          <a:cs typeface="+mn-cs"/>
                        </a:rPr>
                        <a:t>本準則第九條第一項第九款所規定「董事會有無法獨立執行其職務」，係指不得具有下列情事之一者：</a:t>
                      </a:r>
                      <a:endParaRPr kumimoji="0" lang="en-US" altLang="zh-TW" sz="2400" b="0" u="none" kern="1200" dirty="0" smtClean="0">
                        <a:solidFill>
                          <a:schemeClr val="tx1"/>
                        </a:solidFill>
                        <a:latin typeface="標楷體" pitchFamily="65" charset="-120"/>
                        <a:ea typeface="標楷體" pitchFamily="65" charset="-120"/>
                        <a:cs typeface="+mn-cs"/>
                      </a:endParaRPr>
                    </a:p>
                    <a:p>
                      <a:pPr marL="627063" indent="-627063">
                        <a:lnSpc>
                          <a:spcPct val="100000"/>
                        </a:lnSpc>
                        <a:spcAft>
                          <a:spcPts val="0"/>
                        </a:spcAft>
                        <a:buFont typeface="Wingdings" panose="05000000000000000000" pitchFamily="2" charset="2"/>
                        <a:buNone/>
                        <a:tabLst>
                          <a:tab pos="0" algn="l"/>
                        </a:tabLst>
                      </a:pPr>
                      <a:r>
                        <a:rPr kumimoji="0" lang="zh-TW" altLang="en-US" sz="2400" b="0" u="none" kern="1200" dirty="0" smtClean="0">
                          <a:solidFill>
                            <a:schemeClr val="tx1"/>
                          </a:solidFill>
                          <a:latin typeface="標楷體" pitchFamily="65" charset="-120"/>
                          <a:ea typeface="標楷體" pitchFamily="65" charset="-120"/>
                          <a:cs typeface="+mn-cs"/>
                        </a:rPr>
                        <a:t>二、擔任申請公司獨立董事者，未於該公司輔導期間</a:t>
                      </a:r>
                      <a:r>
                        <a:rPr kumimoji="0" lang="zh-TW" altLang="en-US" sz="2400" b="1" u="sng" kern="1200" dirty="0" smtClean="0">
                          <a:solidFill>
                            <a:schemeClr val="tx1"/>
                          </a:solidFill>
                          <a:latin typeface="標楷體" pitchFamily="65" charset="-120"/>
                          <a:ea typeface="標楷體" pitchFamily="65" charset="-120"/>
                          <a:cs typeface="+mn-cs"/>
                        </a:rPr>
                        <a:t>進修法律、財務或會計專業知識每年達三小時以上</a:t>
                      </a:r>
                      <a:r>
                        <a:rPr kumimoji="0" lang="zh-TW" altLang="en-US" sz="2400" b="0" u="none" kern="1200" dirty="0" smtClean="0">
                          <a:solidFill>
                            <a:schemeClr val="tx1"/>
                          </a:solidFill>
                          <a:latin typeface="標楷體" pitchFamily="65" charset="-120"/>
                          <a:ea typeface="標楷體" pitchFamily="65" charset="-120"/>
                          <a:cs typeface="+mn-cs"/>
                        </a:rPr>
                        <a:t>且</a:t>
                      </a:r>
                      <a:r>
                        <a:rPr kumimoji="0" lang="zh-TW" altLang="en-US" sz="2400" b="1" u="sng" kern="1200" dirty="0" smtClean="0">
                          <a:solidFill>
                            <a:schemeClr val="tx1"/>
                          </a:solidFill>
                          <a:latin typeface="標楷體" pitchFamily="65" charset="-120"/>
                          <a:ea typeface="標楷體" pitchFamily="65" charset="-120"/>
                          <a:cs typeface="+mn-cs"/>
                        </a:rPr>
                        <a:t>取得</a:t>
                      </a:r>
                      <a:r>
                        <a:rPr kumimoji="0" lang="zh-TW" altLang="en-US" sz="2400" b="0" u="none" kern="1200" dirty="0" smtClean="0">
                          <a:solidFill>
                            <a:schemeClr val="tx1"/>
                          </a:solidFill>
                          <a:latin typeface="標楷體" pitchFamily="65" charset="-120"/>
                          <a:ea typeface="標楷體" pitchFamily="65" charset="-120"/>
                          <a:cs typeface="+mn-cs"/>
                        </a:rPr>
                        <a:t>「上市上櫃公司董事、監察人進修推行要點」</a:t>
                      </a:r>
                      <a:r>
                        <a:rPr kumimoji="0" lang="zh-TW" altLang="en-US" sz="2400" b="0" u="sng" kern="1200" dirty="0" smtClean="0">
                          <a:solidFill>
                            <a:srgbClr val="FF0000"/>
                          </a:solidFill>
                          <a:latin typeface="標楷體" pitchFamily="65" charset="-120"/>
                          <a:ea typeface="標楷體" pitchFamily="65" charset="-120"/>
                          <a:cs typeface="+mn-cs"/>
                        </a:rPr>
                        <a:t>第六條第一、二、四款</a:t>
                      </a:r>
                      <a:r>
                        <a:rPr kumimoji="0" lang="zh-TW" altLang="en-US" sz="2400" b="0" u="none" kern="1200" dirty="0" smtClean="0">
                          <a:solidFill>
                            <a:schemeClr val="tx1"/>
                          </a:solidFill>
                          <a:latin typeface="標楷體" pitchFamily="65" charset="-120"/>
                          <a:ea typeface="標楷體" pitchFamily="65" charset="-120"/>
                          <a:cs typeface="+mn-cs"/>
                        </a:rPr>
                        <a:t>訂定之進修體系所出具之</a:t>
                      </a:r>
                      <a:r>
                        <a:rPr kumimoji="0" lang="zh-TW" altLang="en-US" sz="2400" b="1" u="sng" kern="1200" dirty="0" smtClean="0">
                          <a:solidFill>
                            <a:schemeClr val="tx1"/>
                          </a:solidFill>
                          <a:latin typeface="標楷體" pitchFamily="65" charset="-120"/>
                          <a:ea typeface="標楷體" pitchFamily="65" charset="-120"/>
                          <a:cs typeface="+mn-cs"/>
                        </a:rPr>
                        <a:t>相關證明文件</a:t>
                      </a:r>
                      <a:r>
                        <a:rPr kumimoji="0" lang="zh-TW" altLang="en-US" sz="2400" b="0" u="none" kern="1200" dirty="0" smtClean="0">
                          <a:solidFill>
                            <a:schemeClr val="tx1"/>
                          </a:solidFill>
                          <a:latin typeface="標楷體" pitchFamily="65" charset="-120"/>
                          <a:ea typeface="標楷體" pitchFamily="65" charset="-120"/>
                          <a:cs typeface="+mn-cs"/>
                        </a:rPr>
                        <a:t>。</a:t>
                      </a:r>
                      <a:endParaRPr kumimoji="0" lang="en-US" altLang="zh-TW" sz="2400" b="0" u="none" kern="1200" dirty="0" smtClean="0">
                        <a:solidFill>
                          <a:schemeClr val="tx1"/>
                        </a:solidFill>
                        <a:latin typeface="標楷體" pitchFamily="65" charset="-120"/>
                        <a:ea typeface="標楷體" pitchFamily="65" charset="-120"/>
                        <a:cs typeface="+mn-cs"/>
                      </a:endParaRPr>
                    </a:p>
                  </a:txBody>
                  <a:tcPr marL="91447" marR="91447" marT="45732" marB="45732">
                    <a:solidFill>
                      <a:schemeClr val="accent1">
                        <a:lumMod val="20000"/>
                        <a:lumOff val="80000"/>
                      </a:schemeClr>
                    </a:solidFill>
                  </a:tcPr>
                </a:tc>
                <a:extLst>
                  <a:ext uri="{0D108BD9-81ED-4DB2-BD59-A6C34878D82A}">
                    <a16:rowId xmlns:a16="http://schemas.microsoft.com/office/drawing/2014/main" val="10001"/>
                  </a:ext>
                </a:extLst>
              </a:tr>
              <a:tr h="2137752">
                <a:tc>
                  <a:txBody>
                    <a:bodyPr/>
                    <a:lstStyle/>
                    <a:p>
                      <a:pPr marL="627063" indent="-627063">
                        <a:lnSpc>
                          <a:spcPts val="2400"/>
                        </a:lnSpc>
                        <a:spcAft>
                          <a:spcPts val="600"/>
                        </a:spcAft>
                        <a:buFont typeface="Wingdings" panose="05000000000000000000" pitchFamily="2" charset="2"/>
                        <a:buNone/>
                        <a:tabLst>
                          <a:tab pos="0" algn="l"/>
                        </a:tabLst>
                      </a:pPr>
                      <a:r>
                        <a:rPr kumimoji="0" lang="zh-TW" altLang="en-US" sz="2400" b="0" u="none" kern="1200" dirty="0" smtClean="0">
                          <a:solidFill>
                            <a:schemeClr val="tx1"/>
                          </a:solidFill>
                          <a:latin typeface="標楷體" pitchFamily="65" charset="-120"/>
                          <a:ea typeface="標楷體" pitchFamily="65" charset="-120"/>
                          <a:cs typeface="+mn-cs"/>
                        </a:rPr>
                        <a:t>修正理由：</a:t>
                      </a:r>
                      <a:endParaRPr kumimoji="0" lang="en-US" altLang="zh-TW" sz="2400" b="0" u="none" kern="1200" dirty="0" smtClean="0">
                        <a:solidFill>
                          <a:schemeClr val="tx1"/>
                        </a:solidFill>
                        <a:latin typeface="標楷體" pitchFamily="65" charset="-120"/>
                        <a:ea typeface="標楷體" pitchFamily="65" charset="-120"/>
                        <a:cs typeface="+mn-cs"/>
                      </a:endParaRPr>
                    </a:p>
                    <a:p>
                      <a:pPr>
                        <a:lnSpc>
                          <a:spcPts val="2400"/>
                        </a:lnSpc>
                        <a:spcAft>
                          <a:spcPts val="600"/>
                        </a:spcAft>
                      </a:pP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茲因本公司於</a:t>
                      </a:r>
                      <a:r>
                        <a:rPr lang="en-US" altLang="zh-TW" sz="2400" dirty="0" smtClean="0">
                          <a:latin typeface="標楷體" panose="03000509000000000000" pitchFamily="65" charset="-120"/>
                          <a:ea typeface="標楷體" panose="03000509000000000000" pitchFamily="65" charset="-120"/>
                        </a:rPr>
                        <a:t>110</a:t>
                      </a:r>
                      <a:r>
                        <a:rPr lang="zh-TW" altLang="en-US" sz="2400" dirty="0" smtClean="0">
                          <a:latin typeface="標楷體" panose="03000509000000000000" pitchFamily="65" charset="-120"/>
                          <a:ea typeface="標楷體" panose="03000509000000000000" pitchFamily="65" charset="-120"/>
                        </a:rPr>
                        <a:t>年</a:t>
                      </a:r>
                      <a:r>
                        <a:rPr lang="en-US" altLang="zh-TW" sz="2400" dirty="0" smtClean="0">
                          <a:latin typeface="標楷體" panose="03000509000000000000" pitchFamily="65" charset="-120"/>
                          <a:ea typeface="標楷體" panose="03000509000000000000" pitchFamily="65" charset="-120"/>
                        </a:rPr>
                        <a:t>11</a:t>
                      </a:r>
                      <a:r>
                        <a:rPr lang="zh-TW" altLang="en-US" sz="2400" dirty="0" smtClean="0">
                          <a:latin typeface="標楷體" panose="03000509000000000000" pitchFamily="65" charset="-120"/>
                          <a:ea typeface="標楷體" panose="03000509000000000000" pitchFamily="65" charset="-120"/>
                        </a:rPr>
                        <a:t>月</a:t>
                      </a:r>
                      <a:r>
                        <a:rPr lang="en-US" altLang="zh-TW" sz="2400" dirty="0" smtClean="0">
                          <a:latin typeface="標楷體" panose="03000509000000000000" pitchFamily="65" charset="-120"/>
                          <a:ea typeface="標楷體" panose="03000509000000000000" pitchFamily="65" charset="-120"/>
                        </a:rPr>
                        <a:t>5</a:t>
                      </a:r>
                      <a:r>
                        <a:rPr lang="zh-TW" altLang="en-US" sz="2400" dirty="0" smtClean="0">
                          <a:latin typeface="標楷體" panose="03000509000000000000" pitchFamily="65" charset="-120"/>
                          <a:ea typeface="標楷體" panose="03000509000000000000" pitchFamily="65" charset="-120"/>
                        </a:rPr>
                        <a:t>日公告修正「上市上櫃公司董事、監察人進修推行要點」，其參、四（一）、（二）、（四）規定業已異動調整為第六條第一、二、四款，爰配合調整本條第一項第二款援引上開要點規定之條號款次。</a:t>
                      </a:r>
                    </a:p>
                  </a:txBody>
                  <a:tcPr marL="91447" marR="91447" marT="45732" marB="45732">
                    <a:solidFill>
                      <a:schemeClr val="accent1">
                        <a:lumMod val="20000"/>
                        <a:lumOff val="80000"/>
                      </a:schemeClr>
                    </a:solidFill>
                  </a:tcPr>
                </a:tc>
                <a:extLst>
                  <a:ext uri="{0D108BD9-81ED-4DB2-BD59-A6C34878D82A}">
                    <a16:rowId xmlns:a16="http://schemas.microsoft.com/office/drawing/2014/main" val="3051789597"/>
                  </a:ext>
                </a:extLst>
              </a:tr>
            </a:tbl>
          </a:graphicData>
        </a:graphic>
      </p:graphicFrame>
    </p:spTree>
    <p:extLst>
      <p:ext uri="{BB962C8B-B14F-4D97-AF65-F5344CB8AC3E}">
        <p14:creationId xmlns:p14="http://schemas.microsoft.com/office/powerpoint/2010/main" val="8170129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nSpc>
                <a:spcPct val="80000"/>
              </a:lnSpc>
            </a:pPr>
            <a:fld id="{889636B6-98F2-43DB-9AC8-6E768E14606F}" type="slidenum">
              <a:rPr kumimoji="0" lang="en-US" altLang="zh-TW" sz="1200" smtClean="0">
                <a:solidFill>
                  <a:srgbClr val="FFFFFF"/>
                </a:solidFill>
              </a:rPr>
              <a:pPr>
                <a:lnSpc>
                  <a:spcPct val="80000"/>
                </a:lnSpc>
              </a:pPr>
              <a:t>14</a:t>
            </a:fld>
            <a:endParaRPr kumimoji="0" lang="en-US" altLang="zh-TW" sz="1200">
              <a:solidFill>
                <a:srgbClr val="FFFFFF"/>
              </a:solidFill>
            </a:endParaRPr>
          </a:p>
        </p:txBody>
      </p:sp>
      <p:sp>
        <p:nvSpPr>
          <p:cNvPr id="43011" name="頁尾版面配置區 8"/>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endParaRPr kumimoji="0" lang="en-US" altLang="zh-TW">
              <a:solidFill>
                <a:schemeClr val="tx2"/>
              </a:solidFill>
            </a:endParaRPr>
          </a:p>
        </p:txBody>
      </p:sp>
      <p:sp>
        <p:nvSpPr>
          <p:cNvPr id="10" name="Rectangle 4">
            <a:extLst/>
          </p:cNvPr>
          <p:cNvSpPr>
            <a:spLocks noChangeArrowheads="1"/>
          </p:cNvSpPr>
          <p:nvPr/>
        </p:nvSpPr>
        <p:spPr bwMode="auto">
          <a:xfrm>
            <a:off x="1219200" y="2667000"/>
            <a:ext cx="6705600" cy="1600200"/>
          </a:xfrm>
          <a:prstGeom prst="rect">
            <a:avLst/>
          </a:prstGeom>
          <a:gradFill rotWithShape="1">
            <a:gsLst>
              <a:gs pos="0">
                <a:schemeClr val="bg1"/>
              </a:gs>
              <a:gs pos="100000">
                <a:srgbClr val="DDDDDD"/>
              </a:gs>
            </a:gsLst>
            <a:path path="shape">
              <a:fillToRect l="50000" t="50000" r="50000" b="50000"/>
            </a:path>
          </a:gradFill>
          <a:ln w="76200">
            <a:solidFill>
              <a:schemeClr val="bg2"/>
            </a:solidFill>
            <a:miter lim="800000"/>
            <a:headEnd/>
            <a:tailEnd/>
          </a:ln>
        </p:spPr>
        <p:txBody>
          <a:bodyPr anchor="ctr"/>
          <a:lstStyle/>
          <a:p>
            <a:pPr marL="320040" indent="-320040" algn="ctr" eaLnBrk="1" fontAlgn="auto" hangingPunct="1">
              <a:spcAft>
                <a:spcPts val="0"/>
              </a:spcAft>
              <a:defRPr/>
            </a:pPr>
            <a:r>
              <a:rPr lang="zh-TW" altLang="en-US" sz="3600" b="1" dirty="0">
                <a:solidFill>
                  <a:srgbClr val="1A0585"/>
                </a:solidFill>
                <a:effectLst>
                  <a:outerShdw blurRad="38100" dist="38100" dir="2700000" algn="tl">
                    <a:srgbClr val="000000">
                      <a:alpha val="43137"/>
                    </a:srgbClr>
                  </a:outerShdw>
                </a:effectLst>
                <a:latin typeface="標楷體" pitchFamily="65" charset="-120"/>
                <a:ea typeface="標楷體" pitchFamily="65" charset="-120"/>
              </a:rPr>
              <a:t>二</a:t>
            </a:r>
            <a:r>
              <a:rPr lang="zh-TW" altLang="en-US" sz="3600" b="1" dirty="0" smtClean="0">
                <a:solidFill>
                  <a:srgbClr val="1A0585"/>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3600" b="1" dirty="0">
                <a:solidFill>
                  <a:srgbClr val="1A0585"/>
                </a:solidFill>
                <a:effectLst>
                  <a:outerShdw blurRad="38100" dist="38100" dir="2700000" algn="tl">
                    <a:srgbClr val="000000">
                      <a:alpha val="43137"/>
                    </a:srgbClr>
                  </a:outerShdw>
                </a:effectLst>
                <a:latin typeface="標楷體" pitchFamily="65" charset="-120"/>
                <a:ea typeface="標楷體" pitchFamily="65" charset="-120"/>
              </a:rPr>
              <a:t>上市管理規章</a:t>
            </a:r>
            <a:endParaRPr lang="en-US" altLang="zh-TW" sz="3600" dirty="0">
              <a:effectLst>
                <a:outerShdw blurRad="38100" dist="38100" dir="2700000" algn="tl">
                  <a:srgbClr val="000000">
                    <a:alpha val="43137"/>
                  </a:srgbClr>
                </a:outerShdw>
              </a:effectLst>
              <a:latin typeface="標楷體" pitchFamily="65" charset="-120"/>
              <a:ea typeface="標楷體" pitchFamily="65" charset="-120"/>
            </a:endParaRPr>
          </a:p>
        </p:txBody>
      </p:sp>
    </p:spTree>
    <p:extLst>
      <p:ext uri="{BB962C8B-B14F-4D97-AF65-F5344CB8AC3E}">
        <p14:creationId xmlns:p14="http://schemas.microsoft.com/office/powerpoint/2010/main" val="2345435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標題 1"/>
          <p:cNvSpPr>
            <a:spLocks noGrp="1"/>
          </p:cNvSpPr>
          <p:nvPr>
            <p:ph type="title"/>
          </p:nvPr>
        </p:nvSpPr>
        <p:spPr>
          <a:xfrm>
            <a:off x="612775" y="23922"/>
            <a:ext cx="8153400" cy="990600"/>
          </a:xfrm>
        </p:spPr>
        <p:txBody>
          <a:bodyPr/>
          <a:lstStyle/>
          <a:p>
            <a:r>
              <a:rPr lang="zh-TW" altLang="en-US" sz="2800" b="1" u="sng" dirty="0" smtClean="0">
                <a:solidFill>
                  <a:srgbClr val="1A0585"/>
                </a:solidFill>
                <a:latin typeface="標楷體" panose="03000509000000000000" pitchFamily="65" charset="-120"/>
                <a:ea typeface="標楷體" panose="03000509000000000000" pitchFamily="65" charset="-120"/>
              </a:rPr>
              <a:t>新增投控公司之子公司申請上市</a:t>
            </a:r>
            <a:r>
              <a:rPr lang="en-US" altLang="zh-TW" sz="2800" b="1" u="sng" dirty="0" smtClean="0">
                <a:solidFill>
                  <a:srgbClr val="1A0585"/>
                </a:solidFill>
                <a:latin typeface="標楷體" panose="03000509000000000000" pitchFamily="65" charset="-120"/>
                <a:ea typeface="標楷體" panose="03000509000000000000" pitchFamily="65" charset="-120"/>
              </a:rPr>
              <a:t/>
            </a:r>
            <a:br>
              <a:rPr lang="en-US" altLang="zh-TW" sz="2800" b="1" u="sng" dirty="0" smtClean="0">
                <a:solidFill>
                  <a:srgbClr val="1A0585"/>
                </a:solidFill>
                <a:latin typeface="標楷體" panose="03000509000000000000" pitchFamily="65" charset="-120"/>
                <a:ea typeface="標楷體" panose="03000509000000000000" pitchFamily="65" charset="-120"/>
              </a:rPr>
            </a:br>
            <a:r>
              <a:rPr lang="zh-TW" altLang="en-US" sz="2800" b="1" u="sng" dirty="0" smtClean="0">
                <a:solidFill>
                  <a:srgbClr val="1A0585"/>
                </a:solidFill>
                <a:latin typeface="標楷體" panose="03000509000000000000" pitchFamily="65" charset="-120"/>
                <a:ea typeface="標楷體" panose="03000509000000000000" pitchFamily="65" charset="-120"/>
              </a:rPr>
              <a:t>之程序</a:t>
            </a:r>
            <a:endParaRPr lang="zh-TW" altLang="en-US" sz="2800" dirty="0"/>
          </a:p>
        </p:txBody>
      </p:sp>
      <p:sp>
        <p:nvSpPr>
          <p:cNvPr id="24579" name="內容版面配置區 2"/>
          <p:cNvSpPr>
            <a:spLocks noGrp="1"/>
          </p:cNvSpPr>
          <p:nvPr>
            <p:ph sz="quarter" idx="1"/>
          </p:nvPr>
        </p:nvSpPr>
        <p:spPr>
          <a:xfrm>
            <a:off x="323528" y="1065815"/>
            <a:ext cx="8153400" cy="987748"/>
          </a:xfrm>
        </p:spPr>
        <p:txBody>
          <a:bodyPr/>
          <a:lstStyle/>
          <a:p>
            <a:pPr>
              <a:buFont typeface="Wingdings" panose="05000000000000000000" pitchFamily="2" charset="2"/>
              <a:buChar char="Ø"/>
            </a:pPr>
            <a:r>
              <a:rPr lang="zh-TW" altLang="en-US" sz="2000" dirty="0" smtClean="0">
                <a:solidFill>
                  <a:srgbClr val="0000CC"/>
                </a:solidFill>
                <a:latin typeface="標楷體" panose="03000509000000000000" pitchFamily="65" charset="-120"/>
                <a:ea typeface="標楷體" panose="03000509000000000000" pitchFamily="65" charset="-120"/>
              </a:rPr>
              <a:t>營業細則第</a:t>
            </a:r>
            <a:r>
              <a:rPr lang="en-US" altLang="zh-TW" sz="2000" dirty="0" smtClean="0">
                <a:solidFill>
                  <a:srgbClr val="0000CC"/>
                </a:solidFill>
                <a:latin typeface="標楷體" panose="03000509000000000000" pitchFamily="65" charset="-120"/>
                <a:ea typeface="標楷體" panose="03000509000000000000" pitchFamily="65" charset="-120"/>
              </a:rPr>
              <a:t>48</a:t>
            </a:r>
            <a:r>
              <a:rPr lang="zh-TW" altLang="en-US" sz="2000" dirty="0" smtClean="0">
                <a:solidFill>
                  <a:srgbClr val="0000CC"/>
                </a:solidFill>
                <a:latin typeface="標楷體" panose="03000509000000000000" pitchFamily="65" charset="-120"/>
                <a:ea typeface="標楷體" panose="03000509000000000000" pitchFamily="65" charset="-120"/>
              </a:rPr>
              <a:t>條之</a:t>
            </a:r>
            <a:r>
              <a:rPr lang="en-US" altLang="zh-TW" sz="2000" dirty="0" smtClean="0">
                <a:solidFill>
                  <a:srgbClr val="0000CC"/>
                </a:solidFill>
                <a:latin typeface="標楷體" panose="03000509000000000000" pitchFamily="65" charset="-120"/>
                <a:ea typeface="標楷體" panose="03000509000000000000" pitchFamily="65" charset="-120"/>
              </a:rPr>
              <a:t>4</a:t>
            </a:r>
            <a:endParaRPr lang="en-US" altLang="zh-TW" sz="2000" dirty="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None/>
            </a:pPr>
            <a:r>
              <a:rPr lang="zh-TW" altLang="en-US" sz="2400" dirty="0" smtClean="0">
                <a:solidFill>
                  <a:srgbClr val="0000CC"/>
                </a:solidFill>
                <a:latin typeface="標楷體" panose="03000509000000000000" pitchFamily="65" charset="-120"/>
                <a:ea typeface="標楷體" panose="03000509000000000000" pitchFamily="65" charset="-120"/>
              </a:rPr>
              <a:t>  </a:t>
            </a:r>
            <a:endParaRPr lang="en-US" altLang="zh-TW" sz="2400" dirty="0" smtClean="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Char char="Ø"/>
            </a:pPr>
            <a:endParaRPr lang="zh-TW" altLang="en-US" sz="2400" dirty="0"/>
          </a:p>
        </p:txBody>
      </p:sp>
      <p:sp>
        <p:nvSpPr>
          <p:cNvPr id="24580"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80000"/>
              </a:lnSpc>
              <a:spcBef>
                <a:spcPct val="0"/>
              </a:spcBef>
              <a:spcAft>
                <a:spcPct val="0"/>
              </a:spcAft>
              <a:buClrTx/>
              <a:buSzTx/>
              <a:buFontTx/>
              <a:buNone/>
              <a:tabLst/>
              <a:defRPr/>
            </a:pPr>
            <a:fld id="{562FE60B-6EEB-4E83-BCEF-43EB6E71FD6C}" type="slidenum">
              <a:rPr kumimoji="0"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新細明體" panose="02020500000000000000" pitchFamily="18" charset="-120"/>
                <a:cs typeface="+mn-cs"/>
              </a:rPr>
              <a:pPr marL="0" marR="0" lvl="0" indent="0" algn="ctr" defTabSz="914400" rtl="0" eaLnBrk="1" fontAlgn="base" latinLnBrk="0" hangingPunct="1">
                <a:lnSpc>
                  <a:spcPct val="80000"/>
                </a:lnSpc>
                <a:spcBef>
                  <a:spcPct val="0"/>
                </a:spcBef>
                <a:spcAft>
                  <a:spcPct val="0"/>
                </a:spcAft>
                <a:buClrTx/>
                <a:buSzTx/>
                <a:buFontTx/>
                <a:buNone/>
                <a:tabLst/>
                <a:defRPr/>
              </a:pPr>
              <a:t>15</a:t>
            </a:fld>
            <a:endParaRPr kumimoji="0" lang="en-US" altLang="zh-TW" sz="1200" b="0"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24581" name="文字方塊 4"/>
          <p:cNvSpPr txBox="1">
            <a:spLocks noChangeArrowheads="1"/>
          </p:cNvSpPr>
          <p:nvPr/>
        </p:nvSpPr>
        <p:spPr bwMode="auto">
          <a:xfrm>
            <a:off x="7956376" y="564229"/>
            <a:ext cx="12858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TW" sz="1800" b="0" i="0" u="none" strike="noStrike" kern="1200" cap="none" spc="0" normalizeH="0" baseline="0" noProof="0" dirty="0" smtClean="0">
                <a:ln>
                  <a:noFill/>
                </a:ln>
                <a:solidFill>
                  <a:srgbClr val="FF3300"/>
                </a:solidFill>
                <a:effectLst/>
                <a:uLnTx/>
                <a:uFillTx/>
                <a:latin typeface="Arial" panose="020B0604020202020204" pitchFamily="34" charset="0"/>
                <a:ea typeface="新細明體" panose="02020500000000000000" pitchFamily="18" charset="-120"/>
                <a:cs typeface="+mn-cs"/>
              </a:rPr>
              <a:t>112.02.01</a:t>
            </a:r>
            <a:endParaRPr kumimoji="1" lang="zh-TW" altLang="en-US" sz="1800" b="0" i="0" u="none" strike="noStrike" kern="1200" cap="none" spc="0" normalizeH="0" baseline="0" noProof="0" dirty="0">
              <a:ln>
                <a:noFill/>
              </a:ln>
              <a:solidFill>
                <a:srgbClr val="FF3300"/>
              </a:solidFill>
              <a:effectLst/>
              <a:uLnTx/>
              <a:uFillTx/>
              <a:latin typeface="Arial" panose="020B0604020202020204" pitchFamily="34" charset="0"/>
              <a:ea typeface="新細明體" panose="02020500000000000000" pitchFamily="18" charset="-120"/>
              <a:cs typeface="+mn-cs"/>
            </a:endParaRPr>
          </a:p>
        </p:txBody>
      </p:sp>
      <p:graphicFrame>
        <p:nvGraphicFramePr>
          <p:cNvPr id="7" name="表格 6"/>
          <p:cNvGraphicFramePr>
            <a:graphicFrameLocks noGrp="1"/>
          </p:cNvGraphicFramePr>
          <p:nvPr>
            <p:extLst>
              <p:ext uri="{D42A27DB-BD31-4B8C-83A1-F6EECF244321}">
                <p14:modId xmlns:p14="http://schemas.microsoft.com/office/powerpoint/2010/main" val="3461906799"/>
              </p:ext>
            </p:extLst>
          </p:nvPr>
        </p:nvGraphicFramePr>
        <p:xfrm>
          <a:off x="161510" y="1457237"/>
          <a:ext cx="8820980" cy="5315659"/>
        </p:xfrm>
        <a:graphic>
          <a:graphicData uri="http://schemas.openxmlformats.org/drawingml/2006/table">
            <a:tbl>
              <a:tblPr firstRow="1" bandRow="1">
                <a:tableStyleId>{5C22544A-7EE6-4342-B048-85BDC9FD1C3A}</a:tableStyleId>
              </a:tblPr>
              <a:tblGrid>
                <a:gridCol w="8820980">
                  <a:extLst>
                    <a:ext uri="{9D8B030D-6E8A-4147-A177-3AD203B41FA5}">
                      <a16:colId xmlns:a16="http://schemas.microsoft.com/office/drawing/2014/main" val="20000"/>
                    </a:ext>
                  </a:extLst>
                </a:gridCol>
              </a:tblGrid>
              <a:tr h="376197">
                <a:tc>
                  <a:txBody>
                    <a:bodyPr/>
                    <a:lstStyle/>
                    <a:p>
                      <a:pPr algn="ctr"/>
                      <a:r>
                        <a:rPr lang="zh-TW" altLang="en-US" sz="2000" b="1" dirty="0" smtClean="0">
                          <a:latin typeface="標楷體" panose="03000509000000000000" pitchFamily="65" charset="-120"/>
                          <a:ea typeface="標楷體" panose="03000509000000000000" pitchFamily="65" charset="-120"/>
                        </a:rPr>
                        <a:t>修正重點內容</a:t>
                      </a:r>
                      <a:endParaRPr lang="zh-TW" altLang="en-US" sz="2000" b="1" dirty="0">
                        <a:latin typeface="標楷體" panose="03000509000000000000" pitchFamily="65" charset="-120"/>
                        <a:ea typeface="標楷體" panose="03000509000000000000" pitchFamily="65" charset="-120"/>
                      </a:endParaRPr>
                    </a:p>
                  </a:txBody>
                  <a:tcPr marL="91445" marR="91445" marT="45715" marB="45715"/>
                </a:tc>
                <a:extLst>
                  <a:ext uri="{0D108BD9-81ED-4DB2-BD59-A6C34878D82A}">
                    <a16:rowId xmlns:a16="http://schemas.microsoft.com/office/drawing/2014/main" val="10000"/>
                  </a:ext>
                </a:extLst>
              </a:tr>
              <a:tr h="2633439">
                <a:tc>
                  <a:txBody>
                    <a:bodyPr/>
                    <a:lstStyle/>
                    <a:p>
                      <a:pPr marL="342900" indent="-342900" algn="just">
                        <a:spcAft>
                          <a:spcPts val="0"/>
                        </a:spcAft>
                        <a:buFont typeface="Wingdings" panose="05000000000000000000" pitchFamily="2" charset="2"/>
                        <a:buChar char="n"/>
                      </a:pPr>
                      <a:r>
                        <a:rPr lang="zh-TW" altLang="en-US" sz="1800" b="0" dirty="0" smtClean="0">
                          <a:latin typeface="標楷體" pitchFamily="65" charset="-120"/>
                          <a:ea typeface="標楷體" pitchFamily="65" charset="-120"/>
                        </a:rPr>
                        <a:t>上市公司屬投資控股公司，其子公司於本國證券市場申請掛牌者，如有下列情事之一者，準用第四十八條之三規定：</a:t>
                      </a:r>
                      <a:endParaRPr lang="en-US" altLang="zh-TW" sz="1800" b="0" dirty="0" smtClean="0">
                        <a:latin typeface="標楷體" pitchFamily="65" charset="-120"/>
                        <a:ea typeface="標楷體" pitchFamily="65" charset="-120"/>
                      </a:endParaRPr>
                    </a:p>
                    <a:p>
                      <a:pPr marL="342900" indent="-342900" algn="just">
                        <a:spcAft>
                          <a:spcPts val="0"/>
                        </a:spcAft>
                        <a:buFont typeface="Wingdings" panose="05000000000000000000" pitchFamily="2" charset="2"/>
                        <a:buChar char="n"/>
                      </a:pPr>
                      <a:r>
                        <a:rPr lang="zh-TW" altLang="en-US" sz="1800" b="0" dirty="0" smtClean="0">
                          <a:latin typeface="標楷體" pitchFamily="65" charset="-120"/>
                          <a:ea typeface="標楷體" pitchFamily="65" charset="-120"/>
                        </a:rPr>
                        <a:t>一、最近二個會計年度未包括申請掛牌子公司及其他已於國內外主板掛牌交易之子公司之經會計師查核之合併或個體擬制性財務報表所示之擬制性營業收入或營業利益，均較其同期合併或個體財務報表所示之營業收入（含停業部門）或營業利益（含停業部門）衰退達百分之五十以上。</a:t>
                      </a:r>
                      <a:endParaRPr lang="en-US" altLang="zh-TW" sz="1800" b="0" dirty="0" smtClean="0">
                        <a:latin typeface="標楷體" pitchFamily="65" charset="-120"/>
                        <a:ea typeface="標楷體" pitchFamily="65" charset="-120"/>
                      </a:endParaRPr>
                    </a:p>
                    <a:p>
                      <a:pPr marL="342900" indent="-342900" algn="just">
                        <a:spcAft>
                          <a:spcPts val="0"/>
                        </a:spcAft>
                        <a:buFont typeface="Wingdings" panose="05000000000000000000" pitchFamily="2" charset="2"/>
                        <a:buChar char="n"/>
                      </a:pPr>
                      <a:r>
                        <a:rPr lang="zh-TW" altLang="en-US" sz="1800" b="0" dirty="0" smtClean="0">
                          <a:latin typeface="標楷體" pitchFamily="65" charset="-120"/>
                          <a:ea typeface="標楷體" pitchFamily="65" charset="-120"/>
                        </a:rPr>
                        <a:t>二、最近二個會計年度未包括申請掛牌子公司及其他已於國內外主板掛牌交易之子公司之經會計師查核之合併或個體擬制性財務報表所顯示之擬制性營業損失，均較其同期合併或個體財務報表所示之營業損失（含停業部門）為大者。</a:t>
                      </a:r>
                      <a:endParaRPr lang="zh-TW" altLang="en-US" sz="1800" b="1" dirty="0" smtClean="0">
                        <a:solidFill>
                          <a:srgbClr val="FF0000"/>
                        </a:solidFill>
                        <a:latin typeface="標楷體" pitchFamily="65" charset="-120"/>
                        <a:ea typeface="標楷體" pitchFamily="65" charset="-120"/>
                      </a:endParaRPr>
                    </a:p>
                  </a:txBody>
                  <a:tcPr marL="91445" marR="91445" marT="45715" marB="45715"/>
                </a:tc>
                <a:extLst>
                  <a:ext uri="{0D108BD9-81ED-4DB2-BD59-A6C34878D82A}">
                    <a16:rowId xmlns:a16="http://schemas.microsoft.com/office/drawing/2014/main" val="10001"/>
                  </a:ext>
                </a:extLst>
              </a:tr>
              <a:tr h="1796411">
                <a:tc>
                  <a:txBody>
                    <a:bodyPr/>
                    <a:lstStyle/>
                    <a:p>
                      <a:pPr marL="342900" indent="-342900" algn="just">
                        <a:spcAft>
                          <a:spcPts val="0"/>
                        </a:spcAft>
                        <a:buFont typeface="Wingdings" panose="05000000000000000000" pitchFamily="2" charset="2"/>
                        <a:buChar char="n"/>
                      </a:pPr>
                      <a:r>
                        <a:rPr lang="zh-TW" altLang="en-US" sz="1600" b="1" dirty="0" smtClean="0">
                          <a:solidFill>
                            <a:schemeClr val="tx1"/>
                          </a:solidFill>
                          <a:latin typeface="標楷體" pitchFamily="65" charset="-120"/>
                          <a:ea typeface="標楷體" pitchFamily="65" charset="-120"/>
                        </a:rPr>
                        <a:t>修正理由</a:t>
                      </a:r>
                      <a:endParaRPr lang="en-US" altLang="zh-TW" sz="1600" b="1" dirty="0" smtClean="0">
                        <a:solidFill>
                          <a:schemeClr val="tx1"/>
                        </a:solidFill>
                        <a:latin typeface="標楷體" pitchFamily="65" charset="-120"/>
                        <a:ea typeface="標楷體" pitchFamily="65" charset="-120"/>
                      </a:endParaRPr>
                    </a:p>
                    <a:p>
                      <a:pPr marL="342900" indent="-342900" algn="just">
                        <a:spcAft>
                          <a:spcPts val="0"/>
                        </a:spcAft>
                        <a:buFont typeface="Wingdings" panose="05000000000000000000" pitchFamily="2" charset="2"/>
                        <a:buChar char="n"/>
                      </a:pPr>
                      <a:r>
                        <a:rPr lang="zh-TW" altLang="en-US" sz="1600" b="0" dirty="0" smtClean="0">
                          <a:solidFill>
                            <a:schemeClr val="tx1"/>
                          </a:solidFill>
                          <a:latin typeface="標楷體" pitchFamily="65" charset="-120"/>
                          <a:ea typeface="標楷體" pitchFamily="65" charset="-120"/>
                        </a:rPr>
                        <a:t>為配合本公司有價證券上市審查準則第</a:t>
                      </a:r>
                      <a:r>
                        <a:rPr lang="en-US" altLang="zh-TW" sz="1600" b="0" dirty="0" smtClean="0">
                          <a:solidFill>
                            <a:schemeClr val="tx1"/>
                          </a:solidFill>
                          <a:latin typeface="標楷體" pitchFamily="65" charset="-120"/>
                          <a:ea typeface="標楷體" pitchFamily="65" charset="-120"/>
                        </a:rPr>
                        <a:t>19</a:t>
                      </a:r>
                      <a:r>
                        <a:rPr lang="zh-TW" altLang="en-US" sz="1600" b="0" dirty="0" smtClean="0">
                          <a:solidFill>
                            <a:schemeClr val="tx1"/>
                          </a:solidFill>
                          <a:latin typeface="標楷體" pitchFamily="65" charset="-120"/>
                          <a:ea typeface="標楷體" pitchFamily="65" charset="-120"/>
                        </a:rPr>
                        <a:t>條及第</a:t>
                      </a:r>
                      <a:r>
                        <a:rPr lang="en-US" altLang="zh-TW" sz="1600" b="0" dirty="0" smtClean="0">
                          <a:solidFill>
                            <a:schemeClr val="tx1"/>
                          </a:solidFill>
                          <a:latin typeface="標楷體" pitchFamily="65" charset="-120"/>
                          <a:ea typeface="標楷體" pitchFamily="65" charset="-120"/>
                        </a:rPr>
                        <a:t>28-6</a:t>
                      </a:r>
                      <a:r>
                        <a:rPr lang="zh-TW" altLang="en-US" sz="1600" b="0" dirty="0" smtClean="0">
                          <a:solidFill>
                            <a:schemeClr val="tx1"/>
                          </a:solidFill>
                          <a:latin typeface="標楷體" pitchFamily="65" charset="-120"/>
                          <a:ea typeface="標楷體" pitchFamily="65" charset="-120"/>
                        </a:rPr>
                        <a:t>條被控股公司申請上市時，不得主張因母子公司間之業務型態、產業類別或產品別不同且無相互競爭等，而排除須檢視已上市（櫃）之母公司最近四季扣除申請公司之合併個體營業收入或營業利益衰退達百分之五十以上規定之修正，兼審酌投資控股公司係以投資控股為專業之行業特性，倘該投資控股公司之子公司擬於本國證券市場申請掛牌交易者，經設算扣除該擬申請掛牌子公司及其他已於國內外主板掛牌交易之子公司之最近二會計年度擬制性財務報表所示之營業收入或營業利益，均較其同期財務報告營業收入或營業利益衰退達</a:t>
                      </a:r>
                      <a:r>
                        <a:rPr lang="en-US" altLang="zh-TW" sz="1600" b="0" dirty="0" smtClean="0">
                          <a:solidFill>
                            <a:schemeClr val="tx1"/>
                          </a:solidFill>
                          <a:latin typeface="標楷體" pitchFamily="65" charset="-120"/>
                          <a:ea typeface="標楷體" pitchFamily="65" charset="-120"/>
                        </a:rPr>
                        <a:t>50%</a:t>
                      </a:r>
                      <a:r>
                        <a:rPr lang="zh-TW" altLang="en-US" sz="1600" b="0" dirty="0" smtClean="0">
                          <a:solidFill>
                            <a:schemeClr val="tx1"/>
                          </a:solidFill>
                          <a:latin typeface="標楷體" pitchFamily="65" charset="-120"/>
                          <a:ea typeface="標楷體" pitchFamily="65" charset="-120"/>
                        </a:rPr>
                        <a:t>以上或營業損失擴大者，為強化該上市公司原有股東權益之保障，故增訂本條準用</a:t>
                      </a:r>
                      <a:r>
                        <a:rPr lang="en-US" altLang="zh-TW" sz="1600" b="0" dirty="0" smtClean="0">
                          <a:solidFill>
                            <a:schemeClr val="tx1"/>
                          </a:solidFill>
                          <a:latin typeface="標楷體" pitchFamily="65" charset="-120"/>
                          <a:ea typeface="標楷體" pitchFamily="65" charset="-120"/>
                        </a:rPr>
                        <a:t>48-3</a:t>
                      </a:r>
                      <a:r>
                        <a:rPr lang="zh-TW" altLang="en-US" sz="1600" b="0" dirty="0" smtClean="0">
                          <a:solidFill>
                            <a:schemeClr val="tx1"/>
                          </a:solidFill>
                          <a:latin typeface="標楷體" pitchFamily="65" charset="-120"/>
                          <a:ea typeface="標楷體" pitchFamily="65" charset="-120"/>
                        </a:rPr>
                        <a:t>規定應行之程序及揭露事項等，使掛牌之審議更臻嚴謹。</a:t>
                      </a:r>
                      <a:endParaRPr lang="zh-TW" altLang="en-US" sz="1800" b="1" dirty="0" smtClean="0">
                        <a:solidFill>
                          <a:schemeClr val="tx1"/>
                        </a:solidFill>
                        <a:latin typeface="標楷體" pitchFamily="65" charset="-120"/>
                        <a:ea typeface="標楷體" pitchFamily="65" charset="-120"/>
                      </a:endParaRPr>
                    </a:p>
                  </a:txBody>
                  <a:tcPr marL="91445" marR="91445" marT="45715" marB="45715"/>
                </a:tc>
                <a:extLst>
                  <a:ext uri="{0D108BD9-81ED-4DB2-BD59-A6C34878D82A}">
                    <a16:rowId xmlns:a16="http://schemas.microsoft.com/office/drawing/2014/main" val="3427590086"/>
                  </a:ext>
                </a:extLst>
              </a:tr>
            </a:tbl>
          </a:graphicData>
        </a:graphic>
      </p:graphicFrame>
    </p:spTree>
    <p:extLst>
      <p:ext uri="{BB962C8B-B14F-4D97-AF65-F5344CB8AC3E}">
        <p14:creationId xmlns:p14="http://schemas.microsoft.com/office/powerpoint/2010/main" val="3049996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標題 1"/>
          <p:cNvSpPr>
            <a:spLocks noGrp="1"/>
          </p:cNvSpPr>
          <p:nvPr>
            <p:ph type="title"/>
          </p:nvPr>
        </p:nvSpPr>
        <p:spPr>
          <a:xfrm>
            <a:off x="612775" y="23922"/>
            <a:ext cx="8153400" cy="990600"/>
          </a:xfrm>
        </p:spPr>
        <p:txBody>
          <a:bodyPr/>
          <a:lstStyle/>
          <a:p>
            <a:r>
              <a:rPr lang="zh-TW" altLang="en-US" sz="2800" b="1" u="sng" dirty="0" smtClean="0">
                <a:solidFill>
                  <a:srgbClr val="1A0585"/>
                </a:solidFill>
                <a:latin typeface="標楷體" panose="03000509000000000000" pitchFamily="65" charset="-120"/>
                <a:ea typeface="標楷體" panose="03000509000000000000" pitchFamily="65" charset="-120"/>
              </a:rPr>
              <a:t>創投公司投資總額未達門檻但書規定</a:t>
            </a:r>
            <a:endParaRPr lang="zh-TW" altLang="en-US" sz="2800" dirty="0"/>
          </a:p>
        </p:txBody>
      </p:sp>
      <p:sp>
        <p:nvSpPr>
          <p:cNvPr id="24579" name="內容版面配置區 2"/>
          <p:cNvSpPr>
            <a:spLocks noGrp="1"/>
          </p:cNvSpPr>
          <p:nvPr>
            <p:ph sz="quarter" idx="1"/>
          </p:nvPr>
        </p:nvSpPr>
        <p:spPr>
          <a:xfrm>
            <a:off x="323528" y="1065815"/>
            <a:ext cx="8153400" cy="987748"/>
          </a:xfrm>
        </p:spPr>
        <p:txBody>
          <a:bodyPr/>
          <a:lstStyle/>
          <a:p>
            <a:pPr>
              <a:buFont typeface="Wingdings" panose="05000000000000000000" pitchFamily="2" charset="2"/>
              <a:buChar char="Ø"/>
            </a:pPr>
            <a:r>
              <a:rPr lang="zh-TW" altLang="en-US" sz="2400" dirty="0" smtClean="0">
                <a:solidFill>
                  <a:srgbClr val="0000CC"/>
                </a:solidFill>
                <a:latin typeface="標楷體" panose="03000509000000000000" pitchFamily="65" charset="-120"/>
                <a:ea typeface="標楷體" panose="03000509000000000000" pitchFamily="65" charset="-120"/>
              </a:rPr>
              <a:t>營業細則第</a:t>
            </a:r>
            <a:r>
              <a:rPr lang="en-US" altLang="zh-TW" sz="2400" dirty="0" smtClean="0">
                <a:solidFill>
                  <a:srgbClr val="0000CC"/>
                </a:solidFill>
                <a:latin typeface="標楷體" panose="03000509000000000000" pitchFamily="65" charset="-120"/>
                <a:ea typeface="標楷體" panose="03000509000000000000" pitchFamily="65" charset="-120"/>
              </a:rPr>
              <a:t>49</a:t>
            </a:r>
            <a:r>
              <a:rPr lang="zh-TW" altLang="en-US" sz="2400" dirty="0" smtClean="0">
                <a:solidFill>
                  <a:srgbClr val="0000CC"/>
                </a:solidFill>
                <a:latin typeface="標楷體" panose="03000509000000000000" pitchFamily="65" charset="-120"/>
                <a:ea typeface="標楷體" panose="03000509000000000000" pitchFamily="65" charset="-120"/>
              </a:rPr>
              <a:t>條第</a:t>
            </a:r>
            <a:r>
              <a:rPr lang="en-US" altLang="zh-TW" sz="2400" dirty="0" smtClean="0">
                <a:solidFill>
                  <a:srgbClr val="0000CC"/>
                </a:solidFill>
                <a:latin typeface="標楷體" panose="03000509000000000000" pitchFamily="65" charset="-120"/>
                <a:ea typeface="標楷體" panose="03000509000000000000" pitchFamily="65" charset="-120"/>
              </a:rPr>
              <a:t>1</a:t>
            </a:r>
            <a:r>
              <a:rPr lang="zh-TW" altLang="en-US" sz="2400" dirty="0" smtClean="0">
                <a:solidFill>
                  <a:srgbClr val="0000CC"/>
                </a:solidFill>
                <a:latin typeface="標楷體" panose="03000509000000000000" pitchFamily="65" charset="-120"/>
                <a:ea typeface="標楷體" panose="03000509000000000000" pitchFamily="65" charset="-120"/>
              </a:rPr>
              <a:t>項第</a:t>
            </a:r>
            <a:r>
              <a:rPr lang="en-US" altLang="zh-TW" sz="2400" dirty="0" smtClean="0">
                <a:solidFill>
                  <a:srgbClr val="0000CC"/>
                </a:solidFill>
                <a:latin typeface="標楷體" panose="03000509000000000000" pitchFamily="65" charset="-120"/>
                <a:ea typeface="標楷體" panose="03000509000000000000" pitchFamily="65" charset="-120"/>
              </a:rPr>
              <a:t>17</a:t>
            </a:r>
            <a:r>
              <a:rPr lang="zh-TW" altLang="en-US" sz="2400" dirty="0" smtClean="0">
                <a:solidFill>
                  <a:srgbClr val="0000CC"/>
                </a:solidFill>
                <a:latin typeface="標楷體" panose="03000509000000000000" pitchFamily="65" charset="-120"/>
                <a:ea typeface="標楷體" panose="03000509000000000000" pitchFamily="65" charset="-120"/>
              </a:rPr>
              <a:t>款</a:t>
            </a:r>
            <a:endParaRPr lang="en-US" altLang="zh-TW" sz="2400" dirty="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None/>
            </a:pPr>
            <a:r>
              <a:rPr lang="zh-TW" altLang="en-US" sz="2400" dirty="0" smtClean="0">
                <a:solidFill>
                  <a:srgbClr val="0000CC"/>
                </a:solidFill>
                <a:latin typeface="標楷體" panose="03000509000000000000" pitchFamily="65" charset="-120"/>
                <a:ea typeface="標楷體" panose="03000509000000000000" pitchFamily="65" charset="-120"/>
              </a:rPr>
              <a:t>  </a:t>
            </a:r>
            <a:endParaRPr lang="en-US" altLang="zh-TW" sz="2400" dirty="0" smtClean="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Char char="Ø"/>
            </a:pPr>
            <a:endParaRPr lang="zh-TW" altLang="en-US" sz="2400" dirty="0"/>
          </a:p>
        </p:txBody>
      </p:sp>
      <p:sp>
        <p:nvSpPr>
          <p:cNvPr id="24580"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80000"/>
              </a:lnSpc>
              <a:spcBef>
                <a:spcPct val="0"/>
              </a:spcBef>
              <a:spcAft>
                <a:spcPct val="0"/>
              </a:spcAft>
              <a:buClrTx/>
              <a:buSzTx/>
              <a:buFontTx/>
              <a:buNone/>
              <a:tabLst/>
              <a:defRPr/>
            </a:pPr>
            <a:fld id="{562FE60B-6EEB-4E83-BCEF-43EB6E71FD6C}" type="slidenum">
              <a:rPr kumimoji="0"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新細明體" panose="02020500000000000000" pitchFamily="18" charset="-120"/>
                <a:cs typeface="+mn-cs"/>
              </a:rPr>
              <a:pPr marL="0" marR="0" lvl="0" indent="0" algn="ctr" defTabSz="914400" rtl="0" eaLnBrk="1" fontAlgn="base" latinLnBrk="0" hangingPunct="1">
                <a:lnSpc>
                  <a:spcPct val="80000"/>
                </a:lnSpc>
                <a:spcBef>
                  <a:spcPct val="0"/>
                </a:spcBef>
                <a:spcAft>
                  <a:spcPct val="0"/>
                </a:spcAft>
                <a:buClrTx/>
                <a:buSzTx/>
                <a:buFontTx/>
                <a:buNone/>
                <a:tabLst/>
                <a:defRPr/>
              </a:pPr>
              <a:t>16</a:t>
            </a:fld>
            <a:endParaRPr kumimoji="0" lang="en-US" altLang="zh-TW" sz="1200" b="0"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24581" name="文字方塊 4"/>
          <p:cNvSpPr txBox="1">
            <a:spLocks noChangeArrowheads="1"/>
          </p:cNvSpPr>
          <p:nvPr/>
        </p:nvSpPr>
        <p:spPr bwMode="auto">
          <a:xfrm>
            <a:off x="7956376" y="564229"/>
            <a:ext cx="12858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TW" sz="1800" b="0" i="0" u="none" strike="noStrike" kern="1200" cap="none" spc="0" normalizeH="0" baseline="0" noProof="0" dirty="0" smtClean="0">
                <a:ln>
                  <a:noFill/>
                </a:ln>
                <a:solidFill>
                  <a:srgbClr val="FF3300"/>
                </a:solidFill>
                <a:effectLst/>
                <a:uLnTx/>
                <a:uFillTx/>
                <a:latin typeface="Arial" panose="020B0604020202020204" pitchFamily="34" charset="0"/>
                <a:ea typeface="新細明體" panose="02020500000000000000" pitchFamily="18" charset="-120"/>
                <a:cs typeface="+mn-cs"/>
              </a:rPr>
              <a:t>112.02.01</a:t>
            </a:r>
            <a:endParaRPr kumimoji="1" lang="zh-TW" altLang="en-US" sz="1800" b="0" i="0" u="none" strike="noStrike" kern="1200" cap="none" spc="0" normalizeH="0" baseline="0" noProof="0" dirty="0">
              <a:ln>
                <a:noFill/>
              </a:ln>
              <a:solidFill>
                <a:srgbClr val="FF3300"/>
              </a:solidFill>
              <a:effectLst/>
              <a:uLnTx/>
              <a:uFillTx/>
              <a:latin typeface="Arial" panose="020B0604020202020204" pitchFamily="34" charset="0"/>
              <a:ea typeface="新細明體" panose="02020500000000000000" pitchFamily="18" charset="-120"/>
              <a:cs typeface="+mn-cs"/>
            </a:endParaRPr>
          </a:p>
        </p:txBody>
      </p:sp>
      <p:graphicFrame>
        <p:nvGraphicFramePr>
          <p:cNvPr id="7" name="表格 6"/>
          <p:cNvGraphicFramePr>
            <a:graphicFrameLocks noGrp="1"/>
          </p:cNvGraphicFramePr>
          <p:nvPr>
            <p:extLst>
              <p:ext uri="{D42A27DB-BD31-4B8C-83A1-F6EECF244321}">
                <p14:modId xmlns:p14="http://schemas.microsoft.com/office/powerpoint/2010/main" val="16685668"/>
              </p:ext>
            </p:extLst>
          </p:nvPr>
        </p:nvGraphicFramePr>
        <p:xfrm>
          <a:off x="222920" y="1556090"/>
          <a:ext cx="8514655" cy="4714884"/>
        </p:xfrm>
        <a:graphic>
          <a:graphicData uri="http://schemas.openxmlformats.org/drawingml/2006/table">
            <a:tbl>
              <a:tblPr firstRow="1" bandRow="1">
                <a:tableStyleId>{5C22544A-7EE6-4342-B048-85BDC9FD1C3A}</a:tableStyleId>
              </a:tblPr>
              <a:tblGrid>
                <a:gridCol w="8514655">
                  <a:extLst>
                    <a:ext uri="{9D8B030D-6E8A-4147-A177-3AD203B41FA5}">
                      <a16:colId xmlns:a16="http://schemas.microsoft.com/office/drawing/2014/main" val="20000"/>
                    </a:ext>
                  </a:extLst>
                </a:gridCol>
              </a:tblGrid>
              <a:tr h="427410">
                <a:tc>
                  <a:txBody>
                    <a:bodyPr/>
                    <a:lstStyle/>
                    <a:p>
                      <a:pPr algn="ctr"/>
                      <a:r>
                        <a:rPr lang="zh-TW" altLang="en-US" sz="2000" b="1" dirty="0" smtClean="0">
                          <a:latin typeface="標楷體" panose="03000509000000000000" pitchFamily="65" charset="-120"/>
                          <a:ea typeface="標楷體" panose="03000509000000000000" pitchFamily="65" charset="-120"/>
                        </a:rPr>
                        <a:t>修正重點內容</a:t>
                      </a:r>
                      <a:endParaRPr lang="zh-TW" altLang="en-US" sz="2000" b="1" dirty="0">
                        <a:latin typeface="標楷體" panose="03000509000000000000" pitchFamily="65" charset="-120"/>
                        <a:ea typeface="標楷體" panose="03000509000000000000" pitchFamily="65" charset="-120"/>
                      </a:endParaRPr>
                    </a:p>
                  </a:txBody>
                  <a:tcPr marL="91445" marR="91445" marT="45715" marB="45715"/>
                </a:tc>
                <a:extLst>
                  <a:ext uri="{0D108BD9-81ED-4DB2-BD59-A6C34878D82A}">
                    <a16:rowId xmlns:a16="http://schemas.microsoft.com/office/drawing/2014/main" val="10000"/>
                  </a:ext>
                </a:extLst>
              </a:tr>
              <a:tr h="1877548">
                <a:tc>
                  <a:txBody>
                    <a:bodyPr/>
                    <a:lstStyle/>
                    <a:p>
                      <a:pPr marL="342900" indent="-342900" algn="just">
                        <a:spcAft>
                          <a:spcPts val="0"/>
                        </a:spcAft>
                        <a:buFont typeface="Wingdings" panose="05000000000000000000" pitchFamily="2" charset="2"/>
                        <a:buChar char="n"/>
                      </a:pPr>
                      <a:r>
                        <a:rPr lang="zh-TW" altLang="en-US" sz="2000" b="0" kern="1200" dirty="0" smtClean="0">
                          <a:solidFill>
                            <a:schemeClr val="tx1"/>
                          </a:solidFill>
                          <a:latin typeface="標楷體" pitchFamily="65" charset="-120"/>
                          <a:ea typeface="標楷體" pitchFamily="65" charset="-120"/>
                          <a:cs typeface="+mn-cs"/>
                        </a:rPr>
                        <a:t>上市公司有下列情事之一者，本公司對其上市之有價證券得列為變更交易方法有價證券：</a:t>
                      </a:r>
                      <a:endParaRPr lang="en-US" altLang="zh-TW" sz="2000" b="0" kern="1200" dirty="0" smtClean="0">
                        <a:solidFill>
                          <a:schemeClr val="tx1"/>
                        </a:solidFill>
                        <a:latin typeface="標楷體" pitchFamily="65" charset="-120"/>
                        <a:ea typeface="標楷體" pitchFamily="65" charset="-120"/>
                        <a:cs typeface="+mn-cs"/>
                      </a:endParaRPr>
                    </a:p>
                    <a:p>
                      <a:pPr marL="342900" indent="-342900" algn="just">
                        <a:spcAft>
                          <a:spcPts val="0"/>
                        </a:spcAft>
                        <a:buFont typeface="Wingdings" panose="05000000000000000000" pitchFamily="2" charset="2"/>
                        <a:buChar char="n"/>
                      </a:pPr>
                      <a:r>
                        <a:rPr lang="zh-TW" altLang="en-US" sz="2000" b="0" kern="1200" dirty="0" smtClean="0">
                          <a:solidFill>
                            <a:schemeClr val="tx1"/>
                          </a:solidFill>
                          <a:latin typeface="標楷體" pitchFamily="65" charset="-120"/>
                          <a:ea typeface="標楷體" pitchFamily="65" charset="-120"/>
                          <a:cs typeface="+mn-cs"/>
                        </a:rPr>
                        <a:t>十七、創業投資公司最近期財務報告顯示有下列情事之一，經本公司限期改善而未改善者：</a:t>
                      </a:r>
                      <a:endParaRPr lang="en-US" altLang="zh-TW" sz="2000" b="0" kern="1200" dirty="0" smtClean="0">
                        <a:solidFill>
                          <a:schemeClr val="tx1"/>
                        </a:solidFill>
                        <a:latin typeface="標楷體" pitchFamily="65" charset="-120"/>
                        <a:ea typeface="標楷體" pitchFamily="65" charset="-120"/>
                        <a:cs typeface="+mn-cs"/>
                      </a:endParaRPr>
                    </a:p>
                    <a:p>
                      <a:pPr marL="342900" indent="-342900" algn="just">
                        <a:spcAft>
                          <a:spcPts val="0"/>
                        </a:spcAft>
                        <a:buFont typeface="Wingdings" panose="05000000000000000000" pitchFamily="2" charset="2"/>
                        <a:buChar char="n"/>
                      </a:pPr>
                      <a:r>
                        <a:rPr lang="en-US" altLang="zh-TW" sz="2000" b="0" kern="1200" dirty="0" smtClean="0">
                          <a:solidFill>
                            <a:schemeClr val="tx1"/>
                          </a:solidFill>
                          <a:latin typeface="標楷體" pitchFamily="65" charset="-120"/>
                          <a:ea typeface="標楷體" pitchFamily="65" charset="-120"/>
                          <a:cs typeface="+mn-cs"/>
                        </a:rPr>
                        <a:t>(</a:t>
                      </a:r>
                      <a:r>
                        <a:rPr lang="zh-TW" altLang="en-US" sz="2000" b="0" kern="1200" dirty="0" smtClean="0">
                          <a:solidFill>
                            <a:schemeClr val="tx1"/>
                          </a:solidFill>
                          <a:latin typeface="標楷體" pitchFamily="65" charset="-120"/>
                          <a:ea typeface="標楷體" pitchFamily="65" charset="-120"/>
                          <a:cs typeface="+mn-cs"/>
                        </a:rPr>
                        <a:t>三</a:t>
                      </a:r>
                      <a:r>
                        <a:rPr lang="en-US" altLang="zh-TW" sz="2000" b="0" kern="1200" dirty="0" smtClean="0">
                          <a:solidFill>
                            <a:schemeClr val="tx1"/>
                          </a:solidFill>
                          <a:latin typeface="標楷體" pitchFamily="65" charset="-120"/>
                          <a:ea typeface="標楷體" pitchFamily="65" charset="-120"/>
                          <a:cs typeface="+mn-cs"/>
                        </a:rPr>
                        <a:t>)</a:t>
                      </a:r>
                      <a:r>
                        <a:rPr lang="zh-TW" altLang="en-US" sz="2000" b="0" kern="1200" dirty="0" smtClean="0">
                          <a:solidFill>
                            <a:schemeClr val="tx1"/>
                          </a:solidFill>
                          <a:latin typeface="標楷體" pitchFamily="65" charset="-120"/>
                          <a:ea typeface="標楷體" pitchFamily="65" charset="-120"/>
                          <a:cs typeface="+mn-cs"/>
                        </a:rPr>
                        <a:t>投資總額未達其資產總額百分之六十。</a:t>
                      </a:r>
                      <a:r>
                        <a:rPr lang="zh-TW" altLang="en-US" sz="2000" b="0" kern="1200" dirty="0" smtClean="0">
                          <a:solidFill>
                            <a:srgbClr val="FF0000"/>
                          </a:solidFill>
                          <a:latin typeface="標楷體" pitchFamily="65" charset="-120"/>
                          <a:ea typeface="標楷體" pitchFamily="65" charset="-120"/>
                          <a:cs typeface="+mn-cs"/>
                        </a:rPr>
                        <a:t>但資產總額扣除投資按公允價值衡量為淨增加之評價調整數後，其計算符合規定比率者，不在此限。</a:t>
                      </a:r>
                    </a:p>
                  </a:txBody>
                  <a:tcPr marL="91445" marR="91445" marT="45715" marB="45715"/>
                </a:tc>
                <a:extLst>
                  <a:ext uri="{0D108BD9-81ED-4DB2-BD59-A6C34878D82A}">
                    <a16:rowId xmlns:a16="http://schemas.microsoft.com/office/drawing/2014/main" val="10001"/>
                  </a:ext>
                </a:extLst>
              </a:tr>
              <a:tr h="2367244">
                <a:tc>
                  <a:txBody>
                    <a:bodyPr/>
                    <a:lstStyle/>
                    <a:p>
                      <a:pPr marL="342900" indent="-342900" algn="just">
                        <a:spcAft>
                          <a:spcPts val="0"/>
                        </a:spcAft>
                        <a:buFont typeface="Wingdings" panose="05000000000000000000" pitchFamily="2" charset="2"/>
                        <a:buChar char="n"/>
                      </a:pPr>
                      <a:r>
                        <a:rPr lang="zh-TW" altLang="en-US" sz="1800" b="1" dirty="0" smtClean="0">
                          <a:solidFill>
                            <a:schemeClr val="tx1"/>
                          </a:solidFill>
                          <a:latin typeface="標楷體" pitchFamily="65" charset="-120"/>
                          <a:ea typeface="標楷體" pitchFamily="65" charset="-120"/>
                        </a:rPr>
                        <a:t>修正理由</a:t>
                      </a:r>
                      <a:endParaRPr lang="en-US" altLang="zh-TW" sz="1800" b="1" dirty="0" smtClean="0">
                        <a:solidFill>
                          <a:schemeClr val="tx1"/>
                        </a:solidFill>
                        <a:latin typeface="標楷體" pitchFamily="65" charset="-120"/>
                        <a:ea typeface="標楷體" pitchFamily="65" charset="-120"/>
                      </a:endParaRPr>
                    </a:p>
                    <a:p>
                      <a:pPr marL="342900" indent="-342900" algn="just">
                        <a:spcAft>
                          <a:spcPts val="0"/>
                        </a:spcAft>
                        <a:buFont typeface="Wingdings" panose="05000000000000000000" pitchFamily="2" charset="2"/>
                        <a:buChar char="n"/>
                      </a:pPr>
                      <a:r>
                        <a:rPr lang="zh-TW" altLang="en-US" sz="2000" b="0" dirty="0" smtClean="0">
                          <a:solidFill>
                            <a:schemeClr val="tx1"/>
                          </a:solidFill>
                          <a:latin typeface="標楷體" pitchFamily="65" charset="-120"/>
                          <a:ea typeface="標楷體" pitchFamily="65" charset="-120"/>
                        </a:rPr>
                        <a:t>考量創投公司如因投資按公允價值衡量為淨增加，進而使比率計算上未能符合本款規定，為避免影響創投事業投資決策並兼顧原股東權益保障，爰增訂第三目但書規定，明定資產總額扣除投資按公允價值衡量為淨增加之評價調整數後，其計算符合規定比率者，不在此限。</a:t>
                      </a:r>
                      <a:endParaRPr lang="en-US" altLang="zh-TW" sz="2000" b="0" dirty="0" smtClean="0">
                        <a:solidFill>
                          <a:schemeClr val="tx1"/>
                        </a:solidFill>
                        <a:latin typeface="標楷體" pitchFamily="65" charset="-120"/>
                        <a:ea typeface="標楷體" pitchFamily="65" charset="-120"/>
                      </a:endParaRPr>
                    </a:p>
                  </a:txBody>
                  <a:tcPr marL="91445" marR="91445" marT="45715" marB="45715"/>
                </a:tc>
                <a:extLst>
                  <a:ext uri="{0D108BD9-81ED-4DB2-BD59-A6C34878D82A}">
                    <a16:rowId xmlns:a16="http://schemas.microsoft.com/office/drawing/2014/main" val="3427590086"/>
                  </a:ext>
                </a:extLst>
              </a:tr>
            </a:tbl>
          </a:graphicData>
        </a:graphic>
      </p:graphicFrame>
    </p:spTree>
    <p:extLst>
      <p:ext uri="{BB962C8B-B14F-4D97-AF65-F5344CB8AC3E}">
        <p14:creationId xmlns:p14="http://schemas.microsoft.com/office/powerpoint/2010/main" val="15076342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標題 1"/>
          <p:cNvSpPr>
            <a:spLocks noGrp="1"/>
          </p:cNvSpPr>
          <p:nvPr>
            <p:ph type="title"/>
          </p:nvPr>
        </p:nvSpPr>
        <p:spPr>
          <a:xfrm>
            <a:off x="804691" y="3098"/>
            <a:ext cx="8153400" cy="990600"/>
          </a:xfrm>
        </p:spPr>
        <p:txBody>
          <a:bodyPr/>
          <a:lstStyle/>
          <a:p>
            <a:r>
              <a:rPr lang="zh-TW" altLang="en-US" sz="2800" b="1" u="sng" dirty="0" smtClean="0">
                <a:solidFill>
                  <a:srgbClr val="1A0585"/>
                </a:solidFill>
                <a:latin typeface="標楷體" panose="03000509000000000000" pitchFamily="65" charset="-120"/>
                <a:ea typeface="標楷體" panose="03000509000000000000" pitchFamily="65" charset="-120"/>
              </a:rPr>
              <a:t>併購案引進專業第三人程序把關機制</a:t>
            </a:r>
            <a:endParaRPr lang="zh-TW" altLang="en-US" sz="2800" dirty="0"/>
          </a:p>
        </p:txBody>
      </p:sp>
      <p:sp>
        <p:nvSpPr>
          <p:cNvPr id="45061" name="矩形 4"/>
          <p:cNvSpPr>
            <a:spLocks noChangeArrowheads="1"/>
          </p:cNvSpPr>
          <p:nvPr/>
        </p:nvSpPr>
        <p:spPr bwMode="auto">
          <a:xfrm>
            <a:off x="7992851" y="598942"/>
            <a:ext cx="11592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en-US" altLang="zh-TW" dirty="0" smtClean="0">
                <a:solidFill>
                  <a:srgbClr val="FF3300"/>
                </a:solidFill>
              </a:rPr>
              <a:t>111.11.25</a:t>
            </a:r>
            <a:endParaRPr lang="zh-TW" altLang="en-US" dirty="0">
              <a:solidFill>
                <a:srgbClr val="FF3300"/>
              </a:solidFill>
            </a:endParaRPr>
          </a:p>
        </p:txBody>
      </p:sp>
      <p:sp>
        <p:nvSpPr>
          <p:cNvPr id="3" name="投影片編號版面配置區 2"/>
          <p:cNvSpPr>
            <a:spLocks noGrp="1"/>
          </p:cNvSpPr>
          <p:nvPr>
            <p:ph type="sldNum" sz="quarter" idx="12"/>
          </p:nvPr>
        </p:nvSpPr>
        <p:spPr/>
        <p:txBody>
          <a:bodyPr>
            <a:normAutofit/>
          </a:bodyPr>
          <a:lstStyle/>
          <a:p>
            <a:pPr>
              <a:defRPr/>
            </a:pPr>
            <a:fld id="{2F34AC22-B303-4394-BF4E-7B3775EFB5BC}" type="slidenum">
              <a:rPr lang="zh-TW" altLang="en-US" smtClean="0"/>
              <a:pPr>
                <a:defRPr/>
              </a:pPr>
              <a:t>17</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4294821150"/>
              </p:ext>
            </p:extLst>
          </p:nvPr>
        </p:nvGraphicFramePr>
        <p:xfrm>
          <a:off x="279276" y="1965651"/>
          <a:ext cx="8585448" cy="3707594"/>
        </p:xfrm>
        <a:graphic>
          <a:graphicData uri="http://schemas.openxmlformats.org/drawingml/2006/table">
            <a:tbl>
              <a:tblPr firstRow="1" bandRow="1">
                <a:tableStyleId>{5C22544A-7EE6-4342-B048-85BDC9FD1C3A}</a:tableStyleId>
              </a:tblPr>
              <a:tblGrid>
                <a:gridCol w="8585448">
                  <a:extLst>
                    <a:ext uri="{9D8B030D-6E8A-4147-A177-3AD203B41FA5}">
                      <a16:colId xmlns:a16="http://schemas.microsoft.com/office/drawing/2014/main" val="3284402509"/>
                    </a:ext>
                  </a:extLst>
                </a:gridCol>
              </a:tblGrid>
              <a:tr h="3707594">
                <a:tc>
                  <a:txBody>
                    <a:bodyPr/>
                    <a:lstStyle/>
                    <a:p>
                      <a:pPr marL="457200" indent="-457200">
                        <a:spcAft>
                          <a:spcPts val="1200"/>
                        </a:spcAft>
                        <a:buFont typeface="Wingdings" panose="05000000000000000000" pitchFamily="2" charset="2"/>
                        <a:buChar char="l"/>
                      </a:pPr>
                      <a:r>
                        <a:rPr kumimoji="0" lang="zh-TW" altLang="en-US" sz="2400" b="0" u="none" kern="1200" dirty="0" smtClean="0">
                          <a:solidFill>
                            <a:schemeClr val="tx1"/>
                          </a:solidFill>
                          <a:latin typeface="標楷體" pitchFamily="65" charset="-120"/>
                          <a:ea typeface="標楷體" pitchFamily="65" charset="-120"/>
                          <a:cs typeface="+mn-cs"/>
                        </a:rPr>
                        <a:t>上市上櫃公司管理階層或大股東參與併購者，</a:t>
                      </a:r>
                      <a:r>
                        <a:rPr kumimoji="0" lang="zh-TW" altLang="en-US" sz="2400" b="0" u="sng" kern="1200" dirty="0" smtClean="0">
                          <a:solidFill>
                            <a:schemeClr val="tx1"/>
                          </a:solidFill>
                          <a:latin typeface="標楷體" pitchFamily="65" charset="-120"/>
                          <a:ea typeface="標楷體" pitchFamily="65" charset="-120"/>
                          <a:cs typeface="+mn-cs"/>
                        </a:rPr>
                        <a:t>審議前項併購事項之審計委員會成員</a:t>
                      </a:r>
                      <a:r>
                        <a:rPr kumimoji="0" lang="zh-TW" altLang="en-US" sz="2400" b="0" u="none" kern="1200" dirty="0" smtClean="0">
                          <a:solidFill>
                            <a:schemeClr val="tx1"/>
                          </a:solidFill>
                          <a:latin typeface="標楷體" pitchFamily="65" charset="-120"/>
                          <a:ea typeface="標楷體" pitchFamily="65" charset="-120"/>
                          <a:cs typeface="+mn-cs"/>
                        </a:rPr>
                        <a:t>是否符合公開發行公司獨立董事設置及應遵循事項辦法第三條規定，且不得與併購交易相對人為關係人或有利害關係而</a:t>
                      </a:r>
                      <a:r>
                        <a:rPr kumimoji="0" lang="zh-TW" altLang="en-US" sz="2400" b="0" u="sng" kern="1200" dirty="0" smtClean="0">
                          <a:solidFill>
                            <a:schemeClr val="tx1"/>
                          </a:solidFill>
                          <a:latin typeface="標楷體" pitchFamily="65" charset="-120"/>
                          <a:ea typeface="標楷體" pitchFamily="65" charset="-120"/>
                          <a:cs typeface="+mn-cs"/>
                        </a:rPr>
                        <a:t>足以影響獨立性</a:t>
                      </a:r>
                      <a:r>
                        <a:rPr kumimoji="0" lang="zh-TW" altLang="en-US" sz="2400" b="0" u="none" kern="1200" dirty="0" smtClean="0">
                          <a:solidFill>
                            <a:schemeClr val="tx1"/>
                          </a:solidFill>
                          <a:latin typeface="標楷體" pitchFamily="65" charset="-120"/>
                          <a:ea typeface="標楷體" pitchFamily="65" charset="-120"/>
                          <a:cs typeface="+mn-cs"/>
                        </a:rPr>
                        <a:t>、</a:t>
                      </a:r>
                      <a:r>
                        <a:rPr kumimoji="0" lang="zh-TW" altLang="en-US" sz="2400" b="0" u="sng" kern="1200" dirty="0" smtClean="0">
                          <a:solidFill>
                            <a:schemeClr val="tx1"/>
                          </a:solidFill>
                          <a:latin typeface="標楷體" pitchFamily="65" charset="-120"/>
                          <a:ea typeface="標楷體" pitchFamily="65" charset="-120"/>
                          <a:cs typeface="+mn-cs"/>
                        </a:rPr>
                        <a:t>相關程序之設計及執行是否符合相關法令</a:t>
                      </a:r>
                      <a:r>
                        <a:rPr kumimoji="0" lang="zh-TW" altLang="en-US" sz="2400" b="0" u="none" kern="1200" dirty="0" smtClean="0">
                          <a:solidFill>
                            <a:schemeClr val="tx1"/>
                          </a:solidFill>
                          <a:latin typeface="標楷體" pitchFamily="65" charset="-120"/>
                          <a:ea typeface="標楷體" pitchFamily="65" charset="-120"/>
                          <a:cs typeface="+mn-cs"/>
                        </a:rPr>
                        <a:t>暨</a:t>
                      </a:r>
                      <a:r>
                        <a:rPr kumimoji="0" lang="zh-TW" altLang="en-US" sz="2400" b="0" u="sng" kern="1200" dirty="0" smtClean="0">
                          <a:solidFill>
                            <a:schemeClr val="tx1"/>
                          </a:solidFill>
                          <a:latin typeface="標楷體" pitchFamily="65" charset="-120"/>
                          <a:ea typeface="標楷體" pitchFamily="65" charset="-120"/>
                          <a:cs typeface="+mn-cs"/>
                        </a:rPr>
                        <a:t>資訊是否依相關法令充分揭露</a:t>
                      </a:r>
                      <a:r>
                        <a:rPr kumimoji="0" lang="zh-TW" altLang="en-US" sz="2400" b="0" u="none" kern="1200" dirty="0" smtClean="0">
                          <a:solidFill>
                            <a:schemeClr val="tx1"/>
                          </a:solidFill>
                          <a:latin typeface="標楷體" pitchFamily="65" charset="-120"/>
                          <a:ea typeface="標楷體" pitchFamily="65" charset="-120"/>
                          <a:cs typeface="+mn-cs"/>
                        </a:rPr>
                        <a:t>，應由具獨立性之律師出具法律意見書。</a:t>
                      </a:r>
                      <a:r>
                        <a:rPr kumimoji="0" lang="en-US" altLang="zh-TW" sz="2400" b="0" u="none" kern="1200" dirty="0" smtClean="0">
                          <a:solidFill>
                            <a:schemeClr val="tx1"/>
                          </a:solidFill>
                          <a:latin typeface="標楷體" pitchFamily="65" charset="-120"/>
                          <a:ea typeface="標楷體" pitchFamily="65" charset="-120"/>
                          <a:cs typeface="+mn-cs"/>
                        </a:rPr>
                        <a:t>(</a:t>
                      </a:r>
                      <a:r>
                        <a:rPr kumimoji="0" lang="zh-TW" altLang="en-US" sz="2400" b="0" u="none" kern="1200" dirty="0" smtClean="0">
                          <a:solidFill>
                            <a:schemeClr val="tx1"/>
                          </a:solidFill>
                          <a:latin typeface="標楷體" pitchFamily="65" charset="-120"/>
                          <a:ea typeface="標楷體" pitchFamily="65" charset="-120"/>
                          <a:cs typeface="+mn-cs"/>
                        </a:rPr>
                        <a:t>第三項</a:t>
                      </a:r>
                      <a:r>
                        <a:rPr kumimoji="0" lang="en-US" altLang="zh-TW" sz="2400" b="0" u="none" kern="1200" dirty="0" smtClean="0">
                          <a:solidFill>
                            <a:schemeClr val="tx1"/>
                          </a:solidFill>
                          <a:latin typeface="標楷體" pitchFamily="65" charset="-120"/>
                          <a:ea typeface="標楷體" pitchFamily="65" charset="-120"/>
                          <a:cs typeface="+mn-cs"/>
                        </a:rPr>
                        <a:t>)</a:t>
                      </a:r>
                    </a:p>
                    <a:p>
                      <a:pPr marL="457200" indent="-457200">
                        <a:spcAft>
                          <a:spcPts val="1200"/>
                        </a:spcAft>
                        <a:buFont typeface="Wingdings" panose="05000000000000000000" pitchFamily="2" charset="2"/>
                        <a:buChar char="l"/>
                      </a:pPr>
                      <a:r>
                        <a:rPr kumimoji="0" lang="zh-TW" altLang="en-US" sz="2400" b="0" u="none" kern="1200" dirty="0" smtClean="0">
                          <a:solidFill>
                            <a:schemeClr val="tx1"/>
                          </a:solidFill>
                          <a:latin typeface="標楷體" pitchFamily="65" charset="-120"/>
                          <a:ea typeface="標楷體" pitchFamily="65" charset="-120"/>
                          <a:cs typeface="+mn-cs"/>
                        </a:rPr>
                        <a:t>前項</a:t>
                      </a:r>
                      <a:r>
                        <a:rPr kumimoji="0" lang="zh-TW" altLang="en-US" sz="2400" b="0" u="sng" kern="1200" dirty="0" smtClean="0">
                          <a:solidFill>
                            <a:schemeClr val="tx1"/>
                          </a:solidFill>
                          <a:latin typeface="標楷體" pitchFamily="65" charset="-120"/>
                          <a:ea typeface="標楷體" pitchFamily="65" charset="-120"/>
                          <a:cs typeface="+mn-cs"/>
                        </a:rPr>
                        <a:t>律師之資格</a:t>
                      </a:r>
                      <a:r>
                        <a:rPr kumimoji="0" lang="zh-TW" altLang="en-US" sz="2400" b="0" u="none" kern="1200" dirty="0" smtClean="0">
                          <a:solidFill>
                            <a:schemeClr val="tx1"/>
                          </a:solidFill>
                          <a:latin typeface="標楷體" pitchFamily="65" charset="-120"/>
                          <a:ea typeface="標楷體" pitchFamily="65" charset="-120"/>
                          <a:cs typeface="+mn-cs"/>
                        </a:rPr>
                        <a:t>應符合公開發行公司獨立董事設置及應遵循事項辦法第三條規定，且不得與併購交易相對人為關係人，或有利害關係而足以影響獨立性。</a:t>
                      </a:r>
                      <a:r>
                        <a:rPr kumimoji="0" lang="en-US" altLang="zh-TW" sz="2400" b="0" u="none" kern="1200" dirty="0" smtClean="0">
                          <a:solidFill>
                            <a:schemeClr val="tx1"/>
                          </a:solidFill>
                          <a:latin typeface="標楷體" pitchFamily="65" charset="-120"/>
                          <a:ea typeface="標楷體" pitchFamily="65" charset="-120"/>
                          <a:cs typeface="+mn-cs"/>
                        </a:rPr>
                        <a:t>(</a:t>
                      </a:r>
                      <a:r>
                        <a:rPr kumimoji="0" lang="zh-TW" altLang="en-US" sz="2400" b="0" u="none" kern="1200" dirty="0" smtClean="0">
                          <a:solidFill>
                            <a:schemeClr val="tx1"/>
                          </a:solidFill>
                          <a:latin typeface="標楷體" pitchFamily="65" charset="-120"/>
                          <a:ea typeface="標楷體" pitchFamily="65" charset="-120"/>
                          <a:cs typeface="+mn-cs"/>
                        </a:rPr>
                        <a:t>第四項</a:t>
                      </a:r>
                      <a:r>
                        <a:rPr kumimoji="0" lang="en-US" altLang="zh-TW" sz="2400" b="0" u="none" kern="1200" dirty="0" smtClean="0">
                          <a:solidFill>
                            <a:schemeClr val="tx1"/>
                          </a:solidFill>
                          <a:latin typeface="標楷體" pitchFamily="65" charset="-120"/>
                          <a:ea typeface="標楷體" pitchFamily="65" charset="-120"/>
                          <a:cs typeface="+mn-cs"/>
                        </a:rPr>
                        <a:t>)</a:t>
                      </a:r>
                      <a:endParaRPr kumimoji="0" lang="zh-TW" altLang="en-US" sz="2400" b="0" u="none" kern="1200" dirty="0" smtClean="0">
                        <a:solidFill>
                          <a:schemeClr val="tx1"/>
                        </a:solidFill>
                        <a:latin typeface="標楷體" pitchFamily="65" charset="-120"/>
                        <a:ea typeface="標楷體" pitchFamily="65" charset="-120"/>
                        <a:cs typeface="+mn-cs"/>
                      </a:endParaRPr>
                    </a:p>
                  </a:txBody>
                  <a:tcPr>
                    <a:solidFill>
                      <a:srgbClr val="DCE5EE"/>
                    </a:solidFill>
                  </a:tcPr>
                </a:tc>
                <a:extLst>
                  <a:ext uri="{0D108BD9-81ED-4DB2-BD59-A6C34878D82A}">
                    <a16:rowId xmlns:a16="http://schemas.microsoft.com/office/drawing/2014/main" val="442201302"/>
                  </a:ext>
                </a:extLst>
              </a:tr>
            </a:tbl>
          </a:graphicData>
        </a:graphic>
      </p:graphicFrame>
      <p:sp>
        <p:nvSpPr>
          <p:cNvPr id="7" name="標題 1"/>
          <p:cNvSpPr txBox="1">
            <a:spLocks/>
          </p:cNvSpPr>
          <p:nvPr/>
        </p:nvSpPr>
        <p:spPr bwMode="auto">
          <a:xfrm>
            <a:off x="179512" y="1180753"/>
            <a:ext cx="8964488" cy="597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marL="457200" indent="-457200" algn="l">
              <a:buFont typeface="Wingdings" panose="05000000000000000000" pitchFamily="2" charset="2"/>
              <a:buChar char="Ø"/>
            </a:pPr>
            <a:r>
              <a:rPr kumimoji="0" lang="zh-TW" altLang="en-US" sz="2800" dirty="0">
                <a:solidFill>
                  <a:srgbClr val="3B23E9"/>
                </a:solidFill>
                <a:latin typeface="標楷體" panose="03000509000000000000" pitchFamily="65" charset="-120"/>
                <a:ea typeface="標楷體" panose="03000509000000000000" pitchFamily="65" charset="-120"/>
              </a:rPr>
              <a:t>上市上櫃公司治理實務守則第十二</a:t>
            </a:r>
            <a:r>
              <a:rPr kumimoji="0" lang="zh-TW" altLang="en-US" sz="2800" dirty="0" smtClean="0">
                <a:solidFill>
                  <a:srgbClr val="3B23E9"/>
                </a:solidFill>
                <a:latin typeface="標楷體" panose="03000509000000000000" pitchFamily="65" charset="-120"/>
                <a:ea typeface="標楷體" panose="03000509000000000000" pitchFamily="65" charset="-120"/>
              </a:rPr>
              <a:t>條</a:t>
            </a:r>
            <a:r>
              <a:rPr kumimoji="0" lang="zh-TW" altLang="en-US" sz="2800" dirty="0">
                <a:solidFill>
                  <a:srgbClr val="3B23E9"/>
                </a:solidFill>
                <a:latin typeface="標楷體" panose="03000509000000000000" pitchFamily="65" charset="-120"/>
                <a:ea typeface="標楷體" panose="03000509000000000000" pitchFamily="65" charset="-120"/>
              </a:rPr>
              <a:t>增訂三、四項</a:t>
            </a:r>
          </a:p>
        </p:txBody>
      </p:sp>
    </p:spTree>
    <p:extLst>
      <p:ext uri="{BB962C8B-B14F-4D97-AF65-F5344CB8AC3E}">
        <p14:creationId xmlns:p14="http://schemas.microsoft.com/office/powerpoint/2010/main" val="2596462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標題 1"/>
          <p:cNvSpPr>
            <a:spLocks noGrp="1"/>
          </p:cNvSpPr>
          <p:nvPr>
            <p:ph type="title"/>
          </p:nvPr>
        </p:nvSpPr>
        <p:spPr>
          <a:xfrm>
            <a:off x="804691" y="3098"/>
            <a:ext cx="8153400" cy="990600"/>
          </a:xfrm>
        </p:spPr>
        <p:txBody>
          <a:bodyPr/>
          <a:lstStyle/>
          <a:p>
            <a:r>
              <a:rPr lang="zh-TW" altLang="en-US" sz="2800" b="1" u="sng" dirty="0" smtClean="0">
                <a:solidFill>
                  <a:srgbClr val="1A0585"/>
                </a:solidFill>
                <a:latin typeface="標楷體" panose="03000509000000000000" pitchFamily="65" charset="-120"/>
                <a:ea typeface="標楷體" panose="03000509000000000000" pitchFamily="65" charset="-120"/>
              </a:rPr>
              <a:t>提早董事利害關係說明時點</a:t>
            </a:r>
            <a:endParaRPr lang="zh-TW" altLang="en-US" sz="2800" dirty="0"/>
          </a:p>
        </p:txBody>
      </p:sp>
      <p:sp>
        <p:nvSpPr>
          <p:cNvPr id="45061" name="矩形 4"/>
          <p:cNvSpPr>
            <a:spLocks noChangeArrowheads="1"/>
          </p:cNvSpPr>
          <p:nvPr/>
        </p:nvSpPr>
        <p:spPr bwMode="auto">
          <a:xfrm>
            <a:off x="7992851" y="598942"/>
            <a:ext cx="11592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en-US" altLang="zh-TW" dirty="0" smtClean="0">
                <a:solidFill>
                  <a:srgbClr val="FF3300"/>
                </a:solidFill>
              </a:rPr>
              <a:t>111.11.25</a:t>
            </a:r>
            <a:endParaRPr lang="zh-TW" altLang="en-US" dirty="0">
              <a:solidFill>
                <a:srgbClr val="FF3300"/>
              </a:solidFill>
            </a:endParaRPr>
          </a:p>
        </p:txBody>
      </p:sp>
      <p:sp>
        <p:nvSpPr>
          <p:cNvPr id="3" name="投影片編號版面配置區 2"/>
          <p:cNvSpPr>
            <a:spLocks noGrp="1"/>
          </p:cNvSpPr>
          <p:nvPr>
            <p:ph type="sldNum" sz="quarter" idx="12"/>
          </p:nvPr>
        </p:nvSpPr>
        <p:spPr/>
        <p:txBody>
          <a:bodyPr>
            <a:normAutofit/>
          </a:bodyPr>
          <a:lstStyle/>
          <a:p>
            <a:pPr>
              <a:defRPr/>
            </a:pPr>
            <a:fld id="{2F34AC22-B303-4394-BF4E-7B3775EFB5BC}" type="slidenum">
              <a:rPr lang="zh-TW" altLang="en-US" smtClean="0"/>
              <a:pPr>
                <a:defRPr/>
              </a:pPr>
              <a:t>18</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3382037553"/>
              </p:ext>
            </p:extLst>
          </p:nvPr>
        </p:nvGraphicFramePr>
        <p:xfrm>
          <a:off x="279276" y="1752159"/>
          <a:ext cx="8585448" cy="4785360"/>
        </p:xfrm>
        <a:graphic>
          <a:graphicData uri="http://schemas.openxmlformats.org/drawingml/2006/table">
            <a:tbl>
              <a:tblPr firstRow="1" bandRow="1">
                <a:tableStyleId>{5C22544A-7EE6-4342-B048-85BDC9FD1C3A}</a:tableStyleId>
              </a:tblPr>
              <a:tblGrid>
                <a:gridCol w="8585448">
                  <a:extLst>
                    <a:ext uri="{9D8B030D-6E8A-4147-A177-3AD203B41FA5}">
                      <a16:colId xmlns:a16="http://schemas.microsoft.com/office/drawing/2014/main" val="3284402509"/>
                    </a:ext>
                  </a:extLst>
                </a:gridCol>
              </a:tblGrid>
              <a:tr h="3707594">
                <a:tc>
                  <a:txBody>
                    <a:bodyPr/>
                    <a:lstStyle/>
                    <a:p>
                      <a:pPr marL="457200" indent="-457200">
                        <a:spcAft>
                          <a:spcPts val="0"/>
                        </a:spcAft>
                        <a:buFont typeface="Wingdings" panose="05000000000000000000" pitchFamily="2" charset="2"/>
                        <a:buChar char="l"/>
                      </a:pPr>
                      <a:r>
                        <a:rPr kumimoji="0" lang="zh-TW" altLang="en-US" sz="2200" b="0" u="sng" kern="1200" dirty="0" smtClean="0">
                          <a:solidFill>
                            <a:srgbClr val="FF0000"/>
                          </a:solidFill>
                          <a:latin typeface="標楷體" pitchFamily="65" charset="-120"/>
                          <a:ea typeface="標楷體" pitchFamily="65" charset="-120"/>
                          <a:cs typeface="+mn-cs"/>
                        </a:rPr>
                        <a:t>本公司董事就併購交易有自身利害關係時，應向將併購事項交由審計委員會審議之董事會及審議併購計畫與交易公平合理性之審計委員會說明下列內容，並於該次董事會及審計委員會召集事由中敘明：</a:t>
                      </a:r>
                    </a:p>
                    <a:p>
                      <a:pPr marL="0" indent="0">
                        <a:spcAft>
                          <a:spcPts val="0"/>
                        </a:spcAft>
                        <a:buFont typeface="Wingdings" panose="05000000000000000000" pitchFamily="2" charset="2"/>
                        <a:buNone/>
                      </a:pPr>
                      <a:r>
                        <a:rPr kumimoji="0" lang="zh-TW" altLang="en-US" sz="2200" b="0" u="sng" kern="1200" dirty="0" smtClean="0">
                          <a:solidFill>
                            <a:srgbClr val="FF0000"/>
                          </a:solidFill>
                          <a:latin typeface="標楷體" pitchFamily="65" charset="-120"/>
                          <a:ea typeface="標楷體" pitchFamily="65" charset="-120"/>
                          <a:cs typeface="+mn-cs"/>
                        </a:rPr>
                        <a:t>一、董事姓名。</a:t>
                      </a:r>
                      <a:endParaRPr kumimoji="0" lang="en-US" altLang="zh-TW" sz="2200" b="0" u="sng" kern="1200" dirty="0" smtClean="0">
                        <a:solidFill>
                          <a:srgbClr val="FF0000"/>
                        </a:solidFill>
                        <a:latin typeface="標楷體" pitchFamily="65" charset="-120"/>
                        <a:ea typeface="標楷體" pitchFamily="65" charset="-120"/>
                        <a:cs typeface="+mn-cs"/>
                      </a:endParaRPr>
                    </a:p>
                    <a:p>
                      <a:pPr marL="627063" indent="-627063">
                        <a:spcAft>
                          <a:spcPts val="0"/>
                        </a:spcAft>
                        <a:buFont typeface="Wingdings" panose="05000000000000000000" pitchFamily="2" charset="2"/>
                        <a:buNone/>
                      </a:pPr>
                      <a:r>
                        <a:rPr kumimoji="0" lang="zh-TW" altLang="en-US" sz="2200" b="0" u="sng" kern="1200" dirty="0" smtClean="0">
                          <a:solidFill>
                            <a:srgbClr val="FF0000"/>
                          </a:solidFill>
                          <a:latin typeface="標楷體" pitchFamily="65" charset="-120"/>
                          <a:ea typeface="標楷體" pitchFamily="65" charset="-120"/>
                          <a:cs typeface="+mn-cs"/>
                        </a:rPr>
                        <a:t>二、其自身或其代表之法人有利害關係之重要內容，包括但不限於實際或預計投資其他參加併購公司之方式、持股比率、交易價格、是否參與併購公司之經營及其他投資條件等情形。</a:t>
                      </a:r>
                    </a:p>
                    <a:p>
                      <a:pPr marL="627063" indent="-627063">
                        <a:spcAft>
                          <a:spcPts val="0"/>
                        </a:spcAft>
                        <a:buFont typeface="Wingdings" panose="05000000000000000000" pitchFamily="2" charset="2"/>
                        <a:buNone/>
                      </a:pPr>
                      <a:r>
                        <a:rPr kumimoji="0" lang="zh-TW" altLang="en-US" sz="2200" b="0" u="sng" kern="1200" dirty="0" smtClean="0">
                          <a:solidFill>
                            <a:srgbClr val="FF0000"/>
                          </a:solidFill>
                          <a:latin typeface="標楷體" pitchFamily="65" charset="-120"/>
                          <a:ea typeface="標楷體" pitchFamily="65" charset="-120"/>
                          <a:cs typeface="+mn-cs"/>
                        </a:rPr>
                        <a:t>三、董事會決議時其應迴避或不迴避理由，包括但不限於併購交易的潛在利得與損失。</a:t>
                      </a:r>
                    </a:p>
                    <a:p>
                      <a:pPr marL="457200" indent="-457200">
                        <a:spcAft>
                          <a:spcPts val="0"/>
                        </a:spcAft>
                        <a:buFont typeface="Wingdings" panose="05000000000000000000" pitchFamily="2" charset="2"/>
                        <a:buChar char="l"/>
                      </a:pPr>
                      <a:r>
                        <a:rPr kumimoji="0" lang="zh-TW" altLang="en-US" sz="2200" b="0" u="none" kern="1200" dirty="0" smtClean="0">
                          <a:solidFill>
                            <a:schemeClr val="tx1"/>
                          </a:solidFill>
                          <a:latin typeface="標楷體" pitchFamily="65" charset="-120"/>
                          <a:ea typeface="標楷體" pitchFamily="65" charset="-120"/>
                          <a:cs typeface="+mn-cs"/>
                        </a:rPr>
                        <a:t>本公司於併購資訊公開時，應同時揭露</a:t>
                      </a:r>
                      <a:r>
                        <a:rPr kumimoji="0" lang="zh-TW" altLang="en-US" sz="2200" b="0" u="sng" kern="1200" dirty="0" smtClean="0">
                          <a:solidFill>
                            <a:srgbClr val="FF0000"/>
                          </a:solidFill>
                          <a:latin typeface="標楷體" pitchFamily="65" charset="-120"/>
                          <a:ea typeface="標楷體" pitchFamily="65" charset="-120"/>
                          <a:cs typeface="+mn-cs"/>
                        </a:rPr>
                        <a:t>前項各款及</a:t>
                      </a:r>
                      <a:r>
                        <a:rPr kumimoji="0" lang="zh-TW" altLang="en-US" sz="2200" b="0" u="none" kern="1200" dirty="0" smtClean="0">
                          <a:solidFill>
                            <a:schemeClr val="tx1"/>
                          </a:solidFill>
                          <a:latin typeface="標楷體" pitchFamily="65" charset="-120"/>
                          <a:ea typeface="標楷體" pitchFamily="65" charset="-120"/>
                          <a:cs typeface="+mn-cs"/>
                        </a:rPr>
                        <a:t>下列就併購交易有自身利害關係之董事相關內容：</a:t>
                      </a:r>
                    </a:p>
                    <a:p>
                      <a:pPr marL="0" indent="0">
                        <a:spcAft>
                          <a:spcPts val="0"/>
                        </a:spcAft>
                        <a:buFont typeface="Wingdings" panose="05000000000000000000" pitchFamily="2" charset="2"/>
                        <a:buNone/>
                      </a:pPr>
                      <a:r>
                        <a:rPr kumimoji="0" lang="zh-TW" altLang="en-US" sz="2200" b="0" u="sng" kern="1200" dirty="0" smtClean="0">
                          <a:solidFill>
                            <a:srgbClr val="FF0000"/>
                          </a:solidFill>
                          <a:latin typeface="標楷體" pitchFamily="65" charset="-120"/>
                          <a:ea typeface="標楷體" pitchFamily="65" charset="-120"/>
                          <a:cs typeface="+mn-cs"/>
                        </a:rPr>
                        <a:t>一</a:t>
                      </a:r>
                      <a:r>
                        <a:rPr kumimoji="0" lang="zh-TW" altLang="en-US" sz="2200" b="0" u="none" kern="1200" dirty="0" smtClean="0">
                          <a:solidFill>
                            <a:schemeClr val="tx1"/>
                          </a:solidFill>
                          <a:latin typeface="標楷體" pitchFamily="65" charset="-120"/>
                          <a:ea typeface="標楷體" pitchFamily="65" charset="-120"/>
                          <a:cs typeface="+mn-cs"/>
                        </a:rPr>
                        <a:t>、董事會決議時迴避情形。</a:t>
                      </a:r>
                    </a:p>
                    <a:p>
                      <a:pPr marL="0" indent="0">
                        <a:spcAft>
                          <a:spcPts val="0"/>
                        </a:spcAft>
                        <a:buFont typeface="Wingdings" panose="05000000000000000000" pitchFamily="2" charset="2"/>
                        <a:buNone/>
                      </a:pPr>
                      <a:r>
                        <a:rPr kumimoji="0" lang="zh-TW" altLang="en-US" sz="2200" b="0" u="sng" kern="1200" dirty="0" smtClean="0">
                          <a:solidFill>
                            <a:srgbClr val="FF0000"/>
                          </a:solidFill>
                          <a:latin typeface="標楷體" pitchFamily="65" charset="-120"/>
                          <a:ea typeface="標楷體" pitchFamily="65" charset="-120"/>
                          <a:cs typeface="+mn-cs"/>
                        </a:rPr>
                        <a:t>二</a:t>
                      </a:r>
                      <a:r>
                        <a:rPr kumimoji="0" lang="zh-TW" altLang="en-US" sz="2200" b="0" u="none" kern="1200" dirty="0" smtClean="0">
                          <a:solidFill>
                            <a:schemeClr val="tx1"/>
                          </a:solidFill>
                          <a:latin typeface="標楷體" pitchFamily="65" charset="-120"/>
                          <a:ea typeface="標楷體" pitchFamily="65" charset="-120"/>
                          <a:cs typeface="+mn-cs"/>
                        </a:rPr>
                        <a:t>、董事會決議時贊成或反對併購決議之理由。</a:t>
                      </a:r>
                    </a:p>
                  </a:txBody>
                  <a:tcPr>
                    <a:solidFill>
                      <a:srgbClr val="DCE5EE"/>
                    </a:solidFill>
                  </a:tcPr>
                </a:tc>
                <a:extLst>
                  <a:ext uri="{0D108BD9-81ED-4DB2-BD59-A6C34878D82A}">
                    <a16:rowId xmlns:a16="http://schemas.microsoft.com/office/drawing/2014/main" val="442201302"/>
                  </a:ext>
                </a:extLst>
              </a:tr>
            </a:tbl>
          </a:graphicData>
        </a:graphic>
      </p:graphicFrame>
      <p:sp>
        <p:nvSpPr>
          <p:cNvPr id="7" name="標題 1"/>
          <p:cNvSpPr txBox="1">
            <a:spLocks/>
          </p:cNvSpPr>
          <p:nvPr/>
        </p:nvSpPr>
        <p:spPr bwMode="auto">
          <a:xfrm>
            <a:off x="89756" y="1073290"/>
            <a:ext cx="8964488" cy="597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marL="457200" indent="-457200" algn="l">
              <a:buFont typeface="Wingdings" panose="05000000000000000000" pitchFamily="2" charset="2"/>
              <a:buChar char="Ø"/>
            </a:pPr>
            <a:r>
              <a:rPr kumimoji="0" lang="zh-TW" altLang="en-US" sz="2400" dirty="0">
                <a:solidFill>
                  <a:srgbClr val="3B23E9"/>
                </a:solidFill>
                <a:latin typeface="標楷體" panose="03000509000000000000" pitchFamily="65" charset="-120"/>
                <a:ea typeface="標楷體" panose="03000509000000000000" pitchFamily="65" charset="-120"/>
              </a:rPr>
              <a:t>「○○股份有限公司併購資訊揭露自律規範」參考</a:t>
            </a:r>
            <a:r>
              <a:rPr kumimoji="0" lang="zh-TW" altLang="en-US" sz="2400" dirty="0" smtClean="0">
                <a:solidFill>
                  <a:srgbClr val="3B23E9"/>
                </a:solidFill>
                <a:latin typeface="標楷體" panose="03000509000000000000" pitchFamily="65" charset="-120"/>
                <a:ea typeface="標楷體" panose="03000509000000000000" pitchFamily="65" charset="-120"/>
              </a:rPr>
              <a:t>範例第</a:t>
            </a:r>
            <a:r>
              <a:rPr kumimoji="0" lang="en-US" altLang="zh-TW" sz="2400" dirty="0" smtClean="0">
                <a:solidFill>
                  <a:srgbClr val="3B23E9"/>
                </a:solidFill>
                <a:latin typeface="標楷體" panose="03000509000000000000" pitchFamily="65" charset="-120"/>
                <a:ea typeface="標楷體" panose="03000509000000000000" pitchFamily="65" charset="-120"/>
              </a:rPr>
              <a:t>11</a:t>
            </a:r>
            <a:r>
              <a:rPr kumimoji="0" lang="zh-TW" altLang="en-US" sz="2400" dirty="0" smtClean="0">
                <a:solidFill>
                  <a:srgbClr val="3B23E9"/>
                </a:solidFill>
                <a:latin typeface="標楷體" panose="03000509000000000000" pitchFamily="65" charset="-120"/>
                <a:ea typeface="標楷體" panose="03000509000000000000" pitchFamily="65" charset="-120"/>
              </a:rPr>
              <a:t>條第</a:t>
            </a:r>
            <a:r>
              <a:rPr kumimoji="0" lang="en-US" altLang="zh-TW" sz="2400" dirty="0" smtClean="0">
                <a:solidFill>
                  <a:srgbClr val="3B23E9"/>
                </a:solidFill>
                <a:latin typeface="標楷體" panose="03000509000000000000" pitchFamily="65" charset="-120"/>
                <a:ea typeface="標楷體" panose="03000509000000000000" pitchFamily="65" charset="-120"/>
              </a:rPr>
              <a:t>1</a:t>
            </a:r>
            <a:r>
              <a:rPr kumimoji="0" lang="zh-TW" altLang="en-US" sz="2400" dirty="0">
                <a:solidFill>
                  <a:srgbClr val="3B23E9"/>
                </a:solidFill>
                <a:latin typeface="標楷體" panose="03000509000000000000" pitchFamily="65" charset="-120"/>
                <a:ea typeface="標楷體" panose="03000509000000000000" pitchFamily="65" charset="-120"/>
              </a:rPr>
              <a:t>項</a:t>
            </a:r>
            <a:r>
              <a:rPr kumimoji="0" lang="zh-TW" altLang="en-US" sz="2400" dirty="0" smtClean="0">
                <a:solidFill>
                  <a:srgbClr val="3B23E9"/>
                </a:solidFill>
                <a:latin typeface="標楷體" panose="03000509000000000000" pitchFamily="65" charset="-120"/>
                <a:ea typeface="標楷體" panose="03000509000000000000" pitchFamily="65" charset="-120"/>
              </a:rPr>
              <a:t>、第</a:t>
            </a:r>
            <a:r>
              <a:rPr kumimoji="0" lang="en-US" altLang="zh-TW" sz="2400" dirty="0" smtClean="0">
                <a:solidFill>
                  <a:srgbClr val="3B23E9"/>
                </a:solidFill>
                <a:latin typeface="標楷體" panose="03000509000000000000" pitchFamily="65" charset="-120"/>
                <a:ea typeface="標楷體" panose="03000509000000000000" pitchFamily="65" charset="-120"/>
              </a:rPr>
              <a:t>2</a:t>
            </a:r>
            <a:r>
              <a:rPr kumimoji="0" lang="zh-TW" altLang="en-US" sz="2400" dirty="0" smtClean="0">
                <a:solidFill>
                  <a:srgbClr val="3B23E9"/>
                </a:solidFill>
                <a:latin typeface="標楷體" panose="03000509000000000000" pitchFamily="65" charset="-120"/>
                <a:ea typeface="標楷體" panose="03000509000000000000" pitchFamily="65" charset="-120"/>
              </a:rPr>
              <a:t>項</a:t>
            </a:r>
            <a:endParaRPr kumimoji="0" lang="zh-TW" altLang="en-US" sz="2400" dirty="0">
              <a:solidFill>
                <a:srgbClr val="3B23E9"/>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070378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Grp="1" noChangeArrowheads="1"/>
          </p:cNvSpPr>
          <p:nvPr>
            <p:ph idx="1"/>
          </p:nvPr>
        </p:nvSpPr>
        <p:spPr>
          <a:xfrm>
            <a:off x="468313" y="2205038"/>
            <a:ext cx="8229600" cy="2616200"/>
          </a:xfrm>
          <a:ln w="57150" cmpd="thickThin">
            <a:solidFill>
              <a:schemeClr val="tx1"/>
            </a:solidFill>
          </a:ln>
        </p:spPr>
        <p:txBody>
          <a:bodyPr lIns="92044" tIns="46022" rIns="92044" bIns="46022">
            <a:spAutoFit/>
          </a:bodyPr>
          <a:lstStyle/>
          <a:p>
            <a:pPr marL="457200" indent="-457200" algn="ctr">
              <a:buFontTx/>
              <a:buNone/>
              <a:defRPr/>
            </a:pPr>
            <a:r>
              <a:rPr lang="en-US" altLang="zh-TW" dirty="0">
                <a:solidFill>
                  <a:srgbClr val="0000CC"/>
                </a:solidFill>
                <a:effectLst>
                  <a:outerShdw blurRad="38100" dist="38100" dir="2700000" algn="tl">
                    <a:srgbClr val="C0C0C0"/>
                  </a:outerShdw>
                </a:effectLst>
                <a:latin typeface="標楷體" pitchFamily="65" charset="-120"/>
                <a:ea typeface="標楷體" pitchFamily="65" charset="-120"/>
              </a:rPr>
              <a:t>【</a:t>
            </a:r>
            <a:r>
              <a:rPr lang="zh-TW" altLang="en-US" dirty="0">
                <a:solidFill>
                  <a:srgbClr val="0000CC"/>
                </a:solidFill>
                <a:effectLst>
                  <a:outerShdw blurRad="38100" dist="38100" dir="2700000" algn="tl">
                    <a:srgbClr val="C0C0C0"/>
                  </a:outerShdw>
                </a:effectLst>
                <a:latin typeface="標楷體" pitchFamily="65" charset="-120"/>
                <a:ea typeface="標楷體" pitchFamily="65" charset="-120"/>
              </a:rPr>
              <a:t>聲明</a:t>
            </a:r>
            <a:r>
              <a:rPr lang="en-US" altLang="zh-TW" dirty="0">
                <a:solidFill>
                  <a:srgbClr val="0000CC"/>
                </a:solidFill>
                <a:effectLst>
                  <a:outerShdw blurRad="38100" dist="38100" dir="2700000" algn="tl">
                    <a:srgbClr val="C0C0C0"/>
                  </a:outerShdw>
                </a:effectLst>
                <a:latin typeface="標楷體" pitchFamily="65" charset="-120"/>
                <a:ea typeface="標楷體" pitchFamily="65" charset="-120"/>
              </a:rPr>
              <a:t>】</a:t>
            </a:r>
          </a:p>
          <a:p>
            <a:pPr marL="457200" indent="-457200">
              <a:buFontTx/>
              <a:buAutoNum type="arabicPeriod"/>
              <a:defRPr/>
            </a:pPr>
            <a:r>
              <a:rPr lang="zh-TW" altLang="en-US" sz="2000" dirty="0">
                <a:effectLst>
                  <a:outerShdw blurRad="38100" dist="38100" dir="2700000" algn="tl">
                    <a:srgbClr val="C0C0C0"/>
                  </a:outerShdw>
                </a:effectLst>
                <a:latin typeface="標楷體" pitchFamily="65" charset="-120"/>
                <a:ea typeface="標楷體" pitchFamily="65" charset="-120"/>
              </a:rPr>
              <a:t>本簡報之意見不全然代表臺灣證券交易所之立場</a:t>
            </a:r>
          </a:p>
          <a:p>
            <a:pPr marL="457200" indent="-457200">
              <a:buFontTx/>
              <a:buAutoNum type="arabicPeriod"/>
              <a:defRPr/>
            </a:pPr>
            <a:r>
              <a:rPr lang="zh-TW" altLang="en-US" sz="2000" dirty="0">
                <a:effectLst>
                  <a:outerShdw blurRad="38100" dist="38100" dir="2700000" algn="tl">
                    <a:srgbClr val="C0C0C0"/>
                  </a:outerShdw>
                </a:effectLst>
                <a:latin typeface="標楷體" pitchFamily="65" charset="-120"/>
                <a:ea typeface="標楷體" pitchFamily="65" charset="-120"/>
              </a:rPr>
              <a:t>本簡報已盡力提供準確可靠之資訊，若有錯誤，以原公告為準，如因任何資料不正確或疏漏所衍生之損害或損失，臺灣證券交易所不負法律責任</a:t>
            </a:r>
          </a:p>
          <a:p>
            <a:pPr marL="457200" indent="-457200">
              <a:buFontTx/>
              <a:buAutoNum type="arabicPeriod"/>
              <a:defRPr/>
            </a:pPr>
            <a:r>
              <a:rPr lang="zh-TW" altLang="en-US" sz="2000" dirty="0">
                <a:effectLst>
                  <a:outerShdw blurRad="38100" dist="38100" dir="2700000" algn="tl">
                    <a:srgbClr val="C0C0C0"/>
                  </a:outerShdw>
                </a:effectLst>
                <a:latin typeface="標楷體" pitchFamily="65" charset="-120"/>
                <a:ea typeface="標楷體" pitchFamily="65" charset="-120"/>
              </a:rPr>
              <a:t>本簡報內容與臺灣證券交易所及主管機關公布條文有異者，以公布條文為</a:t>
            </a:r>
            <a:r>
              <a:rPr lang="zh-TW" altLang="en-US" sz="2000" dirty="0" smtClean="0">
                <a:effectLst>
                  <a:outerShdw blurRad="38100" dist="38100" dir="2700000" algn="tl">
                    <a:srgbClr val="C0C0C0"/>
                  </a:outerShdw>
                </a:effectLst>
                <a:latin typeface="標楷體" pitchFamily="65" charset="-120"/>
                <a:ea typeface="標楷體" pitchFamily="65" charset="-120"/>
              </a:rPr>
              <a:t>準</a:t>
            </a:r>
            <a:endParaRPr lang="zh-TW" altLang="en-US" sz="2000" dirty="0">
              <a:effectLst>
                <a:outerShdw blurRad="38100" dist="38100" dir="2700000" algn="tl">
                  <a:srgbClr val="C0C0C0"/>
                </a:outerShdw>
              </a:effectLst>
              <a:latin typeface="標楷體" pitchFamily="65" charset="-120"/>
              <a:ea typeface="標楷體" pitchFamily="65" charset="-120"/>
            </a:endParaRPr>
          </a:p>
        </p:txBody>
      </p:sp>
      <p:sp>
        <p:nvSpPr>
          <p:cNvPr id="3" name="投影片編號版面配置區 2"/>
          <p:cNvSpPr>
            <a:spLocks noGrp="1"/>
          </p:cNvSpPr>
          <p:nvPr>
            <p:ph type="sldNum" sz="quarter" idx="12"/>
          </p:nvPr>
        </p:nvSpPr>
        <p:spPr/>
        <p:txBody>
          <a:bodyPr/>
          <a:lstStyle/>
          <a:p>
            <a:pPr>
              <a:defRPr/>
            </a:pPr>
            <a:fld id="{2F34AC22-B303-4394-BF4E-7B3775EFB5BC}" type="slidenum">
              <a:rPr lang="zh-TW" altLang="en-US" smtClean="0"/>
              <a:pPr>
                <a:defRPr/>
              </a:pPr>
              <a:t>1</a:t>
            </a:fld>
            <a:endParaRPr lang="zh-TW"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標題 1"/>
          <p:cNvSpPr>
            <a:spLocks noGrp="1"/>
          </p:cNvSpPr>
          <p:nvPr>
            <p:ph type="title"/>
          </p:nvPr>
        </p:nvSpPr>
        <p:spPr>
          <a:xfrm>
            <a:off x="900844" y="-101266"/>
            <a:ext cx="8153400" cy="990600"/>
          </a:xfrm>
        </p:spPr>
        <p:txBody>
          <a:bodyPr/>
          <a:lstStyle/>
          <a:p>
            <a:r>
              <a:rPr lang="zh-TW" altLang="en-US" sz="2600" b="1" u="sng" dirty="0" smtClean="0">
                <a:solidFill>
                  <a:srgbClr val="1A0585"/>
                </a:solidFill>
                <a:latin typeface="標楷體" panose="03000509000000000000" pitchFamily="65" charset="-120"/>
                <a:ea typeface="標楷體" panose="03000509000000000000" pitchFamily="65" charset="-120"/>
              </a:rPr>
              <a:t>鼓勵企業自願揭露，俾提升併購資訊揭露之完整性</a:t>
            </a:r>
            <a:endParaRPr lang="zh-TW" altLang="en-US" sz="2600" dirty="0"/>
          </a:p>
        </p:txBody>
      </p:sp>
      <p:sp>
        <p:nvSpPr>
          <p:cNvPr id="45061" name="矩形 4"/>
          <p:cNvSpPr>
            <a:spLocks noChangeArrowheads="1"/>
          </p:cNvSpPr>
          <p:nvPr/>
        </p:nvSpPr>
        <p:spPr bwMode="auto">
          <a:xfrm>
            <a:off x="7992851" y="598942"/>
            <a:ext cx="11592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en-US" altLang="zh-TW" dirty="0" smtClean="0">
                <a:solidFill>
                  <a:srgbClr val="FF3300"/>
                </a:solidFill>
              </a:rPr>
              <a:t>111.11.25</a:t>
            </a:r>
            <a:endParaRPr lang="zh-TW" altLang="en-US" dirty="0">
              <a:solidFill>
                <a:srgbClr val="FF3300"/>
              </a:solidFill>
            </a:endParaRPr>
          </a:p>
        </p:txBody>
      </p:sp>
      <p:sp>
        <p:nvSpPr>
          <p:cNvPr id="3" name="投影片編號版面配置區 2"/>
          <p:cNvSpPr>
            <a:spLocks noGrp="1"/>
          </p:cNvSpPr>
          <p:nvPr>
            <p:ph type="sldNum" sz="quarter" idx="12"/>
          </p:nvPr>
        </p:nvSpPr>
        <p:spPr/>
        <p:txBody>
          <a:bodyPr>
            <a:normAutofit/>
          </a:bodyPr>
          <a:lstStyle/>
          <a:p>
            <a:pPr>
              <a:defRPr/>
            </a:pPr>
            <a:fld id="{2F34AC22-B303-4394-BF4E-7B3775EFB5BC}" type="slidenum">
              <a:rPr lang="zh-TW" altLang="en-US" smtClean="0"/>
              <a:pPr>
                <a:defRPr/>
              </a:pPr>
              <a:t>19</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2815595881"/>
              </p:ext>
            </p:extLst>
          </p:nvPr>
        </p:nvGraphicFramePr>
        <p:xfrm>
          <a:off x="279276" y="1668482"/>
          <a:ext cx="8585448" cy="4556760"/>
        </p:xfrm>
        <a:graphic>
          <a:graphicData uri="http://schemas.openxmlformats.org/drawingml/2006/table">
            <a:tbl>
              <a:tblPr firstRow="1" bandRow="1">
                <a:tableStyleId>{5C22544A-7EE6-4342-B048-85BDC9FD1C3A}</a:tableStyleId>
              </a:tblPr>
              <a:tblGrid>
                <a:gridCol w="8585448">
                  <a:extLst>
                    <a:ext uri="{9D8B030D-6E8A-4147-A177-3AD203B41FA5}">
                      <a16:colId xmlns:a16="http://schemas.microsoft.com/office/drawing/2014/main" val="3284402509"/>
                    </a:ext>
                  </a:extLst>
                </a:gridCol>
              </a:tblGrid>
              <a:tr h="4429370">
                <a:tc>
                  <a:txBody>
                    <a:bodyPr/>
                    <a:lstStyle/>
                    <a:p>
                      <a:pPr lvl="0">
                        <a:spcAft>
                          <a:spcPts val="600"/>
                        </a:spcAft>
                      </a:pPr>
                      <a:r>
                        <a:rPr lang="zh-TW" altLang="en-US" sz="2400" b="0" kern="1200" dirty="0" smtClean="0">
                          <a:solidFill>
                            <a:schemeClr val="tx1"/>
                          </a:solidFill>
                          <a:effectLst/>
                          <a:latin typeface="標楷體" panose="03000509000000000000" pitchFamily="65" charset="-120"/>
                          <a:ea typeface="標楷體" panose="03000509000000000000" pitchFamily="65" charset="-120"/>
                          <a:cs typeface="+mn-cs"/>
                        </a:rPr>
                        <a:t>除企業併購法或相關法令規定外，本公司於併購資訊公開時，應揭露下列事項：</a:t>
                      </a:r>
                      <a:endParaRPr lang="en-US" altLang="zh-TW" sz="2400" b="0" kern="1200" dirty="0" smtClean="0">
                        <a:solidFill>
                          <a:schemeClr val="tx1"/>
                        </a:solidFill>
                        <a:effectLst/>
                        <a:latin typeface="標楷體" panose="03000509000000000000" pitchFamily="65" charset="-120"/>
                        <a:ea typeface="標楷體" panose="03000509000000000000" pitchFamily="65" charset="-120"/>
                        <a:cs typeface="+mn-cs"/>
                      </a:endParaRPr>
                    </a:p>
                    <a:p>
                      <a:pPr lvl="0"/>
                      <a:r>
                        <a:rPr lang="zh-TW" altLang="en-US" sz="2400" b="0" kern="1200" dirty="0" smtClean="0">
                          <a:solidFill>
                            <a:schemeClr val="tx1"/>
                          </a:solidFill>
                          <a:effectLst/>
                          <a:latin typeface="標楷體" panose="03000509000000000000" pitchFamily="65" charset="-120"/>
                          <a:ea typeface="標楷體" panose="03000509000000000000" pitchFamily="65" charset="-120"/>
                          <a:cs typeface="+mn-cs"/>
                        </a:rPr>
                        <a:t>一、</a:t>
                      </a:r>
                      <a:r>
                        <a:rPr lang="zh-TW" altLang="zh-TW" sz="2400" b="0" kern="1200" dirty="0" smtClean="0">
                          <a:solidFill>
                            <a:schemeClr val="tx1"/>
                          </a:solidFill>
                          <a:effectLst/>
                          <a:latin typeface="標楷體" panose="03000509000000000000" pitchFamily="65" charset="-120"/>
                          <a:ea typeface="標楷體" panose="03000509000000000000" pitchFamily="65" charset="-120"/>
                          <a:cs typeface="+mn-cs"/>
                        </a:rPr>
                        <a:t>併購</a:t>
                      </a:r>
                      <a:r>
                        <a:rPr lang="zh-TW" altLang="zh-TW" sz="2400" b="0" u="sng" kern="1200" dirty="0" smtClean="0">
                          <a:solidFill>
                            <a:srgbClr val="FF0000"/>
                          </a:solidFill>
                          <a:effectLst/>
                          <a:latin typeface="標楷體" panose="03000509000000000000" pitchFamily="65" charset="-120"/>
                          <a:ea typeface="標楷體" panose="03000509000000000000" pitchFamily="65" charset="-120"/>
                          <a:cs typeface="+mn-cs"/>
                        </a:rPr>
                        <a:t>目的及條件</a:t>
                      </a:r>
                      <a:r>
                        <a:rPr lang="zh-TW" altLang="zh-TW" sz="2400" b="0" kern="1200" dirty="0" smtClean="0">
                          <a:solidFill>
                            <a:schemeClr val="tx1"/>
                          </a:solidFill>
                          <a:effectLst/>
                          <a:latin typeface="標楷體" panose="03000509000000000000" pitchFamily="65" charset="-120"/>
                          <a:ea typeface="標楷體" panose="03000509000000000000" pitchFamily="65" charset="-120"/>
                          <a:cs typeface="+mn-cs"/>
                        </a:rPr>
                        <a:t>，包括</a:t>
                      </a:r>
                      <a:r>
                        <a:rPr lang="zh-TW" altLang="zh-TW" sz="2400" b="0" u="sng" kern="1200" dirty="0" smtClean="0">
                          <a:solidFill>
                            <a:srgbClr val="FF0000"/>
                          </a:solidFill>
                          <a:effectLst/>
                          <a:latin typeface="標楷體" panose="03000509000000000000" pitchFamily="65" charset="-120"/>
                          <a:ea typeface="標楷體" panose="03000509000000000000" pitchFamily="65" charset="-120"/>
                          <a:cs typeface="+mn-cs"/>
                        </a:rPr>
                        <a:t>併購理由、對價條件及支付時點。</a:t>
                      </a:r>
                      <a:endParaRPr lang="zh-TW" altLang="zh-TW" sz="2400" b="0" kern="1200" dirty="0" smtClean="0">
                        <a:solidFill>
                          <a:srgbClr val="FF0000"/>
                        </a:solidFill>
                        <a:effectLst/>
                        <a:latin typeface="標楷體" panose="03000509000000000000" pitchFamily="65" charset="-120"/>
                        <a:ea typeface="標楷體" panose="03000509000000000000" pitchFamily="65" charset="-120"/>
                        <a:cs typeface="+mn-cs"/>
                      </a:endParaRPr>
                    </a:p>
                    <a:p>
                      <a:pPr lvl="0"/>
                      <a:r>
                        <a:rPr lang="zh-TW" altLang="en-US" sz="2400" b="0" kern="1200" dirty="0" smtClean="0">
                          <a:solidFill>
                            <a:schemeClr val="tx1"/>
                          </a:solidFill>
                          <a:effectLst/>
                          <a:latin typeface="標楷體" panose="03000509000000000000" pitchFamily="65" charset="-120"/>
                          <a:ea typeface="標楷體" panose="03000509000000000000" pitchFamily="65" charset="-120"/>
                          <a:cs typeface="+mn-cs"/>
                        </a:rPr>
                        <a:t>二、</a:t>
                      </a:r>
                      <a:r>
                        <a:rPr lang="zh-TW" altLang="zh-TW" sz="2400" b="0" kern="1200" dirty="0" smtClean="0">
                          <a:solidFill>
                            <a:schemeClr val="tx1"/>
                          </a:solidFill>
                          <a:effectLst/>
                          <a:latin typeface="標楷體" panose="03000509000000000000" pitchFamily="65" charset="-120"/>
                          <a:ea typeface="標楷體" panose="03000509000000000000" pitchFamily="65" charset="-120"/>
                          <a:cs typeface="+mn-cs"/>
                        </a:rPr>
                        <a:t>併購之對價種類及資金來源。</a:t>
                      </a:r>
                    </a:p>
                    <a:p>
                      <a:pPr marL="627063" lvl="0" indent="-627063"/>
                      <a:r>
                        <a:rPr lang="zh-TW" altLang="en-US" sz="2400" b="0" kern="1200" dirty="0" smtClean="0">
                          <a:solidFill>
                            <a:schemeClr val="tx1"/>
                          </a:solidFill>
                          <a:effectLst/>
                          <a:latin typeface="標楷體" panose="03000509000000000000" pitchFamily="65" charset="-120"/>
                          <a:ea typeface="標楷體" panose="03000509000000000000" pitchFamily="65" charset="-120"/>
                          <a:cs typeface="+mn-cs"/>
                        </a:rPr>
                        <a:t>三、</a:t>
                      </a:r>
                      <a:r>
                        <a:rPr lang="zh-TW" altLang="zh-TW" sz="2400" b="0" kern="1200" dirty="0" smtClean="0">
                          <a:solidFill>
                            <a:schemeClr val="tx1"/>
                          </a:solidFill>
                          <a:effectLst/>
                          <a:latin typeface="標楷體" panose="03000509000000000000" pitchFamily="65" charset="-120"/>
                          <a:ea typeface="標楷體" panose="03000509000000000000" pitchFamily="65" charset="-120"/>
                          <a:cs typeface="+mn-cs"/>
                        </a:rPr>
                        <a:t>獨立專家就本次併購換股比例、配發股東之現金或其他財產之合理性意見書。</a:t>
                      </a:r>
                    </a:p>
                    <a:p>
                      <a:pPr marL="627063" indent="-627063"/>
                      <a:r>
                        <a:rPr lang="zh-TW" altLang="zh-TW" sz="2400" b="0" u="sng" kern="1200" dirty="0" smtClean="0">
                          <a:solidFill>
                            <a:srgbClr val="FF0000"/>
                          </a:solidFill>
                          <a:effectLst/>
                          <a:latin typeface="標楷體" panose="03000509000000000000" pitchFamily="65" charset="-120"/>
                          <a:ea typeface="標楷體" panose="03000509000000000000" pitchFamily="65" charset="-120"/>
                          <a:cs typeface="+mn-cs"/>
                        </a:rPr>
                        <a:t>四、審計委員會就獨立專家之選任資訊，包括選任理由、委任報酬及給付時點。</a:t>
                      </a:r>
                      <a:endParaRPr lang="zh-TW" altLang="zh-TW" sz="2400" b="0" kern="1200" dirty="0" smtClean="0">
                        <a:solidFill>
                          <a:srgbClr val="FF0000"/>
                        </a:solidFill>
                        <a:effectLst/>
                        <a:latin typeface="標楷體" panose="03000509000000000000" pitchFamily="65" charset="-120"/>
                        <a:ea typeface="標楷體" panose="03000509000000000000" pitchFamily="65" charset="-120"/>
                        <a:cs typeface="+mn-cs"/>
                      </a:endParaRPr>
                    </a:p>
                    <a:p>
                      <a:pPr marL="627063" indent="-627063"/>
                      <a:r>
                        <a:rPr lang="zh-TW" altLang="zh-TW" sz="2400" b="0" u="sng" kern="1200" dirty="0" smtClean="0">
                          <a:solidFill>
                            <a:srgbClr val="FF0000"/>
                          </a:solidFill>
                          <a:effectLst/>
                          <a:latin typeface="標楷體" panose="03000509000000000000" pitchFamily="65" charset="-120"/>
                          <a:ea typeface="標楷體" panose="03000509000000000000" pitchFamily="65" charset="-120"/>
                          <a:cs typeface="+mn-cs"/>
                        </a:rPr>
                        <a:t>五、審計委員會審議本次併購事項開會次數、已採行之查證措施、相關程序及審議結果。</a:t>
                      </a:r>
                      <a:endParaRPr lang="zh-TW" altLang="zh-TW" sz="2400" b="0" kern="1200" dirty="0" smtClean="0">
                        <a:solidFill>
                          <a:srgbClr val="FF0000"/>
                        </a:solidFill>
                        <a:effectLst/>
                        <a:latin typeface="標楷體" panose="03000509000000000000" pitchFamily="65" charset="-120"/>
                        <a:ea typeface="標楷體" panose="03000509000000000000" pitchFamily="65" charset="-120"/>
                        <a:cs typeface="+mn-cs"/>
                      </a:endParaRPr>
                    </a:p>
                    <a:p>
                      <a:pPr marL="627063" indent="-627063"/>
                      <a:r>
                        <a:rPr lang="zh-TW" altLang="zh-TW" sz="2400" b="0" u="sng" kern="1200" dirty="0" smtClean="0">
                          <a:solidFill>
                            <a:srgbClr val="FF0000"/>
                          </a:solidFill>
                          <a:effectLst/>
                          <a:latin typeface="標楷體" panose="03000509000000000000" pitchFamily="65" charset="-120"/>
                          <a:ea typeface="標楷體" panose="03000509000000000000" pitchFamily="65" charset="-120"/>
                          <a:cs typeface="+mn-cs"/>
                        </a:rPr>
                        <a:t>六、審計委員會就本次併購交易計畫或條款是否具合理性與公平性之理由及依據。</a:t>
                      </a:r>
                      <a:endParaRPr lang="zh-TW" altLang="zh-TW" sz="2400" b="0" kern="1200" dirty="0" smtClean="0">
                        <a:solidFill>
                          <a:srgbClr val="FF0000"/>
                        </a:solidFill>
                        <a:effectLst/>
                        <a:latin typeface="標楷體" panose="03000509000000000000" pitchFamily="65" charset="-120"/>
                        <a:ea typeface="標楷體" panose="03000509000000000000" pitchFamily="65" charset="-120"/>
                        <a:cs typeface="+mn-cs"/>
                      </a:endParaRPr>
                    </a:p>
                  </a:txBody>
                  <a:tcPr>
                    <a:solidFill>
                      <a:srgbClr val="DCE5EE"/>
                    </a:solidFill>
                  </a:tcPr>
                </a:tc>
                <a:extLst>
                  <a:ext uri="{0D108BD9-81ED-4DB2-BD59-A6C34878D82A}">
                    <a16:rowId xmlns:a16="http://schemas.microsoft.com/office/drawing/2014/main" val="442201302"/>
                  </a:ext>
                </a:extLst>
              </a:tr>
            </a:tbl>
          </a:graphicData>
        </a:graphic>
      </p:graphicFrame>
      <p:sp>
        <p:nvSpPr>
          <p:cNvPr id="7" name="標題 1"/>
          <p:cNvSpPr txBox="1">
            <a:spLocks/>
          </p:cNvSpPr>
          <p:nvPr/>
        </p:nvSpPr>
        <p:spPr bwMode="auto">
          <a:xfrm>
            <a:off x="57138" y="981175"/>
            <a:ext cx="8964488" cy="597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marL="457200" indent="-457200" algn="l">
              <a:buFont typeface="Wingdings" panose="05000000000000000000" pitchFamily="2" charset="2"/>
              <a:buChar char="Ø"/>
            </a:pPr>
            <a:r>
              <a:rPr kumimoji="0" lang="zh-TW" altLang="en-US" sz="2400" dirty="0">
                <a:solidFill>
                  <a:srgbClr val="3B23E9"/>
                </a:solidFill>
                <a:latin typeface="標楷體" panose="03000509000000000000" pitchFamily="65" charset="-120"/>
                <a:ea typeface="標楷體" panose="03000509000000000000" pitchFamily="65" charset="-120"/>
              </a:rPr>
              <a:t>「○○股份有限公司併購資訊揭露自律規範」參考</a:t>
            </a:r>
            <a:r>
              <a:rPr kumimoji="0" lang="zh-TW" altLang="en-US" sz="2400" dirty="0" smtClean="0">
                <a:solidFill>
                  <a:srgbClr val="3B23E9"/>
                </a:solidFill>
                <a:latin typeface="標楷體" panose="03000509000000000000" pitchFamily="65" charset="-120"/>
                <a:ea typeface="標楷體" panose="03000509000000000000" pitchFamily="65" charset="-120"/>
              </a:rPr>
              <a:t>範例第</a:t>
            </a:r>
            <a:r>
              <a:rPr kumimoji="0" lang="en-US" altLang="zh-TW" sz="2400" dirty="0" smtClean="0">
                <a:solidFill>
                  <a:srgbClr val="3B23E9"/>
                </a:solidFill>
                <a:latin typeface="標楷體" panose="03000509000000000000" pitchFamily="65" charset="-120"/>
                <a:ea typeface="標楷體" panose="03000509000000000000" pitchFamily="65" charset="-120"/>
              </a:rPr>
              <a:t>12</a:t>
            </a:r>
            <a:r>
              <a:rPr kumimoji="0" lang="zh-TW" altLang="en-US" sz="2400" dirty="0" smtClean="0">
                <a:solidFill>
                  <a:srgbClr val="3B23E9"/>
                </a:solidFill>
                <a:latin typeface="標楷體" panose="03000509000000000000" pitchFamily="65" charset="-120"/>
                <a:ea typeface="標楷體" panose="03000509000000000000" pitchFamily="65" charset="-120"/>
              </a:rPr>
              <a:t>條</a:t>
            </a:r>
            <a:endParaRPr kumimoji="0" lang="zh-TW" altLang="en-US" sz="2400" dirty="0">
              <a:solidFill>
                <a:srgbClr val="3B23E9"/>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279378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標題 1"/>
          <p:cNvSpPr>
            <a:spLocks noGrp="1"/>
          </p:cNvSpPr>
          <p:nvPr>
            <p:ph type="title"/>
          </p:nvPr>
        </p:nvSpPr>
        <p:spPr>
          <a:xfrm>
            <a:off x="900844" y="-101266"/>
            <a:ext cx="8153400" cy="990600"/>
          </a:xfrm>
        </p:spPr>
        <p:txBody>
          <a:bodyPr/>
          <a:lstStyle/>
          <a:p>
            <a:r>
              <a:rPr lang="zh-TW" altLang="en-US" sz="2600" b="1" u="sng" dirty="0" smtClean="0">
                <a:solidFill>
                  <a:srgbClr val="1A0585"/>
                </a:solidFill>
                <a:latin typeface="標楷體" panose="03000509000000000000" pitchFamily="65" charset="-120"/>
                <a:ea typeface="標楷體" panose="03000509000000000000" pitchFamily="65" charset="-120"/>
              </a:rPr>
              <a:t>鼓勵企業自願揭露，俾提升併購資訊揭露之完整性</a:t>
            </a:r>
            <a:endParaRPr lang="zh-TW" altLang="en-US" sz="2600" dirty="0"/>
          </a:p>
        </p:txBody>
      </p:sp>
      <p:sp>
        <p:nvSpPr>
          <p:cNvPr id="45061" name="矩形 4"/>
          <p:cNvSpPr>
            <a:spLocks noChangeArrowheads="1"/>
          </p:cNvSpPr>
          <p:nvPr/>
        </p:nvSpPr>
        <p:spPr bwMode="auto">
          <a:xfrm>
            <a:off x="7992851" y="598942"/>
            <a:ext cx="11592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en-US" altLang="zh-TW" dirty="0" smtClean="0">
                <a:solidFill>
                  <a:srgbClr val="FF3300"/>
                </a:solidFill>
              </a:rPr>
              <a:t>111.11.25</a:t>
            </a:r>
            <a:endParaRPr lang="zh-TW" altLang="en-US" dirty="0">
              <a:solidFill>
                <a:srgbClr val="FF3300"/>
              </a:solidFill>
            </a:endParaRPr>
          </a:p>
        </p:txBody>
      </p:sp>
      <p:sp>
        <p:nvSpPr>
          <p:cNvPr id="3" name="投影片編號版面配置區 2"/>
          <p:cNvSpPr>
            <a:spLocks noGrp="1"/>
          </p:cNvSpPr>
          <p:nvPr>
            <p:ph type="sldNum" sz="quarter" idx="12"/>
          </p:nvPr>
        </p:nvSpPr>
        <p:spPr/>
        <p:txBody>
          <a:bodyPr>
            <a:normAutofit/>
          </a:bodyPr>
          <a:lstStyle/>
          <a:p>
            <a:pPr>
              <a:defRPr/>
            </a:pPr>
            <a:fld id="{2F34AC22-B303-4394-BF4E-7B3775EFB5BC}" type="slidenum">
              <a:rPr lang="zh-TW" altLang="en-US" smtClean="0"/>
              <a:pPr>
                <a:defRPr/>
              </a:pPr>
              <a:t>20</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4206902468"/>
              </p:ext>
            </p:extLst>
          </p:nvPr>
        </p:nvGraphicFramePr>
        <p:xfrm>
          <a:off x="279276" y="1591917"/>
          <a:ext cx="8585448" cy="5129557"/>
        </p:xfrm>
        <a:graphic>
          <a:graphicData uri="http://schemas.openxmlformats.org/drawingml/2006/table">
            <a:tbl>
              <a:tblPr firstRow="1" bandRow="1">
                <a:tableStyleId>{5C22544A-7EE6-4342-B048-85BDC9FD1C3A}</a:tableStyleId>
              </a:tblPr>
              <a:tblGrid>
                <a:gridCol w="8585448">
                  <a:extLst>
                    <a:ext uri="{9D8B030D-6E8A-4147-A177-3AD203B41FA5}">
                      <a16:colId xmlns:a16="http://schemas.microsoft.com/office/drawing/2014/main" val="3284402509"/>
                    </a:ext>
                  </a:extLst>
                </a:gridCol>
              </a:tblGrid>
              <a:tr h="5129557">
                <a:tc>
                  <a:txBody>
                    <a:bodyPr/>
                    <a:lstStyle/>
                    <a:p>
                      <a:pPr lvl="0">
                        <a:spcAft>
                          <a:spcPts val="600"/>
                        </a:spcAft>
                      </a:pPr>
                      <a:r>
                        <a:rPr lang="zh-TW" altLang="en-US" sz="2400" b="0" kern="1200" dirty="0" smtClean="0">
                          <a:solidFill>
                            <a:schemeClr val="tx1"/>
                          </a:solidFill>
                          <a:effectLst/>
                          <a:latin typeface="標楷體" panose="03000509000000000000" pitchFamily="65" charset="-120"/>
                          <a:ea typeface="標楷體" panose="03000509000000000000" pitchFamily="65" charset="-120"/>
                          <a:cs typeface="+mn-cs"/>
                        </a:rPr>
                        <a:t>除企業併購法或相關法令規定外，本公司於併購資訊公開時，應揭露下列事項：</a:t>
                      </a:r>
                      <a:endParaRPr lang="en-US" altLang="zh-TW" sz="2400" b="0" kern="1200" dirty="0" smtClean="0">
                        <a:solidFill>
                          <a:schemeClr val="tx1"/>
                        </a:solidFill>
                        <a:effectLst/>
                        <a:latin typeface="標楷體" panose="03000509000000000000" pitchFamily="65" charset="-120"/>
                        <a:ea typeface="標楷體" panose="03000509000000000000" pitchFamily="65" charset="-120"/>
                        <a:cs typeface="+mn-cs"/>
                      </a:endParaRPr>
                    </a:p>
                    <a:p>
                      <a:pPr marL="627063" lvl="0" indent="-627063"/>
                      <a:r>
                        <a:rPr lang="zh-TW" altLang="en-US" sz="2400" b="0" u="sng" kern="1200" dirty="0" smtClean="0">
                          <a:solidFill>
                            <a:srgbClr val="FF0000"/>
                          </a:solidFill>
                          <a:effectLst/>
                          <a:latin typeface="標楷體" panose="03000509000000000000" pitchFamily="65" charset="-120"/>
                          <a:ea typeface="標楷體" panose="03000509000000000000" pitchFamily="65" charset="-120"/>
                          <a:cs typeface="+mn-cs"/>
                        </a:rPr>
                        <a:t>七、董事會審議本次併購事項開會次數、已採行之查證措施、相關程序及決議結果。</a:t>
                      </a:r>
                    </a:p>
                    <a:p>
                      <a:pPr lvl="0"/>
                      <a:r>
                        <a:rPr lang="zh-TW" altLang="en-US" sz="2400" b="0" u="sng" kern="1200" dirty="0" smtClean="0">
                          <a:solidFill>
                            <a:srgbClr val="FF0000"/>
                          </a:solidFill>
                          <a:effectLst/>
                          <a:latin typeface="標楷體" panose="03000509000000000000" pitchFamily="65" charset="-120"/>
                          <a:ea typeface="標楷體" panose="03000509000000000000" pitchFamily="65" charset="-120"/>
                          <a:cs typeface="+mn-cs"/>
                        </a:rPr>
                        <a:t>八、股東行使股份收買請求權之程序。</a:t>
                      </a:r>
                    </a:p>
                    <a:p>
                      <a:pPr lvl="0"/>
                      <a:r>
                        <a:rPr lang="zh-TW" altLang="en-US" sz="2400" b="0" u="sng" kern="1200" dirty="0" smtClean="0">
                          <a:solidFill>
                            <a:srgbClr val="FF0000"/>
                          </a:solidFill>
                          <a:effectLst/>
                          <a:latin typeface="標楷體" panose="03000509000000000000" pitchFamily="65" charset="-120"/>
                          <a:ea typeface="標楷體" panose="03000509000000000000" pitchFamily="65" charset="-120"/>
                          <a:cs typeface="+mn-cs"/>
                        </a:rPr>
                        <a:t>九</a:t>
                      </a:r>
                      <a:r>
                        <a:rPr lang="zh-TW" altLang="en-US" sz="2400" b="0" kern="1200" dirty="0" smtClean="0">
                          <a:solidFill>
                            <a:schemeClr val="tx1"/>
                          </a:solidFill>
                          <a:effectLst/>
                          <a:latin typeface="標楷體" panose="03000509000000000000" pitchFamily="65" charset="-120"/>
                          <a:ea typeface="標楷體" panose="03000509000000000000" pitchFamily="65" charset="-120"/>
                          <a:cs typeface="+mn-cs"/>
                        </a:rPr>
                        <a:t>、併購完成後之計畫，包括</a:t>
                      </a:r>
                      <a:r>
                        <a:rPr lang="en-US" altLang="zh-TW" sz="2400" b="0" kern="1200" dirty="0" smtClean="0">
                          <a:solidFill>
                            <a:schemeClr val="tx1"/>
                          </a:solidFill>
                          <a:effectLst/>
                          <a:latin typeface="標楷體" panose="03000509000000000000" pitchFamily="65" charset="-120"/>
                          <a:ea typeface="標楷體" panose="03000509000000000000" pitchFamily="65" charset="-120"/>
                          <a:cs typeface="+mn-cs"/>
                        </a:rPr>
                        <a:t>:</a:t>
                      </a:r>
                    </a:p>
                    <a:p>
                      <a:pPr marL="0" lvl="0" indent="531813"/>
                      <a:r>
                        <a:rPr lang="en-US" altLang="zh-TW" sz="2400" b="0" kern="1200" dirty="0" smtClean="0">
                          <a:solidFill>
                            <a:schemeClr val="tx1"/>
                          </a:solidFill>
                          <a:effectLst/>
                          <a:latin typeface="標楷體" panose="03000509000000000000" pitchFamily="65" charset="-120"/>
                          <a:ea typeface="標楷體" panose="03000509000000000000" pitchFamily="65" charset="-120"/>
                          <a:cs typeface="+mn-cs"/>
                        </a:rPr>
                        <a:t>(</a:t>
                      </a:r>
                      <a:r>
                        <a:rPr lang="zh-TW" altLang="en-US" sz="2400" b="0" kern="1200" dirty="0" smtClean="0">
                          <a:solidFill>
                            <a:schemeClr val="tx1"/>
                          </a:solidFill>
                          <a:effectLst/>
                          <a:latin typeface="標楷體" panose="03000509000000000000" pitchFamily="65" charset="-120"/>
                          <a:ea typeface="標楷體" panose="03000509000000000000" pitchFamily="65" charset="-120"/>
                          <a:cs typeface="+mn-cs"/>
                        </a:rPr>
                        <a:t>一</a:t>
                      </a:r>
                      <a:r>
                        <a:rPr lang="en-US" altLang="zh-TW" sz="2400" b="0" kern="1200" dirty="0" smtClean="0">
                          <a:solidFill>
                            <a:schemeClr val="tx1"/>
                          </a:solidFill>
                          <a:effectLst/>
                          <a:latin typeface="標楷體" panose="03000509000000000000" pitchFamily="65" charset="-120"/>
                          <a:ea typeface="標楷體" panose="03000509000000000000" pitchFamily="65" charset="-120"/>
                          <a:cs typeface="+mn-cs"/>
                        </a:rPr>
                        <a:t>)</a:t>
                      </a:r>
                      <a:r>
                        <a:rPr lang="zh-TW" altLang="en-US" sz="2400" b="0" kern="1200" dirty="0" smtClean="0">
                          <a:solidFill>
                            <a:schemeClr val="tx1"/>
                          </a:solidFill>
                          <a:effectLst/>
                          <a:latin typeface="標楷體" panose="03000509000000000000" pitchFamily="65" charset="-120"/>
                          <a:ea typeface="標楷體" panose="03000509000000000000" pitchFamily="65" charset="-120"/>
                          <a:cs typeface="+mn-cs"/>
                        </a:rPr>
                        <a:t>繼續經營公司業務之意願及計畫內容。</a:t>
                      </a:r>
                    </a:p>
                    <a:p>
                      <a:pPr marL="1160463" lvl="0" indent="-628650">
                        <a:tabLst>
                          <a:tab pos="1160463" algn="l"/>
                        </a:tabLst>
                      </a:pPr>
                      <a:r>
                        <a:rPr lang="en-US" altLang="zh-TW" sz="2400" b="0" kern="1200" dirty="0" smtClean="0">
                          <a:solidFill>
                            <a:schemeClr val="tx1"/>
                          </a:solidFill>
                          <a:effectLst/>
                          <a:latin typeface="標楷體" panose="03000509000000000000" pitchFamily="65" charset="-120"/>
                          <a:ea typeface="標楷體" panose="03000509000000000000" pitchFamily="65" charset="-120"/>
                          <a:cs typeface="+mn-cs"/>
                        </a:rPr>
                        <a:t>(</a:t>
                      </a:r>
                      <a:r>
                        <a:rPr lang="zh-TW" altLang="en-US" sz="2400" b="0" kern="1200" dirty="0" smtClean="0">
                          <a:solidFill>
                            <a:schemeClr val="tx1"/>
                          </a:solidFill>
                          <a:effectLst/>
                          <a:latin typeface="標楷體" panose="03000509000000000000" pitchFamily="65" charset="-120"/>
                          <a:ea typeface="標楷體" panose="03000509000000000000" pitchFamily="65" charset="-120"/>
                          <a:cs typeface="+mn-cs"/>
                        </a:rPr>
                        <a:t>二</a:t>
                      </a:r>
                      <a:r>
                        <a:rPr lang="en-US" altLang="zh-TW" sz="2400" b="0" kern="1200" dirty="0" smtClean="0">
                          <a:solidFill>
                            <a:schemeClr val="tx1"/>
                          </a:solidFill>
                          <a:effectLst/>
                          <a:latin typeface="標楷體" panose="03000509000000000000" pitchFamily="65" charset="-120"/>
                          <a:ea typeface="標楷體" panose="03000509000000000000" pitchFamily="65" charset="-120"/>
                          <a:cs typeface="+mn-cs"/>
                        </a:rPr>
                        <a:t>)</a:t>
                      </a:r>
                      <a:r>
                        <a:rPr lang="zh-TW" altLang="en-US" sz="2400" b="0" kern="1200" dirty="0" smtClean="0">
                          <a:solidFill>
                            <a:schemeClr val="tx1"/>
                          </a:solidFill>
                          <a:effectLst/>
                          <a:latin typeface="標楷體" panose="03000509000000000000" pitchFamily="65" charset="-120"/>
                          <a:ea typeface="標楷體" panose="03000509000000000000" pitchFamily="65" charset="-120"/>
                          <a:cs typeface="+mn-cs"/>
                        </a:rPr>
                        <a:t>是否發生解散、下市</a:t>
                      </a:r>
                      <a:r>
                        <a:rPr lang="en-US" altLang="zh-TW" sz="2400" b="0" kern="1200" dirty="0" smtClean="0">
                          <a:solidFill>
                            <a:schemeClr val="tx1"/>
                          </a:solidFill>
                          <a:effectLst/>
                          <a:latin typeface="標楷體" panose="03000509000000000000" pitchFamily="65" charset="-120"/>
                          <a:ea typeface="標楷體" panose="03000509000000000000" pitchFamily="65" charset="-120"/>
                          <a:cs typeface="+mn-cs"/>
                        </a:rPr>
                        <a:t>(</a:t>
                      </a:r>
                      <a:r>
                        <a:rPr lang="zh-TW" altLang="en-US" sz="2400" b="0" kern="1200" dirty="0" smtClean="0">
                          <a:solidFill>
                            <a:schemeClr val="tx1"/>
                          </a:solidFill>
                          <a:effectLst/>
                          <a:latin typeface="標楷體" panose="03000509000000000000" pitchFamily="65" charset="-120"/>
                          <a:ea typeface="標楷體" panose="03000509000000000000" pitchFamily="65" charset="-120"/>
                          <a:cs typeface="+mn-cs"/>
                        </a:rPr>
                        <a:t>櫃</a:t>
                      </a:r>
                      <a:r>
                        <a:rPr lang="en-US" altLang="zh-TW" sz="2400" b="0" kern="1200" dirty="0" smtClean="0">
                          <a:solidFill>
                            <a:schemeClr val="tx1"/>
                          </a:solidFill>
                          <a:effectLst/>
                          <a:latin typeface="標楷體" panose="03000509000000000000" pitchFamily="65" charset="-120"/>
                          <a:ea typeface="標楷體" panose="03000509000000000000" pitchFamily="65" charset="-120"/>
                          <a:cs typeface="+mn-cs"/>
                        </a:rPr>
                        <a:t>)</a:t>
                      </a:r>
                      <a:r>
                        <a:rPr lang="zh-TW" altLang="en-US" sz="2400" b="0" kern="1200" dirty="0" smtClean="0">
                          <a:solidFill>
                            <a:schemeClr val="tx1"/>
                          </a:solidFill>
                          <a:effectLst/>
                          <a:latin typeface="標楷體" panose="03000509000000000000" pitchFamily="65" charset="-120"/>
                          <a:ea typeface="標楷體" panose="03000509000000000000" pitchFamily="65" charset="-120"/>
                          <a:cs typeface="+mn-cs"/>
                        </a:rPr>
                        <a:t>、重大變更組織、資本、業務計畫、財務及生產</a:t>
                      </a:r>
                      <a:r>
                        <a:rPr lang="zh-TW" altLang="en-US" sz="2400" b="0" u="sng" kern="1200" dirty="0" smtClean="0">
                          <a:solidFill>
                            <a:srgbClr val="FF0000"/>
                          </a:solidFill>
                          <a:effectLst/>
                          <a:latin typeface="標楷體" panose="03000509000000000000" pitchFamily="65" charset="-120"/>
                          <a:ea typeface="標楷體" panose="03000509000000000000" pitchFamily="65" charset="-120"/>
                          <a:cs typeface="+mn-cs"/>
                        </a:rPr>
                        <a:t>、對公司重要人員、資產之安排或運用</a:t>
                      </a:r>
                      <a:r>
                        <a:rPr lang="zh-TW" altLang="en-US" sz="2400" b="0" kern="1200" dirty="0" smtClean="0">
                          <a:solidFill>
                            <a:schemeClr val="tx1"/>
                          </a:solidFill>
                          <a:effectLst/>
                          <a:latin typeface="標楷體" panose="03000509000000000000" pitchFamily="65" charset="-120"/>
                          <a:ea typeface="標楷體" panose="03000509000000000000" pitchFamily="65" charset="-120"/>
                          <a:cs typeface="+mn-cs"/>
                        </a:rPr>
                        <a:t>，或其他任何影響公司股東權益之重大事項。</a:t>
                      </a:r>
                    </a:p>
                    <a:p>
                      <a:pPr marL="627063" lvl="0" indent="-627063"/>
                      <a:r>
                        <a:rPr lang="zh-TW" altLang="en-US" sz="2400" b="0" u="sng" kern="1200" dirty="0" smtClean="0">
                          <a:solidFill>
                            <a:srgbClr val="FF0000"/>
                          </a:solidFill>
                          <a:effectLst/>
                          <a:latin typeface="標楷體" panose="03000509000000000000" pitchFamily="65" charset="-120"/>
                          <a:ea typeface="標楷體" panose="03000509000000000000" pitchFamily="65" charset="-120"/>
                          <a:cs typeface="+mn-cs"/>
                        </a:rPr>
                        <a:t>十、最近兩年內有無自外部人士取得關於併購交易之意見書，包括外部人士身分、內容摘要及報酬數額。</a:t>
                      </a:r>
                    </a:p>
                    <a:p>
                      <a:pPr lvl="0"/>
                      <a:r>
                        <a:rPr lang="zh-TW" altLang="en-US" sz="2400" b="0" u="sng" kern="1200" dirty="0" smtClean="0">
                          <a:solidFill>
                            <a:srgbClr val="FF0000"/>
                          </a:solidFill>
                          <a:effectLst/>
                          <a:latin typeface="標楷體" panose="03000509000000000000" pitchFamily="65" charset="-120"/>
                          <a:ea typeface="標楷體" panose="03000509000000000000" pitchFamily="65" charset="-120"/>
                          <a:cs typeface="+mn-cs"/>
                        </a:rPr>
                        <a:t>十一</a:t>
                      </a:r>
                      <a:r>
                        <a:rPr lang="zh-TW" altLang="en-US" sz="2400" b="0" kern="1200" dirty="0" smtClean="0">
                          <a:solidFill>
                            <a:schemeClr val="tx1"/>
                          </a:solidFill>
                          <a:effectLst/>
                          <a:latin typeface="標楷體" panose="03000509000000000000" pitchFamily="65" charset="-120"/>
                          <a:ea typeface="標楷體" panose="03000509000000000000" pitchFamily="65" charset="-120"/>
                          <a:cs typeface="+mn-cs"/>
                        </a:rPr>
                        <a:t>、其他與併購相關之重大事項。</a:t>
                      </a:r>
                      <a:endParaRPr lang="zh-TW" altLang="zh-TW" sz="2400" b="0" kern="1200" dirty="0" smtClean="0">
                        <a:solidFill>
                          <a:schemeClr val="tx1"/>
                        </a:solidFill>
                        <a:effectLst/>
                        <a:latin typeface="標楷體" panose="03000509000000000000" pitchFamily="65" charset="-120"/>
                        <a:ea typeface="標楷體" panose="03000509000000000000" pitchFamily="65" charset="-120"/>
                        <a:cs typeface="+mn-cs"/>
                      </a:endParaRPr>
                    </a:p>
                  </a:txBody>
                  <a:tcPr>
                    <a:solidFill>
                      <a:srgbClr val="DCE5EE"/>
                    </a:solidFill>
                  </a:tcPr>
                </a:tc>
                <a:extLst>
                  <a:ext uri="{0D108BD9-81ED-4DB2-BD59-A6C34878D82A}">
                    <a16:rowId xmlns:a16="http://schemas.microsoft.com/office/drawing/2014/main" val="442201302"/>
                  </a:ext>
                </a:extLst>
              </a:tr>
            </a:tbl>
          </a:graphicData>
        </a:graphic>
      </p:graphicFrame>
      <p:sp>
        <p:nvSpPr>
          <p:cNvPr id="7" name="標題 1"/>
          <p:cNvSpPr txBox="1">
            <a:spLocks/>
          </p:cNvSpPr>
          <p:nvPr/>
        </p:nvSpPr>
        <p:spPr bwMode="auto">
          <a:xfrm>
            <a:off x="57138" y="981175"/>
            <a:ext cx="8964488" cy="597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pPr marL="457200" indent="-457200" algn="l">
              <a:buFont typeface="Wingdings" panose="05000000000000000000" pitchFamily="2" charset="2"/>
              <a:buChar char="Ø"/>
            </a:pPr>
            <a:r>
              <a:rPr kumimoji="0" lang="zh-TW" altLang="en-US" sz="2400" dirty="0">
                <a:solidFill>
                  <a:srgbClr val="3B23E9"/>
                </a:solidFill>
                <a:latin typeface="標楷體" panose="03000509000000000000" pitchFamily="65" charset="-120"/>
                <a:ea typeface="標楷體" panose="03000509000000000000" pitchFamily="65" charset="-120"/>
              </a:rPr>
              <a:t>「○○股份有限公司併購資訊揭露自律規範」參考</a:t>
            </a:r>
            <a:r>
              <a:rPr kumimoji="0" lang="zh-TW" altLang="en-US" sz="2400" dirty="0" smtClean="0">
                <a:solidFill>
                  <a:srgbClr val="3B23E9"/>
                </a:solidFill>
                <a:latin typeface="標楷體" panose="03000509000000000000" pitchFamily="65" charset="-120"/>
                <a:ea typeface="標楷體" panose="03000509000000000000" pitchFamily="65" charset="-120"/>
              </a:rPr>
              <a:t>範例第</a:t>
            </a:r>
            <a:r>
              <a:rPr kumimoji="0" lang="en-US" altLang="zh-TW" sz="2400" dirty="0" smtClean="0">
                <a:solidFill>
                  <a:srgbClr val="3B23E9"/>
                </a:solidFill>
                <a:latin typeface="標楷體" panose="03000509000000000000" pitchFamily="65" charset="-120"/>
                <a:ea typeface="標楷體" panose="03000509000000000000" pitchFamily="65" charset="-120"/>
              </a:rPr>
              <a:t>12</a:t>
            </a:r>
            <a:r>
              <a:rPr kumimoji="0" lang="zh-TW" altLang="en-US" sz="2400" dirty="0" smtClean="0">
                <a:solidFill>
                  <a:srgbClr val="3B23E9"/>
                </a:solidFill>
                <a:latin typeface="標楷體" panose="03000509000000000000" pitchFamily="65" charset="-120"/>
                <a:ea typeface="標楷體" panose="03000509000000000000" pitchFamily="65" charset="-120"/>
              </a:rPr>
              <a:t>條</a:t>
            </a:r>
            <a:endParaRPr kumimoji="0" lang="zh-TW" altLang="en-US" sz="2400" dirty="0">
              <a:solidFill>
                <a:srgbClr val="3B23E9"/>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5676641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標題 1"/>
          <p:cNvSpPr>
            <a:spLocks noGrp="1"/>
          </p:cNvSpPr>
          <p:nvPr>
            <p:ph type="title"/>
          </p:nvPr>
        </p:nvSpPr>
        <p:spPr>
          <a:xfrm>
            <a:off x="588667" y="-92820"/>
            <a:ext cx="8153400" cy="990600"/>
          </a:xfrm>
        </p:spPr>
        <p:txBody>
          <a:bodyPr/>
          <a:lstStyle/>
          <a:p>
            <a:pPr algn="ctr"/>
            <a:r>
              <a:rPr lang="zh-TW" altLang="en-US" sz="2800" b="1" u="sng" dirty="0" smtClean="0">
                <a:solidFill>
                  <a:srgbClr val="1A0585"/>
                </a:solidFill>
                <a:latin typeface="標楷體" panose="03000509000000000000" pitchFamily="65" charset="-120"/>
                <a:ea typeface="標楷體" panose="03000509000000000000" pitchFamily="65" charset="-120"/>
              </a:rPr>
              <a:t>對上市公司內部控制制度查核作業程序</a:t>
            </a:r>
            <a:endParaRPr lang="zh-TW" altLang="en-US" sz="2800" dirty="0"/>
          </a:p>
        </p:txBody>
      </p:sp>
      <p:sp>
        <p:nvSpPr>
          <p:cNvPr id="45061" name="矩形 4"/>
          <p:cNvSpPr>
            <a:spLocks noChangeArrowheads="1"/>
          </p:cNvSpPr>
          <p:nvPr/>
        </p:nvSpPr>
        <p:spPr bwMode="auto">
          <a:xfrm>
            <a:off x="7992851" y="598942"/>
            <a:ext cx="11763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en-US" altLang="zh-TW" dirty="0">
                <a:solidFill>
                  <a:srgbClr val="FF3300"/>
                </a:solidFill>
              </a:rPr>
              <a:t>111.05.04</a:t>
            </a:r>
            <a:endParaRPr lang="zh-TW" altLang="en-US" dirty="0">
              <a:solidFill>
                <a:srgbClr val="FF3300"/>
              </a:solidFill>
            </a:endParaRPr>
          </a:p>
        </p:txBody>
      </p:sp>
      <p:graphicFrame>
        <p:nvGraphicFramePr>
          <p:cNvPr id="5" name="表格 4"/>
          <p:cNvGraphicFramePr>
            <a:graphicFrameLocks noGrp="1"/>
          </p:cNvGraphicFramePr>
          <p:nvPr>
            <p:extLst>
              <p:ext uri="{D42A27DB-BD31-4B8C-83A1-F6EECF244321}">
                <p14:modId xmlns:p14="http://schemas.microsoft.com/office/powerpoint/2010/main" val="2511985325"/>
              </p:ext>
            </p:extLst>
          </p:nvPr>
        </p:nvGraphicFramePr>
        <p:xfrm>
          <a:off x="395537" y="986593"/>
          <a:ext cx="8263318" cy="5607215"/>
        </p:xfrm>
        <a:graphic>
          <a:graphicData uri="http://schemas.openxmlformats.org/drawingml/2006/table">
            <a:tbl>
              <a:tblPr firstRow="1" bandRow="1">
                <a:tableStyleId>{5C22544A-7EE6-4342-B048-85BDC9FD1C3A}</a:tableStyleId>
              </a:tblPr>
              <a:tblGrid>
                <a:gridCol w="6939132">
                  <a:extLst>
                    <a:ext uri="{9D8B030D-6E8A-4147-A177-3AD203B41FA5}">
                      <a16:colId xmlns:a16="http://schemas.microsoft.com/office/drawing/2014/main" val="3696198690"/>
                    </a:ext>
                  </a:extLst>
                </a:gridCol>
                <a:gridCol w="1324186">
                  <a:extLst>
                    <a:ext uri="{9D8B030D-6E8A-4147-A177-3AD203B41FA5}">
                      <a16:colId xmlns:a16="http://schemas.microsoft.com/office/drawing/2014/main" val="2487764921"/>
                    </a:ext>
                  </a:extLst>
                </a:gridCol>
              </a:tblGrid>
              <a:tr h="499476">
                <a:tc>
                  <a:txBody>
                    <a:bodyPr/>
                    <a:lstStyle/>
                    <a:p>
                      <a:pPr algn="ctr"/>
                      <a:r>
                        <a:rPr lang="zh-TW" altLang="en-US" sz="2400" b="1" dirty="0">
                          <a:latin typeface="標楷體" panose="03000509000000000000" pitchFamily="65" charset="-120"/>
                          <a:ea typeface="標楷體" panose="03000509000000000000" pitchFamily="65" charset="-120"/>
                        </a:rPr>
                        <a:t>修正內容</a:t>
                      </a:r>
                    </a:p>
                  </a:txBody>
                  <a:tcPr marL="91439" marR="91439" marT="45733" marB="45733"/>
                </a:tc>
                <a:tc>
                  <a:txBody>
                    <a:bodyPr/>
                    <a:lstStyle/>
                    <a:p>
                      <a:pPr algn="ctr"/>
                      <a:r>
                        <a:rPr lang="zh-TW" altLang="en-US" sz="2400" b="1" dirty="0">
                          <a:latin typeface="標楷體" panose="03000509000000000000" pitchFamily="65" charset="-120"/>
                          <a:ea typeface="標楷體" panose="03000509000000000000" pitchFamily="65" charset="-120"/>
                        </a:rPr>
                        <a:t>條文</a:t>
                      </a:r>
                    </a:p>
                  </a:txBody>
                  <a:tcPr marL="91439" marR="91439" marT="45733" marB="45733"/>
                </a:tc>
                <a:extLst>
                  <a:ext uri="{0D108BD9-81ED-4DB2-BD59-A6C34878D82A}">
                    <a16:rowId xmlns:a16="http://schemas.microsoft.com/office/drawing/2014/main" val="3412348199"/>
                  </a:ext>
                </a:extLst>
              </a:tr>
              <a:tr h="1366867">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lang="zh-TW" altLang="en-US" sz="2400" dirty="0">
                          <a:latin typeface="標楷體" pitchFamily="65" charset="-120"/>
                          <a:ea typeface="標楷體" pitchFamily="65" charset="-120"/>
                        </a:rPr>
                        <a:t>上市公司發生</a:t>
                      </a:r>
                      <a:r>
                        <a:rPr lang="zh-TW" altLang="en-US" sz="2400" dirty="0">
                          <a:solidFill>
                            <a:srgbClr val="FF0000"/>
                          </a:solidFill>
                          <a:latin typeface="標楷體" pitchFamily="65" charset="-120"/>
                          <a:ea typeface="標楷體" pitchFamily="65" charset="-120"/>
                        </a:rPr>
                        <a:t>重大突發事故</a:t>
                      </a:r>
                      <a:r>
                        <a:rPr lang="zh-TW" altLang="en-US" sz="2400" dirty="0">
                          <a:latin typeface="標楷體" pitchFamily="65" charset="-120"/>
                          <a:ea typeface="標楷體" pitchFamily="65" charset="-120"/>
                        </a:rPr>
                        <a:t>、主管機關或本公司基於</a:t>
                      </a:r>
                      <a:r>
                        <a:rPr lang="zh-TW" altLang="en-US" sz="2400" dirty="0">
                          <a:solidFill>
                            <a:srgbClr val="FF0000"/>
                          </a:solidFill>
                          <a:latin typeface="標楷體" pitchFamily="65" charset="-120"/>
                          <a:ea typeface="標楷體" pitchFamily="65" charset="-120"/>
                        </a:rPr>
                        <a:t>其他原因認為有必要</a:t>
                      </a:r>
                      <a:r>
                        <a:rPr lang="zh-TW" altLang="en-US" sz="2400" dirty="0">
                          <a:latin typeface="標楷體" pitchFamily="65" charset="-120"/>
                          <a:ea typeface="標楷體" pitchFamily="65" charset="-120"/>
                        </a:rPr>
                        <a:t>者，本公司得對上市公司</a:t>
                      </a:r>
                      <a:r>
                        <a:rPr lang="zh-TW" altLang="en-US" sz="2400" u="sng" dirty="0">
                          <a:latin typeface="標楷體" pitchFamily="65" charset="-120"/>
                          <a:ea typeface="標楷體" pitchFamily="65" charset="-120"/>
                        </a:rPr>
                        <a:t>內部控制制度設計及執行之有效性進行查核</a:t>
                      </a:r>
                      <a:r>
                        <a:rPr lang="zh-TW" altLang="en-US" sz="2400" dirty="0">
                          <a:latin typeface="標楷體" pitchFamily="65" charset="-120"/>
                          <a:ea typeface="標楷體" pitchFamily="65" charset="-120"/>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400" dirty="0">
                          <a:latin typeface="標楷體" pitchFamily="65" charset="-120"/>
                          <a:ea typeface="標楷體" pitchFamily="65" charset="-120"/>
                        </a:rPr>
                        <a:t>§3</a:t>
                      </a:r>
                    </a:p>
                    <a:p>
                      <a:endParaRPr lang="zh-TW" altLang="en-US" sz="2400" dirty="0"/>
                    </a:p>
                  </a:txBody>
                  <a:tcPr/>
                </a:tc>
                <a:extLst>
                  <a:ext uri="{0D108BD9-81ED-4DB2-BD59-A6C34878D82A}">
                    <a16:rowId xmlns:a16="http://schemas.microsoft.com/office/drawing/2014/main" val="4007939308"/>
                  </a:ext>
                </a:extLst>
              </a:tr>
              <a:tr h="550632">
                <a:tc>
                  <a:txBody>
                    <a:bodyPr/>
                    <a:lstStyle/>
                    <a:p>
                      <a:pPr marL="342900" indent="-342900">
                        <a:buFont typeface="Wingdings" panose="05000000000000000000" pitchFamily="2" charset="2"/>
                        <a:buChar char="n"/>
                      </a:pPr>
                      <a:r>
                        <a:rPr kumimoji="0" lang="zh-TW" altLang="en-US" sz="2400" u="sng" kern="1200" dirty="0" smtClean="0">
                          <a:solidFill>
                            <a:schemeClr val="dk1"/>
                          </a:solidFill>
                          <a:latin typeface="標楷體" pitchFamily="65" charset="-120"/>
                          <a:ea typeface="標楷體" pitchFamily="65" charset="-120"/>
                          <a:cs typeface="+mn-cs"/>
                        </a:rPr>
                        <a:t>自行</a:t>
                      </a:r>
                      <a:r>
                        <a:rPr kumimoji="0" lang="zh-TW" altLang="en-US" sz="2400" u="sng" kern="1200" dirty="0">
                          <a:solidFill>
                            <a:schemeClr val="dk1"/>
                          </a:solidFill>
                          <a:latin typeface="標楷體" pitchFamily="65" charset="-120"/>
                          <a:ea typeface="標楷體" pitchFamily="65" charset="-120"/>
                          <a:cs typeface="+mn-cs"/>
                        </a:rPr>
                        <a:t>檢查報告</a:t>
                      </a:r>
                      <a:r>
                        <a:rPr kumimoji="0" lang="zh-TW" altLang="en-US" sz="2400" kern="1200" dirty="0">
                          <a:solidFill>
                            <a:schemeClr val="dk1"/>
                          </a:solidFill>
                          <a:latin typeface="標楷體" pitchFamily="65" charset="-120"/>
                          <a:ea typeface="標楷體" pitchFamily="65" charset="-120"/>
                          <a:cs typeface="+mn-cs"/>
                        </a:rPr>
                        <a:t>更名為</a:t>
                      </a:r>
                      <a:r>
                        <a:rPr kumimoji="0" lang="zh-TW" altLang="en-US" sz="2400" b="0" u="none" kern="1200" dirty="0">
                          <a:solidFill>
                            <a:srgbClr val="FF0000"/>
                          </a:solidFill>
                          <a:latin typeface="標楷體" pitchFamily="65" charset="-120"/>
                          <a:ea typeface="標楷體" pitchFamily="65" charset="-120"/>
                          <a:cs typeface="+mn-cs"/>
                        </a:rPr>
                        <a:t>自行評估報告</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2400" kern="1200" dirty="0">
                          <a:solidFill>
                            <a:schemeClr val="dk1"/>
                          </a:solidFill>
                          <a:latin typeface="標楷體" pitchFamily="65" charset="-120"/>
                          <a:ea typeface="標楷體" pitchFamily="65" charset="-120"/>
                          <a:cs typeface="+mn-cs"/>
                        </a:rPr>
                        <a:t>§5</a:t>
                      </a:r>
                      <a:r>
                        <a:rPr kumimoji="0" lang="zh-TW" altLang="en-US" sz="2400" kern="1200" dirty="0">
                          <a:solidFill>
                            <a:schemeClr val="dk1"/>
                          </a:solidFill>
                          <a:latin typeface="標楷體" pitchFamily="65" charset="-120"/>
                          <a:ea typeface="標楷體" pitchFamily="65" charset="-120"/>
                          <a:cs typeface="+mn-cs"/>
                        </a:rPr>
                        <a:t>、</a:t>
                      </a:r>
                      <a:r>
                        <a:rPr kumimoji="0" lang="en-US" altLang="zh-TW" sz="2400" kern="1200" dirty="0">
                          <a:solidFill>
                            <a:schemeClr val="dk1"/>
                          </a:solidFill>
                          <a:latin typeface="標楷體" pitchFamily="65" charset="-120"/>
                          <a:ea typeface="標楷體" pitchFamily="65" charset="-120"/>
                          <a:cs typeface="+mn-cs"/>
                        </a:rPr>
                        <a:t>§7</a:t>
                      </a:r>
                      <a:endParaRPr kumimoji="0" lang="zh-TW" altLang="en-US" sz="2400" kern="1200" dirty="0">
                        <a:solidFill>
                          <a:schemeClr val="dk1"/>
                        </a:solidFill>
                        <a:latin typeface="標楷體" pitchFamily="65" charset="-120"/>
                        <a:ea typeface="標楷體" pitchFamily="65" charset="-120"/>
                        <a:cs typeface="+mn-cs"/>
                      </a:endParaRPr>
                    </a:p>
                  </a:txBody>
                  <a:tcPr/>
                </a:tc>
                <a:extLst>
                  <a:ext uri="{0D108BD9-81ED-4DB2-BD59-A6C34878D82A}">
                    <a16:rowId xmlns:a16="http://schemas.microsoft.com/office/drawing/2014/main" val="2526814915"/>
                  </a:ext>
                </a:extLst>
              </a:tr>
              <a:tr h="2763608">
                <a:tc>
                  <a:txBody>
                    <a:bodyPr/>
                    <a:lstStyle/>
                    <a:p>
                      <a:pPr marL="342900" indent="-342900" algn="l">
                        <a:lnSpc>
                          <a:spcPts val="2600"/>
                        </a:lnSpc>
                        <a:spcAft>
                          <a:spcPts val="1200"/>
                        </a:spcAft>
                        <a:buFont typeface="Wingdings" panose="05000000000000000000" pitchFamily="2" charset="2"/>
                        <a:buChar char="n"/>
                      </a:pPr>
                      <a:r>
                        <a:rPr kumimoji="0" lang="zh-TW" altLang="en-US" sz="2400" b="0" u="none" kern="1200" dirty="0" smtClean="0">
                          <a:solidFill>
                            <a:schemeClr val="tx1"/>
                          </a:solidFill>
                          <a:latin typeface="標楷體" pitchFamily="65" charset="-120"/>
                          <a:ea typeface="標楷體" pitchFamily="65" charset="-120"/>
                          <a:cs typeface="+mn-cs"/>
                        </a:rPr>
                        <a:t>內部控制制度</a:t>
                      </a:r>
                      <a:r>
                        <a:rPr kumimoji="0" lang="zh-TW" altLang="en-US" sz="2400" b="0" u="sng" kern="1200" dirty="0" smtClean="0">
                          <a:solidFill>
                            <a:srgbClr val="0070C0"/>
                          </a:solidFill>
                          <a:latin typeface="標楷體" pitchFamily="65" charset="-120"/>
                          <a:ea typeface="標楷體" pitchFamily="65" charset="-120"/>
                          <a:cs typeface="+mn-cs"/>
                        </a:rPr>
                        <a:t>有重大異常情事</a:t>
                      </a:r>
                      <a:r>
                        <a:rPr kumimoji="0" lang="zh-TW" altLang="en-US" sz="2400" b="0" u="none" kern="1200" dirty="0" smtClean="0">
                          <a:solidFill>
                            <a:schemeClr val="tx1"/>
                          </a:solidFill>
                          <a:latin typeface="標楷體" pitchFamily="65" charset="-120"/>
                          <a:ea typeface="標楷體" pitchFamily="65" charset="-120"/>
                          <a:cs typeface="+mn-cs"/>
                        </a:rPr>
                        <a:t>或</a:t>
                      </a:r>
                      <a:r>
                        <a:rPr kumimoji="0" lang="zh-TW" altLang="en-US" sz="2400" b="0" u="sng" kern="1200" dirty="0" smtClean="0">
                          <a:solidFill>
                            <a:srgbClr val="0070C0"/>
                          </a:solidFill>
                          <a:latin typeface="標楷體" pitchFamily="65" charset="-120"/>
                          <a:ea typeface="標楷體" pitchFamily="65" charset="-120"/>
                          <a:cs typeface="+mn-cs"/>
                        </a:rPr>
                        <a:t>違反本公司營業細則</a:t>
                      </a:r>
                      <a:r>
                        <a:rPr kumimoji="0" lang="zh-TW" altLang="en-US" sz="2400" b="0" u="none" kern="1200" dirty="0" smtClean="0">
                          <a:solidFill>
                            <a:schemeClr val="tx1"/>
                          </a:solidFill>
                          <a:latin typeface="標楷體" pitchFamily="65" charset="-120"/>
                          <a:ea typeface="標楷體" pitchFamily="65" charset="-120"/>
                          <a:cs typeface="+mn-cs"/>
                        </a:rPr>
                        <a:t>相關規定：得處</a:t>
                      </a:r>
                      <a:r>
                        <a:rPr kumimoji="0" lang="en-US" altLang="zh-TW" sz="2400" b="0" u="none" kern="1200" dirty="0" smtClean="0">
                          <a:solidFill>
                            <a:schemeClr val="tx1"/>
                          </a:solidFill>
                          <a:latin typeface="標楷體" pitchFamily="65" charset="-120"/>
                          <a:ea typeface="標楷體" pitchFamily="65" charset="-120"/>
                          <a:cs typeface="+mn-cs"/>
                        </a:rPr>
                        <a:t>3</a:t>
                      </a:r>
                      <a:r>
                        <a:rPr kumimoji="0" lang="zh-TW" altLang="en-US" sz="2400" b="0" u="none" kern="1200" dirty="0" smtClean="0">
                          <a:solidFill>
                            <a:schemeClr val="tx1"/>
                          </a:solidFill>
                          <a:latin typeface="標楷體" pitchFamily="65" charset="-120"/>
                          <a:ea typeface="標楷體" pitchFamily="65" charset="-120"/>
                          <a:cs typeface="+mn-cs"/>
                        </a:rPr>
                        <a:t>萬至</a:t>
                      </a:r>
                      <a:r>
                        <a:rPr kumimoji="0" lang="en-US" altLang="zh-TW" sz="2400" b="0" u="none" kern="1200" dirty="0" smtClean="0">
                          <a:solidFill>
                            <a:schemeClr val="tx1"/>
                          </a:solidFill>
                          <a:latin typeface="標楷體" pitchFamily="65" charset="-120"/>
                          <a:ea typeface="標楷體" pitchFamily="65" charset="-120"/>
                          <a:cs typeface="+mn-cs"/>
                        </a:rPr>
                        <a:t>20</a:t>
                      </a:r>
                      <a:r>
                        <a:rPr kumimoji="0" lang="zh-TW" altLang="en-US" sz="2400" b="0" u="none" kern="1200" dirty="0" smtClean="0">
                          <a:solidFill>
                            <a:schemeClr val="tx1"/>
                          </a:solidFill>
                          <a:latin typeface="標楷體" pitchFamily="65" charset="-120"/>
                          <a:ea typeface="標楷體" pitchFamily="65" charset="-120"/>
                          <a:cs typeface="+mn-cs"/>
                        </a:rPr>
                        <a:t>萬元之違約金。</a:t>
                      </a:r>
                    </a:p>
                    <a:p>
                      <a:pPr marL="342900" indent="-342900">
                        <a:lnSpc>
                          <a:spcPts val="2600"/>
                        </a:lnSpc>
                        <a:spcAft>
                          <a:spcPts val="1200"/>
                        </a:spcAft>
                        <a:buFont typeface="Wingdings" panose="05000000000000000000" pitchFamily="2" charset="2"/>
                        <a:buChar char="n"/>
                      </a:pPr>
                      <a:r>
                        <a:rPr kumimoji="0" lang="zh-TW" altLang="en-US" sz="2400" b="0" u="none" kern="1200" dirty="0" smtClean="0">
                          <a:solidFill>
                            <a:srgbClr val="0070C0"/>
                          </a:solidFill>
                          <a:latin typeface="標楷體" pitchFamily="65" charset="-120"/>
                          <a:ea typeface="標楷體" pitchFamily="65" charset="-120"/>
                          <a:cs typeface="+mn-cs"/>
                        </a:rPr>
                        <a:t>對股東權益具重大影響</a:t>
                      </a:r>
                      <a:r>
                        <a:rPr kumimoji="0" lang="zh-TW" altLang="en-US" sz="2400" b="0" u="none" kern="1200" dirty="0" smtClean="0">
                          <a:solidFill>
                            <a:schemeClr val="tx1"/>
                          </a:solidFill>
                          <a:latin typeface="標楷體" pitchFamily="65" charset="-120"/>
                          <a:ea typeface="標楷體" pitchFamily="65" charset="-120"/>
                          <a:cs typeface="+mn-cs"/>
                        </a:rPr>
                        <a:t>：得處</a:t>
                      </a:r>
                      <a:r>
                        <a:rPr kumimoji="0" lang="en-US" altLang="zh-TW" sz="2400" b="0" u="none" kern="1200" dirty="0" smtClean="0">
                          <a:solidFill>
                            <a:schemeClr val="tx1"/>
                          </a:solidFill>
                          <a:latin typeface="標楷體" pitchFamily="65" charset="-120"/>
                          <a:ea typeface="標楷體" pitchFamily="65" charset="-120"/>
                          <a:cs typeface="+mn-cs"/>
                        </a:rPr>
                        <a:t>20</a:t>
                      </a:r>
                      <a:r>
                        <a:rPr kumimoji="0" lang="zh-TW" altLang="en-US" sz="2400" b="0" u="none" kern="1200" dirty="0" smtClean="0">
                          <a:solidFill>
                            <a:schemeClr val="tx1"/>
                          </a:solidFill>
                          <a:latin typeface="標楷體" pitchFamily="65" charset="-120"/>
                          <a:ea typeface="標楷體" pitchFamily="65" charset="-120"/>
                          <a:cs typeface="+mn-cs"/>
                        </a:rPr>
                        <a:t>萬至</a:t>
                      </a:r>
                      <a:r>
                        <a:rPr kumimoji="0" lang="en-US" altLang="zh-TW" sz="2400" b="0" u="none" kern="1200" dirty="0" smtClean="0">
                          <a:solidFill>
                            <a:schemeClr val="tx1"/>
                          </a:solidFill>
                          <a:latin typeface="標楷體" pitchFamily="65" charset="-120"/>
                          <a:ea typeface="標楷體" pitchFamily="65" charset="-120"/>
                          <a:cs typeface="+mn-cs"/>
                        </a:rPr>
                        <a:t>500</a:t>
                      </a:r>
                      <a:r>
                        <a:rPr kumimoji="0" lang="zh-TW" altLang="en-US" sz="2400" b="0" u="none" kern="1200" dirty="0" smtClean="0">
                          <a:solidFill>
                            <a:schemeClr val="tx1"/>
                          </a:solidFill>
                          <a:latin typeface="標楷體" pitchFamily="65" charset="-120"/>
                          <a:ea typeface="標楷體" pitchFamily="65" charset="-120"/>
                          <a:cs typeface="+mn-cs"/>
                        </a:rPr>
                        <a:t>萬元之違約金。</a:t>
                      </a:r>
                    </a:p>
                    <a:p>
                      <a:pPr marL="342900" indent="-342900">
                        <a:lnSpc>
                          <a:spcPts val="2600"/>
                        </a:lnSpc>
                        <a:spcAft>
                          <a:spcPts val="1200"/>
                        </a:spcAft>
                        <a:buFont typeface="Wingdings" panose="05000000000000000000" pitchFamily="2" charset="2"/>
                        <a:buChar char="n"/>
                      </a:pPr>
                      <a:r>
                        <a:rPr kumimoji="0" lang="zh-TW" altLang="en-US" sz="2400" b="0" u="none" kern="1200" dirty="0" smtClean="0">
                          <a:solidFill>
                            <a:srgbClr val="0070C0"/>
                          </a:solidFill>
                          <a:latin typeface="標楷體" pitchFamily="65" charset="-120"/>
                          <a:ea typeface="標楷體" pitchFamily="65" charset="-120"/>
                          <a:cs typeface="+mn-cs"/>
                        </a:rPr>
                        <a:t>經限期改善而未改善者</a:t>
                      </a:r>
                      <a:r>
                        <a:rPr kumimoji="0" lang="zh-TW" altLang="en-US" sz="2400" b="0" u="none" kern="1200" dirty="0" smtClean="0">
                          <a:solidFill>
                            <a:schemeClr val="tx1"/>
                          </a:solidFill>
                          <a:latin typeface="標楷體" pitchFamily="65" charset="-120"/>
                          <a:ea typeface="標楷體" pitchFamily="65" charset="-120"/>
                          <a:cs typeface="+mn-cs"/>
                        </a:rPr>
                        <a:t>：得按次各處</a:t>
                      </a:r>
                      <a:r>
                        <a:rPr kumimoji="0" lang="en-US" altLang="zh-TW" sz="2400" b="0" u="none" kern="1200" dirty="0" smtClean="0">
                          <a:solidFill>
                            <a:schemeClr val="tx1"/>
                          </a:solidFill>
                          <a:latin typeface="標楷體" pitchFamily="65" charset="-120"/>
                          <a:ea typeface="標楷體" pitchFamily="65" charset="-120"/>
                          <a:cs typeface="+mn-cs"/>
                        </a:rPr>
                        <a:t>5</a:t>
                      </a:r>
                      <a:r>
                        <a:rPr kumimoji="0" lang="zh-TW" altLang="en-US" sz="2400" b="0" u="none" kern="1200" dirty="0" smtClean="0">
                          <a:solidFill>
                            <a:schemeClr val="tx1"/>
                          </a:solidFill>
                          <a:latin typeface="標楷體" pitchFamily="65" charset="-120"/>
                          <a:ea typeface="標楷體" pitchFamily="65" charset="-120"/>
                          <a:cs typeface="+mn-cs"/>
                        </a:rPr>
                        <a:t>萬元至</a:t>
                      </a:r>
                      <a:r>
                        <a:rPr kumimoji="0" lang="en-US" altLang="zh-TW" sz="2400" b="0" u="none" kern="1200" dirty="0" smtClean="0">
                          <a:solidFill>
                            <a:schemeClr val="tx1"/>
                          </a:solidFill>
                          <a:latin typeface="標楷體" pitchFamily="65" charset="-120"/>
                          <a:ea typeface="標楷體" pitchFamily="65" charset="-120"/>
                          <a:cs typeface="+mn-cs"/>
                        </a:rPr>
                        <a:t>500</a:t>
                      </a:r>
                      <a:r>
                        <a:rPr kumimoji="0" lang="zh-TW" altLang="en-US" sz="2400" b="0" u="none" kern="1200" dirty="0" smtClean="0">
                          <a:solidFill>
                            <a:schemeClr val="tx1"/>
                          </a:solidFill>
                          <a:latin typeface="標楷體" pitchFamily="65" charset="-120"/>
                          <a:ea typeface="標楷體" pitchFamily="65" charset="-120"/>
                          <a:cs typeface="+mn-cs"/>
                        </a:rPr>
                        <a:t>萬元之違約金，至改善之日為止。</a:t>
                      </a:r>
                      <a:endParaRPr kumimoji="0" lang="en-US" altLang="zh-TW" sz="2400" b="0" u="none" kern="1200" dirty="0" smtClean="0">
                        <a:solidFill>
                          <a:schemeClr val="tx1"/>
                        </a:solidFill>
                        <a:latin typeface="標楷體" pitchFamily="65" charset="-120"/>
                        <a:ea typeface="標楷體" pitchFamily="65" charset="-120"/>
                        <a:cs typeface="+mn-cs"/>
                      </a:endParaRPr>
                    </a:p>
                    <a:p>
                      <a:pPr marL="342900" indent="-342900">
                        <a:lnSpc>
                          <a:spcPts val="2600"/>
                        </a:lnSpc>
                        <a:spcAft>
                          <a:spcPts val="1200"/>
                        </a:spcAft>
                        <a:buFont typeface="Wingdings" panose="05000000000000000000" pitchFamily="2" charset="2"/>
                        <a:buChar char="n"/>
                      </a:pPr>
                      <a:r>
                        <a:rPr kumimoji="0" lang="zh-TW" altLang="en-US" sz="2400" b="0" u="none" kern="1200" dirty="0" smtClean="0">
                          <a:solidFill>
                            <a:srgbClr val="0070C0"/>
                          </a:solidFill>
                          <a:latin typeface="標楷體" pitchFamily="65" charset="-120"/>
                          <a:ea typeface="標楷體" pitchFamily="65" charset="-120"/>
                          <a:cs typeface="+mn-cs"/>
                        </a:rPr>
                        <a:t>繳納期限</a:t>
                      </a:r>
                      <a:r>
                        <a:rPr kumimoji="0" lang="zh-TW" altLang="en-US" sz="2400" b="0" u="none" kern="1200" dirty="0" smtClean="0">
                          <a:solidFill>
                            <a:schemeClr val="tx1"/>
                          </a:solidFill>
                          <a:latin typeface="標楷體" pitchFamily="65" charset="-120"/>
                          <a:ea typeface="標楷體" pitchFamily="65" charset="-120"/>
                          <a:cs typeface="+mn-cs"/>
                        </a:rPr>
                        <a:t>：通知後五日內向本公司財務部繳納違約金。</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2400" kern="1200" dirty="0" smtClean="0">
                          <a:solidFill>
                            <a:schemeClr val="dk1"/>
                          </a:solidFill>
                          <a:latin typeface="標楷體" pitchFamily="65" charset="-120"/>
                          <a:ea typeface="標楷體" pitchFamily="65" charset="-120"/>
                          <a:cs typeface="+mn-cs"/>
                        </a:rPr>
                        <a:t>§9</a:t>
                      </a:r>
                      <a:r>
                        <a:rPr kumimoji="0" lang="zh-TW" altLang="en-US" sz="2400" kern="1200" dirty="0" smtClean="0">
                          <a:solidFill>
                            <a:schemeClr val="dk1"/>
                          </a:solidFill>
                          <a:latin typeface="標楷體" pitchFamily="65" charset="-120"/>
                          <a:ea typeface="標楷體" pitchFamily="65" charset="-120"/>
                          <a:cs typeface="+mn-cs"/>
                        </a:rPr>
                        <a:t>第</a:t>
                      </a:r>
                      <a:r>
                        <a:rPr kumimoji="0" lang="en-US" altLang="zh-TW" sz="2400" kern="1200" dirty="0" smtClean="0">
                          <a:solidFill>
                            <a:schemeClr val="dk1"/>
                          </a:solidFill>
                          <a:latin typeface="標楷體" pitchFamily="65" charset="-120"/>
                          <a:ea typeface="標楷體" pitchFamily="65" charset="-120"/>
                          <a:cs typeface="+mn-cs"/>
                        </a:rPr>
                        <a:t>2</a:t>
                      </a:r>
                      <a:r>
                        <a:rPr kumimoji="0" lang="zh-TW" altLang="en-US" sz="2400" kern="1200" dirty="0" smtClean="0">
                          <a:solidFill>
                            <a:schemeClr val="dk1"/>
                          </a:solidFill>
                          <a:latin typeface="標楷體" pitchFamily="65" charset="-120"/>
                          <a:ea typeface="標楷體" pitchFamily="65" charset="-120"/>
                          <a:cs typeface="+mn-cs"/>
                        </a:rPr>
                        <a:t>項</a:t>
                      </a:r>
                      <a:endParaRPr kumimoji="0" lang="zh-TW" altLang="en-US" sz="2400" kern="1200" dirty="0">
                        <a:solidFill>
                          <a:schemeClr val="dk1"/>
                        </a:solidFill>
                        <a:latin typeface="標楷體" pitchFamily="65" charset="-120"/>
                        <a:ea typeface="標楷體" pitchFamily="65" charset="-120"/>
                        <a:cs typeface="+mn-cs"/>
                      </a:endParaRPr>
                    </a:p>
                  </a:txBody>
                  <a:tcPr/>
                </a:tc>
                <a:extLst>
                  <a:ext uri="{0D108BD9-81ED-4DB2-BD59-A6C34878D82A}">
                    <a16:rowId xmlns:a16="http://schemas.microsoft.com/office/drawing/2014/main" val="893052465"/>
                  </a:ext>
                </a:extLst>
              </a:tr>
            </a:tbl>
          </a:graphicData>
        </a:graphic>
      </p:graphicFrame>
      <p:sp>
        <p:nvSpPr>
          <p:cNvPr id="3" name="投影片編號版面配置區 2"/>
          <p:cNvSpPr>
            <a:spLocks noGrp="1"/>
          </p:cNvSpPr>
          <p:nvPr>
            <p:ph type="sldNum" sz="quarter" idx="12"/>
          </p:nvPr>
        </p:nvSpPr>
        <p:spPr/>
        <p:txBody>
          <a:bodyPr>
            <a:normAutofit/>
          </a:bodyPr>
          <a:lstStyle/>
          <a:p>
            <a:pPr>
              <a:defRPr/>
            </a:pPr>
            <a:fld id="{2F34AC22-B303-4394-BF4E-7B3775EFB5BC}" type="slidenum">
              <a:rPr lang="zh-TW" altLang="en-US" smtClean="0"/>
              <a:pPr>
                <a:defRPr/>
              </a:pPr>
              <a:t>21</a:t>
            </a:fld>
            <a:endParaRPr lang="zh-TW" altLang="en-US"/>
          </a:p>
        </p:txBody>
      </p:sp>
    </p:spTree>
    <p:extLst>
      <p:ext uri="{BB962C8B-B14F-4D97-AF65-F5344CB8AC3E}">
        <p14:creationId xmlns:p14="http://schemas.microsoft.com/office/powerpoint/2010/main" val="21088481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80000"/>
              </a:lnSpc>
              <a:spcBef>
                <a:spcPct val="0"/>
              </a:spcBef>
              <a:spcAft>
                <a:spcPct val="0"/>
              </a:spcAft>
              <a:buClrTx/>
              <a:buSzTx/>
              <a:buFontTx/>
              <a:buNone/>
              <a:tabLst/>
              <a:defRPr/>
            </a:pPr>
            <a:fld id="{889636B6-98F2-43DB-9AC8-6E768E14606F}" type="slidenum">
              <a:rPr kumimoji="0"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新細明體" panose="02020500000000000000" pitchFamily="18" charset="-120"/>
                <a:cs typeface="+mn-cs"/>
              </a:rPr>
              <a:pPr marL="0" marR="0" lvl="0" indent="0" algn="ctr" defTabSz="914400" rtl="0" eaLnBrk="1" fontAlgn="base" latinLnBrk="0" hangingPunct="1">
                <a:lnSpc>
                  <a:spcPct val="80000"/>
                </a:lnSpc>
                <a:spcBef>
                  <a:spcPct val="0"/>
                </a:spcBef>
                <a:spcAft>
                  <a:spcPct val="0"/>
                </a:spcAft>
                <a:buClrTx/>
                <a:buSzTx/>
                <a:buFontTx/>
                <a:buNone/>
                <a:tabLst/>
                <a:defRPr/>
              </a:pPr>
              <a:t>22</a:t>
            </a:fld>
            <a:endParaRPr kumimoji="0" lang="en-US" altLang="zh-TW" sz="1200" b="0"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3011" name="頁尾版面配置區 8"/>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200" b="0" i="0" u="none" strike="noStrike" kern="1200" cap="none" spc="0" normalizeH="0" baseline="0" noProof="0">
              <a:ln>
                <a:noFill/>
              </a:ln>
              <a:solidFill>
                <a:srgbClr val="1F497D"/>
              </a:solidFill>
              <a:effectLst/>
              <a:uLnTx/>
              <a:uFillTx/>
              <a:latin typeface="Arial" panose="020B0604020202020204" pitchFamily="34" charset="0"/>
              <a:ea typeface="新細明體" panose="02020500000000000000" pitchFamily="18" charset="-120"/>
              <a:cs typeface="+mn-cs"/>
            </a:endParaRPr>
          </a:p>
        </p:txBody>
      </p:sp>
      <p:sp>
        <p:nvSpPr>
          <p:cNvPr id="10" name="Rectangle 4">
            <a:extLst/>
          </p:cNvPr>
          <p:cNvSpPr>
            <a:spLocks noChangeArrowheads="1"/>
          </p:cNvSpPr>
          <p:nvPr/>
        </p:nvSpPr>
        <p:spPr bwMode="auto">
          <a:xfrm>
            <a:off x="1219200" y="2667000"/>
            <a:ext cx="6705600" cy="1600200"/>
          </a:xfrm>
          <a:prstGeom prst="rect">
            <a:avLst/>
          </a:prstGeom>
          <a:gradFill rotWithShape="1">
            <a:gsLst>
              <a:gs pos="0">
                <a:schemeClr val="bg1"/>
              </a:gs>
              <a:gs pos="100000">
                <a:srgbClr val="DDDDDD"/>
              </a:gs>
            </a:gsLst>
            <a:path path="shape">
              <a:fillToRect l="50000" t="50000" r="50000" b="50000"/>
            </a:path>
          </a:gradFill>
          <a:ln w="76200">
            <a:solidFill>
              <a:schemeClr val="bg2"/>
            </a:solidFill>
            <a:miter lim="800000"/>
            <a:headEnd/>
            <a:tailEnd/>
          </a:ln>
        </p:spPr>
        <p:txBody>
          <a:bodyPr anchor="ctr"/>
          <a:lstStyle/>
          <a:p>
            <a:pPr marL="320040" marR="0" lvl="0" indent="-320040" algn="ctr" defTabSz="914400" rtl="0" eaLnBrk="1" fontAlgn="auto" latinLnBrk="0" hangingPunct="1">
              <a:lnSpc>
                <a:spcPct val="100000"/>
              </a:lnSpc>
              <a:spcBef>
                <a:spcPct val="0"/>
              </a:spcBef>
              <a:spcAft>
                <a:spcPts val="0"/>
              </a:spcAft>
              <a:buClrTx/>
              <a:buSzTx/>
              <a:buFontTx/>
              <a:buNone/>
              <a:tabLst/>
              <a:defRPr/>
            </a:pPr>
            <a:r>
              <a:rPr lang="zh-TW" altLang="en-US" sz="3600" b="1" dirty="0">
                <a:solidFill>
                  <a:srgbClr val="1A0585"/>
                </a:solidFill>
                <a:effectLst>
                  <a:outerShdw blurRad="38100" dist="38100" dir="2700000" algn="tl">
                    <a:srgbClr val="000000">
                      <a:alpha val="43137"/>
                    </a:srgbClr>
                  </a:outerShdw>
                </a:effectLst>
                <a:latin typeface="標楷體" pitchFamily="65" charset="-120"/>
                <a:ea typeface="標楷體" pitchFamily="65" charset="-120"/>
              </a:rPr>
              <a:t>三</a:t>
            </a:r>
            <a:r>
              <a:rPr kumimoji="1" lang="zh-TW" altLang="en-US" sz="3600" b="1" i="0" u="none" strike="noStrike" kern="1200" cap="none" spc="0" normalizeH="0" baseline="0" noProof="0" dirty="0" smtClean="0">
                <a:ln>
                  <a:noFill/>
                </a:ln>
                <a:solidFill>
                  <a:srgbClr val="1A0585"/>
                </a:solidFill>
                <a:effectLst>
                  <a:outerShdw blurRad="38100" dist="38100" dir="2700000" algn="tl">
                    <a:srgbClr val="000000">
                      <a:alpha val="43137"/>
                    </a:srgbClr>
                  </a:outerShdw>
                </a:effectLst>
                <a:uLnTx/>
                <a:uFillTx/>
                <a:latin typeface="標楷體" pitchFamily="65" charset="-120"/>
                <a:ea typeface="標楷體" pitchFamily="65" charset="-120"/>
                <a:cs typeface="+mn-cs"/>
              </a:rPr>
              <a:t>、其他規章</a:t>
            </a:r>
            <a:endParaRPr kumimoji="1" lang="en-US" altLang="zh-TW" sz="36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標楷體" pitchFamily="65" charset="-120"/>
              <a:ea typeface="標楷體" pitchFamily="65" charset="-120"/>
              <a:cs typeface="+mn-cs"/>
            </a:endParaRPr>
          </a:p>
        </p:txBody>
      </p:sp>
    </p:spTree>
    <p:extLst>
      <p:ext uri="{BB962C8B-B14F-4D97-AF65-F5344CB8AC3E}">
        <p14:creationId xmlns:p14="http://schemas.microsoft.com/office/powerpoint/2010/main" val="331793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標題 1"/>
          <p:cNvSpPr>
            <a:spLocks noGrp="1"/>
          </p:cNvSpPr>
          <p:nvPr>
            <p:ph type="title"/>
          </p:nvPr>
        </p:nvSpPr>
        <p:spPr>
          <a:xfrm>
            <a:off x="495300" y="-95825"/>
            <a:ext cx="8153400" cy="990600"/>
          </a:xfrm>
        </p:spPr>
        <p:txBody>
          <a:bodyPr/>
          <a:lstStyle/>
          <a:p>
            <a:r>
              <a:rPr lang="zh-TW" altLang="en-US" sz="2800" b="1" u="sng" dirty="0" smtClean="0">
                <a:solidFill>
                  <a:srgbClr val="1A0585"/>
                </a:solidFill>
                <a:latin typeface="標楷體" panose="03000509000000000000" pitchFamily="65" charset="-120"/>
                <a:ea typeface="標楷體" panose="03000509000000000000" pitchFamily="65" charset="-120"/>
              </a:rPr>
              <a:t>開放現金增資發行新股得採總括申報方式</a:t>
            </a:r>
            <a:endParaRPr lang="zh-TW" altLang="en-US" sz="2800" dirty="0"/>
          </a:p>
        </p:txBody>
      </p:sp>
      <p:sp>
        <p:nvSpPr>
          <p:cNvPr id="45061" name="矩形 4"/>
          <p:cNvSpPr>
            <a:spLocks noChangeArrowheads="1"/>
          </p:cNvSpPr>
          <p:nvPr/>
        </p:nvSpPr>
        <p:spPr bwMode="auto">
          <a:xfrm>
            <a:off x="7944266" y="641292"/>
            <a:ext cx="11763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en-US" altLang="zh-TW" dirty="0" smtClean="0">
                <a:solidFill>
                  <a:srgbClr val="FF3300"/>
                </a:solidFill>
              </a:rPr>
              <a:t>111.01.26</a:t>
            </a:r>
            <a:endParaRPr lang="zh-TW" altLang="en-US" dirty="0">
              <a:solidFill>
                <a:srgbClr val="FF3300"/>
              </a:solidFill>
            </a:endParaRPr>
          </a:p>
        </p:txBody>
      </p:sp>
      <p:sp>
        <p:nvSpPr>
          <p:cNvPr id="4" name="投影片編號版面配置區 3"/>
          <p:cNvSpPr>
            <a:spLocks noGrp="1"/>
          </p:cNvSpPr>
          <p:nvPr>
            <p:ph type="sldNum" sz="quarter" idx="12"/>
          </p:nvPr>
        </p:nvSpPr>
        <p:spPr/>
        <p:txBody>
          <a:bodyPr>
            <a:normAutofit/>
          </a:bodyPr>
          <a:lstStyle/>
          <a:p>
            <a:pPr>
              <a:defRPr/>
            </a:pPr>
            <a:fld id="{2F34AC22-B303-4394-BF4E-7B3775EFB5BC}" type="slidenum">
              <a:rPr lang="zh-TW" altLang="en-US" smtClean="0"/>
              <a:pPr>
                <a:defRPr/>
              </a:pPr>
              <a:t>23</a:t>
            </a:fld>
            <a:endParaRPr lang="zh-TW" altLang="en-US"/>
          </a:p>
        </p:txBody>
      </p:sp>
      <p:sp>
        <p:nvSpPr>
          <p:cNvPr id="9" name="內容版面配置區 2"/>
          <p:cNvSpPr txBox="1">
            <a:spLocks/>
          </p:cNvSpPr>
          <p:nvPr/>
        </p:nvSpPr>
        <p:spPr>
          <a:xfrm>
            <a:off x="495300" y="1080875"/>
            <a:ext cx="8270576" cy="453281"/>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Font typeface="Wingdings" panose="05000000000000000000" pitchFamily="2" charset="2"/>
              <a:buChar char="Ø"/>
            </a:pPr>
            <a:r>
              <a:rPr kumimoji="0" lang="zh-TW" altLang="en-US" sz="2400" dirty="0">
                <a:solidFill>
                  <a:srgbClr val="0000CC"/>
                </a:solidFill>
                <a:latin typeface="標楷體" panose="03000509000000000000" pitchFamily="65" charset="-120"/>
                <a:ea typeface="標楷體" panose="03000509000000000000" pitchFamily="65" charset="-120"/>
              </a:rPr>
              <a:t>募集與發行有價證券處理</a:t>
            </a:r>
            <a:r>
              <a:rPr kumimoji="0" lang="zh-TW" altLang="en-US" sz="2400" dirty="0" smtClean="0">
                <a:solidFill>
                  <a:srgbClr val="0000CC"/>
                </a:solidFill>
                <a:latin typeface="標楷體" panose="03000509000000000000" pitchFamily="65" charset="-120"/>
                <a:ea typeface="標楷體" panose="03000509000000000000" pitchFamily="65" charset="-120"/>
              </a:rPr>
              <a:t>準則第</a:t>
            </a:r>
            <a:r>
              <a:rPr kumimoji="0" lang="en-US" altLang="zh-TW" sz="2400" dirty="0" smtClean="0">
                <a:solidFill>
                  <a:srgbClr val="0000CC"/>
                </a:solidFill>
                <a:latin typeface="標楷體" panose="03000509000000000000" pitchFamily="65" charset="-120"/>
                <a:ea typeface="標楷體" panose="03000509000000000000" pitchFamily="65" charset="-120"/>
              </a:rPr>
              <a:t>19-1</a:t>
            </a:r>
            <a:r>
              <a:rPr kumimoji="0" lang="zh-TW" altLang="en-US" sz="2400" dirty="0" smtClean="0">
                <a:solidFill>
                  <a:srgbClr val="0000CC"/>
                </a:solidFill>
                <a:latin typeface="標楷體" panose="03000509000000000000" pitchFamily="65" charset="-120"/>
                <a:ea typeface="標楷體" panose="03000509000000000000" pitchFamily="65" charset="-120"/>
              </a:rPr>
              <a:t>條</a:t>
            </a:r>
            <a:r>
              <a:rPr kumimoji="0" lang="en-US" altLang="zh-TW" sz="2400" dirty="0">
                <a:solidFill>
                  <a:srgbClr val="0000CC"/>
                </a:solidFill>
                <a:latin typeface="標楷體" panose="03000509000000000000" pitchFamily="65" charset="-120"/>
                <a:ea typeface="標楷體" panose="03000509000000000000" pitchFamily="65" charset="-120"/>
              </a:rPr>
              <a:t>~</a:t>
            </a:r>
            <a:r>
              <a:rPr kumimoji="0" lang="zh-TW" altLang="en-US" sz="2400" dirty="0" smtClean="0">
                <a:solidFill>
                  <a:srgbClr val="0000CC"/>
                </a:solidFill>
                <a:latin typeface="標楷體" panose="03000509000000000000" pitchFamily="65" charset="-120"/>
                <a:ea typeface="標楷體" panose="03000509000000000000" pitchFamily="65" charset="-120"/>
              </a:rPr>
              <a:t>第</a:t>
            </a:r>
            <a:r>
              <a:rPr kumimoji="0" lang="en-US" altLang="zh-TW" sz="2400" dirty="0" smtClean="0">
                <a:solidFill>
                  <a:srgbClr val="0000CC"/>
                </a:solidFill>
                <a:latin typeface="標楷體" panose="03000509000000000000" pitchFamily="65" charset="-120"/>
                <a:ea typeface="標楷體" panose="03000509000000000000" pitchFamily="65" charset="-120"/>
              </a:rPr>
              <a:t>19-3</a:t>
            </a:r>
            <a:r>
              <a:rPr kumimoji="0" lang="zh-TW" altLang="en-US" sz="2400" dirty="0" smtClean="0">
                <a:solidFill>
                  <a:srgbClr val="0000CC"/>
                </a:solidFill>
                <a:latin typeface="標楷體" panose="03000509000000000000" pitchFamily="65" charset="-120"/>
                <a:ea typeface="標楷體" panose="03000509000000000000" pitchFamily="65" charset="-120"/>
              </a:rPr>
              <a:t>條</a:t>
            </a:r>
            <a:endParaRPr kumimoji="0" lang="en-US" altLang="zh-TW" sz="2400" dirty="0">
              <a:solidFill>
                <a:srgbClr val="0000CC"/>
              </a:solidFill>
              <a:latin typeface="標楷體" panose="03000509000000000000" pitchFamily="65" charset="-120"/>
              <a:ea typeface="標楷體" panose="03000509000000000000" pitchFamily="65" charset="-120"/>
            </a:endParaRP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US" altLang="zh-TW" sz="2800" b="0" i="0" u="none" strike="noStrike" kern="1200" cap="none" spc="0" normalizeH="0" baseline="0" noProof="0" dirty="0" smtClean="0">
              <a:ln>
                <a:noFill/>
              </a:ln>
              <a:solidFill>
                <a:srgbClr val="0000CC"/>
              </a:solidFill>
              <a:effectLst/>
              <a:uLnTx/>
              <a:uFillTx/>
              <a:latin typeface="標楷體" panose="03000509000000000000" pitchFamily="65" charset="-120"/>
              <a:ea typeface="標楷體" panose="03000509000000000000" pitchFamily="65" charset="-120"/>
              <a:cs typeface="+mn-cs"/>
            </a:endParaRPr>
          </a:p>
          <a:p>
            <a:pPr marL="0" indent="0">
              <a:buNone/>
              <a:defRPr/>
            </a:pPr>
            <a:r>
              <a:rPr kumimoji="0" lang="zh-TW" altLang="en-US" sz="2800" b="0" i="0" u="none" strike="noStrike" kern="1200" cap="none" spc="0" normalizeH="0" baseline="0" noProof="0" dirty="0" smtClean="0">
                <a:ln>
                  <a:noFill/>
                </a:ln>
                <a:solidFill>
                  <a:srgbClr val="0000CC"/>
                </a:solidFill>
                <a:effectLst/>
                <a:uLnTx/>
                <a:uFillTx/>
                <a:latin typeface="標楷體" panose="03000509000000000000" pitchFamily="65" charset="-120"/>
                <a:ea typeface="標楷體" panose="03000509000000000000" pitchFamily="65" charset="-120"/>
                <a:cs typeface="+mn-cs"/>
              </a:rPr>
              <a:t> </a:t>
            </a:r>
            <a:endParaRPr kumimoji="0" lang="en-US" altLang="zh-TW" sz="2800" b="0" i="0" u="none" strike="noStrike" kern="1200" cap="none" spc="0" normalizeH="0" baseline="0" noProof="0" dirty="0" smtClean="0">
              <a:ln>
                <a:noFill/>
              </a:ln>
              <a:solidFill>
                <a:srgbClr val="0000CC"/>
              </a:solidFill>
              <a:effectLst/>
              <a:uLnTx/>
              <a:uFillTx/>
              <a:latin typeface="標楷體" panose="03000509000000000000" pitchFamily="65" charset="-120"/>
              <a:ea typeface="標楷體" panose="03000509000000000000" pitchFamily="65" charset="-120"/>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endParaRPr kumimoji="0" lang="zh-TW" altLang="en-US" sz="3200" b="0" i="0" u="none" strike="noStrike" kern="1200" cap="none" spc="0" normalizeH="0" baseline="0" noProof="0" dirty="0" smtClean="0">
              <a:ln>
                <a:noFill/>
              </a:ln>
              <a:solidFill>
                <a:prstClr val="black"/>
              </a:solidFill>
              <a:effectLst/>
              <a:uLnTx/>
              <a:uFillTx/>
              <a:latin typeface="Calibri"/>
              <a:ea typeface="新細明體" panose="02020500000000000000" pitchFamily="18" charset="-120"/>
              <a:cs typeface="+mn-cs"/>
            </a:endParaRPr>
          </a:p>
        </p:txBody>
      </p:sp>
      <p:graphicFrame>
        <p:nvGraphicFramePr>
          <p:cNvPr id="10" name="表格 9"/>
          <p:cNvGraphicFramePr>
            <a:graphicFrameLocks noGrp="1"/>
          </p:cNvGraphicFramePr>
          <p:nvPr>
            <p:extLst>
              <p:ext uri="{D42A27DB-BD31-4B8C-83A1-F6EECF244321}">
                <p14:modId xmlns:p14="http://schemas.microsoft.com/office/powerpoint/2010/main" val="3033872752"/>
              </p:ext>
            </p:extLst>
          </p:nvPr>
        </p:nvGraphicFramePr>
        <p:xfrm>
          <a:off x="379040" y="1550302"/>
          <a:ext cx="8386836" cy="4806047"/>
        </p:xfrm>
        <a:graphic>
          <a:graphicData uri="http://schemas.openxmlformats.org/drawingml/2006/table">
            <a:tbl>
              <a:tblPr firstRow="1" bandRow="1">
                <a:tableStyleId>{5C22544A-7EE6-4342-B048-85BDC9FD1C3A}</a:tableStyleId>
              </a:tblPr>
              <a:tblGrid>
                <a:gridCol w="8386836">
                  <a:extLst>
                    <a:ext uri="{9D8B030D-6E8A-4147-A177-3AD203B41FA5}">
                      <a16:colId xmlns:a16="http://schemas.microsoft.com/office/drawing/2014/main" val="20000"/>
                    </a:ext>
                  </a:extLst>
                </a:gridCol>
              </a:tblGrid>
              <a:tr h="558009">
                <a:tc>
                  <a:txBody>
                    <a:bodyPr/>
                    <a:lstStyle/>
                    <a:p>
                      <a:pPr algn="ctr"/>
                      <a:r>
                        <a:rPr lang="zh-TW" altLang="en-US" sz="2400" b="1" dirty="0" smtClean="0">
                          <a:latin typeface="標楷體" panose="03000509000000000000" pitchFamily="65" charset="-120"/>
                          <a:ea typeface="標楷體" panose="03000509000000000000" pitchFamily="65" charset="-120"/>
                        </a:rPr>
                        <a:t>修正重點內容</a:t>
                      </a:r>
                      <a:endParaRPr lang="zh-TW" altLang="en-US" sz="2400" b="1" dirty="0">
                        <a:latin typeface="標楷體" panose="03000509000000000000" pitchFamily="65" charset="-120"/>
                        <a:ea typeface="標楷體" panose="03000509000000000000" pitchFamily="65" charset="-120"/>
                      </a:endParaRPr>
                    </a:p>
                  </a:txBody>
                  <a:tcPr marL="91445" marR="91445" marT="45715" marB="45715"/>
                </a:tc>
                <a:extLst>
                  <a:ext uri="{0D108BD9-81ED-4DB2-BD59-A6C34878D82A}">
                    <a16:rowId xmlns:a16="http://schemas.microsoft.com/office/drawing/2014/main" val="10000"/>
                  </a:ext>
                </a:extLst>
              </a:tr>
              <a:tr h="4248038">
                <a:tc>
                  <a:txBody>
                    <a:bodyPr/>
                    <a:lstStyle/>
                    <a:p>
                      <a:pPr marL="342900" indent="-342900" algn="just">
                        <a:spcAft>
                          <a:spcPts val="0"/>
                        </a:spcAft>
                        <a:buFont typeface="Wingdings" panose="05000000000000000000" pitchFamily="2" charset="2"/>
                        <a:buChar char="n"/>
                      </a:pPr>
                      <a:r>
                        <a:rPr lang="zh-TW" altLang="en-US" sz="2000" b="1" dirty="0" smtClean="0">
                          <a:latin typeface="標楷體" pitchFamily="65" charset="-120"/>
                          <a:ea typeface="標楷體" pitchFamily="65" charset="-120"/>
                        </a:rPr>
                        <a:t>總括申報資格</a:t>
                      </a:r>
                      <a:r>
                        <a:rPr lang="en-US" altLang="zh-TW" sz="2000" dirty="0" smtClean="0">
                          <a:latin typeface="標楷體" pitchFamily="65" charset="-120"/>
                          <a:ea typeface="標楷體" pitchFamily="65" charset="-120"/>
                        </a:rPr>
                        <a:t>:</a:t>
                      </a:r>
                    </a:p>
                    <a:p>
                      <a:pPr marL="269875" indent="93663" algn="just">
                        <a:spcAft>
                          <a:spcPts val="0"/>
                        </a:spcAft>
                        <a:buFont typeface="Wingdings" panose="05000000000000000000" pitchFamily="2" charset="2"/>
                        <a:buNone/>
                      </a:pPr>
                      <a:r>
                        <a:rPr lang="zh-TW" altLang="en-US" sz="2000" dirty="0" smtClean="0">
                          <a:latin typeface="標楷體" pitchFamily="65" charset="-120"/>
                          <a:ea typeface="標楷體" pitchFamily="65" charset="-120"/>
                        </a:rPr>
                        <a:t>一、股票已上市</a:t>
                      </a:r>
                      <a:r>
                        <a:rPr lang="en-US" altLang="zh-TW"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櫃</a:t>
                      </a:r>
                      <a:r>
                        <a:rPr lang="en-US" altLang="zh-TW"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滿</a:t>
                      </a:r>
                      <a:r>
                        <a:rPr lang="en-US" altLang="zh-TW" sz="2000" dirty="0" smtClean="0">
                          <a:latin typeface="標楷體" pitchFamily="65" charset="-120"/>
                          <a:ea typeface="標楷體" pitchFamily="65" charset="-120"/>
                        </a:rPr>
                        <a:t>3</a:t>
                      </a:r>
                      <a:r>
                        <a:rPr lang="zh-TW" altLang="en-US" sz="2000" dirty="0" smtClean="0">
                          <a:latin typeface="標楷體" pitchFamily="65" charset="-120"/>
                          <a:ea typeface="標楷體" pitchFamily="65" charset="-120"/>
                        </a:rPr>
                        <a:t>年。</a:t>
                      </a:r>
                      <a:endParaRPr lang="en-US" altLang="zh-TW" sz="2000" dirty="0" smtClean="0">
                        <a:latin typeface="標楷體" pitchFamily="65" charset="-120"/>
                        <a:ea typeface="標楷體" pitchFamily="65" charset="-120"/>
                      </a:endParaRPr>
                    </a:p>
                    <a:p>
                      <a:pPr marL="0" indent="363538" algn="just">
                        <a:spcAft>
                          <a:spcPts val="0"/>
                        </a:spcAft>
                        <a:buFont typeface="Wingdings" panose="05000000000000000000" pitchFamily="2" charset="2"/>
                        <a:buNone/>
                      </a:pPr>
                      <a:r>
                        <a:rPr lang="zh-TW" altLang="en-US" sz="2000" dirty="0" smtClean="0">
                          <a:latin typeface="標楷體" pitchFamily="65" charset="-120"/>
                          <a:ea typeface="標楷體" pitchFamily="65" charset="-120"/>
                        </a:rPr>
                        <a:t>二、市值達新臺幣</a:t>
                      </a:r>
                      <a:r>
                        <a:rPr lang="en-US" altLang="zh-TW" sz="2000" dirty="0" smtClean="0">
                          <a:latin typeface="標楷體" pitchFamily="65" charset="-120"/>
                          <a:ea typeface="標楷體" pitchFamily="65" charset="-120"/>
                        </a:rPr>
                        <a:t>20</a:t>
                      </a:r>
                      <a:r>
                        <a:rPr lang="zh-TW" altLang="en-US" sz="2000" dirty="0" smtClean="0">
                          <a:latin typeface="標楷體" pitchFamily="65" charset="-120"/>
                          <a:ea typeface="標楷體" pitchFamily="65" charset="-120"/>
                        </a:rPr>
                        <a:t>億元以上。</a:t>
                      </a:r>
                      <a:endParaRPr lang="en-US" altLang="zh-TW" sz="2000" dirty="0" smtClean="0">
                        <a:latin typeface="標楷體" pitchFamily="65" charset="-120"/>
                        <a:ea typeface="標楷體" pitchFamily="65" charset="-120"/>
                      </a:endParaRPr>
                    </a:p>
                    <a:p>
                      <a:pPr marL="893763" indent="-530225" algn="just">
                        <a:spcAft>
                          <a:spcPts val="0"/>
                        </a:spcAft>
                        <a:buFont typeface="Wingdings" panose="05000000000000000000" pitchFamily="2" charset="2"/>
                        <a:buNone/>
                      </a:pPr>
                      <a:r>
                        <a:rPr lang="zh-TW" altLang="en-US" sz="2000" dirty="0" smtClean="0">
                          <a:latin typeface="標楷體" pitchFamily="65" charset="-120"/>
                          <a:ea typeface="標楷體" pitchFamily="65" charset="-120"/>
                        </a:rPr>
                        <a:t>三、申報年度及前二年度未有違反證交法及相關法令規定受主管機關處分者。</a:t>
                      </a:r>
                      <a:endParaRPr lang="en-US" altLang="zh-TW" sz="2000" dirty="0" smtClean="0">
                        <a:latin typeface="標楷體" pitchFamily="65" charset="-120"/>
                        <a:ea typeface="標楷體" pitchFamily="65" charset="-120"/>
                      </a:endParaRPr>
                    </a:p>
                    <a:p>
                      <a:pPr marL="893763" indent="-530225" algn="just">
                        <a:spcAft>
                          <a:spcPts val="0"/>
                        </a:spcAft>
                        <a:buFont typeface="Wingdings" panose="05000000000000000000" pitchFamily="2" charset="2"/>
                        <a:buNone/>
                      </a:pPr>
                      <a:r>
                        <a:rPr lang="zh-TW" altLang="en-US" sz="2000" dirty="0" smtClean="0">
                          <a:latin typeface="標楷體" pitchFamily="65" charset="-120"/>
                          <a:ea typeface="標楷體" pitchFamily="65" charset="-120"/>
                        </a:rPr>
                        <a:t>四、申報年度及前二年度辦理募集與發行有價證券，未有退回、撤銷或廢止之情事者。但自申報生效通知到達即日起，尚未募足並收足現金款項而經主管機關撤銷或廢止者，不在此限。</a:t>
                      </a:r>
                      <a:endParaRPr lang="en-US" altLang="zh-TW" sz="2000" dirty="0" smtClean="0">
                        <a:latin typeface="標楷體" pitchFamily="65" charset="-120"/>
                        <a:ea typeface="標楷體" pitchFamily="65" charset="-120"/>
                      </a:endParaRPr>
                    </a:p>
                    <a:p>
                      <a:pPr marL="893763" indent="-530225" algn="just">
                        <a:spcAft>
                          <a:spcPts val="0"/>
                        </a:spcAft>
                        <a:buFont typeface="Wingdings" panose="05000000000000000000" pitchFamily="2" charset="2"/>
                        <a:buNone/>
                      </a:pPr>
                      <a:r>
                        <a:rPr lang="zh-TW" altLang="en-US" sz="2000" dirty="0" smtClean="0">
                          <a:latin typeface="標楷體" pitchFamily="65" charset="-120"/>
                          <a:ea typeface="標楷體" pitchFamily="65" charset="-120"/>
                        </a:rPr>
                        <a:t>五、申報年度及前二年度之現金增資及發行公司債之計畫均按預計進度確實執行，且未有重大變更者。</a:t>
                      </a:r>
                      <a:endParaRPr lang="en-US" altLang="zh-TW" sz="2000" dirty="0" smtClean="0">
                        <a:latin typeface="標楷體" pitchFamily="65" charset="-120"/>
                        <a:ea typeface="標楷體" pitchFamily="65" charset="-120"/>
                      </a:endParaRPr>
                    </a:p>
                    <a:p>
                      <a:pPr marL="893763" indent="-530225" algn="just">
                        <a:spcAft>
                          <a:spcPts val="0"/>
                        </a:spcAft>
                        <a:buFont typeface="Wingdings" panose="05000000000000000000" pitchFamily="2" charset="2"/>
                        <a:buNone/>
                      </a:pPr>
                      <a:r>
                        <a:rPr lang="zh-TW" altLang="en-US" sz="2000" dirty="0" smtClean="0">
                          <a:latin typeface="標楷體" pitchFamily="65" charset="-120"/>
                          <a:ea typeface="標楷體" pitchFamily="65" charset="-120"/>
                        </a:rPr>
                        <a:t>六、所委任之主辦承銷商，申報年度及前二年度未有因辦理有價證券之募集與發行有關業務，經主管機關依證交法第</a:t>
                      </a:r>
                      <a:r>
                        <a:rPr lang="en-US" altLang="zh-TW" sz="2000" dirty="0" smtClean="0">
                          <a:latin typeface="標楷體" pitchFamily="65" charset="-120"/>
                          <a:ea typeface="標楷體" pitchFamily="65" charset="-120"/>
                        </a:rPr>
                        <a:t>66</a:t>
                      </a:r>
                      <a:r>
                        <a:rPr lang="zh-TW" altLang="en-US" sz="2000" dirty="0" smtClean="0">
                          <a:latin typeface="標楷體" pitchFamily="65" charset="-120"/>
                          <a:ea typeface="標楷體" pitchFamily="65" charset="-120"/>
                        </a:rPr>
                        <a:t>條第</a:t>
                      </a:r>
                      <a:r>
                        <a:rPr lang="en-US" altLang="zh-TW" sz="2000" dirty="0" smtClean="0">
                          <a:latin typeface="標楷體" pitchFamily="65" charset="-120"/>
                          <a:ea typeface="標楷體" pitchFamily="65" charset="-120"/>
                        </a:rPr>
                        <a:t>2</a:t>
                      </a:r>
                      <a:r>
                        <a:rPr lang="zh-TW" altLang="en-US" sz="2000" dirty="0" smtClean="0">
                          <a:latin typeface="標楷體" pitchFamily="65" charset="-120"/>
                          <a:ea typeface="標楷體" pitchFamily="65" charset="-120"/>
                        </a:rPr>
                        <a:t>款所為命該公司解除其董事、監察人或經理人之職務以上之處分者。</a:t>
                      </a:r>
                    </a:p>
                  </a:txBody>
                  <a:tcPr marL="91445" marR="91445" marT="45715" marB="4571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929840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標題 1"/>
          <p:cNvSpPr>
            <a:spLocks noGrp="1"/>
          </p:cNvSpPr>
          <p:nvPr>
            <p:ph type="title"/>
          </p:nvPr>
        </p:nvSpPr>
        <p:spPr>
          <a:xfrm>
            <a:off x="559133" y="-141907"/>
            <a:ext cx="8153400" cy="990600"/>
          </a:xfrm>
        </p:spPr>
        <p:txBody>
          <a:bodyPr/>
          <a:lstStyle/>
          <a:p>
            <a:r>
              <a:rPr lang="zh-TW" altLang="en-US" sz="2800" b="1" u="sng" dirty="0" smtClean="0">
                <a:solidFill>
                  <a:srgbClr val="1A0585"/>
                </a:solidFill>
                <a:latin typeface="標楷體" panose="03000509000000000000" pitchFamily="65" charset="-120"/>
                <a:ea typeface="標楷體" panose="03000509000000000000" pitchFamily="65" charset="-120"/>
              </a:rPr>
              <a:t>開放現金增資發行新股得採總括申報方式</a:t>
            </a:r>
            <a:endParaRPr lang="zh-TW" altLang="en-US" sz="2800" dirty="0"/>
          </a:p>
        </p:txBody>
      </p:sp>
      <p:sp>
        <p:nvSpPr>
          <p:cNvPr id="45061" name="矩形 4"/>
          <p:cNvSpPr>
            <a:spLocks noChangeArrowheads="1"/>
          </p:cNvSpPr>
          <p:nvPr/>
        </p:nvSpPr>
        <p:spPr bwMode="auto">
          <a:xfrm>
            <a:off x="7951287" y="664027"/>
            <a:ext cx="11763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TW" sz="1800" b="0" i="0" u="none" strike="noStrike" kern="1200" cap="none" spc="0" normalizeH="0" baseline="0" noProof="0" dirty="0" smtClean="0">
                <a:ln>
                  <a:noFill/>
                </a:ln>
                <a:solidFill>
                  <a:srgbClr val="FF3300"/>
                </a:solidFill>
                <a:effectLst/>
                <a:uLnTx/>
                <a:uFillTx/>
                <a:latin typeface="Arial" panose="020B0604020202020204" pitchFamily="34" charset="0"/>
                <a:ea typeface="新細明體" panose="02020500000000000000" pitchFamily="18" charset="-120"/>
                <a:cs typeface="+mn-cs"/>
              </a:rPr>
              <a:t>111.01.26</a:t>
            </a:r>
            <a:endParaRPr kumimoji="1" lang="zh-TW" altLang="en-US" sz="1800" b="0" i="0" u="none" strike="noStrike" kern="1200" cap="none" spc="0" normalizeH="0" baseline="0" noProof="0" dirty="0">
              <a:ln>
                <a:noFill/>
              </a:ln>
              <a:solidFill>
                <a:srgbClr val="FF3300"/>
              </a:solidFill>
              <a:effectLst/>
              <a:uLnTx/>
              <a:uFillTx/>
              <a:latin typeface="Arial" panose="020B0604020202020204" pitchFamily="34" charset="0"/>
              <a:ea typeface="新細明體" panose="02020500000000000000" pitchFamily="18" charset="-120"/>
              <a:cs typeface="+mn-cs"/>
            </a:endParaRPr>
          </a:p>
        </p:txBody>
      </p:sp>
      <p:sp>
        <p:nvSpPr>
          <p:cNvPr id="4" name="投影片編號版面配置區 3"/>
          <p:cNvSpPr>
            <a:spLocks noGrp="1"/>
          </p:cNvSpPr>
          <p:nvPr>
            <p:ph type="sldNum" sz="quarter" idx="12"/>
          </p:nvPr>
        </p:nvSpPr>
        <p:spPr/>
        <p:txBody>
          <a:bodyPr>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F34AC22-B303-4394-BF4E-7B3775EFB5BC}" type="slidenum">
              <a:rPr kumimoji="0" lang="zh-TW" altLang="en-US" sz="1200" b="0" i="0" u="none" strike="noStrike" kern="1200" cap="none" spc="0" normalizeH="0" baseline="0" noProof="0" smtClean="0">
                <a:ln>
                  <a:noFill/>
                </a:ln>
                <a:solidFill>
                  <a:srgbClr val="898989"/>
                </a:solidFill>
                <a:effectLst/>
                <a:uLnTx/>
                <a:uFillTx/>
                <a:latin typeface="Calibri" panose="020F0502020204030204" pitchFamily="34" charset="0"/>
                <a:ea typeface="新細明體" panose="02020500000000000000" pitchFamily="18" charset="-120"/>
                <a:cs typeface="+mn-cs"/>
              </a:rPr>
              <a:pPr marL="0" marR="0" lvl="0" indent="0" algn="ctr" defTabSz="914400" rtl="0" eaLnBrk="1" fontAlgn="base" latinLnBrk="0" hangingPunct="1">
                <a:lnSpc>
                  <a:spcPct val="100000"/>
                </a:lnSpc>
                <a:spcBef>
                  <a:spcPct val="0"/>
                </a:spcBef>
                <a:spcAft>
                  <a:spcPct val="0"/>
                </a:spcAft>
                <a:buClrTx/>
                <a:buSzTx/>
                <a:buFontTx/>
                <a:buNone/>
                <a:tabLst/>
                <a:defRPr/>
              </a:pPr>
              <a:t>24</a:t>
            </a:fld>
            <a:endParaRPr kumimoji="0" lang="zh-TW" altLang="en-US" sz="1200" b="0" i="0" u="none" strike="noStrike" kern="1200" cap="none" spc="0" normalizeH="0" baseline="0" noProof="0">
              <a:ln>
                <a:noFill/>
              </a:ln>
              <a:solidFill>
                <a:srgbClr val="898989"/>
              </a:solidFill>
              <a:effectLst/>
              <a:uLnTx/>
              <a:uFillTx/>
              <a:latin typeface="Calibri" panose="020F0502020204030204" pitchFamily="34" charset="0"/>
              <a:ea typeface="新細明體" panose="02020500000000000000" pitchFamily="18" charset="-120"/>
              <a:cs typeface="+mn-cs"/>
            </a:endParaRPr>
          </a:p>
        </p:txBody>
      </p:sp>
      <p:sp>
        <p:nvSpPr>
          <p:cNvPr id="9" name="內容版面配置區 2"/>
          <p:cNvSpPr txBox="1">
            <a:spLocks/>
          </p:cNvSpPr>
          <p:nvPr/>
        </p:nvSpPr>
        <p:spPr>
          <a:xfrm>
            <a:off x="395536" y="990600"/>
            <a:ext cx="7128792" cy="916577"/>
          </a:xfrm>
          <a:prstGeom prst="rect">
            <a:avLst/>
          </a:prstGeom>
        </p:spPr>
        <p:txBody>
          <a:bodyPr/>
          <a:lstStyle>
            <a:defPPr>
              <a:defRPr lang="zh-TW"/>
            </a:defPPr>
            <a:lvl1pPr marL="342900" marR="0" lvl="0" indent="-342900" defTabSz="914400" latinLnBrk="0">
              <a:lnSpc>
                <a:spcPct val="100000"/>
              </a:lnSpc>
              <a:spcBef>
                <a:spcPct val="20000"/>
              </a:spcBef>
              <a:buClrTx/>
              <a:buSzTx/>
              <a:buFont typeface="Wingdings" panose="05000000000000000000" pitchFamily="2" charset="2"/>
              <a:buChar char="Ø"/>
              <a:tabLst/>
              <a:defRPr kumimoji="0" sz="1800" b="0" i="0" u="none" strike="noStrike" cap="none" spc="0" normalizeH="0" baseline="0">
                <a:ln>
                  <a:noFill/>
                </a:ln>
                <a:solidFill>
                  <a:srgbClr val="0000CC"/>
                </a:solidFill>
                <a:effectLst/>
                <a:uLnTx/>
                <a:uFillTx/>
                <a:latin typeface="標楷體" panose="03000509000000000000" pitchFamily="65" charset="-120"/>
                <a:ea typeface="標楷體" panose="03000509000000000000" pitchFamily="65" charset="-120"/>
              </a:defRPr>
            </a:lvl1pPr>
            <a:lvl2pPr marL="742950" indent="-285750">
              <a:spcBef>
                <a:spcPct val="20000"/>
              </a:spcBef>
              <a:buFont typeface="Arial" panose="020B0604020202020204" pitchFamily="34" charset="0"/>
              <a:buChar char="–"/>
              <a:defRPr sz="2800">
                <a:latin typeface="+mn-lt"/>
                <a:ea typeface="+mn-ea"/>
              </a:defRPr>
            </a:lvl2pPr>
            <a:lvl3pPr marL="1143000" indent="-228600">
              <a:spcBef>
                <a:spcPct val="20000"/>
              </a:spcBef>
              <a:buFont typeface="Arial" panose="020B0604020202020204" pitchFamily="34" charset="0"/>
              <a:buChar char="•"/>
              <a:defRPr sz="2400">
                <a:latin typeface="+mn-lt"/>
                <a:ea typeface="+mn-ea"/>
              </a:defRPr>
            </a:lvl3pPr>
            <a:lvl4pPr marL="1600200" indent="-228600">
              <a:spcBef>
                <a:spcPct val="20000"/>
              </a:spcBef>
              <a:buFont typeface="Arial" panose="020B0604020202020204" pitchFamily="34" charset="0"/>
              <a:buChar char="–"/>
              <a:defRPr sz="2000">
                <a:latin typeface="+mn-lt"/>
                <a:ea typeface="+mn-ea"/>
              </a:defRPr>
            </a:lvl4pPr>
            <a:lvl5pPr marL="2057400" indent="-228600">
              <a:spcBef>
                <a:spcPct val="20000"/>
              </a:spcBef>
              <a:buFont typeface="Arial" panose="020B0604020202020204" pitchFamily="34" charset="0"/>
              <a:buChar char="»"/>
              <a:defRPr sz="2000">
                <a:latin typeface="+mn-lt"/>
                <a:ea typeface="+mn-ea"/>
              </a:defRPr>
            </a:lvl5pPr>
            <a:lvl6pPr marL="2514600" indent="-228600">
              <a:spcBef>
                <a:spcPct val="20000"/>
              </a:spcBef>
              <a:buFont typeface="Arial" pitchFamily="34" charset="0"/>
              <a:buChar char="•"/>
              <a:defRPr sz="2000">
                <a:latin typeface="+mn-lt"/>
                <a:ea typeface="+mn-ea"/>
              </a:defRPr>
            </a:lvl6pPr>
            <a:lvl7pPr marL="2971800" indent="-228600">
              <a:spcBef>
                <a:spcPct val="20000"/>
              </a:spcBef>
              <a:buFont typeface="Arial" pitchFamily="34" charset="0"/>
              <a:buChar char="•"/>
              <a:defRPr sz="2000">
                <a:latin typeface="+mn-lt"/>
                <a:ea typeface="+mn-ea"/>
              </a:defRPr>
            </a:lvl7pPr>
            <a:lvl8pPr marL="3429000" indent="-228600">
              <a:spcBef>
                <a:spcPct val="20000"/>
              </a:spcBef>
              <a:buFont typeface="Arial" pitchFamily="34" charset="0"/>
              <a:buChar char="•"/>
              <a:defRPr sz="2000">
                <a:latin typeface="+mn-lt"/>
                <a:ea typeface="+mn-ea"/>
              </a:defRPr>
            </a:lvl8pPr>
            <a:lvl9pPr marL="3886200" indent="-228600">
              <a:spcBef>
                <a:spcPct val="20000"/>
              </a:spcBef>
              <a:buFont typeface="Arial" pitchFamily="34" charset="0"/>
              <a:buChar char="•"/>
              <a:defRPr sz="2000">
                <a:latin typeface="+mn-lt"/>
                <a:ea typeface="+mn-ea"/>
              </a:defRPr>
            </a:lvl9pPr>
          </a:lstStyle>
          <a:p>
            <a:r>
              <a:rPr lang="zh-TW" altLang="en-US" dirty="0" smtClean="0"/>
              <a:t>金管會證期局</a:t>
            </a:r>
            <a:r>
              <a:rPr lang="en-US" altLang="zh-TW" dirty="0" smtClean="0"/>
              <a:t>&lt;</a:t>
            </a:r>
            <a:r>
              <a:rPr lang="zh-TW" altLang="en-US" dirty="0" smtClean="0"/>
              <a:t>總括</a:t>
            </a:r>
            <a:r>
              <a:rPr lang="zh-TW" altLang="en-US" dirty="0"/>
              <a:t>申報發行新股適用疑義</a:t>
            </a:r>
            <a:r>
              <a:rPr lang="zh-TW" altLang="en-US" dirty="0" smtClean="0"/>
              <a:t>問答</a:t>
            </a:r>
            <a:r>
              <a:rPr lang="en-US" altLang="zh-TW" dirty="0" smtClean="0"/>
              <a:t>&gt;</a:t>
            </a:r>
            <a:r>
              <a:rPr lang="zh-TW" altLang="en-US" dirty="0" smtClean="0"/>
              <a:t> </a:t>
            </a:r>
            <a:r>
              <a:rPr lang="en-US" altLang="zh-TW" dirty="0" smtClean="0"/>
              <a:t>111.03</a:t>
            </a:r>
            <a:endParaRPr lang="en-US" altLang="zh-TW" dirty="0"/>
          </a:p>
          <a:p>
            <a:pPr marL="0" indent="0">
              <a:buNone/>
            </a:pPr>
            <a:endParaRPr lang="en-US" altLang="zh-TW" dirty="0"/>
          </a:p>
          <a:p>
            <a:endParaRPr lang="zh-TW" altLang="en-US" dirty="0"/>
          </a:p>
        </p:txBody>
      </p:sp>
      <p:graphicFrame>
        <p:nvGraphicFramePr>
          <p:cNvPr id="10" name="表格 9"/>
          <p:cNvGraphicFramePr>
            <a:graphicFrameLocks noGrp="1"/>
          </p:cNvGraphicFramePr>
          <p:nvPr>
            <p:extLst>
              <p:ext uri="{D42A27DB-BD31-4B8C-83A1-F6EECF244321}">
                <p14:modId xmlns:p14="http://schemas.microsoft.com/office/powerpoint/2010/main" val="1978558309"/>
              </p:ext>
            </p:extLst>
          </p:nvPr>
        </p:nvGraphicFramePr>
        <p:xfrm>
          <a:off x="359605" y="1369533"/>
          <a:ext cx="8352928" cy="5151070"/>
        </p:xfrm>
        <a:graphic>
          <a:graphicData uri="http://schemas.openxmlformats.org/drawingml/2006/table">
            <a:tbl>
              <a:tblPr firstRow="1" bandRow="1">
                <a:tableStyleId>{5C22544A-7EE6-4342-B048-85BDC9FD1C3A}</a:tableStyleId>
              </a:tblPr>
              <a:tblGrid>
                <a:gridCol w="8352928">
                  <a:extLst>
                    <a:ext uri="{9D8B030D-6E8A-4147-A177-3AD203B41FA5}">
                      <a16:colId xmlns:a16="http://schemas.microsoft.com/office/drawing/2014/main" val="20000"/>
                    </a:ext>
                  </a:extLst>
                </a:gridCol>
              </a:tblGrid>
              <a:tr h="3962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2000" b="1" kern="1200" dirty="0" smtClean="0">
                          <a:solidFill>
                            <a:schemeClr val="lt1"/>
                          </a:solidFill>
                          <a:latin typeface="標楷體" panose="03000509000000000000" pitchFamily="65" charset="-120"/>
                          <a:ea typeface="標楷體" panose="03000509000000000000" pitchFamily="65" charset="-120"/>
                          <a:cs typeface="+mn-cs"/>
                        </a:rPr>
                        <a:t>募集與發行有價證券處理準則第</a:t>
                      </a:r>
                      <a:r>
                        <a:rPr lang="en-US" altLang="zh-TW" sz="2000" b="1" kern="1200" dirty="0" smtClean="0">
                          <a:solidFill>
                            <a:schemeClr val="lt1"/>
                          </a:solidFill>
                          <a:latin typeface="標楷體" panose="03000509000000000000" pitchFamily="65" charset="-120"/>
                          <a:ea typeface="標楷體" panose="03000509000000000000" pitchFamily="65" charset="-120"/>
                          <a:cs typeface="+mn-cs"/>
                        </a:rPr>
                        <a:t>19-1</a:t>
                      </a:r>
                      <a:r>
                        <a:rPr lang="zh-TW" altLang="en-US" sz="2000" b="1" kern="1200" dirty="0" smtClean="0">
                          <a:solidFill>
                            <a:schemeClr val="lt1"/>
                          </a:solidFill>
                          <a:latin typeface="標楷體" panose="03000509000000000000" pitchFamily="65" charset="-120"/>
                          <a:ea typeface="標楷體" panose="03000509000000000000" pitchFamily="65" charset="-120"/>
                          <a:cs typeface="+mn-cs"/>
                        </a:rPr>
                        <a:t>條</a:t>
                      </a:r>
                      <a:r>
                        <a:rPr lang="en-US" altLang="zh-TW" sz="2000" b="1" kern="1200" dirty="0" smtClean="0">
                          <a:solidFill>
                            <a:schemeClr val="lt1"/>
                          </a:solidFill>
                          <a:latin typeface="標楷體" panose="03000509000000000000" pitchFamily="65" charset="-120"/>
                          <a:ea typeface="標楷體" panose="03000509000000000000" pitchFamily="65" charset="-120"/>
                          <a:cs typeface="+mn-cs"/>
                        </a:rPr>
                        <a:t>~</a:t>
                      </a:r>
                      <a:r>
                        <a:rPr lang="zh-TW" altLang="en-US" sz="2000" b="1" kern="1200" dirty="0" smtClean="0">
                          <a:solidFill>
                            <a:schemeClr val="lt1"/>
                          </a:solidFill>
                          <a:latin typeface="標楷體" panose="03000509000000000000" pitchFamily="65" charset="-120"/>
                          <a:ea typeface="標楷體" panose="03000509000000000000" pitchFamily="65" charset="-120"/>
                          <a:cs typeface="+mn-cs"/>
                        </a:rPr>
                        <a:t>第</a:t>
                      </a:r>
                      <a:r>
                        <a:rPr lang="en-US" altLang="zh-TW" sz="2000" b="1" kern="1200" dirty="0" smtClean="0">
                          <a:solidFill>
                            <a:schemeClr val="lt1"/>
                          </a:solidFill>
                          <a:latin typeface="標楷體" panose="03000509000000000000" pitchFamily="65" charset="-120"/>
                          <a:ea typeface="標楷體" panose="03000509000000000000" pitchFamily="65" charset="-120"/>
                          <a:cs typeface="+mn-cs"/>
                        </a:rPr>
                        <a:t>19-3</a:t>
                      </a:r>
                      <a:r>
                        <a:rPr lang="zh-TW" altLang="en-US" sz="2000" b="1" kern="1200" dirty="0" smtClean="0">
                          <a:solidFill>
                            <a:schemeClr val="lt1"/>
                          </a:solidFill>
                          <a:latin typeface="標楷體" panose="03000509000000000000" pitchFamily="65" charset="-120"/>
                          <a:ea typeface="標楷體" panose="03000509000000000000" pitchFamily="65" charset="-120"/>
                          <a:cs typeface="+mn-cs"/>
                        </a:rPr>
                        <a:t>條　修正</a:t>
                      </a:r>
                      <a:r>
                        <a:rPr lang="zh-TW" altLang="en-US" sz="2000" b="1" dirty="0" smtClean="0">
                          <a:latin typeface="標楷體" panose="03000509000000000000" pitchFamily="65" charset="-120"/>
                          <a:ea typeface="標楷體" panose="03000509000000000000" pitchFamily="65" charset="-120"/>
                        </a:rPr>
                        <a:t>重點內容</a:t>
                      </a:r>
                      <a:endParaRPr lang="zh-TW" altLang="en-US" sz="2000" b="1" dirty="0">
                        <a:latin typeface="標楷體" panose="03000509000000000000" pitchFamily="65" charset="-120"/>
                        <a:ea typeface="標楷體" panose="03000509000000000000" pitchFamily="65" charset="-120"/>
                      </a:endParaRPr>
                    </a:p>
                  </a:txBody>
                  <a:tcPr marL="91445" marR="91445" marT="45715" marB="45715"/>
                </a:tc>
                <a:extLst>
                  <a:ext uri="{0D108BD9-81ED-4DB2-BD59-A6C34878D82A}">
                    <a16:rowId xmlns:a16="http://schemas.microsoft.com/office/drawing/2014/main" val="10000"/>
                  </a:ext>
                </a:extLst>
              </a:tr>
              <a:tr h="552330">
                <a:tc>
                  <a:txBody>
                    <a:bodyPr/>
                    <a:lstStyle/>
                    <a:p>
                      <a:pPr marL="342900" indent="-342900" algn="just">
                        <a:spcAft>
                          <a:spcPts val="0"/>
                        </a:spcAft>
                        <a:buFont typeface="Wingdings" panose="05000000000000000000" pitchFamily="2" charset="2"/>
                        <a:buChar char="n"/>
                      </a:pPr>
                      <a:r>
                        <a:rPr lang="zh-TW" altLang="en-US" sz="1800" b="1" kern="1200" dirty="0" smtClean="0">
                          <a:solidFill>
                            <a:srgbClr val="0000CC"/>
                          </a:solidFill>
                          <a:latin typeface="標楷體" panose="03000509000000000000" pitchFamily="65" charset="-120"/>
                          <a:ea typeface="標楷體" panose="03000509000000000000" pitchFamily="65" charset="-120"/>
                          <a:cs typeface="+mn-cs"/>
                        </a:rPr>
                        <a:t>總括申報預定發行期間</a:t>
                      </a:r>
                      <a:r>
                        <a:rPr lang="en-US" altLang="zh-TW" sz="1800" dirty="0" smtClean="0">
                          <a:latin typeface="標楷體" pitchFamily="65" charset="-120"/>
                          <a:ea typeface="標楷體" pitchFamily="65" charset="-120"/>
                        </a:rPr>
                        <a:t>:</a:t>
                      </a:r>
                    </a:p>
                    <a:p>
                      <a:pPr marL="342900" indent="-342900" algn="just">
                        <a:spcAft>
                          <a:spcPts val="0"/>
                        </a:spcAft>
                        <a:buFont typeface="Wingdings" panose="05000000000000000000" pitchFamily="2" charset="2"/>
                        <a:buChar char="Ø"/>
                      </a:pPr>
                      <a:r>
                        <a:rPr lang="zh-TW" altLang="en-US" sz="1800" dirty="0" smtClean="0">
                          <a:latin typeface="標楷體" pitchFamily="65" charset="-120"/>
                          <a:ea typeface="標楷體" pitchFamily="65" charset="-120"/>
                        </a:rPr>
                        <a:t>預定發行期間，自申報生效日起不得超過二年，發行人並應於向主管機關申報時訂定之。</a:t>
                      </a:r>
                      <a:endParaRPr lang="en-US" altLang="zh-TW" sz="1800" dirty="0" smtClean="0">
                        <a:latin typeface="標楷體" pitchFamily="65" charset="-120"/>
                        <a:ea typeface="標楷體" pitchFamily="65" charset="-120"/>
                      </a:endParaRPr>
                    </a:p>
                  </a:txBody>
                  <a:tcPr marL="91445" marR="91445" marT="45715" marB="45715"/>
                </a:tc>
                <a:extLst>
                  <a:ext uri="{0D108BD9-81ED-4DB2-BD59-A6C34878D82A}">
                    <a16:rowId xmlns:a16="http://schemas.microsoft.com/office/drawing/2014/main" val="10001"/>
                  </a:ext>
                </a:extLst>
              </a:tr>
              <a:tr h="549284">
                <a:tc>
                  <a:txBody>
                    <a:bodyPr/>
                    <a:lstStyle/>
                    <a:p>
                      <a:pPr marL="342900" indent="-342900" algn="just" defTabSz="914400" rtl="0" eaLnBrk="1" latinLnBrk="0" hangingPunct="1">
                        <a:spcAft>
                          <a:spcPts val="0"/>
                        </a:spcAft>
                        <a:buFont typeface="Wingdings" panose="05000000000000000000" pitchFamily="2" charset="2"/>
                        <a:buChar char="n"/>
                      </a:pPr>
                      <a:r>
                        <a:rPr lang="zh-TW" altLang="en-US" sz="1800" b="1" kern="1200" dirty="0" smtClean="0">
                          <a:solidFill>
                            <a:srgbClr val="0000CC"/>
                          </a:solidFill>
                          <a:latin typeface="標楷體" panose="03000509000000000000" pitchFamily="65" charset="-120"/>
                          <a:ea typeface="標楷體" panose="03000509000000000000" pitchFamily="65" charset="-120"/>
                          <a:cs typeface="+mn-cs"/>
                        </a:rPr>
                        <a:t>首次發行額度</a:t>
                      </a:r>
                      <a:r>
                        <a:rPr lang="en-US" altLang="zh-TW" sz="1800" b="1" kern="1200" dirty="0" smtClean="0">
                          <a:solidFill>
                            <a:srgbClr val="0000CC"/>
                          </a:solidFill>
                          <a:latin typeface="標楷體" panose="03000509000000000000" pitchFamily="65" charset="-120"/>
                          <a:ea typeface="標楷體" panose="03000509000000000000" pitchFamily="65" charset="-120"/>
                          <a:cs typeface="+mn-cs"/>
                        </a:rPr>
                        <a:t>:</a:t>
                      </a:r>
                    </a:p>
                    <a:p>
                      <a:pPr marL="342900" indent="-342900" algn="just" defTabSz="914400" rtl="0" eaLnBrk="1" latinLnBrk="0" hangingPunct="1">
                        <a:spcAft>
                          <a:spcPts val="0"/>
                        </a:spcAft>
                        <a:buFont typeface="Wingdings" panose="05000000000000000000" pitchFamily="2" charset="2"/>
                        <a:buChar char="Ø"/>
                      </a:pPr>
                      <a:r>
                        <a:rPr lang="zh-TW" altLang="en-US" sz="1800" b="0" kern="1200" dirty="0" smtClean="0">
                          <a:solidFill>
                            <a:schemeClr val="dk1"/>
                          </a:solidFill>
                          <a:latin typeface="標楷體" pitchFamily="65" charset="-120"/>
                          <a:ea typeface="標楷體" pitchFamily="65" charset="-120"/>
                          <a:cs typeface="+mn-cs"/>
                        </a:rPr>
                        <a:t>發行人辦理總括申報發行新股者，首次發行額度應達申報總額度</a:t>
                      </a:r>
                      <a:r>
                        <a:rPr lang="en-US" altLang="zh-TW" sz="1800" b="0" kern="1200" dirty="0" smtClean="0">
                          <a:solidFill>
                            <a:schemeClr val="dk1"/>
                          </a:solidFill>
                          <a:latin typeface="標楷體" pitchFamily="65" charset="-120"/>
                          <a:ea typeface="標楷體" pitchFamily="65" charset="-120"/>
                          <a:cs typeface="+mn-cs"/>
                        </a:rPr>
                        <a:t>50%</a:t>
                      </a:r>
                      <a:r>
                        <a:rPr lang="zh-TW" altLang="en-US" sz="1800" b="0" kern="1200" dirty="0" smtClean="0">
                          <a:solidFill>
                            <a:schemeClr val="dk1"/>
                          </a:solidFill>
                          <a:latin typeface="標楷體" pitchFamily="65" charset="-120"/>
                          <a:ea typeface="標楷體" pitchFamily="65" charset="-120"/>
                          <a:cs typeface="+mn-cs"/>
                        </a:rPr>
                        <a:t>以上。</a:t>
                      </a:r>
                      <a:endParaRPr lang="en-US" altLang="zh-TW" sz="1800" b="0" kern="1200" dirty="0" smtClean="0">
                        <a:solidFill>
                          <a:schemeClr val="dk1"/>
                        </a:solidFill>
                        <a:latin typeface="標楷體" pitchFamily="65" charset="-120"/>
                        <a:ea typeface="標楷體" pitchFamily="65" charset="-120"/>
                        <a:cs typeface="+mn-cs"/>
                      </a:endParaRPr>
                    </a:p>
                  </a:txBody>
                  <a:tcPr marL="91445" marR="91445" marT="45715" marB="45715"/>
                </a:tc>
                <a:extLst>
                  <a:ext uri="{0D108BD9-81ED-4DB2-BD59-A6C34878D82A}">
                    <a16:rowId xmlns:a16="http://schemas.microsoft.com/office/drawing/2014/main" val="3504414198"/>
                  </a:ext>
                </a:extLst>
              </a:tr>
              <a:tr h="1208670">
                <a:tc>
                  <a:txBody>
                    <a:bodyPr/>
                    <a:lstStyle/>
                    <a:p>
                      <a:pPr marL="342900" indent="-342900" algn="just" defTabSz="914400" rtl="0" eaLnBrk="1" latinLnBrk="0" hangingPunct="1">
                        <a:spcAft>
                          <a:spcPts val="0"/>
                        </a:spcAft>
                        <a:buFont typeface="Wingdings" panose="05000000000000000000" pitchFamily="2" charset="2"/>
                        <a:buChar char="n"/>
                      </a:pPr>
                      <a:r>
                        <a:rPr lang="zh-TW" altLang="en-US" sz="1800" b="1" kern="1200" dirty="0" smtClean="0">
                          <a:solidFill>
                            <a:srgbClr val="0000CC"/>
                          </a:solidFill>
                          <a:latin typeface="標楷體" panose="03000509000000000000" pitchFamily="65" charset="-120"/>
                          <a:ea typeface="標楷體" panose="03000509000000000000" pitchFamily="65" charset="-120"/>
                          <a:cs typeface="+mn-cs"/>
                        </a:rPr>
                        <a:t>須經董事會重度決議</a:t>
                      </a:r>
                      <a:r>
                        <a:rPr lang="en-US" altLang="zh-TW" sz="1800" b="1" kern="1200" dirty="0" smtClean="0">
                          <a:solidFill>
                            <a:srgbClr val="0000CC"/>
                          </a:solidFill>
                          <a:latin typeface="標楷體" panose="03000509000000000000" pitchFamily="65" charset="-120"/>
                          <a:ea typeface="標楷體" panose="03000509000000000000" pitchFamily="65" charset="-120"/>
                          <a:cs typeface="+mn-cs"/>
                        </a:rPr>
                        <a:t>:</a:t>
                      </a:r>
                    </a:p>
                    <a:p>
                      <a:pPr marL="285750" indent="-285750" algn="just" defTabSz="914400" rtl="0" eaLnBrk="1" latinLnBrk="0" hangingPunct="1">
                        <a:spcAft>
                          <a:spcPts val="0"/>
                        </a:spcAft>
                        <a:buFont typeface="Wingdings" panose="05000000000000000000" pitchFamily="2" charset="2"/>
                        <a:buChar char="Ø"/>
                      </a:pPr>
                      <a:r>
                        <a:rPr lang="zh-TW" altLang="en-US" sz="1800" b="0" kern="1200" dirty="0" smtClean="0">
                          <a:solidFill>
                            <a:schemeClr val="dk1"/>
                          </a:solidFill>
                          <a:latin typeface="標楷體" pitchFamily="65" charset="-120"/>
                          <a:ea typeface="標楷體" pitchFamily="65" charset="-120"/>
                          <a:cs typeface="+mn-cs"/>
                        </a:rPr>
                        <a:t>發行人辦理總括申報發行新股者，應將預定發行新股總額度、預定發行期間、預定計畫用途、資金來源及預定進度等內容，經董事會三分之二以上董事出席及出席董事超過二分之一之同意。</a:t>
                      </a:r>
                      <a:endParaRPr lang="en-US" altLang="zh-TW" sz="1800" b="0" kern="1200" dirty="0" smtClean="0">
                        <a:solidFill>
                          <a:schemeClr val="dk1"/>
                        </a:solidFill>
                        <a:latin typeface="標楷體" pitchFamily="65" charset="-120"/>
                        <a:ea typeface="標楷體" pitchFamily="65" charset="-120"/>
                        <a:cs typeface="+mn-cs"/>
                      </a:endParaRPr>
                    </a:p>
                    <a:p>
                      <a:pPr marL="285750" indent="-285750" algn="just" defTabSz="914400" rtl="0" eaLnBrk="1" latinLnBrk="0" hangingPunct="1">
                        <a:spcAft>
                          <a:spcPts val="0"/>
                        </a:spcAft>
                        <a:buFont typeface="Wingdings" panose="05000000000000000000" pitchFamily="2" charset="2"/>
                        <a:buChar char="Ø"/>
                      </a:pPr>
                      <a:r>
                        <a:rPr lang="zh-TW" altLang="en-US" sz="1800" b="0" kern="1200" dirty="0" smtClean="0">
                          <a:solidFill>
                            <a:schemeClr val="dk1"/>
                          </a:solidFill>
                          <a:latin typeface="標楷體" pitchFamily="65" charset="-120"/>
                          <a:ea typeface="標楷體" pitchFamily="65" charset="-120"/>
                          <a:cs typeface="+mn-cs"/>
                        </a:rPr>
                        <a:t>總括申報首次發行新股及各次追補發行新股，依公司法第</a:t>
                      </a:r>
                      <a:r>
                        <a:rPr lang="en-US" altLang="zh-TW" sz="1800" b="0" kern="1200" dirty="0" smtClean="0">
                          <a:solidFill>
                            <a:schemeClr val="dk1"/>
                          </a:solidFill>
                          <a:latin typeface="標楷體" pitchFamily="65" charset="-120"/>
                          <a:ea typeface="標楷體" pitchFamily="65" charset="-120"/>
                          <a:cs typeface="+mn-cs"/>
                        </a:rPr>
                        <a:t>266</a:t>
                      </a:r>
                      <a:r>
                        <a:rPr lang="zh-TW" altLang="en-US" sz="1800" b="0" kern="1200" dirty="0" smtClean="0">
                          <a:solidFill>
                            <a:schemeClr val="dk1"/>
                          </a:solidFill>
                          <a:latin typeface="標楷體" pitchFamily="65" charset="-120"/>
                          <a:ea typeface="標楷體" pitchFamily="65" charset="-120"/>
                          <a:cs typeface="+mn-cs"/>
                        </a:rPr>
                        <a:t>條第</a:t>
                      </a:r>
                      <a:r>
                        <a:rPr lang="en-US" altLang="zh-TW" sz="1800" b="0" kern="1200" dirty="0" smtClean="0">
                          <a:solidFill>
                            <a:schemeClr val="dk1"/>
                          </a:solidFill>
                          <a:latin typeface="標楷體" pitchFamily="65" charset="-120"/>
                          <a:ea typeface="標楷體" pitchFamily="65" charset="-120"/>
                          <a:cs typeface="+mn-cs"/>
                        </a:rPr>
                        <a:t>2</a:t>
                      </a:r>
                      <a:r>
                        <a:rPr lang="zh-TW" altLang="en-US" sz="1800" b="0" kern="1200" dirty="0" smtClean="0">
                          <a:solidFill>
                            <a:schemeClr val="dk1"/>
                          </a:solidFill>
                          <a:latin typeface="標楷體" pitchFamily="65" charset="-120"/>
                          <a:ea typeface="標楷體" pitchFamily="65" charset="-120"/>
                          <a:cs typeface="+mn-cs"/>
                        </a:rPr>
                        <a:t>項規定，均須經董事會重度決議。</a:t>
                      </a:r>
                      <a:endParaRPr lang="en-US" altLang="zh-TW" sz="1800" b="0" kern="1200" dirty="0" smtClean="0">
                        <a:solidFill>
                          <a:schemeClr val="dk1"/>
                        </a:solidFill>
                        <a:latin typeface="標楷體" pitchFamily="65" charset="-120"/>
                        <a:ea typeface="標楷體" pitchFamily="65" charset="-120"/>
                        <a:cs typeface="+mn-cs"/>
                      </a:endParaRPr>
                    </a:p>
                  </a:txBody>
                  <a:tcPr marL="91445" marR="91445" marT="45715" marB="45715"/>
                </a:tc>
                <a:extLst>
                  <a:ext uri="{0D108BD9-81ED-4DB2-BD59-A6C34878D82A}">
                    <a16:rowId xmlns:a16="http://schemas.microsoft.com/office/drawing/2014/main" val="413910083"/>
                  </a:ext>
                </a:extLst>
              </a:tr>
              <a:tr h="1208670">
                <a:tc>
                  <a:txBody>
                    <a:bodyPr/>
                    <a:lstStyle/>
                    <a:p>
                      <a:pPr marL="342900" indent="-342900" algn="just" defTabSz="914400" rtl="0" eaLnBrk="1" latinLnBrk="0" hangingPunct="1">
                        <a:spcAft>
                          <a:spcPts val="0"/>
                        </a:spcAft>
                        <a:buFont typeface="Wingdings" panose="05000000000000000000" pitchFamily="2" charset="2"/>
                        <a:buChar char="n"/>
                      </a:pPr>
                      <a:r>
                        <a:rPr lang="zh-TW" altLang="en-US" sz="1800" b="1" kern="1200" dirty="0" smtClean="0">
                          <a:solidFill>
                            <a:srgbClr val="0000CC"/>
                          </a:solidFill>
                          <a:latin typeface="標楷體" panose="03000509000000000000" pitchFamily="65" charset="-120"/>
                          <a:ea typeface="標楷體" panose="03000509000000000000" pitchFamily="65" charset="-120"/>
                          <a:cs typeface="+mn-cs"/>
                        </a:rPr>
                        <a:t>追補發行新股向主管機關備查</a:t>
                      </a:r>
                      <a:r>
                        <a:rPr lang="en-US" altLang="zh-TW" sz="1800" b="1" kern="1200" dirty="0" smtClean="0">
                          <a:solidFill>
                            <a:srgbClr val="0000CC"/>
                          </a:solidFill>
                          <a:latin typeface="標楷體" panose="03000509000000000000" pitchFamily="65" charset="-120"/>
                          <a:ea typeface="標楷體" panose="03000509000000000000" pitchFamily="65" charset="-120"/>
                          <a:cs typeface="+mn-cs"/>
                        </a:rPr>
                        <a:t>:</a:t>
                      </a:r>
                    </a:p>
                    <a:p>
                      <a:pPr marL="285750" indent="-285750" algn="just" defTabSz="914400" rtl="0" eaLnBrk="1" latinLnBrk="0" hangingPunct="1">
                        <a:spcAft>
                          <a:spcPts val="0"/>
                        </a:spcAft>
                        <a:buFont typeface="Wingdings" panose="05000000000000000000" pitchFamily="2" charset="2"/>
                        <a:buChar char="Ø"/>
                      </a:pPr>
                      <a:r>
                        <a:rPr lang="zh-TW" altLang="en-US" sz="1800" b="0" kern="1200" dirty="0" smtClean="0">
                          <a:solidFill>
                            <a:schemeClr val="dk1"/>
                          </a:solidFill>
                          <a:latin typeface="標楷體" pitchFamily="65" charset="-120"/>
                          <a:ea typeface="標楷體" pitchFamily="65" charset="-120"/>
                          <a:cs typeface="+mn-cs"/>
                        </a:rPr>
                        <a:t>發行人辦理追補發行新股應於主辦證券承銷商出具評估總結意見之日起三十日內依公司法第二百七十三條規定辦理，且應於主辦證券承銷商出具評估總結意見之日起三個月內收足款項，並於收足款項後之次一營業日，檢具發行新股總括申報追補書，載明應記載事項，連同應檢附書件，報請主管機關備查。</a:t>
                      </a:r>
                      <a:endParaRPr lang="en-US" altLang="zh-TW" sz="1800" b="0" kern="1200" dirty="0" smtClean="0">
                        <a:solidFill>
                          <a:schemeClr val="dk1"/>
                        </a:solidFill>
                        <a:latin typeface="標楷體" pitchFamily="65" charset="-120"/>
                        <a:ea typeface="標楷體" pitchFamily="65" charset="-120"/>
                        <a:cs typeface="+mn-cs"/>
                      </a:endParaRPr>
                    </a:p>
                  </a:txBody>
                  <a:tcPr marL="91445" marR="91445" marT="45715" marB="45715"/>
                </a:tc>
                <a:extLst>
                  <a:ext uri="{0D108BD9-81ED-4DB2-BD59-A6C34878D82A}">
                    <a16:rowId xmlns:a16="http://schemas.microsoft.com/office/drawing/2014/main" val="1941315167"/>
                  </a:ext>
                </a:extLst>
              </a:tr>
            </a:tbl>
          </a:graphicData>
        </a:graphic>
      </p:graphicFrame>
    </p:spTree>
    <p:extLst>
      <p:ext uri="{BB962C8B-B14F-4D97-AF65-F5344CB8AC3E}">
        <p14:creationId xmlns:p14="http://schemas.microsoft.com/office/powerpoint/2010/main" val="5332611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標題 1"/>
          <p:cNvSpPr>
            <a:spLocks noGrp="1"/>
          </p:cNvSpPr>
          <p:nvPr>
            <p:ph type="title"/>
          </p:nvPr>
        </p:nvSpPr>
        <p:spPr>
          <a:xfrm>
            <a:off x="555070" y="-86840"/>
            <a:ext cx="8153400" cy="990600"/>
          </a:xfrm>
        </p:spPr>
        <p:txBody>
          <a:bodyPr/>
          <a:lstStyle/>
          <a:p>
            <a:r>
              <a:rPr lang="zh-TW" altLang="en-US" sz="2800" b="1" u="sng" dirty="0">
                <a:solidFill>
                  <a:srgbClr val="1A0585"/>
                </a:solidFill>
                <a:latin typeface="標楷體" panose="03000509000000000000" pitchFamily="65" charset="-120"/>
                <a:ea typeface="標楷體" panose="03000509000000000000" pitchFamily="65" charset="-120"/>
              </a:rPr>
              <a:t>開放現金增資發行新股得採總括申報方式</a:t>
            </a:r>
            <a:endParaRPr lang="zh-TW" altLang="en-US" sz="2800" dirty="0"/>
          </a:p>
        </p:txBody>
      </p:sp>
      <p:sp>
        <p:nvSpPr>
          <p:cNvPr id="45061" name="矩形 4"/>
          <p:cNvSpPr>
            <a:spLocks noChangeArrowheads="1"/>
          </p:cNvSpPr>
          <p:nvPr/>
        </p:nvSpPr>
        <p:spPr bwMode="auto">
          <a:xfrm>
            <a:off x="7935980" y="563036"/>
            <a:ext cx="11763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TW" sz="1800" b="0" i="0" u="none" strike="noStrike" kern="1200" cap="none" spc="0" normalizeH="0" baseline="0" noProof="0" dirty="0" smtClean="0">
                <a:ln>
                  <a:noFill/>
                </a:ln>
                <a:solidFill>
                  <a:srgbClr val="FF3300"/>
                </a:solidFill>
                <a:effectLst/>
                <a:uLnTx/>
                <a:uFillTx/>
                <a:latin typeface="Arial" panose="020B0604020202020204" pitchFamily="34" charset="0"/>
                <a:ea typeface="新細明體" panose="02020500000000000000" pitchFamily="18" charset="-120"/>
                <a:cs typeface="+mn-cs"/>
              </a:rPr>
              <a:t>111.02.07</a:t>
            </a:r>
            <a:endParaRPr kumimoji="1" lang="zh-TW" altLang="en-US" sz="1800" b="0" i="0" u="none" strike="noStrike" kern="1200" cap="none" spc="0" normalizeH="0" baseline="0" noProof="0" dirty="0">
              <a:ln>
                <a:noFill/>
              </a:ln>
              <a:solidFill>
                <a:srgbClr val="FF3300"/>
              </a:solidFill>
              <a:effectLst/>
              <a:uLnTx/>
              <a:uFillTx/>
              <a:latin typeface="Arial" panose="020B0604020202020204" pitchFamily="34" charset="0"/>
              <a:ea typeface="新細明體" panose="02020500000000000000" pitchFamily="18" charset="-120"/>
              <a:cs typeface="+mn-cs"/>
            </a:endParaRPr>
          </a:p>
        </p:txBody>
      </p:sp>
      <p:graphicFrame>
        <p:nvGraphicFramePr>
          <p:cNvPr id="5" name="表格 4"/>
          <p:cNvGraphicFramePr>
            <a:graphicFrameLocks noGrp="1"/>
          </p:cNvGraphicFramePr>
          <p:nvPr>
            <p:extLst>
              <p:ext uri="{D42A27DB-BD31-4B8C-83A1-F6EECF244321}">
                <p14:modId xmlns:p14="http://schemas.microsoft.com/office/powerpoint/2010/main" val="1032239582"/>
              </p:ext>
            </p:extLst>
          </p:nvPr>
        </p:nvGraphicFramePr>
        <p:xfrm>
          <a:off x="683568" y="1259543"/>
          <a:ext cx="7896404" cy="5096806"/>
        </p:xfrm>
        <a:graphic>
          <a:graphicData uri="http://schemas.openxmlformats.org/drawingml/2006/table">
            <a:tbl>
              <a:tblPr firstRow="1" bandRow="1">
                <a:tableStyleId>{5C22544A-7EE6-4342-B048-85BDC9FD1C3A}</a:tableStyleId>
              </a:tblPr>
              <a:tblGrid>
                <a:gridCol w="7896404">
                  <a:extLst>
                    <a:ext uri="{9D8B030D-6E8A-4147-A177-3AD203B41FA5}">
                      <a16:colId xmlns:a16="http://schemas.microsoft.com/office/drawing/2014/main" val="3696198690"/>
                    </a:ext>
                  </a:extLst>
                </a:gridCol>
              </a:tblGrid>
              <a:tr h="480408">
                <a:tc>
                  <a:txBody>
                    <a:bodyPr/>
                    <a:lstStyle/>
                    <a:p>
                      <a:pPr algn="ctr"/>
                      <a:r>
                        <a:rPr lang="zh-TW" altLang="en-US" sz="2400" b="1" dirty="0" smtClean="0">
                          <a:latin typeface="標楷體" panose="03000509000000000000" pitchFamily="65" charset="-120"/>
                          <a:ea typeface="標楷體" panose="03000509000000000000" pitchFamily="65" charset="-120"/>
                        </a:rPr>
                        <a:t>營業細則第</a:t>
                      </a:r>
                      <a:r>
                        <a:rPr lang="en-US" altLang="zh-TW" sz="2400" b="1" dirty="0" smtClean="0">
                          <a:latin typeface="標楷體" panose="03000509000000000000" pitchFamily="65" charset="-120"/>
                          <a:ea typeface="標楷體" panose="03000509000000000000" pitchFamily="65" charset="-120"/>
                        </a:rPr>
                        <a:t>47</a:t>
                      </a:r>
                      <a:r>
                        <a:rPr lang="zh-TW" altLang="en-US" sz="2400" b="1" dirty="0" smtClean="0">
                          <a:latin typeface="標楷體" panose="03000509000000000000" pitchFamily="65" charset="-120"/>
                          <a:ea typeface="標楷體" panose="03000509000000000000" pitchFamily="65" charset="-120"/>
                        </a:rPr>
                        <a:t>條 修正</a:t>
                      </a:r>
                      <a:r>
                        <a:rPr lang="zh-TW" altLang="en-US" sz="2400" b="1" dirty="0">
                          <a:latin typeface="標楷體" panose="03000509000000000000" pitchFamily="65" charset="-120"/>
                          <a:ea typeface="標楷體" panose="03000509000000000000" pitchFamily="65" charset="-120"/>
                        </a:rPr>
                        <a:t>內容</a:t>
                      </a:r>
                    </a:p>
                  </a:txBody>
                  <a:tcPr marL="91439" marR="91439" marT="45733" marB="45733"/>
                </a:tc>
                <a:extLst>
                  <a:ext uri="{0D108BD9-81ED-4DB2-BD59-A6C34878D82A}">
                    <a16:rowId xmlns:a16="http://schemas.microsoft.com/office/drawing/2014/main" val="3412348199"/>
                  </a:ext>
                </a:extLst>
              </a:tr>
              <a:tr h="1638040">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zh-TW" altLang="en-US" sz="2400" dirty="0" smtClean="0">
                          <a:latin typeface="標楷體" pitchFamily="65" charset="-120"/>
                          <a:ea typeface="標楷體" pitchFamily="65" charset="-120"/>
                        </a:rPr>
                        <a:t>上市公司、創新板上市公司、第一上市公司或創新板第一上市公司應依規定時間檢送下列資料：</a:t>
                      </a:r>
                      <a:endParaRPr lang="en-US" altLang="zh-TW" sz="2400" dirty="0" smtClean="0">
                        <a:latin typeface="標楷體" pitchFamily="65" charset="-120"/>
                        <a:ea typeface="標楷體" pitchFamily="65" charset="-12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zh-TW" altLang="en-US" sz="2400" dirty="0" smtClean="0">
                          <a:latin typeface="標楷體" pitchFamily="65" charset="-120"/>
                          <a:ea typeface="標楷體" pitchFamily="65" charset="-120"/>
                        </a:rPr>
                        <a:t>四、經核准募集發行有價證券</a:t>
                      </a:r>
                      <a:r>
                        <a:rPr lang="zh-TW" altLang="en-US" sz="2400" u="sng" dirty="0" smtClean="0">
                          <a:solidFill>
                            <a:srgbClr val="FF0000"/>
                          </a:solidFill>
                          <a:latin typeface="標楷體" pitchFamily="65" charset="-120"/>
                          <a:ea typeface="標楷體" pitchFamily="65" charset="-120"/>
                        </a:rPr>
                        <a:t>或辦理追補發行</a:t>
                      </a:r>
                      <a:r>
                        <a:rPr lang="zh-TW" altLang="en-US" sz="2400" dirty="0" smtClean="0">
                          <a:latin typeface="標楷體" pitchFamily="65" charset="-120"/>
                          <a:ea typeface="標楷體" pitchFamily="65" charset="-120"/>
                        </a:rPr>
                        <a:t>時，應檢送公開說明書</a:t>
                      </a:r>
                      <a:r>
                        <a:rPr lang="zh-TW" altLang="en-US" sz="2400" u="sng" dirty="0" smtClean="0">
                          <a:solidFill>
                            <a:srgbClr val="FF0000"/>
                          </a:solidFill>
                          <a:latin typeface="標楷體" pitchFamily="65" charset="-120"/>
                          <a:ea typeface="標楷體" pitchFamily="65" charset="-120"/>
                        </a:rPr>
                        <a:t>一</a:t>
                      </a:r>
                      <a:r>
                        <a:rPr lang="zh-TW" altLang="en-US" sz="2400" dirty="0" smtClean="0">
                          <a:latin typeface="標楷體" pitchFamily="65" charset="-120"/>
                          <a:ea typeface="標楷體" pitchFamily="65" charset="-120"/>
                        </a:rPr>
                        <a:t>份。</a:t>
                      </a:r>
                      <a:endParaRPr lang="zh-TW" altLang="en-US" sz="2400" dirty="0">
                        <a:latin typeface="標楷體" pitchFamily="65" charset="-120"/>
                        <a:ea typeface="標楷體" pitchFamily="65" charset="-120"/>
                      </a:endParaRPr>
                    </a:p>
                  </a:txBody>
                  <a:tcPr/>
                </a:tc>
                <a:extLst>
                  <a:ext uri="{0D108BD9-81ED-4DB2-BD59-A6C34878D82A}">
                    <a16:rowId xmlns:a16="http://schemas.microsoft.com/office/drawing/2014/main" val="4007939308"/>
                  </a:ext>
                </a:extLst>
              </a:tr>
              <a:tr h="2978358">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zh-TW" altLang="en-US" sz="2000" dirty="0" smtClean="0">
                          <a:latin typeface="標楷體" pitchFamily="65" charset="-120"/>
                          <a:ea typeface="標楷體" pitchFamily="65" charset="-120"/>
                        </a:rPr>
                        <a:t>修正理由</a:t>
                      </a:r>
                      <a:r>
                        <a:rPr lang="en-US" altLang="zh-TW" sz="2000" dirty="0" smtClean="0">
                          <a:latin typeface="標楷體" pitchFamily="65" charset="-120"/>
                          <a:ea typeface="標楷體" pitchFamily="65" charset="-120"/>
                        </a:rPr>
                        <a:t>:</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zh-TW" altLang="en-US" sz="2000" dirty="0" smtClean="0">
                          <a:latin typeface="標楷體" pitchFamily="65" charset="-120"/>
                          <a:ea typeface="標楷體" pitchFamily="65" charset="-120"/>
                        </a:rPr>
                        <a:t>配合發行人募集與發行有價證券處理準則第十九條之一至第十九條之三規定，開放我國企業現金發行新股得採總括申報方式辦理，爰修正本條第一項第四款，明定上市公司、創新板上市公司發行新股採總括申報者，於辦理追補發行時應檢送公開說明書予本公司。</a:t>
                      </a:r>
                      <a:endParaRPr lang="en-US" altLang="zh-TW" sz="2000" dirty="0" smtClean="0">
                        <a:latin typeface="標楷體" pitchFamily="65" charset="-120"/>
                        <a:ea typeface="標楷體" pitchFamily="65" charset="-12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zh-TW" altLang="en-US" sz="2000" dirty="0" smtClean="0">
                          <a:latin typeface="標楷體" pitchFamily="65" charset="-120"/>
                          <a:ea typeface="標楷體" pitchFamily="65" charset="-120"/>
                        </a:rPr>
                        <a:t>考量投資人至公開資訊觀測站瀏覽或下載公開說明書電子檔案閱覽已相當便利，且為降低發行人印製公開說明書之成本，並參照第一項第三、五款有關發行人應檢送股東會年報、財務報告之份數，爰修正第一項第四款應檢送公開說明書之份數為一份。</a:t>
                      </a:r>
                      <a:endParaRPr lang="zh-TW" altLang="en-US" sz="2000" dirty="0">
                        <a:latin typeface="標楷體" pitchFamily="65" charset="-120"/>
                        <a:ea typeface="標楷體" pitchFamily="65" charset="-120"/>
                      </a:endParaRPr>
                    </a:p>
                  </a:txBody>
                  <a:tcPr/>
                </a:tc>
                <a:extLst>
                  <a:ext uri="{0D108BD9-81ED-4DB2-BD59-A6C34878D82A}">
                    <a16:rowId xmlns:a16="http://schemas.microsoft.com/office/drawing/2014/main" val="105928434"/>
                  </a:ext>
                </a:extLst>
              </a:tr>
            </a:tbl>
          </a:graphicData>
        </a:graphic>
      </p:graphicFrame>
      <p:sp>
        <p:nvSpPr>
          <p:cNvPr id="3" name="投影片編號版面配置區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F34AC22-B303-4394-BF4E-7B3775EFB5BC}" type="slidenum">
              <a:rPr kumimoji="0" lang="zh-TW" altLang="en-US" sz="1200" b="0" i="0" u="none" strike="noStrike" kern="1200" cap="none" spc="0" normalizeH="0" baseline="0" noProof="0" smtClean="0">
                <a:ln>
                  <a:noFill/>
                </a:ln>
                <a:solidFill>
                  <a:srgbClr val="898989"/>
                </a:solidFill>
                <a:effectLst/>
                <a:uLnTx/>
                <a:uFillTx/>
                <a:latin typeface="Calibri" panose="020F0502020204030204" pitchFamily="34" charset="0"/>
                <a:ea typeface="新細明體" panose="02020500000000000000" pitchFamily="18" charset="-120"/>
                <a:cs typeface="+mn-cs"/>
              </a:rPr>
              <a:pPr marL="0" marR="0" lvl="0" indent="0" algn="ctr" defTabSz="914400" rtl="0" eaLnBrk="1" fontAlgn="base" latinLnBrk="0" hangingPunct="1">
                <a:lnSpc>
                  <a:spcPct val="100000"/>
                </a:lnSpc>
                <a:spcBef>
                  <a:spcPct val="0"/>
                </a:spcBef>
                <a:spcAft>
                  <a:spcPct val="0"/>
                </a:spcAft>
                <a:buClrTx/>
                <a:buSzTx/>
                <a:buFontTx/>
                <a:buNone/>
                <a:tabLst/>
                <a:defRPr/>
              </a:pPr>
              <a:t>25</a:t>
            </a:fld>
            <a:endParaRPr kumimoji="0" lang="zh-TW" altLang="en-US" sz="1200" b="0" i="0" u="none" strike="noStrike" kern="1200" cap="none" spc="0" normalizeH="0" baseline="0" noProof="0">
              <a:ln>
                <a:noFill/>
              </a:ln>
              <a:solidFill>
                <a:srgbClr val="898989"/>
              </a:solidFill>
              <a:effectLst/>
              <a:uLnTx/>
              <a:uFillTx/>
              <a:latin typeface="Calibri" panose="020F0502020204030204" pitchFamily="34" charset="0"/>
              <a:ea typeface="新細明體" panose="02020500000000000000" pitchFamily="18" charset="-120"/>
              <a:cs typeface="+mn-cs"/>
            </a:endParaRPr>
          </a:p>
        </p:txBody>
      </p:sp>
    </p:spTree>
    <p:extLst>
      <p:ext uri="{BB962C8B-B14F-4D97-AF65-F5344CB8AC3E}">
        <p14:creationId xmlns:p14="http://schemas.microsoft.com/office/powerpoint/2010/main" val="38290148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標題 1"/>
          <p:cNvSpPr>
            <a:spLocks noGrp="1"/>
          </p:cNvSpPr>
          <p:nvPr>
            <p:ph type="title"/>
          </p:nvPr>
        </p:nvSpPr>
        <p:spPr>
          <a:xfrm>
            <a:off x="576843" y="-99392"/>
            <a:ext cx="8153400" cy="990600"/>
          </a:xfrm>
        </p:spPr>
        <p:txBody>
          <a:bodyPr/>
          <a:lstStyle/>
          <a:p>
            <a:pPr algn="ctr"/>
            <a:r>
              <a:rPr lang="zh-TW" altLang="en-US" sz="2800" b="1" u="sng" dirty="0" smtClean="0">
                <a:solidFill>
                  <a:srgbClr val="1A0585"/>
                </a:solidFill>
                <a:latin typeface="標楷體" panose="03000509000000000000" pitchFamily="65" charset="-120"/>
                <a:ea typeface="標楷體" panose="03000509000000000000" pitchFamily="65" charset="-120"/>
              </a:rPr>
              <a:t>開放現金增資發行新股得採總括申報方式</a:t>
            </a:r>
            <a:endParaRPr lang="zh-TW" altLang="en-US" sz="2800" dirty="0"/>
          </a:p>
        </p:txBody>
      </p:sp>
      <p:sp>
        <p:nvSpPr>
          <p:cNvPr id="45060"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nSpc>
                <a:spcPct val="80000"/>
              </a:lnSpc>
            </a:pPr>
            <a:fld id="{4984F46D-51FC-48DD-946D-A444CC5D5A1A}" type="slidenum">
              <a:rPr kumimoji="0" lang="en-US" altLang="zh-TW" sz="1200" smtClean="0">
                <a:solidFill>
                  <a:srgbClr val="FFFFFF"/>
                </a:solidFill>
              </a:rPr>
              <a:pPr>
                <a:lnSpc>
                  <a:spcPct val="80000"/>
                </a:lnSpc>
              </a:pPr>
              <a:t>26</a:t>
            </a:fld>
            <a:endParaRPr kumimoji="0" lang="en-US" altLang="zh-TW" sz="1200">
              <a:solidFill>
                <a:srgbClr val="FFFFFF"/>
              </a:solidFill>
            </a:endParaRPr>
          </a:p>
        </p:txBody>
      </p:sp>
      <p:sp>
        <p:nvSpPr>
          <p:cNvPr id="45061" name="矩形 4"/>
          <p:cNvSpPr>
            <a:spLocks noChangeArrowheads="1"/>
          </p:cNvSpPr>
          <p:nvPr/>
        </p:nvSpPr>
        <p:spPr bwMode="auto">
          <a:xfrm>
            <a:off x="7967663" y="567676"/>
            <a:ext cx="11763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en-US" altLang="zh-TW" dirty="0">
                <a:solidFill>
                  <a:srgbClr val="FF3300"/>
                </a:solidFill>
              </a:rPr>
              <a:t>111.02.07</a:t>
            </a:r>
            <a:endParaRPr lang="zh-TW" altLang="en-US" dirty="0">
              <a:solidFill>
                <a:srgbClr val="FF3300"/>
              </a:solidFill>
            </a:endParaRPr>
          </a:p>
        </p:txBody>
      </p:sp>
      <p:graphicFrame>
        <p:nvGraphicFramePr>
          <p:cNvPr id="5" name="表格 4"/>
          <p:cNvGraphicFramePr>
            <a:graphicFrameLocks noGrp="1"/>
          </p:cNvGraphicFramePr>
          <p:nvPr>
            <p:extLst>
              <p:ext uri="{D42A27DB-BD31-4B8C-83A1-F6EECF244321}">
                <p14:modId xmlns:p14="http://schemas.microsoft.com/office/powerpoint/2010/main" val="2896182363"/>
              </p:ext>
            </p:extLst>
          </p:nvPr>
        </p:nvGraphicFramePr>
        <p:xfrm>
          <a:off x="386680" y="1268760"/>
          <a:ext cx="8370640" cy="4490824"/>
        </p:xfrm>
        <a:graphic>
          <a:graphicData uri="http://schemas.openxmlformats.org/drawingml/2006/table">
            <a:tbl>
              <a:tblPr firstRow="1" bandRow="1">
                <a:tableStyleId>{5C22544A-7EE6-4342-B048-85BDC9FD1C3A}</a:tableStyleId>
              </a:tblPr>
              <a:tblGrid>
                <a:gridCol w="5544618">
                  <a:extLst>
                    <a:ext uri="{9D8B030D-6E8A-4147-A177-3AD203B41FA5}">
                      <a16:colId xmlns:a16="http://schemas.microsoft.com/office/drawing/2014/main" val="3330480437"/>
                    </a:ext>
                  </a:extLst>
                </a:gridCol>
                <a:gridCol w="2826022">
                  <a:extLst>
                    <a:ext uri="{9D8B030D-6E8A-4147-A177-3AD203B41FA5}">
                      <a16:colId xmlns:a16="http://schemas.microsoft.com/office/drawing/2014/main" val="3550689699"/>
                    </a:ext>
                  </a:extLst>
                </a:gridCol>
              </a:tblGrid>
              <a:tr h="504056">
                <a:tc>
                  <a:txBody>
                    <a:bodyPr/>
                    <a:lstStyle/>
                    <a:p>
                      <a:r>
                        <a:rPr lang="zh-TW" altLang="en-US" sz="2000" dirty="0" smtClean="0">
                          <a:latin typeface="標楷體" panose="03000509000000000000" pitchFamily="65" charset="-120"/>
                          <a:ea typeface="標楷體" panose="03000509000000000000" pitchFamily="65" charset="-120"/>
                        </a:rPr>
                        <a:t>內容</a:t>
                      </a:r>
                      <a:endParaRPr lang="zh-TW" altLang="en-US" sz="2000" dirty="0">
                        <a:latin typeface="標楷體" panose="03000509000000000000" pitchFamily="65" charset="-120"/>
                        <a:ea typeface="標楷體" panose="03000509000000000000" pitchFamily="65" charset="-120"/>
                      </a:endParaRPr>
                    </a:p>
                  </a:txBody>
                  <a:tcPr/>
                </a:tc>
                <a:tc>
                  <a:txBody>
                    <a:bodyPr/>
                    <a:lstStyle/>
                    <a:p>
                      <a:r>
                        <a:rPr lang="zh-TW" altLang="en-US" sz="2000" dirty="0" smtClean="0">
                          <a:latin typeface="標楷體" panose="03000509000000000000" pitchFamily="65" charset="-120"/>
                          <a:ea typeface="標楷體" panose="03000509000000000000" pitchFamily="65" charset="-120"/>
                        </a:rPr>
                        <a:t>條文</a:t>
                      </a:r>
                      <a:endParaRPr lang="zh-TW" altLang="en-US" sz="2000"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970316078"/>
                  </a:ext>
                </a:extLst>
              </a:tr>
              <a:tr h="1152128">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lang="zh-TW" altLang="en-US" sz="2000" b="1" dirty="0" smtClean="0">
                          <a:solidFill>
                            <a:srgbClr val="0000CC"/>
                          </a:solidFill>
                          <a:latin typeface="標楷體" panose="03000509000000000000" pitchFamily="65" charset="-120"/>
                          <a:ea typeface="標楷體" panose="03000509000000000000" pitchFamily="65" charset="-120"/>
                        </a:rPr>
                        <a:t>發布重大訊息</a:t>
                      </a:r>
                      <a:endParaRPr lang="en-US" altLang="zh-TW" sz="2000" b="1" dirty="0" smtClean="0">
                        <a:solidFill>
                          <a:srgbClr val="0000CC"/>
                        </a:solidFill>
                        <a:latin typeface="標楷體" panose="03000509000000000000" pitchFamily="65" charset="-120"/>
                        <a:ea typeface="標楷體" panose="03000509000000000000" pitchFamily="65"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000" dirty="0" smtClean="0">
                          <a:latin typeface="標楷體" panose="03000509000000000000" pitchFamily="65" charset="-120"/>
                          <a:ea typeface="標楷體" panose="03000509000000000000" pitchFamily="65" charset="-120"/>
                        </a:rPr>
                        <a:t>時點</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公司追補發行新股，嗣經</a:t>
                      </a:r>
                      <a:r>
                        <a:rPr lang="zh-TW" altLang="en-US" sz="2000" dirty="0" smtClean="0">
                          <a:solidFill>
                            <a:srgbClr val="FF0000"/>
                          </a:solidFill>
                          <a:latin typeface="標楷體" panose="03000509000000000000" pitchFamily="65" charset="-120"/>
                          <a:ea typeface="標楷體" panose="03000509000000000000" pitchFamily="65" charset="-120"/>
                        </a:rPr>
                        <a:t>董事會決議變動</a:t>
                      </a:r>
                      <a:r>
                        <a:rPr lang="zh-TW" altLang="en-US" sz="2000" dirty="0" smtClean="0">
                          <a:latin typeface="標楷體" panose="03000509000000000000" pitchFamily="65" charset="-120"/>
                          <a:ea typeface="標楷體" panose="03000509000000000000" pitchFamily="65" charset="-120"/>
                        </a:rPr>
                        <a:t>應發布重大訊息予投資人知悉</a:t>
                      </a:r>
                      <a:endParaRPr lang="en-US" altLang="zh-TW" sz="2000" dirty="0" smtClean="0">
                        <a:latin typeface="標楷體" panose="03000509000000000000" pitchFamily="65" charset="-120"/>
                        <a:ea typeface="標楷體" panose="03000509000000000000" pitchFamily="65" charset="-12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000" dirty="0" smtClean="0">
                          <a:latin typeface="標楷體" panose="03000509000000000000" pitchFamily="65" charset="-120"/>
                          <a:ea typeface="標楷體" panose="03000509000000000000" pitchFamily="65" charset="-120"/>
                        </a:rPr>
                        <a:t>對有價證券上市公司重大</a:t>
                      </a:r>
                      <a:r>
                        <a:rPr kumimoji="0" lang="zh-TW" altLang="en-US" sz="2000" kern="1200" dirty="0" smtClean="0">
                          <a:solidFill>
                            <a:schemeClr val="dk1"/>
                          </a:solidFill>
                          <a:latin typeface="標楷體" panose="03000509000000000000" pitchFamily="65" charset="-120"/>
                          <a:ea typeface="標楷體" panose="03000509000000000000" pitchFamily="65" charset="-120"/>
                          <a:cs typeface="+mn-cs"/>
                        </a:rPr>
                        <a:t>訊息</a:t>
                      </a:r>
                      <a:r>
                        <a:rPr lang="zh-TW" altLang="en-US" sz="2000" dirty="0" smtClean="0">
                          <a:latin typeface="標楷體" panose="03000509000000000000" pitchFamily="65" charset="-120"/>
                          <a:ea typeface="標楷體" panose="03000509000000000000" pitchFamily="65" charset="-120"/>
                        </a:rPr>
                        <a:t>之查證暨公開處理程序第</a:t>
                      </a:r>
                      <a:r>
                        <a:rPr lang="en-US" altLang="zh-TW" sz="2000" dirty="0" smtClean="0">
                          <a:latin typeface="標楷體" panose="03000509000000000000" pitchFamily="65" charset="-120"/>
                          <a:ea typeface="標楷體" panose="03000509000000000000" pitchFamily="65" charset="-120"/>
                        </a:rPr>
                        <a:t>4</a:t>
                      </a:r>
                      <a:r>
                        <a:rPr lang="zh-TW" altLang="en-US" sz="2000" dirty="0" smtClean="0">
                          <a:latin typeface="標楷體" panose="03000509000000000000" pitchFamily="65" charset="-120"/>
                          <a:ea typeface="標楷體" panose="03000509000000000000" pitchFamily="65" charset="-120"/>
                        </a:rPr>
                        <a:t>條第</a:t>
                      </a:r>
                      <a:r>
                        <a:rPr lang="en-US" altLang="zh-TW" sz="2000" dirty="0" smtClean="0">
                          <a:latin typeface="標楷體" panose="03000509000000000000" pitchFamily="65" charset="-120"/>
                          <a:ea typeface="標楷體" panose="03000509000000000000" pitchFamily="65" charset="-120"/>
                        </a:rPr>
                        <a:t>16</a:t>
                      </a:r>
                      <a:r>
                        <a:rPr lang="zh-TW" altLang="en-US" sz="2000" dirty="0" smtClean="0">
                          <a:latin typeface="標楷體" panose="03000509000000000000" pitchFamily="65" charset="-120"/>
                          <a:ea typeface="標楷體" panose="03000509000000000000" pitchFamily="65" charset="-120"/>
                        </a:rPr>
                        <a:t>款</a:t>
                      </a:r>
                      <a:endParaRPr lang="en-US" altLang="zh-TW" sz="2000" dirty="0" smtClean="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488414287"/>
                  </a:ext>
                </a:extLst>
              </a:tr>
              <a:tr h="1560173">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lang="zh-TW" altLang="en-US" sz="2000" b="1" dirty="0" smtClean="0">
                          <a:solidFill>
                            <a:srgbClr val="0000CC"/>
                          </a:solidFill>
                          <a:latin typeface="標楷體" panose="03000509000000000000" pitchFamily="65" charset="-120"/>
                          <a:ea typeface="標楷體" panose="03000509000000000000" pitchFamily="65" charset="-120"/>
                        </a:rPr>
                        <a:t>資訊申報</a:t>
                      </a:r>
                    </a:p>
                    <a:p>
                      <a:pPr marL="285750" indent="-285750">
                        <a:buFont typeface="Wingdings" panose="05000000000000000000" pitchFamily="2" charset="2"/>
                        <a:buChar char="Ø"/>
                      </a:pPr>
                      <a:r>
                        <a:rPr lang="zh-TW" altLang="en-US" sz="2000" dirty="0" smtClean="0">
                          <a:latin typeface="標楷體" panose="03000509000000000000" pitchFamily="65" charset="-120"/>
                          <a:ea typeface="標楷體" panose="03000509000000000000" pitchFamily="65" charset="-120"/>
                        </a:rPr>
                        <a:t>上市公司追補發行新股經主辦證券承銷商出具評估總結意見之日後，於</a:t>
                      </a:r>
                      <a:r>
                        <a:rPr lang="zh-TW" altLang="en-US" sz="2000" dirty="0" smtClean="0">
                          <a:solidFill>
                            <a:srgbClr val="FF0000"/>
                          </a:solidFill>
                          <a:latin typeface="標楷體" panose="03000509000000000000" pitchFamily="65" charset="-120"/>
                          <a:ea typeface="標楷體" panose="03000509000000000000" pitchFamily="65" charset="-120"/>
                        </a:rPr>
                        <a:t>每季結束後十日內</a:t>
                      </a:r>
                      <a:r>
                        <a:rPr lang="zh-TW" altLang="en-US" sz="2000" dirty="0" smtClean="0">
                          <a:latin typeface="標楷體" panose="03000509000000000000" pitchFamily="65" charset="-120"/>
                          <a:ea typeface="標楷體" panose="03000509000000000000" pitchFamily="65" charset="-120"/>
                        </a:rPr>
                        <a:t>應申報</a:t>
                      </a:r>
                      <a:r>
                        <a:rPr lang="zh-TW" altLang="en-US" sz="2000" dirty="0" smtClean="0">
                          <a:solidFill>
                            <a:srgbClr val="FF0000"/>
                          </a:solidFill>
                          <a:latin typeface="標楷體" panose="03000509000000000000" pitchFamily="65" charset="-120"/>
                          <a:ea typeface="標楷體" panose="03000509000000000000" pitchFamily="65" charset="-120"/>
                        </a:rPr>
                        <a:t>資金運用</a:t>
                      </a:r>
                      <a:r>
                        <a:rPr lang="zh-TW" altLang="en-US" sz="2000" dirty="0" smtClean="0">
                          <a:latin typeface="標楷體" panose="03000509000000000000" pitchFamily="65" charset="-120"/>
                          <a:ea typeface="標楷體" panose="03000509000000000000" pitchFamily="65" charset="-120"/>
                        </a:rPr>
                        <a:t>情形季報表。</a:t>
                      </a:r>
                      <a:endParaRPr lang="en-US" altLang="zh-TW" sz="2000" dirty="0" smtClean="0">
                        <a:latin typeface="標楷體" panose="03000509000000000000" pitchFamily="65" charset="-120"/>
                        <a:ea typeface="標楷體" panose="03000509000000000000" pitchFamily="65" charset="-120"/>
                      </a:endParaRPr>
                    </a:p>
                    <a:p>
                      <a:pPr marL="285750" indent="-285750">
                        <a:buFont typeface="Wingdings" panose="05000000000000000000" pitchFamily="2" charset="2"/>
                        <a:buChar char="Ø"/>
                      </a:pPr>
                      <a:r>
                        <a:rPr lang="zh-TW" altLang="en-US" sz="2000" dirty="0" smtClean="0">
                          <a:latin typeface="標楷體" panose="03000509000000000000" pitchFamily="65" charset="-120"/>
                          <a:ea typeface="標楷體" panose="03000509000000000000" pitchFamily="65" charset="-120"/>
                        </a:rPr>
                        <a:t>上</a:t>
                      </a:r>
                      <a:r>
                        <a:rPr lang="zh-TW" altLang="zh-TW" sz="2000" dirty="0" smtClean="0">
                          <a:latin typeface="標楷體" panose="03000509000000000000" pitchFamily="65" charset="-120"/>
                          <a:ea typeface="標楷體" panose="03000509000000000000" pitchFamily="65" charset="-120"/>
                        </a:rPr>
                        <a:t>市公司追補發行新股經主辦證券承銷商</a:t>
                      </a:r>
                      <a:r>
                        <a:rPr lang="zh-TW" altLang="zh-TW" sz="2000" dirty="0" smtClean="0">
                          <a:solidFill>
                            <a:srgbClr val="FF0000"/>
                          </a:solidFill>
                          <a:latin typeface="標楷體" panose="03000509000000000000" pitchFamily="65" charset="-120"/>
                          <a:ea typeface="標楷體" panose="03000509000000000000" pitchFamily="65" charset="-120"/>
                        </a:rPr>
                        <a:t>出具評估總結意見之日後應於一日內</a:t>
                      </a:r>
                      <a:r>
                        <a:rPr lang="zh-TW" altLang="zh-TW" sz="2000" dirty="0" smtClean="0">
                          <a:latin typeface="標楷體" panose="03000509000000000000" pitchFamily="65" charset="-120"/>
                          <a:ea typeface="標楷體" panose="03000509000000000000" pitchFamily="65" charset="-120"/>
                        </a:rPr>
                        <a:t>輸入資金運用計畫之計畫基本資料、計畫項目及使用效益等，並於相關</a:t>
                      </a:r>
                      <a:r>
                        <a:rPr lang="zh-TW" altLang="zh-TW" sz="2000" dirty="0" smtClean="0">
                          <a:solidFill>
                            <a:srgbClr val="FF0000"/>
                          </a:solidFill>
                          <a:latin typeface="標楷體" panose="03000509000000000000" pitchFamily="65" charset="-120"/>
                          <a:ea typeface="標楷體" panose="03000509000000000000" pitchFamily="65" charset="-120"/>
                        </a:rPr>
                        <a:t>資料異動之日起二日內</a:t>
                      </a:r>
                      <a:r>
                        <a:rPr lang="zh-TW" altLang="zh-TW" sz="2000" dirty="0" smtClean="0">
                          <a:latin typeface="標楷體" panose="03000509000000000000" pitchFamily="65" charset="-120"/>
                          <a:ea typeface="標楷體" panose="03000509000000000000" pitchFamily="65" charset="-120"/>
                        </a:rPr>
                        <a:t>申報</a:t>
                      </a:r>
                      <a:endParaRPr lang="en-US" altLang="zh-TW" sz="2000" dirty="0" smtClean="0">
                        <a:latin typeface="標楷體" panose="03000509000000000000" pitchFamily="65" charset="-120"/>
                        <a:ea typeface="標楷體" panose="03000509000000000000" pitchFamily="65" charset="-12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000" dirty="0" smtClean="0">
                          <a:latin typeface="標楷體" panose="03000509000000000000" pitchFamily="65" charset="-120"/>
                          <a:ea typeface="標楷體" panose="03000509000000000000" pitchFamily="65" charset="-120"/>
                        </a:rPr>
                        <a:t>對有價證券上市公司及境外指數股票型基金上市之境外基金機構資訊申報作業辦法第</a:t>
                      </a:r>
                      <a:r>
                        <a:rPr lang="en-US" altLang="zh-TW" sz="2000" dirty="0" smtClean="0">
                          <a:latin typeface="標楷體" panose="03000509000000000000" pitchFamily="65" charset="-120"/>
                          <a:ea typeface="標楷體" panose="03000509000000000000" pitchFamily="65" charset="-120"/>
                        </a:rPr>
                        <a:t>3</a:t>
                      </a:r>
                      <a:r>
                        <a:rPr lang="zh-TW" altLang="en-US" sz="2000" dirty="0" smtClean="0">
                          <a:latin typeface="標楷體" panose="03000509000000000000" pitchFamily="65" charset="-120"/>
                          <a:ea typeface="標楷體" panose="03000509000000000000" pitchFamily="65" charset="-120"/>
                        </a:rPr>
                        <a:t>條第</a:t>
                      </a:r>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項第</a:t>
                      </a:r>
                      <a:r>
                        <a:rPr lang="en-US" altLang="zh-TW" sz="2000" dirty="0" smtClean="0">
                          <a:latin typeface="標楷體" panose="03000509000000000000" pitchFamily="65" charset="-120"/>
                          <a:ea typeface="標楷體" panose="03000509000000000000" pitchFamily="65" charset="-120"/>
                        </a:rPr>
                        <a:t>11</a:t>
                      </a:r>
                      <a:r>
                        <a:rPr lang="zh-TW" altLang="en-US" sz="2000" dirty="0" smtClean="0">
                          <a:latin typeface="標楷體" panose="03000509000000000000" pitchFamily="65" charset="-120"/>
                          <a:ea typeface="標楷體" panose="03000509000000000000" pitchFamily="65" charset="-120"/>
                        </a:rPr>
                        <a:t>款、第</a:t>
                      </a:r>
                      <a:r>
                        <a:rPr lang="en-US" altLang="zh-TW" sz="2000" dirty="0" smtClean="0">
                          <a:latin typeface="標楷體" panose="03000509000000000000" pitchFamily="65" charset="-120"/>
                          <a:ea typeface="標楷體" panose="03000509000000000000" pitchFamily="65" charset="-120"/>
                        </a:rPr>
                        <a:t>2</a:t>
                      </a:r>
                      <a:r>
                        <a:rPr lang="zh-TW" altLang="en-US" sz="2000" dirty="0" smtClean="0">
                          <a:latin typeface="標楷體" panose="03000509000000000000" pitchFamily="65" charset="-120"/>
                          <a:ea typeface="標楷體" panose="03000509000000000000" pitchFamily="65" charset="-120"/>
                        </a:rPr>
                        <a:t>項第</a:t>
                      </a:r>
                      <a:r>
                        <a:rPr lang="en-US" altLang="zh-TW" sz="2000" dirty="0" smtClean="0">
                          <a:latin typeface="標楷體" panose="03000509000000000000" pitchFamily="65" charset="-120"/>
                          <a:ea typeface="標楷體" panose="03000509000000000000" pitchFamily="65" charset="-120"/>
                        </a:rPr>
                        <a:t>7</a:t>
                      </a:r>
                      <a:r>
                        <a:rPr lang="zh-TW" altLang="en-US" sz="2000" dirty="0" smtClean="0">
                          <a:latin typeface="標楷體" panose="03000509000000000000" pitchFamily="65" charset="-120"/>
                          <a:ea typeface="標楷體" panose="03000509000000000000" pitchFamily="65" charset="-120"/>
                        </a:rPr>
                        <a:t>款</a:t>
                      </a:r>
                      <a:endParaRPr lang="en-US" altLang="zh-TW" sz="2000" dirty="0" smtClean="0">
                        <a:latin typeface="標楷體" panose="03000509000000000000" pitchFamily="65" charset="-120"/>
                        <a:ea typeface="標楷體" panose="03000509000000000000" pitchFamily="65" charset="-120"/>
                      </a:endParaRPr>
                    </a:p>
                    <a:p>
                      <a:endParaRPr lang="zh-TW" altLang="en-US" sz="2000" dirty="0"/>
                    </a:p>
                  </a:txBody>
                  <a:tcPr/>
                </a:tc>
                <a:extLst>
                  <a:ext uri="{0D108BD9-81ED-4DB2-BD59-A6C34878D82A}">
                    <a16:rowId xmlns:a16="http://schemas.microsoft.com/office/drawing/2014/main" val="3274532978"/>
                  </a:ext>
                </a:extLst>
              </a:tr>
            </a:tbl>
          </a:graphicData>
        </a:graphic>
      </p:graphicFrame>
    </p:spTree>
    <p:extLst>
      <p:ext uri="{BB962C8B-B14F-4D97-AF65-F5344CB8AC3E}">
        <p14:creationId xmlns:p14="http://schemas.microsoft.com/office/powerpoint/2010/main" val="23917760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內容版面配置區 2"/>
          <p:cNvSpPr>
            <a:spLocks noGrp="1"/>
          </p:cNvSpPr>
          <p:nvPr>
            <p:ph sz="quarter" idx="1"/>
          </p:nvPr>
        </p:nvSpPr>
        <p:spPr>
          <a:xfrm>
            <a:off x="395288" y="2060848"/>
            <a:ext cx="8229600" cy="2736304"/>
          </a:xfrm>
        </p:spPr>
        <p:txBody>
          <a:bodyPr/>
          <a:lstStyle/>
          <a:p>
            <a:pPr eaLnBrk="1" hangingPunct="1"/>
            <a:endParaRPr lang="en-US" altLang="zh-TW" dirty="0" smtClean="0">
              <a:latin typeface="Calibri" panose="020F0502020204030204" pitchFamily="34" charset="0"/>
              <a:ea typeface="新細明體" panose="02020500000000000000" pitchFamily="18" charset="-120"/>
            </a:endParaRPr>
          </a:p>
          <a:p>
            <a:pPr eaLnBrk="1" hangingPunct="1"/>
            <a:endParaRPr lang="en-US" altLang="zh-TW" dirty="0" smtClean="0">
              <a:latin typeface="Calibri" panose="020F0502020204030204" pitchFamily="34" charset="0"/>
              <a:ea typeface="新細明體" panose="02020500000000000000" pitchFamily="18" charset="-120"/>
            </a:endParaRPr>
          </a:p>
          <a:p>
            <a:pPr algn="ctr" eaLnBrk="1" hangingPunct="1">
              <a:spcBef>
                <a:spcPts val="1100"/>
              </a:spcBef>
              <a:buFont typeface="Arial" panose="020B0604020202020204" pitchFamily="34" charset="0"/>
              <a:buNone/>
            </a:pPr>
            <a:r>
              <a:rPr lang="en-US" altLang="zh-TW" sz="3600" dirty="0" smtClean="0">
                <a:latin typeface="標楷體" panose="03000509000000000000" pitchFamily="65" charset="-120"/>
                <a:ea typeface="標楷體" panose="03000509000000000000" pitchFamily="65" charset="-120"/>
              </a:rPr>
              <a:t> </a:t>
            </a:r>
            <a:r>
              <a:rPr lang="zh-TW" altLang="zh-TW" sz="3600" b="1" dirty="0" smtClean="0">
                <a:solidFill>
                  <a:srgbClr val="1F497D"/>
                </a:solidFill>
                <a:latin typeface="標楷體" panose="03000509000000000000" pitchFamily="65" charset="-120"/>
                <a:ea typeface="標楷體" panose="03000509000000000000" pitchFamily="65" charset="-120"/>
              </a:rPr>
              <a:t>簡報完畢 敬請指教</a:t>
            </a:r>
            <a:endParaRPr lang="en-US" altLang="zh-TW" sz="3600" b="1" dirty="0" smtClean="0">
              <a:solidFill>
                <a:srgbClr val="1F497D"/>
              </a:solidFill>
              <a:latin typeface="標楷體" panose="03000509000000000000" pitchFamily="65" charset="-120"/>
              <a:ea typeface="標楷體" panose="03000509000000000000" pitchFamily="65" charset="-120"/>
            </a:endParaRPr>
          </a:p>
          <a:p>
            <a:pPr algn="ctr" eaLnBrk="1" hangingPunct="1">
              <a:spcBef>
                <a:spcPts val="1100"/>
              </a:spcBef>
              <a:buFont typeface="Arial" panose="020B0604020202020204" pitchFamily="34" charset="0"/>
              <a:buNone/>
            </a:pPr>
            <a:endParaRPr lang="en-US" altLang="zh-TW" b="1" dirty="0" smtClean="0">
              <a:solidFill>
                <a:srgbClr val="1F497D"/>
              </a:solidFill>
              <a:latin typeface="標楷體" panose="03000509000000000000" pitchFamily="65" charset="-120"/>
              <a:ea typeface="標楷體" panose="03000509000000000000" pitchFamily="65" charset="-120"/>
            </a:endParaRPr>
          </a:p>
          <a:p>
            <a:pPr algn="ctr" eaLnBrk="1" hangingPunct="1">
              <a:spcBef>
                <a:spcPts val="1100"/>
              </a:spcBef>
              <a:buFont typeface="Wingdings" panose="05000000000000000000" pitchFamily="2" charset="2"/>
              <a:buNone/>
            </a:pPr>
            <a:endParaRPr lang="en-US" altLang="zh-TW" b="1" dirty="0" smtClean="0">
              <a:solidFill>
                <a:srgbClr val="1F497D"/>
              </a:solidFill>
              <a:latin typeface="標楷體" panose="03000509000000000000" pitchFamily="65" charset="-120"/>
              <a:ea typeface="標楷體" panose="03000509000000000000" pitchFamily="65" charset="-120"/>
            </a:endParaRPr>
          </a:p>
          <a:p>
            <a:pPr eaLnBrk="1" hangingPunct="1">
              <a:spcBef>
                <a:spcPts val="1100"/>
              </a:spcBef>
              <a:buFont typeface="Wingdings" panose="05000000000000000000" pitchFamily="2" charset="2"/>
              <a:buNone/>
            </a:pPr>
            <a:r>
              <a:rPr lang="zh-TW" altLang="en-US" sz="2400" b="1" dirty="0" smtClean="0">
                <a:solidFill>
                  <a:srgbClr val="1F497D"/>
                </a:solidFill>
                <a:latin typeface="標楷體" panose="03000509000000000000" pitchFamily="65" charset="-120"/>
                <a:ea typeface="標楷體" panose="03000509000000000000" pitchFamily="65" charset="-120"/>
              </a:rPr>
              <a:t>               </a:t>
            </a:r>
            <a:endParaRPr lang="en-US" altLang="zh-TW" dirty="0">
              <a:latin typeface="Calibri" panose="020F0502020204030204" pitchFamily="34" charset="0"/>
              <a:ea typeface="新細明體" panose="02020500000000000000" pitchFamily="18" charset="-120"/>
            </a:endParaRPr>
          </a:p>
        </p:txBody>
      </p:sp>
    </p:spTree>
    <p:extLst>
      <p:ext uri="{BB962C8B-B14F-4D97-AF65-F5344CB8AC3E}">
        <p14:creationId xmlns:p14="http://schemas.microsoft.com/office/powerpoint/2010/main" val="101073280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nSpc>
                <a:spcPct val="80000"/>
              </a:lnSpc>
            </a:pPr>
            <a:fld id="{016F7A34-0842-42A1-AC84-CB6BBA7DD9F5}" type="slidenum">
              <a:rPr kumimoji="0" lang="en-US" altLang="zh-TW" sz="1200" smtClean="0">
                <a:solidFill>
                  <a:srgbClr val="FFFFFF"/>
                </a:solidFill>
              </a:rPr>
              <a:pPr>
                <a:lnSpc>
                  <a:spcPct val="80000"/>
                </a:lnSpc>
              </a:pPr>
              <a:t>2</a:t>
            </a:fld>
            <a:endParaRPr kumimoji="0" lang="en-US" altLang="zh-TW" sz="1200">
              <a:solidFill>
                <a:srgbClr val="FFFFFF"/>
              </a:solidFill>
            </a:endParaRPr>
          </a:p>
        </p:txBody>
      </p:sp>
      <p:sp>
        <p:nvSpPr>
          <p:cNvPr id="4099" name="Rectangle 3">
            <a:extLst/>
          </p:cNvPr>
          <p:cNvSpPr>
            <a:spLocks noGrp="1" noChangeArrowheads="1"/>
          </p:cNvSpPr>
          <p:nvPr>
            <p:ph type="body" idx="1"/>
          </p:nvPr>
        </p:nvSpPr>
        <p:spPr>
          <a:xfrm>
            <a:off x="3168824" y="2780928"/>
            <a:ext cx="3096344" cy="2232248"/>
          </a:xfrm>
        </p:spPr>
        <p:txBody>
          <a:bodyPr>
            <a:normAutofit/>
          </a:bodyPr>
          <a:lstStyle/>
          <a:p>
            <a:pPr marL="320040" indent="-320040" eaLnBrk="1" fontAlgn="auto" hangingPunct="1">
              <a:spcAft>
                <a:spcPts val="0"/>
              </a:spcAft>
              <a:buFont typeface="Wingdings" panose="05000000000000000000" pitchFamily="2" charset="2"/>
              <a:buNone/>
              <a:defRPr/>
            </a:pPr>
            <a:r>
              <a:rPr lang="zh-TW" altLang="en-US" sz="2800" dirty="0" smtClean="0">
                <a:effectLst>
                  <a:outerShdw blurRad="38100" dist="38100" dir="2700000" algn="tl">
                    <a:srgbClr val="000000">
                      <a:alpha val="43137"/>
                    </a:srgbClr>
                  </a:outerShdw>
                </a:effectLst>
                <a:latin typeface="標楷體" pitchFamily="65" charset="-120"/>
                <a:ea typeface="標楷體" pitchFamily="65" charset="-120"/>
              </a:rPr>
              <a:t>一、上市標準規章</a:t>
            </a:r>
            <a:endParaRPr lang="en-US" altLang="zh-TW" sz="2800" dirty="0" smtClean="0">
              <a:effectLst>
                <a:outerShdw blurRad="38100" dist="38100" dir="2700000" algn="tl">
                  <a:srgbClr val="000000">
                    <a:alpha val="43137"/>
                  </a:srgbClr>
                </a:outerShdw>
              </a:effectLst>
              <a:latin typeface="標楷體" pitchFamily="65" charset="-120"/>
              <a:ea typeface="標楷體" pitchFamily="65" charset="-120"/>
            </a:endParaRPr>
          </a:p>
          <a:p>
            <a:pPr marL="320040" indent="-320040" eaLnBrk="1" fontAlgn="auto" hangingPunct="1">
              <a:spcAft>
                <a:spcPts val="0"/>
              </a:spcAft>
              <a:buFont typeface="Wingdings" panose="05000000000000000000" pitchFamily="2" charset="2"/>
              <a:buNone/>
              <a:defRPr/>
            </a:pPr>
            <a:r>
              <a:rPr lang="zh-TW" altLang="en-US" sz="2800" dirty="0">
                <a:effectLst>
                  <a:outerShdw blurRad="38100" dist="38100" dir="2700000" algn="tl">
                    <a:srgbClr val="000000">
                      <a:alpha val="43137"/>
                    </a:srgbClr>
                  </a:outerShdw>
                </a:effectLst>
                <a:latin typeface="標楷體" pitchFamily="65" charset="-120"/>
                <a:ea typeface="標楷體" pitchFamily="65" charset="-120"/>
              </a:rPr>
              <a:t>二</a:t>
            </a:r>
            <a:r>
              <a:rPr lang="zh-TW" altLang="en-US" sz="2800" dirty="0" smtClean="0">
                <a:effectLst>
                  <a:outerShdw blurRad="38100" dist="38100" dir="2700000" algn="tl">
                    <a:srgbClr val="000000">
                      <a:alpha val="43137"/>
                    </a:srgbClr>
                  </a:outerShdw>
                </a:effectLst>
                <a:latin typeface="標楷體" pitchFamily="65" charset="-120"/>
                <a:ea typeface="標楷體" pitchFamily="65" charset="-120"/>
              </a:rPr>
              <a:t>、上市管理規章</a:t>
            </a:r>
            <a:endParaRPr lang="en-US" altLang="zh-TW" sz="2800" dirty="0" smtClean="0">
              <a:effectLst>
                <a:outerShdw blurRad="38100" dist="38100" dir="2700000" algn="tl">
                  <a:srgbClr val="000000">
                    <a:alpha val="43137"/>
                  </a:srgbClr>
                </a:outerShdw>
              </a:effectLst>
              <a:latin typeface="標楷體" pitchFamily="65" charset="-120"/>
              <a:ea typeface="標楷體" pitchFamily="65" charset="-120"/>
            </a:endParaRPr>
          </a:p>
          <a:p>
            <a:pPr marL="320040" indent="-320040" eaLnBrk="1" fontAlgn="auto" hangingPunct="1">
              <a:spcAft>
                <a:spcPts val="0"/>
              </a:spcAft>
              <a:buFont typeface="Wingdings" panose="05000000000000000000" pitchFamily="2" charset="2"/>
              <a:buNone/>
              <a:defRPr/>
            </a:pPr>
            <a:r>
              <a:rPr lang="zh-TW" altLang="en-US" sz="2800" dirty="0">
                <a:effectLst>
                  <a:outerShdw blurRad="38100" dist="38100" dir="2700000" algn="tl">
                    <a:srgbClr val="000000">
                      <a:alpha val="43137"/>
                    </a:srgbClr>
                  </a:outerShdw>
                </a:effectLst>
                <a:latin typeface="標楷體" pitchFamily="65" charset="-120"/>
                <a:ea typeface="標楷體" pitchFamily="65" charset="-120"/>
              </a:rPr>
              <a:t>三</a:t>
            </a:r>
            <a:r>
              <a:rPr lang="zh-TW" altLang="en-US" sz="2800" dirty="0" smtClean="0">
                <a:effectLst>
                  <a:outerShdw blurRad="38100" dist="38100" dir="2700000" algn="tl">
                    <a:srgbClr val="000000">
                      <a:alpha val="43137"/>
                    </a:srgbClr>
                  </a:outerShdw>
                </a:effectLst>
                <a:latin typeface="標楷體" pitchFamily="65" charset="-120"/>
                <a:ea typeface="標楷體" pitchFamily="65" charset="-120"/>
              </a:rPr>
              <a:t>、其他規章</a:t>
            </a:r>
            <a:endParaRPr lang="en-US" altLang="zh-TW" sz="2800" dirty="0" smtClean="0">
              <a:effectLst>
                <a:outerShdw blurRad="38100" dist="38100" dir="2700000" algn="tl">
                  <a:srgbClr val="000000">
                    <a:alpha val="43137"/>
                  </a:srgbClr>
                </a:outerShdw>
              </a:effectLst>
              <a:latin typeface="標楷體" pitchFamily="65" charset="-120"/>
              <a:ea typeface="標楷體" pitchFamily="65" charset="-120"/>
            </a:endParaRPr>
          </a:p>
          <a:p>
            <a:pPr marL="320040" indent="-320040" algn="just" eaLnBrk="1" fontAlgn="auto" hangingPunct="1">
              <a:spcAft>
                <a:spcPts val="0"/>
              </a:spcAft>
              <a:buFont typeface="Wingdings" panose="05000000000000000000" pitchFamily="2" charset="2"/>
              <a:buNone/>
              <a:defRPr/>
            </a:pPr>
            <a:r>
              <a:rPr lang="zh-TW" altLang="en-US" sz="2800" dirty="0" smtClean="0">
                <a:effectLst>
                  <a:outerShdw blurRad="38100" dist="38100" dir="2700000" algn="tl">
                    <a:srgbClr val="000000">
                      <a:alpha val="43137"/>
                    </a:srgbClr>
                  </a:outerShdw>
                </a:effectLst>
                <a:latin typeface="標楷體" pitchFamily="65" charset="-120"/>
                <a:ea typeface="標楷體" pitchFamily="65" charset="-120"/>
              </a:rPr>
              <a:t>       </a:t>
            </a:r>
            <a:endParaRPr lang="en-US" altLang="zh-TW" sz="2800" dirty="0" smtClean="0">
              <a:effectLst>
                <a:outerShdw blurRad="38100" dist="38100" dir="2700000" algn="tl">
                  <a:srgbClr val="000000">
                    <a:alpha val="43137"/>
                  </a:srgbClr>
                </a:outerShdw>
              </a:effectLst>
              <a:latin typeface="標楷體" pitchFamily="65" charset="-120"/>
              <a:ea typeface="標楷體" pitchFamily="65" charset="-120"/>
            </a:endParaRPr>
          </a:p>
          <a:p>
            <a:pPr marL="320040" indent="-320040" eaLnBrk="1" fontAlgn="auto" hangingPunct="1">
              <a:spcAft>
                <a:spcPts val="0"/>
              </a:spcAft>
              <a:buFont typeface="Wingdings" panose="05000000000000000000" pitchFamily="2" charset="2"/>
              <a:buNone/>
              <a:defRPr/>
            </a:pPr>
            <a:endParaRPr lang="en-US" altLang="zh-TW" sz="2800" dirty="0" smtClean="0">
              <a:effectLst>
                <a:outerShdw blurRad="38100" dist="38100" dir="2700000" algn="tl">
                  <a:srgbClr val="000000">
                    <a:alpha val="43137"/>
                  </a:srgbClr>
                </a:outerShdw>
              </a:effectLst>
              <a:latin typeface="標楷體" pitchFamily="65" charset="-120"/>
              <a:ea typeface="標楷體" pitchFamily="65" charset="-120"/>
            </a:endParaRPr>
          </a:p>
          <a:p>
            <a:pPr marL="320040" indent="-320040" algn="ctr" eaLnBrk="1" fontAlgn="auto" hangingPunct="1">
              <a:spcAft>
                <a:spcPts val="0"/>
              </a:spcAft>
              <a:buFont typeface="Wingdings" panose="05000000000000000000" pitchFamily="2" charset="2"/>
              <a:buNone/>
              <a:defRPr/>
            </a:pPr>
            <a:endParaRPr lang="en-US" altLang="zh-TW" sz="2800" dirty="0" smtClean="0">
              <a:effectLst>
                <a:outerShdw blurRad="38100" dist="38100" dir="2700000" algn="tl">
                  <a:srgbClr val="000000">
                    <a:alpha val="43137"/>
                  </a:srgbClr>
                </a:outerShdw>
              </a:effectLst>
              <a:latin typeface="標楷體" pitchFamily="65" charset="-120"/>
              <a:ea typeface="標楷體" pitchFamily="65" charset="-120"/>
            </a:endParaRPr>
          </a:p>
          <a:p>
            <a:pPr marL="320040" indent="-320040" eaLnBrk="1" fontAlgn="auto" hangingPunct="1">
              <a:spcAft>
                <a:spcPts val="0"/>
              </a:spcAft>
              <a:buFont typeface="Wingdings" panose="05000000000000000000" pitchFamily="2" charset="2"/>
              <a:buNone/>
              <a:defRPr/>
            </a:pPr>
            <a:endParaRPr lang="en-US" altLang="zh-TW" sz="2800" dirty="0">
              <a:effectLst>
                <a:outerShdw blurRad="38100" dist="38100" dir="2700000" algn="tl">
                  <a:srgbClr val="000000">
                    <a:alpha val="43137"/>
                  </a:srgbClr>
                </a:outerShdw>
              </a:effectLst>
              <a:latin typeface="標楷體" pitchFamily="65" charset="-120"/>
              <a:ea typeface="標楷體" pitchFamily="65" charset="-120"/>
            </a:endParaRPr>
          </a:p>
        </p:txBody>
      </p:sp>
      <p:sp>
        <p:nvSpPr>
          <p:cNvPr id="20484" name="頁尾版面配置區 8"/>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endParaRPr kumimoji="0" lang="en-US" altLang="zh-TW">
              <a:solidFill>
                <a:schemeClr val="tx2"/>
              </a:solidFill>
            </a:endParaRPr>
          </a:p>
        </p:txBody>
      </p:sp>
      <p:sp>
        <p:nvSpPr>
          <p:cNvPr id="10" name="Rectangle 4">
            <a:extLst/>
          </p:cNvPr>
          <p:cNvSpPr>
            <a:spLocks noChangeArrowheads="1"/>
          </p:cNvSpPr>
          <p:nvPr/>
        </p:nvSpPr>
        <p:spPr bwMode="auto">
          <a:xfrm>
            <a:off x="899592" y="1484784"/>
            <a:ext cx="7634808" cy="714400"/>
          </a:xfrm>
          <a:prstGeom prst="rect">
            <a:avLst/>
          </a:prstGeom>
          <a:gradFill rotWithShape="1">
            <a:gsLst>
              <a:gs pos="0">
                <a:schemeClr val="bg1"/>
              </a:gs>
              <a:gs pos="100000">
                <a:srgbClr val="DDDDDD"/>
              </a:gs>
            </a:gsLst>
            <a:path path="shape">
              <a:fillToRect l="50000" t="50000" r="50000" b="50000"/>
            </a:path>
          </a:gradFill>
          <a:ln w="76200">
            <a:solidFill>
              <a:schemeClr val="bg2"/>
            </a:solidFill>
            <a:miter lim="800000"/>
            <a:headEnd/>
            <a:tailEnd/>
          </a:ln>
        </p:spPr>
        <p:txBody>
          <a:bodyPr anchor="ctr"/>
          <a:lstStyle/>
          <a:p>
            <a:pPr algn="ctr" eaLnBrk="1" hangingPunct="1">
              <a:spcBef>
                <a:spcPct val="50000"/>
              </a:spcBef>
              <a:defRPr/>
            </a:pPr>
            <a:r>
              <a:rPr lang="zh-TW" altLang="en-US" sz="3600" b="1" dirty="0">
                <a:solidFill>
                  <a:srgbClr val="C0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簡報大綱</a:t>
            </a:r>
            <a:endParaRPr lang="en-US" altLang="zh-TW" sz="3600" b="1" dirty="0">
              <a:solidFill>
                <a:srgbClr val="C0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227251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編號版面配置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nSpc>
                <a:spcPct val="80000"/>
              </a:lnSpc>
            </a:pPr>
            <a:fld id="{062968BE-F8C1-48AE-9F85-9D987D0FE6EF}" type="slidenum">
              <a:rPr kumimoji="0" lang="en-US" altLang="zh-TW" sz="1200" smtClean="0">
                <a:solidFill>
                  <a:srgbClr val="FFFFFF"/>
                </a:solidFill>
              </a:rPr>
              <a:pPr>
                <a:lnSpc>
                  <a:spcPct val="80000"/>
                </a:lnSpc>
              </a:pPr>
              <a:t>3</a:t>
            </a:fld>
            <a:endParaRPr kumimoji="0" lang="en-US" altLang="zh-TW" sz="1200">
              <a:solidFill>
                <a:srgbClr val="FFFFFF"/>
              </a:solidFill>
            </a:endParaRPr>
          </a:p>
        </p:txBody>
      </p:sp>
      <p:sp>
        <p:nvSpPr>
          <p:cNvPr id="22531" name="頁尾版面配置區 8"/>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endParaRPr kumimoji="0" lang="en-US" altLang="zh-TW">
              <a:solidFill>
                <a:schemeClr val="tx2"/>
              </a:solidFill>
            </a:endParaRPr>
          </a:p>
        </p:txBody>
      </p:sp>
      <p:sp>
        <p:nvSpPr>
          <p:cNvPr id="10" name="Rectangle 4">
            <a:extLst/>
          </p:cNvPr>
          <p:cNvSpPr>
            <a:spLocks noChangeArrowheads="1"/>
          </p:cNvSpPr>
          <p:nvPr/>
        </p:nvSpPr>
        <p:spPr bwMode="auto">
          <a:xfrm>
            <a:off x="1476375" y="2708275"/>
            <a:ext cx="6400800" cy="1600200"/>
          </a:xfrm>
          <a:prstGeom prst="rect">
            <a:avLst/>
          </a:prstGeom>
          <a:gradFill rotWithShape="1">
            <a:gsLst>
              <a:gs pos="0">
                <a:schemeClr val="bg1"/>
              </a:gs>
              <a:gs pos="100000">
                <a:srgbClr val="DDDDDD"/>
              </a:gs>
            </a:gsLst>
            <a:path path="shape">
              <a:fillToRect l="50000" t="50000" r="50000" b="50000"/>
            </a:path>
          </a:gradFill>
          <a:ln w="76200">
            <a:solidFill>
              <a:schemeClr val="bg2"/>
            </a:solidFill>
            <a:miter lim="800000"/>
            <a:headEnd/>
            <a:tailEnd/>
          </a:ln>
        </p:spPr>
        <p:txBody>
          <a:bodyPr anchor="ctr"/>
          <a:lstStyle/>
          <a:p>
            <a:pPr algn="ctr" eaLnBrk="1" hangingPunct="1">
              <a:spcBef>
                <a:spcPct val="50000"/>
              </a:spcBef>
              <a:defRPr/>
            </a:pPr>
            <a:endParaRPr lang="en-US" altLang="zh-TW" sz="3600" b="1" dirty="0">
              <a:solidFill>
                <a:srgbClr val="C00000"/>
              </a:solidFill>
              <a:effectLst>
                <a:outerShdw blurRad="38100" dist="38100" dir="2700000" algn="tl">
                  <a:srgbClr val="000000">
                    <a:alpha val="43137"/>
                  </a:srgbClr>
                </a:outerShdw>
              </a:effectLst>
            </a:endParaRPr>
          </a:p>
          <a:p>
            <a:pPr algn="ctr" eaLnBrk="1" hangingPunct="1">
              <a:spcBef>
                <a:spcPct val="50000"/>
              </a:spcBef>
              <a:defRPr/>
            </a:pPr>
            <a:r>
              <a:rPr lang="zh-TW" altLang="en-US" sz="3600" b="1" dirty="0">
                <a:solidFill>
                  <a:srgbClr val="1A0585"/>
                </a:solidFill>
                <a:effectLst>
                  <a:outerShdw blurRad="38100" dist="38100" dir="2700000" algn="tl">
                    <a:srgbClr val="000000">
                      <a:alpha val="43137"/>
                    </a:srgbClr>
                  </a:outerShdw>
                </a:effectLst>
                <a:latin typeface="標楷體" pitchFamily="65" charset="-120"/>
                <a:ea typeface="標楷體" pitchFamily="65" charset="-120"/>
              </a:rPr>
              <a:t>一、上市標準規章</a:t>
            </a:r>
            <a:endParaRPr lang="en-US" altLang="zh-TW" sz="3600" b="1" dirty="0">
              <a:solidFill>
                <a:srgbClr val="1A0585"/>
              </a:solidFill>
              <a:effectLst>
                <a:outerShdw blurRad="38100" dist="38100" dir="2700000" algn="tl">
                  <a:srgbClr val="000000">
                    <a:alpha val="43137"/>
                  </a:srgbClr>
                </a:outerShdw>
              </a:effectLst>
              <a:latin typeface="標楷體" pitchFamily="65" charset="-120"/>
              <a:ea typeface="標楷體" pitchFamily="65" charset="-120"/>
            </a:endParaRPr>
          </a:p>
          <a:p>
            <a:pPr algn="ctr" eaLnBrk="1" hangingPunct="1">
              <a:spcBef>
                <a:spcPct val="50000"/>
              </a:spcBef>
              <a:defRPr/>
            </a:pPr>
            <a:endParaRPr lang="en-US" altLang="zh-TW" sz="36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0951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標題 1"/>
          <p:cNvSpPr>
            <a:spLocks noGrp="1"/>
          </p:cNvSpPr>
          <p:nvPr>
            <p:ph type="title"/>
          </p:nvPr>
        </p:nvSpPr>
        <p:spPr>
          <a:xfrm>
            <a:off x="898377" y="-41421"/>
            <a:ext cx="7578551" cy="990600"/>
          </a:xfrm>
        </p:spPr>
        <p:txBody>
          <a:bodyPr/>
          <a:lstStyle/>
          <a:p>
            <a:r>
              <a:rPr lang="zh-TW" altLang="en-US" sz="2800" b="1" u="sng" dirty="0" smtClean="0">
                <a:solidFill>
                  <a:srgbClr val="1A0585"/>
                </a:solidFill>
                <a:latin typeface="標楷體" panose="03000509000000000000" pitchFamily="65" charset="-120"/>
                <a:ea typeface="標楷體" panose="03000509000000000000" pitchFamily="65" charset="-120"/>
              </a:rPr>
              <a:t>重大非常規交易及關係人認定之範圍</a:t>
            </a:r>
            <a:endParaRPr lang="zh-TW" altLang="en-US" sz="2800" dirty="0"/>
          </a:p>
        </p:txBody>
      </p:sp>
      <p:sp>
        <p:nvSpPr>
          <p:cNvPr id="24579" name="內容版面配置區 2"/>
          <p:cNvSpPr>
            <a:spLocks noGrp="1"/>
          </p:cNvSpPr>
          <p:nvPr>
            <p:ph sz="quarter" idx="1"/>
          </p:nvPr>
        </p:nvSpPr>
        <p:spPr>
          <a:xfrm>
            <a:off x="323528" y="1065815"/>
            <a:ext cx="8153400" cy="987748"/>
          </a:xfrm>
        </p:spPr>
        <p:txBody>
          <a:bodyPr/>
          <a:lstStyle/>
          <a:p>
            <a:pPr>
              <a:buFont typeface="Wingdings" panose="05000000000000000000" pitchFamily="2" charset="2"/>
              <a:buChar char="Ø"/>
            </a:pPr>
            <a:r>
              <a:rPr lang="zh-TW" altLang="en-US" sz="2000" dirty="0" smtClean="0">
                <a:solidFill>
                  <a:srgbClr val="0000CC"/>
                </a:solidFill>
                <a:latin typeface="標楷體" panose="03000509000000000000" pitchFamily="65" charset="-120"/>
                <a:ea typeface="標楷體" panose="03000509000000000000" pitchFamily="65" charset="-120"/>
              </a:rPr>
              <a:t>有價證券上市審查準則補充規定第</a:t>
            </a:r>
            <a:r>
              <a:rPr lang="en-US" altLang="zh-TW" sz="2000" dirty="0" smtClean="0">
                <a:solidFill>
                  <a:srgbClr val="0000CC"/>
                </a:solidFill>
                <a:latin typeface="標楷體" panose="03000509000000000000" pitchFamily="65" charset="-120"/>
                <a:ea typeface="標楷體" panose="03000509000000000000" pitchFamily="65" charset="-120"/>
              </a:rPr>
              <a:t>10</a:t>
            </a:r>
            <a:r>
              <a:rPr lang="zh-TW" altLang="en-US" sz="2000" dirty="0" smtClean="0">
                <a:solidFill>
                  <a:srgbClr val="0000CC"/>
                </a:solidFill>
                <a:latin typeface="標楷體" panose="03000509000000000000" pitchFamily="65" charset="-120"/>
                <a:ea typeface="標楷體" panose="03000509000000000000" pitchFamily="65" charset="-120"/>
              </a:rPr>
              <a:t>條</a:t>
            </a:r>
            <a:endParaRPr lang="en-US" altLang="zh-TW" sz="2000" dirty="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None/>
            </a:pPr>
            <a:r>
              <a:rPr lang="zh-TW" altLang="en-US" sz="2400" dirty="0" smtClean="0">
                <a:solidFill>
                  <a:srgbClr val="0000CC"/>
                </a:solidFill>
                <a:latin typeface="標楷體" panose="03000509000000000000" pitchFamily="65" charset="-120"/>
                <a:ea typeface="標楷體" panose="03000509000000000000" pitchFamily="65" charset="-120"/>
              </a:rPr>
              <a:t>  </a:t>
            </a:r>
            <a:endParaRPr lang="en-US" altLang="zh-TW" sz="2400" dirty="0" smtClean="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Char char="Ø"/>
            </a:pPr>
            <a:endParaRPr lang="zh-TW" altLang="en-US" sz="2400" dirty="0"/>
          </a:p>
        </p:txBody>
      </p:sp>
      <p:sp>
        <p:nvSpPr>
          <p:cNvPr id="24580"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nSpc>
                <a:spcPct val="80000"/>
              </a:lnSpc>
            </a:pPr>
            <a:fld id="{562FE60B-6EEB-4E83-BCEF-43EB6E71FD6C}" type="slidenum">
              <a:rPr kumimoji="0" lang="en-US" altLang="zh-TW" sz="1200" smtClean="0">
                <a:solidFill>
                  <a:srgbClr val="FFFFFF"/>
                </a:solidFill>
              </a:rPr>
              <a:pPr>
                <a:lnSpc>
                  <a:spcPct val="80000"/>
                </a:lnSpc>
              </a:pPr>
              <a:t>4</a:t>
            </a:fld>
            <a:endParaRPr kumimoji="0" lang="en-US" altLang="zh-TW" sz="1200">
              <a:solidFill>
                <a:srgbClr val="FFFFFF"/>
              </a:solidFill>
            </a:endParaRPr>
          </a:p>
        </p:txBody>
      </p:sp>
      <p:sp>
        <p:nvSpPr>
          <p:cNvPr id="24581" name="文字方塊 4"/>
          <p:cNvSpPr txBox="1">
            <a:spLocks noChangeArrowheads="1"/>
          </p:cNvSpPr>
          <p:nvPr/>
        </p:nvSpPr>
        <p:spPr bwMode="auto">
          <a:xfrm>
            <a:off x="7452321" y="579847"/>
            <a:ext cx="16459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en-US" altLang="zh-TW" dirty="0" smtClean="0">
                <a:solidFill>
                  <a:srgbClr val="FF3300"/>
                </a:solidFill>
              </a:rPr>
              <a:t>112.03.09</a:t>
            </a:r>
            <a:r>
              <a:rPr lang="zh-TW" altLang="en-US" dirty="0" smtClean="0">
                <a:solidFill>
                  <a:srgbClr val="FF3300"/>
                </a:solidFill>
                <a:latin typeface="標楷體" panose="03000509000000000000" pitchFamily="65" charset="-120"/>
                <a:ea typeface="標楷體" panose="03000509000000000000" pitchFamily="65" charset="-120"/>
              </a:rPr>
              <a:t>公告</a:t>
            </a:r>
            <a:endParaRPr lang="zh-TW" altLang="en-US" dirty="0">
              <a:solidFill>
                <a:srgbClr val="FF3300"/>
              </a:solidFill>
              <a:latin typeface="標楷體" panose="03000509000000000000" pitchFamily="65" charset="-120"/>
              <a:ea typeface="標楷體" panose="03000509000000000000"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1416047397"/>
              </p:ext>
            </p:extLst>
          </p:nvPr>
        </p:nvGraphicFramePr>
        <p:xfrm>
          <a:off x="251520" y="1700808"/>
          <a:ext cx="8712968" cy="4190533"/>
        </p:xfrm>
        <a:graphic>
          <a:graphicData uri="http://schemas.openxmlformats.org/drawingml/2006/table">
            <a:tbl>
              <a:tblPr firstRow="1" bandRow="1">
                <a:tableStyleId>{5C22544A-7EE6-4342-B048-85BDC9FD1C3A}</a:tableStyleId>
              </a:tblPr>
              <a:tblGrid>
                <a:gridCol w="8712968">
                  <a:extLst>
                    <a:ext uri="{9D8B030D-6E8A-4147-A177-3AD203B41FA5}">
                      <a16:colId xmlns:a16="http://schemas.microsoft.com/office/drawing/2014/main" val="20000"/>
                    </a:ext>
                  </a:extLst>
                </a:gridCol>
              </a:tblGrid>
              <a:tr h="427545">
                <a:tc>
                  <a:txBody>
                    <a:bodyPr/>
                    <a:lstStyle/>
                    <a:p>
                      <a:pPr algn="ctr"/>
                      <a:r>
                        <a:rPr lang="zh-TW" altLang="en-US" sz="2000" b="1" dirty="0" smtClean="0">
                          <a:latin typeface="標楷體" panose="03000509000000000000" pitchFamily="65" charset="-120"/>
                          <a:ea typeface="標楷體" panose="03000509000000000000" pitchFamily="65" charset="-120"/>
                        </a:rPr>
                        <a:t>修正重點內容</a:t>
                      </a:r>
                      <a:endParaRPr lang="zh-TW" altLang="en-US" sz="2000" b="1" dirty="0">
                        <a:latin typeface="標楷體" panose="03000509000000000000" pitchFamily="65" charset="-120"/>
                        <a:ea typeface="標楷體" panose="03000509000000000000" pitchFamily="65" charset="-120"/>
                      </a:endParaRPr>
                    </a:p>
                  </a:txBody>
                  <a:tcPr marL="91445" marR="91445" marT="45715" marB="45715"/>
                </a:tc>
                <a:extLst>
                  <a:ext uri="{0D108BD9-81ED-4DB2-BD59-A6C34878D82A}">
                    <a16:rowId xmlns:a16="http://schemas.microsoft.com/office/drawing/2014/main" val="10000"/>
                  </a:ext>
                </a:extLst>
              </a:tr>
              <a:tr h="1723887">
                <a:tc>
                  <a:txBody>
                    <a:bodyPr/>
                    <a:lstStyle/>
                    <a:p>
                      <a:pPr marL="342900" indent="-342900" algn="just">
                        <a:spcAft>
                          <a:spcPts val="0"/>
                        </a:spcAft>
                        <a:buFont typeface="Wingdings" panose="05000000000000000000" pitchFamily="2" charset="2"/>
                        <a:buChar char="n"/>
                      </a:pPr>
                      <a:r>
                        <a:rPr lang="zh-TW" altLang="en-US" sz="2000" b="0" dirty="0" smtClean="0">
                          <a:latin typeface="標楷體" pitchFamily="65" charset="-120"/>
                          <a:ea typeface="標楷體" pitchFamily="65" charset="-120"/>
                        </a:rPr>
                        <a:t>本準則第九條第一項第四款所規定「重大非常規交易」，係指申請公司有下列各款情事之一者，但公營事業依審計法規辦理者，不在此限：</a:t>
                      </a:r>
                      <a:endParaRPr lang="en-US" altLang="zh-TW" sz="2000" b="0" dirty="0" smtClean="0">
                        <a:latin typeface="標楷體" pitchFamily="65" charset="-120"/>
                        <a:ea typeface="標楷體" pitchFamily="65" charset="-120"/>
                      </a:endParaRPr>
                    </a:p>
                    <a:p>
                      <a:pPr marL="342900" indent="-342900" algn="just">
                        <a:spcAft>
                          <a:spcPts val="0"/>
                        </a:spcAft>
                        <a:buFont typeface="Wingdings" panose="05000000000000000000" pitchFamily="2" charset="2"/>
                        <a:buChar char="n"/>
                      </a:pPr>
                      <a:r>
                        <a:rPr lang="zh-TW" altLang="en-US" sz="2000" b="0" dirty="0" smtClean="0">
                          <a:solidFill>
                            <a:srgbClr val="FF0000"/>
                          </a:solidFill>
                          <a:latin typeface="標楷體" pitchFamily="65" charset="-120"/>
                          <a:ea typeface="標楷體" pitchFamily="65" charset="-120"/>
                        </a:rPr>
                        <a:t>五、其他各項關係人交易及財務業務往來，未能合理證明其交易必要性、決策過程合法性，暨價格與款項收付情形之合理性者。</a:t>
                      </a:r>
                      <a:endParaRPr lang="en-US" altLang="zh-TW" sz="2000" b="0" kern="1200" dirty="0" smtClean="0">
                        <a:solidFill>
                          <a:srgbClr val="FF0000"/>
                        </a:solidFill>
                        <a:latin typeface="標楷體" pitchFamily="65" charset="-120"/>
                        <a:ea typeface="標楷體" pitchFamily="65" charset="-120"/>
                        <a:cs typeface="+mn-cs"/>
                      </a:endParaRPr>
                    </a:p>
                  </a:txBody>
                  <a:tcPr marL="91445" marR="91445" marT="45715" marB="45715"/>
                </a:tc>
                <a:extLst>
                  <a:ext uri="{0D108BD9-81ED-4DB2-BD59-A6C34878D82A}">
                    <a16:rowId xmlns:a16="http://schemas.microsoft.com/office/drawing/2014/main" val="10001"/>
                  </a:ext>
                </a:extLst>
              </a:tr>
              <a:tr h="2039101">
                <a:tc>
                  <a:txBody>
                    <a:bodyPr/>
                    <a:lstStyle/>
                    <a:p>
                      <a:pPr marL="342900" indent="-342900" algn="just">
                        <a:spcAft>
                          <a:spcPts val="0"/>
                        </a:spcAft>
                        <a:buFont typeface="Wingdings" panose="05000000000000000000" pitchFamily="2" charset="2"/>
                        <a:buChar char="n"/>
                      </a:pPr>
                      <a:r>
                        <a:rPr lang="zh-TW" altLang="en-US" sz="1800" b="1" dirty="0" smtClean="0">
                          <a:solidFill>
                            <a:schemeClr val="tx1"/>
                          </a:solidFill>
                          <a:latin typeface="標楷體" pitchFamily="65" charset="-120"/>
                          <a:ea typeface="標楷體" pitchFamily="65" charset="-120"/>
                        </a:rPr>
                        <a:t>修正理由</a:t>
                      </a:r>
                      <a:endParaRPr lang="en-US" altLang="zh-TW" sz="1800" b="1" dirty="0" smtClean="0">
                        <a:solidFill>
                          <a:schemeClr val="tx1"/>
                        </a:solidFill>
                        <a:latin typeface="標楷體" pitchFamily="65" charset="-120"/>
                        <a:ea typeface="標楷體" pitchFamily="65" charset="-120"/>
                      </a:endParaRPr>
                    </a:p>
                    <a:p>
                      <a:pPr marL="342900" indent="-342900" algn="just">
                        <a:spcAft>
                          <a:spcPts val="0"/>
                        </a:spcAft>
                        <a:buFont typeface="Wingdings" panose="05000000000000000000" pitchFamily="2" charset="2"/>
                        <a:buChar char="n"/>
                      </a:pPr>
                      <a:r>
                        <a:rPr lang="zh-TW" altLang="en-US" sz="2000" b="0" dirty="0" smtClean="0">
                          <a:solidFill>
                            <a:schemeClr val="tx1"/>
                          </a:solidFill>
                          <a:latin typeface="標楷體" pitchFamily="65" charset="-120"/>
                          <a:ea typeface="標楷體" pitchFamily="65" charset="-120"/>
                        </a:rPr>
                        <a:t>為健全申請股票上市公司與關係人間之財務業務往來，防杜透過關係人交易進行利益輸送而使少數股權受有損害，或有致申請公司獲利能力符合上市規定條件，為使關係人交易及財務業務往來之評估更為完整，爰增訂第一項第五款，將其他各項關係人交易及財務業務往來型態（如佣金、勞務費等）納入評估範圍。</a:t>
                      </a:r>
                      <a:endParaRPr lang="en-US" altLang="zh-TW" sz="2000" b="0" dirty="0" smtClean="0">
                        <a:solidFill>
                          <a:schemeClr val="tx1"/>
                        </a:solidFill>
                        <a:latin typeface="標楷體" pitchFamily="65" charset="-120"/>
                        <a:ea typeface="標楷體" pitchFamily="65" charset="-120"/>
                      </a:endParaRPr>
                    </a:p>
                  </a:txBody>
                  <a:tcPr marL="91445" marR="91445" marT="45715" marB="45715"/>
                </a:tc>
                <a:extLst>
                  <a:ext uri="{0D108BD9-81ED-4DB2-BD59-A6C34878D82A}">
                    <a16:rowId xmlns:a16="http://schemas.microsoft.com/office/drawing/2014/main" val="3427590086"/>
                  </a:ext>
                </a:extLst>
              </a:tr>
            </a:tbl>
          </a:graphicData>
        </a:graphic>
      </p:graphicFrame>
      <p:sp>
        <p:nvSpPr>
          <p:cNvPr id="8" name="文字方塊 4"/>
          <p:cNvSpPr txBox="1">
            <a:spLocks noChangeArrowheads="1"/>
          </p:cNvSpPr>
          <p:nvPr/>
        </p:nvSpPr>
        <p:spPr bwMode="auto">
          <a:xfrm>
            <a:off x="7452321" y="953561"/>
            <a:ext cx="16916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en-US" altLang="zh-TW" b="1" u="sng" dirty="0" smtClean="0">
                <a:solidFill>
                  <a:srgbClr val="FF3300"/>
                </a:solidFill>
              </a:rPr>
              <a:t>113.01.01</a:t>
            </a:r>
            <a:r>
              <a:rPr lang="zh-TW" altLang="en-US" b="1" u="sng" dirty="0" smtClean="0">
                <a:solidFill>
                  <a:srgbClr val="FF3300"/>
                </a:solidFill>
                <a:latin typeface="標楷體" panose="03000509000000000000" pitchFamily="65" charset="-120"/>
                <a:ea typeface="標楷體" panose="03000509000000000000" pitchFamily="65" charset="-120"/>
              </a:rPr>
              <a:t>實施</a:t>
            </a:r>
            <a:endParaRPr lang="zh-TW" altLang="en-US" b="1" u="sng" dirty="0">
              <a:solidFill>
                <a:srgbClr val="FF33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330585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標題 1"/>
          <p:cNvSpPr>
            <a:spLocks noGrp="1"/>
          </p:cNvSpPr>
          <p:nvPr>
            <p:ph type="title"/>
          </p:nvPr>
        </p:nvSpPr>
        <p:spPr>
          <a:xfrm>
            <a:off x="898377" y="-41421"/>
            <a:ext cx="7578551" cy="990600"/>
          </a:xfrm>
        </p:spPr>
        <p:txBody>
          <a:bodyPr/>
          <a:lstStyle/>
          <a:p>
            <a:r>
              <a:rPr lang="zh-TW" altLang="en-US" sz="2800" b="1" u="sng" dirty="0" smtClean="0">
                <a:solidFill>
                  <a:srgbClr val="1A0585"/>
                </a:solidFill>
                <a:latin typeface="標楷體" panose="03000509000000000000" pitchFamily="65" charset="-120"/>
                <a:ea typeface="標楷體" panose="03000509000000000000" pitchFamily="65" charset="-120"/>
              </a:rPr>
              <a:t>重大非常規交易及關係人認定之範圍</a:t>
            </a:r>
            <a:endParaRPr lang="zh-TW" altLang="en-US" sz="2800" dirty="0"/>
          </a:p>
        </p:txBody>
      </p:sp>
      <p:sp>
        <p:nvSpPr>
          <p:cNvPr id="24579" name="內容版面配置區 2"/>
          <p:cNvSpPr>
            <a:spLocks noGrp="1"/>
          </p:cNvSpPr>
          <p:nvPr>
            <p:ph sz="quarter" idx="1"/>
          </p:nvPr>
        </p:nvSpPr>
        <p:spPr>
          <a:xfrm>
            <a:off x="323528" y="949179"/>
            <a:ext cx="8153400" cy="987748"/>
          </a:xfrm>
        </p:spPr>
        <p:txBody>
          <a:bodyPr/>
          <a:lstStyle/>
          <a:p>
            <a:pPr>
              <a:buFont typeface="Wingdings" panose="05000000000000000000" pitchFamily="2" charset="2"/>
              <a:buChar char="Ø"/>
            </a:pPr>
            <a:r>
              <a:rPr lang="zh-TW" altLang="en-US" sz="2000" dirty="0" smtClean="0">
                <a:solidFill>
                  <a:srgbClr val="0000CC"/>
                </a:solidFill>
                <a:latin typeface="標楷體" panose="03000509000000000000" pitchFamily="65" charset="-120"/>
                <a:ea typeface="標楷體" panose="03000509000000000000" pitchFamily="65" charset="-120"/>
              </a:rPr>
              <a:t>有價證券上市審查準則補充規定第</a:t>
            </a:r>
            <a:r>
              <a:rPr lang="en-US" altLang="zh-TW" sz="2000" dirty="0" smtClean="0">
                <a:solidFill>
                  <a:srgbClr val="0000CC"/>
                </a:solidFill>
                <a:latin typeface="標楷體" panose="03000509000000000000" pitchFamily="65" charset="-120"/>
                <a:ea typeface="標楷體" panose="03000509000000000000" pitchFamily="65" charset="-120"/>
              </a:rPr>
              <a:t>10</a:t>
            </a:r>
            <a:r>
              <a:rPr lang="zh-TW" altLang="en-US" sz="2000" dirty="0" smtClean="0">
                <a:solidFill>
                  <a:srgbClr val="0000CC"/>
                </a:solidFill>
                <a:latin typeface="標楷體" panose="03000509000000000000" pitchFamily="65" charset="-120"/>
                <a:ea typeface="標楷體" panose="03000509000000000000" pitchFamily="65" charset="-120"/>
              </a:rPr>
              <a:t>條</a:t>
            </a:r>
            <a:endParaRPr lang="en-US" altLang="zh-TW" sz="2000" dirty="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None/>
            </a:pPr>
            <a:r>
              <a:rPr lang="zh-TW" altLang="en-US" sz="2400" dirty="0" smtClean="0">
                <a:solidFill>
                  <a:srgbClr val="0000CC"/>
                </a:solidFill>
                <a:latin typeface="標楷體" panose="03000509000000000000" pitchFamily="65" charset="-120"/>
                <a:ea typeface="標楷體" panose="03000509000000000000" pitchFamily="65" charset="-120"/>
              </a:rPr>
              <a:t>  </a:t>
            </a:r>
            <a:endParaRPr lang="en-US" altLang="zh-TW" sz="2400" dirty="0" smtClean="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Char char="Ø"/>
            </a:pPr>
            <a:endParaRPr lang="zh-TW" altLang="en-US" sz="2400" dirty="0"/>
          </a:p>
        </p:txBody>
      </p:sp>
      <p:sp>
        <p:nvSpPr>
          <p:cNvPr id="24580"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nSpc>
                <a:spcPct val="80000"/>
              </a:lnSpc>
            </a:pPr>
            <a:fld id="{562FE60B-6EEB-4E83-BCEF-43EB6E71FD6C}" type="slidenum">
              <a:rPr kumimoji="0" lang="en-US" altLang="zh-TW" sz="1200" smtClean="0">
                <a:solidFill>
                  <a:srgbClr val="FFFFFF"/>
                </a:solidFill>
              </a:rPr>
              <a:pPr>
                <a:lnSpc>
                  <a:spcPct val="80000"/>
                </a:lnSpc>
              </a:pPr>
              <a:t>5</a:t>
            </a:fld>
            <a:endParaRPr kumimoji="0" lang="en-US" altLang="zh-TW" sz="1200">
              <a:solidFill>
                <a:srgbClr val="FFFFFF"/>
              </a:solidFill>
            </a:endParaRPr>
          </a:p>
        </p:txBody>
      </p:sp>
      <p:sp>
        <p:nvSpPr>
          <p:cNvPr id="24581" name="文字方塊 4"/>
          <p:cNvSpPr txBox="1">
            <a:spLocks noChangeArrowheads="1"/>
          </p:cNvSpPr>
          <p:nvPr/>
        </p:nvSpPr>
        <p:spPr bwMode="auto">
          <a:xfrm>
            <a:off x="7452321" y="579847"/>
            <a:ext cx="16459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en-US" altLang="zh-TW" dirty="0" smtClean="0">
                <a:solidFill>
                  <a:srgbClr val="FF3300"/>
                </a:solidFill>
              </a:rPr>
              <a:t>112.03.09</a:t>
            </a:r>
            <a:r>
              <a:rPr lang="zh-TW" altLang="en-US" dirty="0" smtClean="0">
                <a:solidFill>
                  <a:srgbClr val="FF3300"/>
                </a:solidFill>
                <a:latin typeface="標楷體" panose="03000509000000000000" pitchFamily="65" charset="-120"/>
                <a:ea typeface="標楷體" panose="03000509000000000000" pitchFamily="65" charset="-120"/>
              </a:rPr>
              <a:t>公告</a:t>
            </a:r>
            <a:endParaRPr lang="zh-TW" altLang="en-US" dirty="0">
              <a:solidFill>
                <a:srgbClr val="FF3300"/>
              </a:solidFill>
              <a:latin typeface="標楷體" panose="03000509000000000000" pitchFamily="65" charset="-120"/>
              <a:ea typeface="標楷體" panose="03000509000000000000"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3673348277"/>
              </p:ext>
            </p:extLst>
          </p:nvPr>
        </p:nvGraphicFramePr>
        <p:xfrm>
          <a:off x="215516" y="1347014"/>
          <a:ext cx="8712968" cy="5374461"/>
        </p:xfrm>
        <a:graphic>
          <a:graphicData uri="http://schemas.openxmlformats.org/drawingml/2006/table">
            <a:tbl>
              <a:tblPr firstRow="1" bandRow="1">
                <a:tableStyleId>{5C22544A-7EE6-4342-B048-85BDC9FD1C3A}</a:tableStyleId>
              </a:tblPr>
              <a:tblGrid>
                <a:gridCol w="8712968">
                  <a:extLst>
                    <a:ext uri="{9D8B030D-6E8A-4147-A177-3AD203B41FA5}">
                      <a16:colId xmlns:a16="http://schemas.microsoft.com/office/drawing/2014/main" val="20000"/>
                    </a:ext>
                  </a:extLst>
                </a:gridCol>
              </a:tblGrid>
              <a:tr h="350197">
                <a:tc>
                  <a:txBody>
                    <a:bodyPr/>
                    <a:lstStyle/>
                    <a:p>
                      <a:pPr algn="ctr"/>
                      <a:r>
                        <a:rPr lang="zh-TW" altLang="en-US" sz="2000" b="1" dirty="0" smtClean="0">
                          <a:latin typeface="標楷體" panose="03000509000000000000" pitchFamily="65" charset="-120"/>
                          <a:ea typeface="標楷體" panose="03000509000000000000" pitchFamily="65" charset="-120"/>
                        </a:rPr>
                        <a:t>修正重點內容</a:t>
                      </a:r>
                      <a:endParaRPr lang="zh-TW" altLang="en-US" sz="2000" b="1" dirty="0">
                        <a:latin typeface="標楷體" panose="03000509000000000000" pitchFamily="65" charset="-120"/>
                        <a:ea typeface="標楷體" panose="03000509000000000000" pitchFamily="65" charset="-120"/>
                      </a:endParaRPr>
                    </a:p>
                  </a:txBody>
                  <a:tcPr marL="91445" marR="91445" marT="45715" marB="45715"/>
                </a:tc>
                <a:extLst>
                  <a:ext uri="{0D108BD9-81ED-4DB2-BD59-A6C34878D82A}">
                    <a16:rowId xmlns:a16="http://schemas.microsoft.com/office/drawing/2014/main" val="10000"/>
                  </a:ext>
                </a:extLst>
              </a:tr>
              <a:tr h="3097964">
                <a:tc>
                  <a:txBody>
                    <a:bodyPr/>
                    <a:lstStyle/>
                    <a:p>
                      <a:pPr marL="342900" indent="-342900" algn="just">
                        <a:spcAft>
                          <a:spcPts val="0"/>
                        </a:spcAft>
                        <a:buFont typeface="Wingdings" panose="05000000000000000000" pitchFamily="2" charset="2"/>
                        <a:buChar char="n"/>
                      </a:pPr>
                      <a:r>
                        <a:rPr lang="zh-TW" altLang="en-US" sz="1600" b="0" kern="1200" dirty="0" smtClean="0">
                          <a:solidFill>
                            <a:srgbClr val="FF0000"/>
                          </a:solidFill>
                          <a:latin typeface="標楷體" pitchFamily="65" charset="-120"/>
                          <a:ea typeface="標楷體" pitchFamily="65" charset="-120"/>
                          <a:cs typeface="+mn-cs"/>
                        </a:rPr>
                        <a:t>前二項規定所涉之「關係人」，其範圍應依證券發行人財務報告編製準則第十八條定義，</a:t>
                      </a:r>
                      <a:r>
                        <a:rPr lang="zh-TW" altLang="en-US" sz="1600" b="1" kern="1200" dirty="0" smtClean="0">
                          <a:solidFill>
                            <a:srgbClr val="FF0000"/>
                          </a:solidFill>
                          <a:latin typeface="標楷體" pitchFamily="65" charset="-120"/>
                          <a:ea typeface="標楷體" pitchFamily="65" charset="-120"/>
                          <a:cs typeface="+mn-cs"/>
                        </a:rPr>
                        <a:t>並包括下列各款情形</a:t>
                      </a:r>
                      <a:r>
                        <a:rPr lang="zh-TW" altLang="en-US" sz="1600" b="0" kern="1200" dirty="0" smtClean="0">
                          <a:solidFill>
                            <a:srgbClr val="FF0000"/>
                          </a:solidFill>
                          <a:latin typeface="標楷體" pitchFamily="65" charset="-120"/>
                          <a:ea typeface="標楷體" pitchFamily="65" charset="-120"/>
                          <a:cs typeface="+mn-cs"/>
                        </a:rPr>
                        <a:t>，但申請公司能證明不具控制、聯合控制及重大影響者，不在此限：</a:t>
                      </a:r>
                      <a:endParaRPr lang="en-US" altLang="zh-TW" sz="1600" b="0" kern="1200" dirty="0" smtClean="0">
                        <a:solidFill>
                          <a:srgbClr val="FF0000"/>
                        </a:solidFill>
                        <a:latin typeface="標楷體" pitchFamily="65" charset="-120"/>
                        <a:ea typeface="標楷體" pitchFamily="65" charset="-120"/>
                        <a:cs typeface="+mn-cs"/>
                      </a:endParaRPr>
                    </a:p>
                    <a:p>
                      <a:pPr marL="342900" indent="-342900" algn="just">
                        <a:spcAft>
                          <a:spcPts val="0"/>
                        </a:spcAft>
                        <a:buFont typeface="Wingdings" panose="05000000000000000000" pitchFamily="2" charset="2"/>
                        <a:buChar char="n"/>
                      </a:pPr>
                      <a:r>
                        <a:rPr lang="zh-TW" altLang="en-US" sz="1600" b="0" kern="1200" dirty="0" smtClean="0">
                          <a:solidFill>
                            <a:srgbClr val="FF0000"/>
                          </a:solidFill>
                          <a:latin typeface="標楷體" pitchFamily="65" charset="-120"/>
                          <a:ea typeface="標楷體" pitchFamily="65" charset="-120"/>
                          <a:cs typeface="+mn-cs"/>
                        </a:rPr>
                        <a:t>一、申請公司及與申請公司為公司法第六章之一所稱之</a:t>
                      </a:r>
                      <a:r>
                        <a:rPr lang="zh-TW" altLang="en-US" sz="1600" b="1" kern="1200" dirty="0" smtClean="0">
                          <a:solidFill>
                            <a:srgbClr val="FF0000"/>
                          </a:solidFill>
                          <a:latin typeface="標楷體" pitchFamily="65" charset="-120"/>
                          <a:ea typeface="標楷體" pitchFamily="65" charset="-120"/>
                          <a:cs typeface="+mn-cs"/>
                        </a:rPr>
                        <a:t>關係企業</a:t>
                      </a:r>
                      <a:r>
                        <a:rPr lang="zh-TW" altLang="en-US" sz="1600" b="0" kern="1200" dirty="0" smtClean="0">
                          <a:solidFill>
                            <a:srgbClr val="FF0000"/>
                          </a:solidFill>
                          <a:latin typeface="標楷體" pitchFamily="65" charset="-120"/>
                          <a:ea typeface="標楷體" pitchFamily="65" charset="-120"/>
                          <a:cs typeface="+mn-cs"/>
                        </a:rPr>
                        <a:t>（下稱關係企業），其持股超過百分之十之股東。</a:t>
                      </a:r>
                      <a:endParaRPr lang="en-US" altLang="zh-TW" sz="1600" b="0" kern="1200" dirty="0" smtClean="0">
                        <a:solidFill>
                          <a:srgbClr val="FF0000"/>
                        </a:solidFill>
                        <a:latin typeface="標楷體" pitchFamily="65" charset="-120"/>
                        <a:ea typeface="標楷體" pitchFamily="65" charset="-120"/>
                        <a:cs typeface="+mn-cs"/>
                      </a:endParaRPr>
                    </a:p>
                    <a:p>
                      <a:pPr marL="342900" indent="-342900" algn="just">
                        <a:spcAft>
                          <a:spcPts val="0"/>
                        </a:spcAft>
                        <a:buFont typeface="Wingdings" panose="05000000000000000000" pitchFamily="2" charset="2"/>
                        <a:buChar char="n"/>
                      </a:pPr>
                      <a:r>
                        <a:rPr lang="zh-TW" altLang="en-US" sz="1600" b="0" kern="1200" dirty="0" smtClean="0">
                          <a:solidFill>
                            <a:srgbClr val="FF0000"/>
                          </a:solidFill>
                          <a:latin typeface="標楷體" pitchFamily="65" charset="-120"/>
                          <a:ea typeface="標楷體" pitchFamily="65" charset="-120"/>
                          <a:cs typeface="+mn-cs"/>
                        </a:rPr>
                        <a:t>二、與申請公司之</a:t>
                      </a:r>
                      <a:r>
                        <a:rPr lang="zh-TW" altLang="en-US" sz="1600" b="1" kern="1200" dirty="0" smtClean="0">
                          <a:solidFill>
                            <a:srgbClr val="FF0000"/>
                          </a:solidFill>
                          <a:latin typeface="標楷體" pitchFamily="65" charset="-120"/>
                          <a:ea typeface="標楷體" pitchFamily="65" charset="-120"/>
                          <a:cs typeface="+mn-cs"/>
                        </a:rPr>
                        <a:t>董事、監察人、經理人</a:t>
                      </a:r>
                      <a:r>
                        <a:rPr lang="zh-TW" altLang="en-US" sz="1600" b="0" kern="1200" dirty="0" smtClean="0">
                          <a:solidFill>
                            <a:srgbClr val="FF0000"/>
                          </a:solidFill>
                          <a:latin typeface="標楷體" pitchFamily="65" charset="-120"/>
                          <a:ea typeface="標楷體" pitchFamily="65" charset="-120"/>
                          <a:cs typeface="+mn-cs"/>
                        </a:rPr>
                        <a:t>具有下列關係者：（一）與本人或其配偶（含相當於配偶之同居伴侶，本項以下同）具二親等以內關係之人員。（二）本人係屬法人者，其母公司、子公司或與其受同一公司或個人股東控制之公司。</a:t>
                      </a:r>
                      <a:endParaRPr lang="en-US" altLang="zh-TW" sz="1600" b="0" kern="1200" dirty="0" smtClean="0">
                        <a:solidFill>
                          <a:srgbClr val="FF0000"/>
                        </a:solidFill>
                        <a:latin typeface="標楷體" pitchFamily="65" charset="-120"/>
                        <a:ea typeface="標楷體" pitchFamily="65" charset="-120"/>
                        <a:cs typeface="+mn-cs"/>
                      </a:endParaRPr>
                    </a:p>
                    <a:p>
                      <a:pPr marL="342900" indent="-342900" algn="just">
                        <a:spcAft>
                          <a:spcPts val="0"/>
                        </a:spcAft>
                        <a:buFont typeface="Wingdings" panose="05000000000000000000" pitchFamily="2" charset="2"/>
                        <a:buChar char="n"/>
                      </a:pPr>
                      <a:r>
                        <a:rPr lang="zh-TW" altLang="en-US" sz="1600" b="0" kern="1200" dirty="0" smtClean="0">
                          <a:solidFill>
                            <a:srgbClr val="FF0000"/>
                          </a:solidFill>
                          <a:latin typeface="標楷體" pitchFamily="65" charset="-120"/>
                          <a:ea typeface="標楷體" pitchFamily="65" charset="-120"/>
                          <a:cs typeface="+mn-cs"/>
                        </a:rPr>
                        <a:t>三、與申請公司之</a:t>
                      </a:r>
                      <a:r>
                        <a:rPr lang="zh-TW" altLang="en-US" sz="1600" b="1" kern="1200" dirty="0" smtClean="0">
                          <a:solidFill>
                            <a:srgbClr val="FF0000"/>
                          </a:solidFill>
                          <a:latin typeface="標楷體" pitchFamily="65" charset="-120"/>
                          <a:ea typeface="標楷體" pitchFamily="65" charset="-120"/>
                          <a:cs typeface="+mn-cs"/>
                        </a:rPr>
                        <a:t>持股超過百分之十之股東</a:t>
                      </a:r>
                      <a:r>
                        <a:rPr lang="zh-TW" altLang="en-US" sz="1600" b="0" kern="1200" dirty="0" smtClean="0">
                          <a:solidFill>
                            <a:srgbClr val="FF0000"/>
                          </a:solidFill>
                          <a:latin typeface="標楷體" pitchFamily="65" charset="-120"/>
                          <a:ea typeface="標楷體" pitchFamily="65" charset="-120"/>
                          <a:cs typeface="+mn-cs"/>
                        </a:rPr>
                        <a:t>或與關係企業之董事、監察人、經理人及持股超過百分之十之股東具有下列關係者：（一）配偶。（二）與本人或其配偶具二親等以內關係之人員。（三）本人係屬法人者，其母公司、子公司或與其受同一公司或個人股東控制之公司。</a:t>
                      </a:r>
                      <a:endParaRPr lang="en-US" altLang="zh-TW" sz="1600" b="0" kern="1200" dirty="0" smtClean="0">
                        <a:solidFill>
                          <a:srgbClr val="FF0000"/>
                        </a:solidFill>
                        <a:latin typeface="標楷體" pitchFamily="65" charset="-120"/>
                        <a:ea typeface="標楷體" pitchFamily="65" charset="-120"/>
                        <a:cs typeface="+mn-cs"/>
                      </a:endParaRPr>
                    </a:p>
                    <a:p>
                      <a:pPr marL="342900" indent="-342900" algn="just">
                        <a:spcAft>
                          <a:spcPts val="0"/>
                        </a:spcAft>
                        <a:buFont typeface="Wingdings" panose="05000000000000000000" pitchFamily="2" charset="2"/>
                        <a:buChar char="n"/>
                      </a:pPr>
                      <a:r>
                        <a:rPr lang="zh-TW" altLang="en-US" sz="1600" b="0" kern="1200" dirty="0" smtClean="0">
                          <a:solidFill>
                            <a:srgbClr val="FF0000"/>
                          </a:solidFill>
                          <a:latin typeface="標楷體" pitchFamily="65" charset="-120"/>
                          <a:ea typeface="標楷體" pitchFamily="65" charset="-120"/>
                          <a:cs typeface="+mn-cs"/>
                        </a:rPr>
                        <a:t>四、申請公司、其母公司及其重要子公司之董事、監察人、經理人及持股超過百分之十之股東個別或與之具有配偶或前二款關係之人合計直接或間接持有表決數之股份總數或資本總額達二分之一以上之被投資公司及該被投資公司之子公司。</a:t>
                      </a:r>
                    </a:p>
                  </a:txBody>
                  <a:tcPr marL="91445" marR="91445" marT="45715" marB="45715"/>
                </a:tc>
                <a:extLst>
                  <a:ext uri="{0D108BD9-81ED-4DB2-BD59-A6C34878D82A}">
                    <a16:rowId xmlns:a16="http://schemas.microsoft.com/office/drawing/2014/main" val="10001"/>
                  </a:ext>
                </a:extLst>
              </a:tr>
              <a:tr h="1473041">
                <a:tc>
                  <a:txBody>
                    <a:bodyPr/>
                    <a:lstStyle/>
                    <a:p>
                      <a:pPr marL="342900" indent="-342900" algn="just">
                        <a:spcAft>
                          <a:spcPts val="0"/>
                        </a:spcAft>
                        <a:buFont typeface="Wingdings" panose="05000000000000000000" pitchFamily="2" charset="2"/>
                        <a:buChar char="n"/>
                      </a:pPr>
                      <a:r>
                        <a:rPr lang="zh-TW" altLang="en-US" sz="1800" b="1" dirty="0" smtClean="0">
                          <a:solidFill>
                            <a:schemeClr val="tx1"/>
                          </a:solidFill>
                          <a:latin typeface="標楷體" pitchFamily="65" charset="-120"/>
                          <a:ea typeface="標楷體" pitchFamily="65" charset="-120"/>
                        </a:rPr>
                        <a:t>修正理由</a:t>
                      </a:r>
                      <a:endParaRPr lang="en-US" altLang="zh-TW" sz="1800" b="1" dirty="0" smtClean="0">
                        <a:solidFill>
                          <a:schemeClr val="tx1"/>
                        </a:solidFill>
                        <a:latin typeface="標楷體" pitchFamily="65" charset="-120"/>
                        <a:ea typeface="標楷體" pitchFamily="65" charset="-120"/>
                      </a:endParaRPr>
                    </a:p>
                    <a:p>
                      <a:pPr marL="342900" indent="-342900" algn="just">
                        <a:spcAft>
                          <a:spcPts val="0"/>
                        </a:spcAft>
                        <a:buFont typeface="Wingdings" panose="05000000000000000000" pitchFamily="2" charset="2"/>
                        <a:buChar char="n"/>
                      </a:pPr>
                      <a:r>
                        <a:rPr lang="zh-TW" altLang="en-US" sz="1600" b="0" dirty="0" smtClean="0">
                          <a:solidFill>
                            <a:schemeClr val="tx1"/>
                          </a:solidFill>
                          <a:latin typeface="標楷體" pitchFamily="65" charset="-120"/>
                          <a:ea typeface="標楷體" pitchFamily="65" charset="-120"/>
                        </a:rPr>
                        <a:t>就關係人之認定標準除應依現行證券發行人財務報告編製準則第十八條規定外，經參酌香港、新加坡及馬來西亞等對於「關係人」之定義，增訂第三項，以加強評估申請公司之關係人交易是否涉有非常規之情事。又申請公司於審查期間內之各項交易及財務業務往來對象，倘係當時具有該項所定身分者，即應就該等交易或往來評估是否涉有非常規情事，併予說明。</a:t>
                      </a:r>
                    </a:p>
                  </a:txBody>
                  <a:tcPr marL="91445" marR="91445" marT="45715" marB="45715"/>
                </a:tc>
                <a:extLst>
                  <a:ext uri="{0D108BD9-81ED-4DB2-BD59-A6C34878D82A}">
                    <a16:rowId xmlns:a16="http://schemas.microsoft.com/office/drawing/2014/main" val="3427590086"/>
                  </a:ext>
                </a:extLst>
              </a:tr>
            </a:tbl>
          </a:graphicData>
        </a:graphic>
      </p:graphicFrame>
      <p:sp>
        <p:nvSpPr>
          <p:cNvPr id="8" name="文字方塊 4"/>
          <p:cNvSpPr txBox="1">
            <a:spLocks noChangeArrowheads="1"/>
          </p:cNvSpPr>
          <p:nvPr/>
        </p:nvSpPr>
        <p:spPr bwMode="auto">
          <a:xfrm>
            <a:off x="7452321" y="953561"/>
            <a:ext cx="16916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en-US" altLang="zh-TW" b="1" u="sng" dirty="0" smtClean="0">
                <a:solidFill>
                  <a:srgbClr val="FF3300"/>
                </a:solidFill>
              </a:rPr>
              <a:t>113.01.01</a:t>
            </a:r>
            <a:r>
              <a:rPr lang="zh-TW" altLang="en-US" b="1" u="sng" dirty="0" smtClean="0">
                <a:solidFill>
                  <a:srgbClr val="FF3300"/>
                </a:solidFill>
                <a:latin typeface="標楷體" panose="03000509000000000000" pitchFamily="65" charset="-120"/>
                <a:ea typeface="標楷體" panose="03000509000000000000" pitchFamily="65" charset="-120"/>
              </a:rPr>
              <a:t>實施</a:t>
            </a:r>
            <a:endParaRPr lang="zh-TW" altLang="en-US" b="1" u="sng" dirty="0">
              <a:solidFill>
                <a:srgbClr val="FF33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858367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標題 1"/>
          <p:cNvSpPr>
            <a:spLocks noGrp="1"/>
          </p:cNvSpPr>
          <p:nvPr>
            <p:ph type="title"/>
          </p:nvPr>
        </p:nvSpPr>
        <p:spPr>
          <a:xfrm>
            <a:off x="1187623" y="23922"/>
            <a:ext cx="7578551" cy="990600"/>
          </a:xfrm>
        </p:spPr>
        <p:txBody>
          <a:bodyPr/>
          <a:lstStyle/>
          <a:p>
            <a:r>
              <a:rPr lang="zh-TW" altLang="en-US" sz="2800" b="1" u="sng" dirty="0" smtClean="0">
                <a:solidFill>
                  <a:srgbClr val="1A0585"/>
                </a:solidFill>
                <a:latin typeface="標楷體" panose="03000509000000000000" pitchFamily="65" charset="-120"/>
                <a:ea typeface="標楷體" panose="03000509000000000000" pitchFamily="65" charset="-120"/>
              </a:rPr>
              <a:t>公眾持股為無面額或每股面額</a:t>
            </a:r>
            <a:r>
              <a:rPr lang="en-US" altLang="zh-TW" sz="2800" b="1" u="sng" dirty="0" smtClean="0">
                <a:solidFill>
                  <a:srgbClr val="1A0585"/>
                </a:solidFill>
                <a:latin typeface="標楷體" panose="03000509000000000000" pitchFamily="65" charset="-120"/>
                <a:ea typeface="標楷體" panose="03000509000000000000" pitchFamily="65" charset="-120"/>
              </a:rPr>
              <a:t/>
            </a:r>
            <a:br>
              <a:rPr lang="en-US" altLang="zh-TW" sz="2800" b="1" u="sng" dirty="0" smtClean="0">
                <a:solidFill>
                  <a:srgbClr val="1A0585"/>
                </a:solidFill>
                <a:latin typeface="標楷體" panose="03000509000000000000" pitchFamily="65" charset="-120"/>
                <a:ea typeface="標楷體" panose="03000509000000000000" pitchFamily="65" charset="-120"/>
              </a:rPr>
            </a:br>
            <a:r>
              <a:rPr lang="zh-TW" altLang="en-US" sz="2800" b="1" u="sng" dirty="0" smtClean="0">
                <a:solidFill>
                  <a:srgbClr val="1A0585"/>
                </a:solidFill>
                <a:latin typeface="標楷體" panose="03000509000000000000" pitchFamily="65" charset="-120"/>
                <a:ea typeface="標楷體" panose="03000509000000000000" pitchFamily="65" charset="-120"/>
              </a:rPr>
              <a:t>非屬十元認定方式</a:t>
            </a:r>
            <a:endParaRPr lang="zh-TW" altLang="en-US" sz="2800" dirty="0"/>
          </a:p>
        </p:txBody>
      </p:sp>
      <p:sp>
        <p:nvSpPr>
          <p:cNvPr id="24579" name="內容版面配置區 2"/>
          <p:cNvSpPr>
            <a:spLocks noGrp="1"/>
          </p:cNvSpPr>
          <p:nvPr>
            <p:ph sz="quarter" idx="1"/>
          </p:nvPr>
        </p:nvSpPr>
        <p:spPr>
          <a:xfrm>
            <a:off x="323528" y="1065815"/>
            <a:ext cx="8153400" cy="987748"/>
          </a:xfrm>
        </p:spPr>
        <p:txBody>
          <a:bodyPr/>
          <a:lstStyle/>
          <a:p>
            <a:pPr>
              <a:buFont typeface="Wingdings" panose="05000000000000000000" pitchFamily="2" charset="2"/>
              <a:buChar char="Ø"/>
            </a:pPr>
            <a:r>
              <a:rPr lang="zh-TW" altLang="en-US" sz="2000" dirty="0" smtClean="0">
                <a:solidFill>
                  <a:srgbClr val="0000CC"/>
                </a:solidFill>
                <a:latin typeface="標楷體" panose="03000509000000000000" pitchFamily="65" charset="-120"/>
                <a:ea typeface="標楷體" panose="03000509000000000000" pitchFamily="65" charset="-120"/>
              </a:rPr>
              <a:t>有價證券上市審查準則第</a:t>
            </a:r>
            <a:r>
              <a:rPr lang="en-US" altLang="zh-TW" sz="2000" dirty="0" smtClean="0">
                <a:solidFill>
                  <a:srgbClr val="0000CC"/>
                </a:solidFill>
                <a:latin typeface="標楷體" panose="03000509000000000000" pitchFamily="65" charset="-120"/>
                <a:ea typeface="標楷體" panose="03000509000000000000" pitchFamily="65" charset="-120"/>
              </a:rPr>
              <a:t>19</a:t>
            </a:r>
            <a:r>
              <a:rPr lang="zh-TW" altLang="en-US" sz="2000" dirty="0" smtClean="0">
                <a:solidFill>
                  <a:srgbClr val="0000CC"/>
                </a:solidFill>
                <a:latin typeface="標楷體" panose="03000509000000000000" pitchFamily="65" charset="-120"/>
                <a:ea typeface="標楷體" panose="03000509000000000000" pitchFamily="65" charset="-120"/>
              </a:rPr>
              <a:t>條第</a:t>
            </a:r>
            <a:r>
              <a:rPr lang="en-US" altLang="zh-TW" sz="2000" dirty="0">
                <a:solidFill>
                  <a:srgbClr val="0000CC"/>
                </a:solidFill>
                <a:latin typeface="標楷體" panose="03000509000000000000" pitchFamily="65" charset="-120"/>
                <a:ea typeface="標楷體" panose="03000509000000000000" pitchFamily="65" charset="-120"/>
              </a:rPr>
              <a:t>1</a:t>
            </a:r>
            <a:r>
              <a:rPr lang="zh-TW" altLang="en-US" sz="2000" dirty="0" smtClean="0">
                <a:solidFill>
                  <a:srgbClr val="0000CC"/>
                </a:solidFill>
                <a:latin typeface="標楷體" panose="03000509000000000000" pitchFamily="65" charset="-120"/>
                <a:ea typeface="標楷體" panose="03000509000000000000" pitchFamily="65" charset="-120"/>
              </a:rPr>
              <a:t>項第</a:t>
            </a:r>
            <a:r>
              <a:rPr lang="en-US" altLang="zh-TW" sz="2000" dirty="0" smtClean="0">
                <a:solidFill>
                  <a:srgbClr val="0000CC"/>
                </a:solidFill>
                <a:latin typeface="標楷體" panose="03000509000000000000" pitchFamily="65" charset="-120"/>
                <a:ea typeface="標楷體" panose="03000509000000000000" pitchFamily="65" charset="-120"/>
              </a:rPr>
              <a:t>3</a:t>
            </a:r>
            <a:r>
              <a:rPr lang="zh-TW" altLang="en-US" sz="2000" dirty="0" smtClean="0">
                <a:solidFill>
                  <a:srgbClr val="0000CC"/>
                </a:solidFill>
                <a:latin typeface="標楷體" panose="03000509000000000000" pitchFamily="65" charset="-120"/>
                <a:ea typeface="標楷體" panose="03000509000000000000" pitchFamily="65" charset="-120"/>
              </a:rPr>
              <a:t>款</a:t>
            </a:r>
            <a:endParaRPr lang="en-US" altLang="zh-TW" sz="2000" dirty="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None/>
            </a:pPr>
            <a:r>
              <a:rPr lang="zh-TW" altLang="en-US" sz="2400" dirty="0" smtClean="0">
                <a:solidFill>
                  <a:srgbClr val="0000CC"/>
                </a:solidFill>
                <a:latin typeface="標楷體" panose="03000509000000000000" pitchFamily="65" charset="-120"/>
                <a:ea typeface="標楷體" panose="03000509000000000000" pitchFamily="65" charset="-120"/>
              </a:rPr>
              <a:t>  </a:t>
            </a:r>
            <a:endParaRPr lang="en-US" altLang="zh-TW" sz="2400" dirty="0" smtClean="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Char char="Ø"/>
            </a:pPr>
            <a:endParaRPr lang="zh-TW" altLang="en-US" sz="2400" dirty="0"/>
          </a:p>
        </p:txBody>
      </p:sp>
      <p:sp>
        <p:nvSpPr>
          <p:cNvPr id="24580"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nSpc>
                <a:spcPct val="80000"/>
              </a:lnSpc>
            </a:pPr>
            <a:fld id="{562FE60B-6EEB-4E83-BCEF-43EB6E71FD6C}" type="slidenum">
              <a:rPr kumimoji="0" lang="en-US" altLang="zh-TW" sz="1200" smtClean="0">
                <a:solidFill>
                  <a:srgbClr val="FFFFFF"/>
                </a:solidFill>
              </a:rPr>
              <a:pPr>
                <a:lnSpc>
                  <a:spcPct val="80000"/>
                </a:lnSpc>
              </a:pPr>
              <a:t>6</a:t>
            </a:fld>
            <a:endParaRPr kumimoji="0" lang="en-US" altLang="zh-TW" sz="1200">
              <a:solidFill>
                <a:srgbClr val="FFFFFF"/>
              </a:solidFill>
            </a:endParaRPr>
          </a:p>
        </p:txBody>
      </p:sp>
      <p:sp>
        <p:nvSpPr>
          <p:cNvPr id="24581" name="文字方塊 4"/>
          <p:cNvSpPr txBox="1">
            <a:spLocks noChangeArrowheads="1"/>
          </p:cNvSpPr>
          <p:nvPr/>
        </p:nvSpPr>
        <p:spPr bwMode="auto">
          <a:xfrm>
            <a:off x="7956376" y="564229"/>
            <a:ext cx="12858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en-US" altLang="zh-TW" dirty="0" smtClean="0">
                <a:solidFill>
                  <a:srgbClr val="FF3300"/>
                </a:solidFill>
              </a:rPr>
              <a:t>112.02.01</a:t>
            </a:r>
            <a:endParaRPr lang="zh-TW" altLang="en-US" dirty="0">
              <a:solidFill>
                <a:srgbClr val="FF3300"/>
              </a:solidFill>
            </a:endParaRPr>
          </a:p>
        </p:txBody>
      </p:sp>
      <p:graphicFrame>
        <p:nvGraphicFramePr>
          <p:cNvPr id="7" name="表格 6"/>
          <p:cNvGraphicFramePr>
            <a:graphicFrameLocks noGrp="1"/>
          </p:cNvGraphicFramePr>
          <p:nvPr>
            <p:extLst>
              <p:ext uri="{D42A27DB-BD31-4B8C-83A1-F6EECF244321}">
                <p14:modId xmlns:p14="http://schemas.microsoft.com/office/powerpoint/2010/main" val="613565640"/>
              </p:ext>
            </p:extLst>
          </p:nvPr>
        </p:nvGraphicFramePr>
        <p:xfrm>
          <a:off x="251520" y="1550303"/>
          <a:ext cx="8712968" cy="4826080"/>
        </p:xfrm>
        <a:graphic>
          <a:graphicData uri="http://schemas.openxmlformats.org/drawingml/2006/table">
            <a:tbl>
              <a:tblPr firstRow="1" bandRow="1">
                <a:tableStyleId>{5C22544A-7EE6-4342-B048-85BDC9FD1C3A}</a:tableStyleId>
              </a:tblPr>
              <a:tblGrid>
                <a:gridCol w="8712968">
                  <a:extLst>
                    <a:ext uri="{9D8B030D-6E8A-4147-A177-3AD203B41FA5}">
                      <a16:colId xmlns:a16="http://schemas.microsoft.com/office/drawing/2014/main" val="20000"/>
                    </a:ext>
                  </a:extLst>
                </a:gridCol>
              </a:tblGrid>
              <a:tr h="376197">
                <a:tc>
                  <a:txBody>
                    <a:bodyPr/>
                    <a:lstStyle/>
                    <a:p>
                      <a:pPr algn="ctr"/>
                      <a:r>
                        <a:rPr lang="zh-TW" altLang="en-US" sz="2000" b="1" dirty="0" smtClean="0">
                          <a:latin typeface="標楷體" panose="03000509000000000000" pitchFamily="65" charset="-120"/>
                          <a:ea typeface="標楷體" panose="03000509000000000000" pitchFamily="65" charset="-120"/>
                        </a:rPr>
                        <a:t>修正重點內容</a:t>
                      </a:r>
                      <a:endParaRPr lang="zh-TW" altLang="en-US" sz="2000" b="1" dirty="0">
                        <a:latin typeface="標楷體" panose="03000509000000000000" pitchFamily="65" charset="-120"/>
                        <a:ea typeface="標楷體" panose="03000509000000000000" pitchFamily="65" charset="-120"/>
                      </a:endParaRPr>
                    </a:p>
                  </a:txBody>
                  <a:tcPr marL="91445" marR="91445" marT="45715" marB="45715"/>
                </a:tc>
                <a:extLst>
                  <a:ext uri="{0D108BD9-81ED-4DB2-BD59-A6C34878D82A}">
                    <a16:rowId xmlns:a16="http://schemas.microsoft.com/office/drawing/2014/main" val="10000"/>
                  </a:ext>
                </a:extLst>
              </a:tr>
              <a:tr h="2633439">
                <a:tc>
                  <a:txBody>
                    <a:bodyPr/>
                    <a:lstStyle/>
                    <a:p>
                      <a:pPr marL="342900" indent="-342900" algn="just">
                        <a:spcAft>
                          <a:spcPts val="0"/>
                        </a:spcAft>
                        <a:buFont typeface="Wingdings" panose="05000000000000000000" pitchFamily="2" charset="2"/>
                        <a:buChar char="n"/>
                      </a:pPr>
                      <a:r>
                        <a:rPr lang="zh-TW" altLang="en-US" sz="1800" b="0" dirty="0" smtClean="0">
                          <a:latin typeface="標楷體" pitchFamily="65" charset="-120"/>
                          <a:ea typeface="標楷體" pitchFamily="65" charset="-120"/>
                        </a:rPr>
                        <a:t>申請時屬於母子公司關係之子公司申請其股票上市，除公營事業外，雖合於本準則有關規定，但不能符合下列各款情事者，應不同意其股票上市：</a:t>
                      </a:r>
                      <a:endParaRPr lang="en-US" altLang="zh-TW" sz="1800" b="0" dirty="0" smtClean="0">
                        <a:latin typeface="標楷體" pitchFamily="65" charset="-120"/>
                        <a:ea typeface="標楷體" pitchFamily="65" charset="-120"/>
                      </a:endParaRPr>
                    </a:p>
                    <a:p>
                      <a:pPr marL="342900" indent="-342900" algn="just">
                        <a:spcAft>
                          <a:spcPts val="0"/>
                        </a:spcAft>
                        <a:buFont typeface="Wingdings" panose="05000000000000000000" pitchFamily="2" charset="2"/>
                        <a:buChar char="n"/>
                      </a:pPr>
                      <a:r>
                        <a:rPr lang="en-US" altLang="zh-TW" sz="1800" b="0" dirty="0" smtClean="0">
                          <a:latin typeface="標楷體" pitchFamily="65" charset="-120"/>
                          <a:ea typeface="標楷體" pitchFamily="65" charset="-120"/>
                        </a:rPr>
                        <a:t>(</a:t>
                      </a:r>
                      <a:r>
                        <a:rPr lang="zh-TW" altLang="en-US" sz="1800" b="0" dirty="0" smtClean="0">
                          <a:latin typeface="標楷體" pitchFamily="65" charset="-120"/>
                          <a:ea typeface="標楷體" pitchFamily="65" charset="-120"/>
                        </a:rPr>
                        <a:t>第一至二款略</a:t>
                      </a:r>
                      <a:r>
                        <a:rPr lang="en-US" altLang="zh-TW" sz="1800" b="0" dirty="0" smtClean="0">
                          <a:latin typeface="標楷體" pitchFamily="65" charset="-120"/>
                          <a:ea typeface="標楷體" pitchFamily="65" charset="-120"/>
                        </a:rPr>
                        <a:t>)</a:t>
                      </a:r>
                    </a:p>
                    <a:p>
                      <a:pPr marL="342900" indent="-342900" algn="just">
                        <a:spcAft>
                          <a:spcPts val="0"/>
                        </a:spcAft>
                        <a:buFont typeface="Wingdings" panose="05000000000000000000" pitchFamily="2" charset="2"/>
                        <a:buChar char="n"/>
                      </a:pPr>
                      <a:r>
                        <a:rPr lang="zh-TW" altLang="en-US" sz="1800" b="0" kern="1200" dirty="0" smtClean="0">
                          <a:solidFill>
                            <a:schemeClr val="dk1"/>
                          </a:solidFill>
                          <a:latin typeface="標楷體" pitchFamily="65" charset="-120"/>
                          <a:ea typeface="標楷體" pitchFamily="65" charset="-120"/>
                          <a:cs typeface="+mn-cs"/>
                        </a:rPr>
                        <a:t>三、母公司及其所有子公司，以及前開公司之董事、監察人、代表人，暨持有公司股份超過股份總額百分之十之股東，與其關係人總計持有該申請公司之股份不得超過發行總額之百分之七十，超過者，應辦理上市前之股票公開銷售，使其降至百分之七十以下。但本款所訂持有股份總額限制對象以外之人持有申請公司股數達三億股以上者；</a:t>
                      </a:r>
                      <a:r>
                        <a:rPr lang="zh-TW" altLang="en-US" sz="1800" b="0" kern="1200" dirty="0" smtClean="0">
                          <a:solidFill>
                            <a:srgbClr val="FF0000"/>
                          </a:solidFill>
                          <a:latin typeface="標楷體" pitchFamily="65" charset="-120"/>
                          <a:ea typeface="標楷體" pitchFamily="65" charset="-120"/>
                          <a:cs typeface="+mn-cs"/>
                        </a:rPr>
                        <a:t>無面額或每股面額非屬新臺幣十元者，本款所訂持有股份總額限制對象以外之人持有申請公司股數換算之淨值達六十億元以上者，不在此限。</a:t>
                      </a:r>
                    </a:p>
                  </a:txBody>
                  <a:tcPr marL="91445" marR="91445" marT="45715" marB="45715"/>
                </a:tc>
                <a:extLst>
                  <a:ext uri="{0D108BD9-81ED-4DB2-BD59-A6C34878D82A}">
                    <a16:rowId xmlns:a16="http://schemas.microsoft.com/office/drawing/2014/main" val="10001"/>
                  </a:ext>
                </a:extLst>
              </a:tr>
              <a:tr h="1796411">
                <a:tc>
                  <a:txBody>
                    <a:bodyPr/>
                    <a:lstStyle/>
                    <a:p>
                      <a:pPr marL="342900" indent="-342900" algn="just">
                        <a:spcAft>
                          <a:spcPts val="0"/>
                        </a:spcAft>
                        <a:buFont typeface="Wingdings" panose="05000000000000000000" pitchFamily="2" charset="2"/>
                        <a:buChar char="n"/>
                      </a:pPr>
                      <a:r>
                        <a:rPr lang="zh-TW" altLang="en-US" sz="1800" b="1" dirty="0" smtClean="0">
                          <a:solidFill>
                            <a:schemeClr val="tx1"/>
                          </a:solidFill>
                          <a:latin typeface="標楷體" pitchFamily="65" charset="-120"/>
                          <a:ea typeface="標楷體" pitchFamily="65" charset="-120"/>
                        </a:rPr>
                        <a:t>修正理由</a:t>
                      </a:r>
                      <a:endParaRPr lang="en-US" altLang="zh-TW" sz="1800" b="1" dirty="0" smtClean="0">
                        <a:solidFill>
                          <a:schemeClr val="tx1"/>
                        </a:solidFill>
                        <a:latin typeface="標楷體" pitchFamily="65" charset="-120"/>
                        <a:ea typeface="標楷體" pitchFamily="65" charset="-120"/>
                      </a:endParaRPr>
                    </a:p>
                    <a:p>
                      <a:pPr marL="342900" indent="-342900" algn="just">
                        <a:spcAft>
                          <a:spcPts val="0"/>
                        </a:spcAft>
                        <a:buFont typeface="Wingdings" panose="05000000000000000000" pitchFamily="2" charset="2"/>
                        <a:buChar char="n"/>
                      </a:pPr>
                      <a:r>
                        <a:rPr lang="zh-TW" altLang="en-US" sz="2000" b="0" dirty="0" smtClean="0">
                          <a:solidFill>
                            <a:schemeClr val="tx1"/>
                          </a:solidFill>
                          <a:latin typeface="標楷體" pitchFamily="65" charset="-120"/>
                          <a:ea typeface="標楷體" pitchFamily="65" charset="-120"/>
                        </a:rPr>
                        <a:t>參酌第二十八條之六，於第一項第三款但書，增訂申請公司係採無面額或每股面額非屬新臺幣十元者，本款所定持有股份總額限制對象以外之人持有申請公司股數換算應達之淨值標準，以資周延。</a:t>
                      </a:r>
                    </a:p>
                  </a:txBody>
                  <a:tcPr marL="91445" marR="91445" marT="45715" marB="45715"/>
                </a:tc>
                <a:extLst>
                  <a:ext uri="{0D108BD9-81ED-4DB2-BD59-A6C34878D82A}">
                    <a16:rowId xmlns:a16="http://schemas.microsoft.com/office/drawing/2014/main" val="3427590086"/>
                  </a:ext>
                </a:extLst>
              </a:tr>
            </a:tbl>
          </a:graphicData>
        </a:graphic>
      </p:graphicFrame>
    </p:spTree>
    <p:extLst>
      <p:ext uri="{BB962C8B-B14F-4D97-AF65-F5344CB8AC3E}">
        <p14:creationId xmlns:p14="http://schemas.microsoft.com/office/powerpoint/2010/main" val="1475950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標題 1"/>
          <p:cNvSpPr>
            <a:spLocks noGrp="1"/>
          </p:cNvSpPr>
          <p:nvPr>
            <p:ph type="title"/>
          </p:nvPr>
        </p:nvSpPr>
        <p:spPr>
          <a:xfrm>
            <a:off x="612775" y="23922"/>
            <a:ext cx="8153400" cy="990600"/>
          </a:xfrm>
        </p:spPr>
        <p:txBody>
          <a:bodyPr/>
          <a:lstStyle/>
          <a:p>
            <a:r>
              <a:rPr lang="zh-TW" altLang="en-US" sz="2800" b="1" u="sng" dirty="0" smtClean="0">
                <a:solidFill>
                  <a:srgbClr val="1A0585"/>
                </a:solidFill>
                <a:latin typeface="標楷體" panose="03000509000000000000" pitchFamily="65" charset="-120"/>
                <a:ea typeface="標楷體" panose="03000509000000000000" pitchFamily="65" charset="-120"/>
              </a:rPr>
              <a:t>新增投控公司之子公司申請上市</a:t>
            </a:r>
            <a:r>
              <a:rPr lang="en-US" altLang="zh-TW" sz="2800" b="1" u="sng" dirty="0" smtClean="0">
                <a:solidFill>
                  <a:srgbClr val="1A0585"/>
                </a:solidFill>
                <a:latin typeface="標楷體" panose="03000509000000000000" pitchFamily="65" charset="-120"/>
                <a:ea typeface="標楷體" panose="03000509000000000000" pitchFamily="65" charset="-120"/>
              </a:rPr>
              <a:t/>
            </a:r>
            <a:br>
              <a:rPr lang="en-US" altLang="zh-TW" sz="2800" b="1" u="sng" dirty="0" smtClean="0">
                <a:solidFill>
                  <a:srgbClr val="1A0585"/>
                </a:solidFill>
                <a:latin typeface="標楷體" panose="03000509000000000000" pitchFamily="65" charset="-120"/>
                <a:ea typeface="標楷體" panose="03000509000000000000" pitchFamily="65" charset="-120"/>
              </a:rPr>
            </a:br>
            <a:r>
              <a:rPr lang="zh-TW" altLang="en-US" sz="2800" b="1" u="sng" dirty="0" smtClean="0">
                <a:solidFill>
                  <a:srgbClr val="1A0585"/>
                </a:solidFill>
                <a:latin typeface="標楷體" panose="03000509000000000000" pitchFamily="65" charset="-120"/>
                <a:ea typeface="標楷體" panose="03000509000000000000" pitchFamily="65" charset="-120"/>
              </a:rPr>
              <a:t>不適用營</a:t>
            </a:r>
            <a:r>
              <a:rPr lang="zh-TW" altLang="en-US" sz="2800" b="1" u="sng" dirty="0">
                <a:solidFill>
                  <a:srgbClr val="1A0585"/>
                </a:solidFill>
                <a:latin typeface="標楷體" panose="03000509000000000000" pitchFamily="65" charset="-120"/>
                <a:ea typeface="標楷體" panose="03000509000000000000" pitchFamily="65" charset="-120"/>
              </a:rPr>
              <a:t>收</a:t>
            </a:r>
            <a:r>
              <a:rPr lang="zh-TW" altLang="en-US" sz="2800" b="1" u="sng" dirty="0" smtClean="0">
                <a:solidFill>
                  <a:srgbClr val="1A0585"/>
                </a:solidFill>
                <a:latin typeface="標楷體" panose="03000509000000000000" pitchFamily="65" charset="-120"/>
                <a:ea typeface="標楷體" panose="03000509000000000000" pitchFamily="65" charset="-120"/>
              </a:rPr>
              <a:t>衰退豁免條款規定</a:t>
            </a:r>
            <a:endParaRPr lang="zh-TW" altLang="en-US" sz="2800" dirty="0"/>
          </a:p>
        </p:txBody>
      </p:sp>
      <p:sp>
        <p:nvSpPr>
          <p:cNvPr id="24579" name="內容版面配置區 2"/>
          <p:cNvSpPr>
            <a:spLocks noGrp="1"/>
          </p:cNvSpPr>
          <p:nvPr>
            <p:ph sz="quarter" idx="1"/>
          </p:nvPr>
        </p:nvSpPr>
        <p:spPr>
          <a:xfrm>
            <a:off x="323528" y="1065815"/>
            <a:ext cx="8153400" cy="987748"/>
          </a:xfrm>
        </p:spPr>
        <p:txBody>
          <a:bodyPr/>
          <a:lstStyle/>
          <a:p>
            <a:pPr>
              <a:buFont typeface="Wingdings" panose="05000000000000000000" pitchFamily="2" charset="2"/>
              <a:buChar char="Ø"/>
            </a:pPr>
            <a:r>
              <a:rPr lang="zh-TW" altLang="en-US" sz="2000" dirty="0" smtClean="0">
                <a:solidFill>
                  <a:srgbClr val="0000CC"/>
                </a:solidFill>
                <a:latin typeface="標楷體" panose="03000509000000000000" pitchFamily="65" charset="-120"/>
                <a:ea typeface="標楷體" panose="03000509000000000000" pitchFamily="65" charset="-120"/>
              </a:rPr>
              <a:t>有價證券上市審查準則第</a:t>
            </a:r>
            <a:r>
              <a:rPr lang="en-US" altLang="zh-TW" sz="2000" dirty="0" smtClean="0">
                <a:solidFill>
                  <a:srgbClr val="0000CC"/>
                </a:solidFill>
                <a:latin typeface="標楷體" panose="03000509000000000000" pitchFamily="65" charset="-120"/>
                <a:ea typeface="標楷體" panose="03000509000000000000" pitchFamily="65" charset="-120"/>
              </a:rPr>
              <a:t>19</a:t>
            </a:r>
            <a:r>
              <a:rPr lang="zh-TW" altLang="en-US" sz="2000" dirty="0" smtClean="0">
                <a:solidFill>
                  <a:srgbClr val="0000CC"/>
                </a:solidFill>
                <a:latin typeface="標楷體" panose="03000509000000000000" pitchFamily="65" charset="-120"/>
                <a:ea typeface="標楷體" panose="03000509000000000000" pitchFamily="65" charset="-120"/>
              </a:rPr>
              <a:t>條第</a:t>
            </a:r>
            <a:r>
              <a:rPr lang="en-US" altLang="zh-TW" sz="2000" dirty="0" smtClean="0">
                <a:solidFill>
                  <a:srgbClr val="0000CC"/>
                </a:solidFill>
                <a:latin typeface="標楷體" panose="03000509000000000000" pitchFamily="65" charset="-120"/>
                <a:ea typeface="標楷體" panose="03000509000000000000" pitchFamily="65" charset="-120"/>
              </a:rPr>
              <a:t>3</a:t>
            </a:r>
            <a:r>
              <a:rPr lang="zh-TW" altLang="en-US" sz="2000" dirty="0" smtClean="0">
                <a:solidFill>
                  <a:srgbClr val="0000CC"/>
                </a:solidFill>
                <a:latin typeface="標楷體" panose="03000509000000000000" pitchFamily="65" charset="-120"/>
                <a:ea typeface="標楷體" panose="03000509000000000000" pitchFamily="65" charset="-120"/>
              </a:rPr>
              <a:t>項</a:t>
            </a:r>
            <a:endParaRPr lang="en-US" altLang="zh-TW" sz="2000" dirty="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None/>
            </a:pPr>
            <a:r>
              <a:rPr lang="zh-TW" altLang="en-US" sz="2400" dirty="0" smtClean="0">
                <a:solidFill>
                  <a:srgbClr val="0000CC"/>
                </a:solidFill>
                <a:latin typeface="標楷體" panose="03000509000000000000" pitchFamily="65" charset="-120"/>
                <a:ea typeface="標楷體" panose="03000509000000000000" pitchFamily="65" charset="-120"/>
              </a:rPr>
              <a:t>  </a:t>
            </a:r>
            <a:endParaRPr lang="en-US" altLang="zh-TW" sz="2400" dirty="0" smtClean="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Char char="Ø"/>
            </a:pPr>
            <a:endParaRPr lang="zh-TW" altLang="en-US" sz="2400" dirty="0"/>
          </a:p>
        </p:txBody>
      </p:sp>
      <p:sp>
        <p:nvSpPr>
          <p:cNvPr id="24580"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nSpc>
                <a:spcPct val="80000"/>
              </a:lnSpc>
            </a:pPr>
            <a:fld id="{562FE60B-6EEB-4E83-BCEF-43EB6E71FD6C}" type="slidenum">
              <a:rPr kumimoji="0" lang="en-US" altLang="zh-TW" sz="1200" smtClean="0">
                <a:solidFill>
                  <a:srgbClr val="FFFFFF"/>
                </a:solidFill>
              </a:rPr>
              <a:pPr>
                <a:lnSpc>
                  <a:spcPct val="80000"/>
                </a:lnSpc>
              </a:pPr>
              <a:t>7</a:t>
            </a:fld>
            <a:endParaRPr kumimoji="0" lang="en-US" altLang="zh-TW" sz="1200">
              <a:solidFill>
                <a:srgbClr val="FFFFFF"/>
              </a:solidFill>
            </a:endParaRPr>
          </a:p>
        </p:txBody>
      </p:sp>
      <p:sp>
        <p:nvSpPr>
          <p:cNvPr id="24581" name="文字方塊 4"/>
          <p:cNvSpPr txBox="1">
            <a:spLocks noChangeArrowheads="1"/>
          </p:cNvSpPr>
          <p:nvPr/>
        </p:nvSpPr>
        <p:spPr bwMode="auto">
          <a:xfrm>
            <a:off x="7956376" y="564229"/>
            <a:ext cx="12858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r>
              <a:rPr lang="en-US" altLang="zh-TW" dirty="0" smtClean="0">
                <a:solidFill>
                  <a:srgbClr val="FF3300"/>
                </a:solidFill>
              </a:rPr>
              <a:t>112.02.01</a:t>
            </a:r>
            <a:endParaRPr lang="zh-TW" altLang="en-US" dirty="0">
              <a:solidFill>
                <a:srgbClr val="FF3300"/>
              </a:solidFill>
            </a:endParaRPr>
          </a:p>
        </p:txBody>
      </p:sp>
      <p:graphicFrame>
        <p:nvGraphicFramePr>
          <p:cNvPr id="7" name="表格 6"/>
          <p:cNvGraphicFramePr>
            <a:graphicFrameLocks noGrp="1"/>
          </p:cNvGraphicFramePr>
          <p:nvPr>
            <p:extLst>
              <p:ext uri="{D42A27DB-BD31-4B8C-83A1-F6EECF244321}">
                <p14:modId xmlns:p14="http://schemas.microsoft.com/office/powerpoint/2010/main" val="3853259085"/>
              </p:ext>
            </p:extLst>
          </p:nvPr>
        </p:nvGraphicFramePr>
        <p:xfrm>
          <a:off x="251520" y="1550303"/>
          <a:ext cx="8712968" cy="5163259"/>
        </p:xfrm>
        <a:graphic>
          <a:graphicData uri="http://schemas.openxmlformats.org/drawingml/2006/table">
            <a:tbl>
              <a:tblPr firstRow="1" bandRow="1">
                <a:tableStyleId>{5C22544A-7EE6-4342-B048-85BDC9FD1C3A}</a:tableStyleId>
              </a:tblPr>
              <a:tblGrid>
                <a:gridCol w="8712968">
                  <a:extLst>
                    <a:ext uri="{9D8B030D-6E8A-4147-A177-3AD203B41FA5}">
                      <a16:colId xmlns:a16="http://schemas.microsoft.com/office/drawing/2014/main" val="20000"/>
                    </a:ext>
                  </a:extLst>
                </a:gridCol>
              </a:tblGrid>
              <a:tr h="376197">
                <a:tc>
                  <a:txBody>
                    <a:bodyPr/>
                    <a:lstStyle/>
                    <a:p>
                      <a:pPr algn="ctr"/>
                      <a:r>
                        <a:rPr lang="zh-TW" altLang="en-US" sz="2000" b="1" dirty="0" smtClean="0">
                          <a:latin typeface="標楷體" panose="03000509000000000000" pitchFamily="65" charset="-120"/>
                          <a:ea typeface="標楷體" panose="03000509000000000000" pitchFamily="65" charset="-120"/>
                        </a:rPr>
                        <a:t>修正重點內容</a:t>
                      </a:r>
                      <a:endParaRPr lang="zh-TW" altLang="en-US" sz="2000" b="1" dirty="0">
                        <a:latin typeface="標楷體" panose="03000509000000000000" pitchFamily="65" charset="-120"/>
                        <a:ea typeface="標楷體" panose="03000509000000000000" pitchFamily="65" charset="-120"/>
                      </a:endParaRPr>
                    </a:p>
                  </a:txBody>
                  <a:tcPr marL="91445" marR="91445" marT="45715" marB="45715"/>
                </a:tc>
                <a:extLst>
                  <a:ext uri="{0D108BD9-81ED-4DB2-BD59-A6C34878D82A}">
                    <a16:rowId xmlns:a16="http://schemas.microsoft.com/office/drawing/2014/main" val="10000"/>
                  </a:ext>
                </a:extLst>
              </a:tr>
              <a:tr h="2633439">
                <a:tc>
                  <a:txBody>
                    <a:bodyPr/>
                    <a:lstStyle/>
                    <a:p>
                      <a:pPr marL="342900" indent="-342900" algn="just">
                        <a:spcAft>
                          <a:spcPts val="0"/>
                        </a:spcAft>
                        <a:buFont typeface="Wingdings" panose="05000000000000000000" pitchFamily="2" charset="2"/>
                        <a:buChar char="n"/>
                      </a:pPr>
                      <a:r>
                        <a:rPr lang="zh-TW" altLang="en-US" sz="1800" b="0" dirty="0" smtClean="0">
                          <a:latin typeface="標楷體" pitchFamily="65" charset="-120"/>
                          <a:ea typeface="標楷體" pitchFamily="65" charset="-120"/>
                        </a:rPr>
                        <a:t>申請時屬於母子公司關係之子公司申請其股票上市，除公營事業外，雖合於本準則有關規定，但不能符合下列各款情事者，應不同意其股票上市：</a:t>
                      </a:r>
                      <a:endParaRPr lang="en-US" altLang="zh-TW" sz="1800" b="0" dirty="0" smtClean="0">
                        <a:latin typeface="標楷體" pitchFamily="65" charset="-120"/>
                        <a:ea typeface="標楷體" pitchFamily="65" charset="-120"/>
                      </a:endParaRPr>
                    </a:p>
                    <a:p>
                      <a:pPr marL="342900" indent="-342900" algn="just">
                        <a:spcAft>
                          <a:spcPts val="0"/>
                        </a:spcAft>
                        <a:buFont typeface="Wingdings" panose="05000000000000000000" pitchFamily="2" charset="2"/>
                        <a:buChar char="n"/>
                      </a:pPr>
                      <a:r>
                        <a:rPr lang="en-US" altLang="zh-TW" sz="1400" b="0" dirty="0" smtClean="0">
                          <a:latin typeface="標楷體" pitchFamily="65" charset="-120"/>
                          <a:ea typeface="標楷體" pitchFamily="65" charset="-120"/>
                        </a:rPr>
                        <a:t>(</a:t>
                      </a:r>
                      <a:r>
                        <a:rPr lang="zh-TW" altLang="en-US" sz="1400" b="0" dirty="0" smtClean="0">
                          <a:latin typeface="標楷體" pitchFamily="65" charset="-120"/>
                          <a:ea typeface="標楷體" pitchFamily="65" charset="-120"/>
                        </a:rPr>
                        <a:t>第一至五款略</a:t>
                      </a:r>
                      <a:r>
                        <a:rPr lang="en-US" altLang="zh-TW" sz="1400" b="0" dirty="0" smtClean="0">
                          <a:latin typeface="標楷體" pitchFamily="65" charset="-120"/>
                          <a:ea typeface="標楷體" pitchFamily="65" charset="-120"/>
                        </a:rPr>
                        <a:t>)</a:t>
                      </a:r>
                    </a:p>
                    <a:p>
                      <a:pPr marL="342900" indent="-342900" algn="just">
                        <a:spcAft>
                          <a:spcPts val="0"/>
                        </a:spcAft>
                        <a:buFont typeface="Wingdings" panose="05000000000000000000" pitchFamily="2" charset="2"/>
                        <a:buChar char="n"/>
                      </a:pPr>
                      <a:r>
                        <a:rPr lang="zh-TW" altLang="en-US" sz="1800" b="0" dirty="0" smtClean="0">
                          <a:latin typeface="標楷體" pitchFamily="65" charset="-120"/>
                          <a:ea typeface="標楷體" pitchFamily="65" charset="-120"/>
                        </a:rPr>
                        <a:t>六、母公司股票已在我國證券集中交易市場上市（櫃）買賣者，申請上市時最近四季未包括申請公司財務數據且經會計師核閱之擬制性合併財務報表所示之擬制性營業收入或營業利益，未較其同期合併財務報表衰退達百分之五十以上，且母公司最近二個會計年度未有重大客戶業務移轉之情事。但母子公司間因業務型態、產業類別或產品別不同且無相互競爭，或其他合理原因造成者，得不適用之。</a:t>
                      </a:r>
                      <a:endParaRPr lang="en-US" altLang="zh-TW" sz="1800" b="0" dirty="0" smtClean="0">
                        <a:latin typeface="標楷體" pitchFamily="65" charset="-120"/>
                        <a:ea typeface="標楷體" pitchFamily="65" charset="-120"/>
                      </a:endParaRPr>
                    </a:p>
                    <a:p>
                      <a:pPr marL="342900" indent="-342900" algn="just">
                        <a:spcAft>
                          <a:spcPts val="0"/>
                        </a:spcAft>
                        <a:buFont typeface="Wingdings" panose="05000000000000000000" pitchFamily="2" charset="2"/>
                        <a:buChar char="n"/>
                      </a:pPr>
                      <a:r>
                        <a:rPr lang="zh-TW" altLang="en-US" sz="1800" b="1" dirty="0" smtClean="0">
                          <a:solidFill>
                            <a:srgbClr val="FF0000"/>
                          </a:solidFill>
                          <a:latin typeface="標楷體" pitchFamily="65" charset="-120"/>
                          <a:ea typeface="標楷體" pitchFamily="65" charset="-120"/>
                        </a:rPr>
                        <a:t>第一項第六款但書於申請公司之母公司係上市（櫃）投資控股公司者，不適用之。</a:t>
                      </a:r>
                    </a:p>
                  </a:txBody>
                  <a:tcPr marL="91445" marR="91445" marT="45715" marB="45715"/>
                </a:tc>
                <a:extLst>
                  <a:ext uri="{0D108BD9-81ED-4DB2-BD59-A6C34878D82A}">
                    <a16:rowId xmlns:a16="http://schemas.microsoft.com/office/drawing/2014/main" val="10001"/>
                  </a:ext>
                </a:extLst>
              </a:tr>
              <a:tr h="1796411">
                <a:tc>
                  <a:txBody>
                    <a:bodyPr/>
                    <a:lstStyle/>
                    <a:p>
                      <a:pPr marL="342900" indent="-342900" algn="just">
                        <a:spcAft>
                          <a:spcPts val="0"/>
                        </a:spcAft>
                        <a:buFont typeface="Wingdings" panose="05000000000000000000" pitchFamily="2" charset="2"/>
                        <a:buChar char="n"/>
                      </a:pPr>
                      <a:r>
                        <a:rPr lang="zh-TW" altLang="en-US" sz="1800" b="1" dirty="0" smtClean="0">
                          <a:solidFill>
                            <a:schemeClr val="tx1"/>
                          </a:solidFill>
                          <a:latin typeface="標楷體" pitchFamily="65" charset="-120"/>
                          <a:ea typeface="標楷體" pitchFamily="65" charset="-120"/>
                        </a:rPr>
                        <a:t>修正理由</a:t>
                      </a:r>
                      <a:endParaRPr lang="en-US" altLang="zh-TW" sz="1800" b="1" dirty="0" smtClean="0">
                        <a:solidFill>
                          <a:schemeClr val="tx1"/>
                        </a:solidFill>
                        <a:latin typeface="標楷體" pitchFamily="65" charset="-120"/>
                        <a:ea typeface="標楷體" pitchFamily="65" charset="-120"/>
                      </a:endParaRPr>
                    </a:p>
                    <a:p>
                      <a:pPr marL="342900" indent="-342900" algn="just">
                        <a:spcAft>
                          <a:spcPts val="0"/>
                        </a:spcAft>
                        <a:buFont typeface="Wingdings" panose="05000000000000000000" pitchFamily="2" charset="2"/>
                        <a:buChar char="n"/>
                      </a:pPr>
                      <a:r>
                        <a:rPr lang="zh-TW" altLang="en-US" sz="1600" b="0" dirty="0" smtClean="0">
                          <a:solidFill>
                            <a:schemeClr val="tx1"/>
                          </a:solidFill>
                          <a:latin typeface="標楷體" pitchFamily="65" charset="-120"/>
                          <a:ea typeface="標楷體" pitchFamily="65" charset="-120"/>
                        </a:rPr>
                        <a:t>考量投資控股公司係以投資為專業並以控制其他公司之營運為目的，本身並無實質營業項目，故投資控股公司之合併營業收入及營業利益均來自被控股公司，為避免已上市</a:t>
                      </a:r>
                      <a:r>
                        <a:rPr lang="en-US" altLang="zh-TW" sz="1600" b="0" dirty="0" smtClean="0">
                          <a:solidFill>
                            <a:schemeClr val="tx1"/>
                          </a:solidFill>
                          <a:latin typeface="標楷體" pitchFamily="65" charset="-120"/>
                          <a:ea typeface="標楷體" pitchFamily="65" charset="-120"/>
                        </a:rPr>
                        <a:t>(</a:t>
                      </a:r>
                      <a:r>
                        <a:rPr lang="zh-TW" altLang="en-US" sz="1600" b="0" dirty="0" smtClean="0">
                          <a:solidFill>
                            <a:schemeClr val="tx1"/>
                          </a:solidFill>
                          <a:latin typeface="標楷體" pitchFamily="65" charset="-120"/>
                          <a:ea typeface="標楷體" pitchFamily="65" charset="-120"/>
                        </a:rPr>
                        <a:t>櫃</a:t>
                      </a:r>
                      <a:r>
                        <a:rPr lang="en-US" altLang="zh-TW" sz="1600" b="0" dirty="0" smtClean="0">
                          <a:solidFill>
                            <a:schemeClr val="tx1"/>
                          </a:solidFill>
                          <a:latin typeface="標楷體" pitchFamily="65" charset="-120"/>
                          <a:ea typeface="標楷體" pitchFamily="65" charset="-120"/>
                        </a:rPr>
                        <a:t>)</a:t>
                      </a:r>
                      <a:r>
                        <a:rPr lang="zh-TW" altLang="en-US" sz="1600" b="0" dirty="0" smtClean="0">
                          <a:solidFill>
                            <a:schemeClr val="tx1"/>
                          </a:solidFill>
                          <a:latin typeface="標楷體" pitchFamily="65" charset="-120"/>
                          <a:ea typeface="標楷體" pitchFamily="65" charset="-120"/>
                        </a:rPr>
                        <a:t>投資控股公司因占其最近四季合併個體營業收入或營業利益達五成以上之被控股公司上市而空洞化，且恐重大影響已上市</a:t>
                      </a:r>
                      <a:r>
                        <a:rPr lang="en-US" altLang="zh-TW" sz="1600" b="0" dirty="0" smtClean="0">
                          <a:solidFill>
                            <a:schemeClr val="tx1"/>
                          </a:solidFill>
                          <a:latin typeface="標楷體" pitchFamily="65" charset="-120"/>
                          <a:ea typeface="標楷體" pitchFamily="65" charset="-120"/>
                        </a:rPr>
                        <a:t>(</a:t>
                      </a:r>
                      <a:r>
                        <a:rPr lang="zh-TW" altLang="en-US" sz="1600" b="0" dirty="0" smtClean="0">
                          <a:solidFill>
                            <a:schemeClr val="tx1"/>
                          </a:solidFill>
                          <a:latin typeface="標楷體" pitchFamily="65" charset="-120"/>
                          <a:ea typeface="標楷體" pitchFamily="65" charset="-120"/>
                        </a:rPr>
                        <a:t>櫃</a:t>
                      </a:r>
                      <a:r>
                        <a:rPr lang="en-US" altLang="zh-TW" sz="1600" b="0" dirty="0" smtClean="0">
                          <a:solidFill>
                            <a:schemeClr val="tx1"/>
                          </a:solidFill>
                          <a:latin typeface="標楷體" pitchFamily="65" charset="-120"/>
                          <a:ea typeface="標楷體" pitchFamily="65" charset="-120"/>
                        </a:rPr>
                        <a:t>)</a:t>
                      </a:r>
                      <a:r>
                        <a:rPr lang="zh-TW" altLang="en-US" sz="1600" b="0" dirty="0" smtClean="0">
                          <a:solidFill>
                            <a:schemeClr val="tx1"/>
                          </a:solidFill>
                          <a:latin typeface="標楷體" pitchFamily="65" charset="-120"/>
                          <a:ea typeface="標楷體" pitchFamily="65" charset="-120"/>
                        </a:rPr>
                        <a:t>投資控股公司之股東權益，爰增訂第三項規定，明定本條第一項第六款但書，於國內上市</a:t>
                      </a:r>
                      <a:r>
                        <a:rPr lang="en-US" altLang="zh-TW" sz="1600" b="0" dirty="0" smtClean="0">
                          <a:solidFill>
                            <a:schemeClr val="tx1"/>
                          </a:solidFill>
                          <a:latin typeface="標楷體" pitchFamily="65" charset="-120"/>
                          <a:ea typeface="標楷體" pitchFamily="65" charset="-120"/>
                        </a:rPr>
                        <a:t>(</a:t>
                      </a:r>
                      <a:r>
                        <a:rPr lang="zh-TW" altLang="en-US" sz="1600" b="0" dirty="0" smtClean="0">
                          <a:solidFill>
                            <a:schemeClr val="tx1"/>
                          </a:solidFill>
                          <a:latin typeface="標楷體" pitchFamily="65" charset="-120"/>
                          <a:ea typeface="標楷體" pitchFamily="65" charset="-120"/>
                        </a:rPr>
                        <a:t>櫃</a:t>
                      </a:r>
                      <a:r>
                        <a:rPr lang="en-US" altLang="zh-TW" sz="1600" b="0" dirty="0" smtClean="0">
                          <a:solidFill>
                            <a:schemeClr val="tx1"/>
                          </a:solidFill>
                          <a:latin typeface="標楷體" pitchFamily="65" charset="-120"/>
                          <a:ea typeface="標楷體" pitchFamily="65" charset="-120"/>
                        </a:rPr>
                        <a:t>)</a:t>
                      </a:r>
                      <a:r>
                        <a:rPr lang="zh-TW" altLang="en-US" sz="1600" b="0" dirty="0" smtClean="0">
                          <a:solidFill>
                            <a:schemeClr val="tx1"/>
                          </a:solidFill>
                          <a:latin typeface="標楷體" pitchFamily="65" charset="-120"/>
                          <a:ea typeface="標楷體" pitchFamily="65" charset="-120"/>
                        </a:rPr>
                        <a:t>投資控股公司之被控股公司申請上市時，不適用之。</a:t>
                      </a:r>
                      <a:endParaRPr lang="en-US" altLang="zh-TW" sz="1600" b="0" dirty="0" smtClean="0">
                        <a:solidFill>
                          <a:schemeClr val="tx1"/>
                        </a:solidFill>
                        <a:latin typeface="標楷體" pitchFamily="65" charset="-120"/>
                        <a:ea typeface="標楷體" pitchFamily="65" charset="-120"/>
                      </a:endParaRPr>
                    </a:p>
                    <a:p>
                      <a:pPr marL="342900" indent="-342900" algn="just">
                        <a:spcAft>
                          <a:spcPts val="0"/>
                        </a:spcAft>
                        <a:buFont typeface="Wingdings" panose="05000000000000000000" pitchFamily="2" charset="2"/>
                        <a:buChar char="n"/>
                      </a:pPr>
                      <a:r>
                        <a:rPr lang="zh-TW" altLang="en-US" sz="1800" b="1" dirty="0" smtClean="0">
                          <a:solidFill>
                            <a:schemeClr val="tx1"/>
                          </a:solidFill>
                          <a:latin typeface="標楷體" pitchFamily="65" charset="-120"/>
                          <a:ea typeface="標楷體" pitchFamily="65" charset="-120"/>
                        </a:rPr>
                        <a:t>註</a:t>
                      </a:r>
                      <a:r>
                        <a:rPr lang="en-US" altLang="zh-TW" sz="1600" b="0" dirty="0" smtClean="0">
                          <a:solidFill>
                            <a:schemeClr val="tx1"/>
                          </a:solidFill>
                          <a:latin typeface="標楷體" pitchFamily="65" charset="-120"/>
                          <a:ea typeface="標楷體" pitchFamily="65" charset="-120"/>
                        </a:rPr>
                        <a:t>:</a:t>
                      </a:r>
                      <a:r>
                        <a:rPr lang="zh-TW" altLang="en-US" sz="1800" b="1" u="sng" dirty="0" smtClean="0">
                          <a:solidFill>
                            <a:schemeClr val="tx1"/>
                          </a:solidFill>
                          <a:latin typeface="標楷體" pitchFamily="65" charset="-120"/>
                          <a:ea typeface="標楷體" pitchFamily="65" charset="-120"/>
                        </a:rPr>
                        <a:t>投資控股公司與其被控股公司間係屬母子公司關係，故被控股公司申請上市時，亦有本條之適用</a:t>
                      </a:r>
                      <a:r>
                        <a:rPr lang="zh-TW" altLang="en-US" sz="1800" b="1" dirty="0" smtClean="0">
                          <a:solidFill>
                            <a:schemeClr val="tx1"/>
                          </a:solidFill>
                          <a:latin typeface="標楷體" pitchFamily="65" charset="-120"/>
                          <a:ea typeface="標楷體" pitchFamily="65" charset="-120"/>
                        </a:rPr>
                        <a:t>。</a:t>
                      </a:r>
                    </a:p>
                  </a:txBody>
                  <a:tcPr marL="91445" marR="91445" marT="45715" marB="45715"/>
                </a:tc>
                <a:extLst>
                  <a:ext uri="{0D108BD9-81ED-4DB2-BD59-A6C34878D82A}">
                    <a16:rowId xmlns:a16="http://schemas.microsoft.com/office/drawing/2014/main" val="3427590086"/>
                  </a:ext>
                </a:extLst>
              </a:tr>
            </a:tbl>
          </a:graphicData>
        </a:graphic>
      </p:graphicFrame>
    </p:spTree>
    <p:extLst>
      <p:ext uri="{BB962C8B-B14F-4D97-AF65-F5344CB8AC3E}">
        <p14:creationId xmlns:p14="http://schemas.microsoft.com/office/powerpoint/2010/main" val="132081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標題 1"/>
          <p:cNvSpPr>
            <a:spLocks noGrp="1"/>
          </p:cNvSpPr>
          <p:nvPr>
            <p:ph type="title"/>
          </p:nvPr>
        </p:nvSpPr>
        <p:spPr>
          <a:xfrm>
            <a:off x="612775" y="23922"/>
            <a:ext cx="8153400" cy="990600"/>
          </a:xfrm>
        </p:spPr>
        <p:txBody>
          <a:bodyPr/>
          <a:lstStyle/>
          <a:p>
            <a:r>
              <a:rPr lang="zh-TW" altLang="en-US" sz="2800" b="1" u="sng" dirty="0" smtClean="0">
                <a:solidFill>
                  <a:srgbClr val="1A0585"/>
                </a:solidFill>
                <a:latin typeface="標楷體" panose="03000509000000000000" pitchFamily="65" charset="-120"/>
                <a:ea typeface="標楷體" panose="03000509000000000000" pitchFamily="65" charset="-120"/>
              </a:rPr>
              <a:t>投控公司降低申請公司持股應於掛牌前完成</a:t>
            </a:r>
            <a:endParaRPr lang="zh-TW" altLang="en-US" sz="2800" dirty="0"/>
          </a:p>
        </p:txBody>
      </p:sp>
      <p:sp>
        <p:nvSpPr>
          <p:cNvPr id="24579" name="內容版面配置區 2"/>
          <p:cNvSpPr>
            <a:spLocks noGrp="1"/>
          </p:cNvSpPr>
          <p:nvPr>
            <p:ph sz="quarter" idx="1"/>
          </p:nvPr>
        </p:nvSpPr>
        <p:spPr>
          <a:xfrm>
            <a:off x="323528" y="1065815"/>
            <a:ext cx="8153400" cy="987748"/>
          </a:xfrm>
        </p:spPr>
        <p:txBody>
          <a:bodyPr/>
          <a:lstStyle/>
          <a:p>
            <a:pPr>
              <a:buFont typeface="Wingdings" panose="05000000000000000000" pitchFamily="2" charset="2"/>
              <a:buChar char="Ø"/>
            </a:pPr>
            <a:r>
              <a:rPr lang="zh-TW" altLang="en-US" sz="2400" dirty="0" smtClean="0">
                <a:solidFill>
                  <a:srgbClr val="0000CC"/>
                </a:solidFill>
                <a:latin typeface="標楷體" panose="03000509000000000000" pitchFamily="65" charset="-120"/>
                <a:ea typeface="標楷體" panose="03000509000000000000" pitchFamily="65" charset="-120"/>
              </a:rPr>
              <a:t>有價證券上市審查準則第</a:t>
            </a:r>
            <a:r>
              <a:rPr lang="en-US" altLang="zh-TW" sz="2400" dirty="0" smtClean="0">
                <a:solidFill>
                  <a:srgbClr val="0000CC"/>
                </a:solidFill>
                <a:latin typeface="標楷體" panose="03000509000000000000" pitchFamily="65" charset="-120"/>
                <a:ea typeface="標楷體" panose="03000509000000000000" pitchFamily="65" charset="-120"/>
              </a:rPr>
              <a:t>20</a:t>
            </a:r>
            <a:r>
              <a:rPr lang="zh-TW" altLang="en-US" sz="2400" dirty="0" smtClean="0">
                <a:solidFill>
                  <a:srgbClr val="0000CC"/>
                </a:solidFill>
                <a:latin typeface="標楷體" panose="03000509000000000000" pitchFamily="65" charset="-120"/>
                <a:ea typeface="標楷體" panose="03000509000000000000" pitchFamily="65" charset="-120"/>
              </a:rPr>
              <a:t>條第</a:t>
            </a:r>
            <a:r>
              <a:rPr lang="en-US" altLang="zh-TW" sz="2400" dirty="0" smtClean="0">
                <a:solidFill>
                  <a:srgbClr val="0000CC"/>
                </a:solidFill>
                <a:latin typeface="標楷體" panose="03000509000000000000" pitchFamily="65" charset="-120"/>
                <a:ea typeface="標楷體" panose="03000509000000000000" pitchFamily="65" charset="-120"/>
              </a:rPr>
              <a:t>6</a:t>
            </a:r>
            <a:r>
              <a:rPr lang="zh-TW" altLang="en-US" sz="2400" dirty="0" smtClean="0">
                <a:solidFill>
                  <a:srgbClr val="0000CC"/>
                </a:solidFill>
                <a:latin typeface="標楷體" panose="03000509000000000000" pitchFamily="65" charset="-120"/>
                <a:ea typeface="標楷體" panose="03000509000000000000" pitchFamily="65" charset="-120"/>
              </a:rPr>
              <a:t>項</a:t>
            </a:r>
            <a:endParaRPr lang="en-US" altLang="zh-TW" sz="2400" dirty="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None/>
            </a:pPr>
            <a:r>
              <a:rPr lang="zh-TW" altLang="en-US" sz="2400" dirty="0" smtClean="0">
                <a:solidFill>
                  <a:srgbClr val="0000CC"/>
                </a:solidFill>
                <a:latin typeface="標楷體" panose="03000509000000000000" pitchFamily="65" charset="-120"/>
                <a:ea typeface="標楷體" panose="03000509000000000000" pitchFamily="65" charset="-120"/>
              </a:rPr>
              <a:t>  </a:t>
            </a:r>
            <a:endParaRPr lang="en-US" altLang="zh-TW" sz="2400" dirty="0" smtClean="0">
              <a:solidFill>
                <a:srgbClr val="0000CC"/>
              </a:solidFill>
              <a:latin typeface="標楷體" panose="03000509000000000000" pitchFamily="65" charset="-120"/>
              <a:ea typeface="標楷體" panose="03000509000000000000" pitchFamily="65" charset="-120"/>
            </a:endParaRPr>
          </a:p>
          <a:p>
            <a:pPr>
              <a:buFont typeface="Wingdings" panose="05000000000000000000" pitchFamily="2" charset="2"/>
              <a:buChar char="Ø"/>
            </a:pPr>
            <a:endParaRPr lang="zh-TW" altLang="en-US" sz="2400" dirty="0"/>
          </a:p>
        </p:txBody>
      </p:sp>
      <p:sp>
        <p:nvSpPr>
          <p:cNvPr id="24580"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algn="ctr" defTabSz="914400" rtl="0" eaLnBrk="1" fontAlgn="base" latinLnBrk="0" hangingPunct="1">
              <a:lnSpc>
                <a:spcPct val="80000"/>
              </a:lnSpc>
              <a:spcBef>
                <a:spcPct val="0"/>
              </a:spcBef>
              <a:spcAft>
                <a:spcPct val="0"/>
              </a:spcAft>
              <a:buClrTx/>
              <a:buSzTx/>
              <a:buFontTx/>
              <a:buNone/>
              <a:tabLst/>
              <a:defRPr/>
            </a:pPr>
            <a:fld id="{562FE60B-6EEB-4E83-BCEF-43EB6E71FD6C}" type="slidenum">
              <a:rPr kumimoji="0" lang="en-US" altLang="zh-TW" sz="1200" b="0" i="0" u="none" strike="noStrike" kern="1200" cap="none" spc="0" normalizeH="0" baseline="0" noProof="0" smtClean="0">
                <a:ln>
                  <a:noFill/>
                </a:ln>
                <a:solidFill>
                  <a:srgbClr val="FFFFFF"/>
                </a:solidFill>
                <a:effectLst/>
                <a:uLnTx/>
                <a:uFillTx/>
                <a:latin typeface="Arial" panose="020B0604020202020204" pitchFamily="34" charset="0"/>
                <a:ea typeface="新細明體" panose="02020500000000000000" pitchFamily="18" charset="-120"/>
                <a:cs typeface="+mn-cs"/>
              </a:rPr>
              <a:pPr marL="0" marR="0" lvl="0" indent="0" algn="ctr" defTabSz="914400" rtl="0" eaLnBrk="1" fontAlgn="base" latinLnBrk="0" hangingPunct="1">
                <a:lnSpc>
                  <a:spcPct val="80000"/>
                </a:lnSpc>
                <a:spcBef>
                  <a:spcPct val="0"/>
                </a:spcBef>
                <a:spcAft>
                  <a:spcPct val="0"/>
                </a:spcAft>
                <a:buClrTx/>
                <a:buSzTx/>
                <a:buFontTx/>
                <a:buNone/>
                <a:tabLst/>
                <a:defRPr/>
              </a:pPr>
              <a:t>8</a:t>
            </a:fld>
            <a:endParaRPr kumimoji="0" lang="en-US" altLang="zh-TW" sz="1200" b="0"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24581" name="文字方塊 4"/>
          <p:cNvSpPr txBox="1">
            <a:spLocks noChangeArrowheads="1"/>
          </p:cNvSpPr>
          <p:nvPr/>
        </p:nvSpPr>
        <p:spPr bwMode="auto">
          <a:xfrm>
            <a:off x="7956376" y="564229"/>
            <a:ext cx="12858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TW" sz="1800" b="0" i="0" u="none" strike="noStrike" kern="1200" cap="none" spc="0" normalizeH="0" baseline="0" noProof="0" dirty="0" smtClean="0">
                <a:ln>
                  <a:noFill/>
                </a:ln>
                <a:solidFill>
                  <a:srgbClr val="FF3300"/>
                </a:solidFill>
                <a:effectLst/>
                <a:uLnTx/>
                <a:uFillTx/>
                <a:latin typeface="Arial" panose="020B0604020202020204" pitchFamily="34" charset="0"/>
                <a:ea typeface="新細明體" panose="02020500000000000000" pitchFamily="18" charset="-120"/>
                <a:cs typeface="+mn-cs"/>
              </a:rPr>
              <a:t>112.02.01</a:t>
            </a:r>
            <a:endParaRPr kumimoji="1" lang="zh-TW" altLang="en-US" sz="1800" b="0" i="0" u="none" strike="noStrike" kern="1200" cap="none" spc="0" normalizeH="0" baseline="0" noProof="0" dirty="0">
              <a:ln>
                <a:noFill/>
              </a:ln>
              <a:solidFill>
                <a:srgbClr val="FF3300"/>
              </a:solidFill>
              <a:effectLst/>
              <a:uLnTx/>
              <a:uFillTx/>
              <a:latin typeface="Arial" panose="020B0604020202020204" pitchFamily="34" charset="0"/>
              <a:ea typeface="新細明體" panose="02020500000000000000" pitchFamily="18" charset="-120"/>
              <a:cs typeface="+mn-cs"/>
            </a:endParaRPr>
          </a:p>
        </p:txBody>
      </p:sp>
      <p:graphicFrame>
        <p:nvGraphicFramePr>
          <p:cNvPr id="7" name="表格 6"/>
          <p:cNvGraphicFramePr>
            <a:graphicFrameLocks noGrp="1"/>
          </p:cNvGraphicFramePr>
          <p:nvPr>
            <p:extLst>
              <p:ext uri="{D42A27DB-BD31-4B8C-83A1-F6EECF244321}">
                <p14:modId xmlns:p14="http://schemas.microsoft.com/office/powerpoint/2010/main" val="1953362381"/>
              </p:ext>
            </p:extLst>
          </p:nvPr>
        </p:nvGraphicFramePr>
        <p:xfrm>
          <a:off x="251520" y="1550303"/>
          <a:ext cx="8712968" cy="4987647"/>
        </p:xfrm>
        <a:graphic>
          <a:graphicData uri="http://schemas.openxmlformats.org/drawingml/2006/table">
            <a:tbl>
              <a:tblPr firstRow="1" bandRow="1">
                <a:tableStyleId>{5C22544A-7EE6-4342-B048-85BDC9FD1C3A}</a:tableStyleId>
              </a:tblPr>
              <a:tblGrid>
                <a:gridCol w="8712968">
                  <a:extLst>
                    <a:ext uri="{9D8B030D-6E8A-4147-A177-3AD203B41FA5}">
                      <a16:colId xmlns:a16="http://schemas.microsoft.com/office/drawing/2014/main" val="20000"/>
                    </a:ext>
                  </a:extLst>
                </a:gridCol>
              </a:tblGrid>
              <a:tr h="376197">
                <a:tc>
                  <a:txBody>
                    <a:bodyPr/>
                    <a:lstStyle/>
                    <a:p>
                      <a:pPr algn="ctr"/>
                      <a:r>
                        <a:rPr lang="zh-TW" altLang="en-US" sz="2000" b="1" dirty="0" smtClean="0">
                          <a:latin typeface="標楷體" panose="03000509000000000000" pitchFamily="65" charset="-120"/>
                          <a:ea typeface="標楷體" panose="03000509000000000000" pitchFamily="65" charset="-120"/>
                        </a:rPr>
                        <a:t>修正重點內容</a:t>
                      </a:r>
                      <a:endParaRPr lang="zh-TW" altLang="en-US" sz="2000" b="1" dirty="0">
                        <a:latin typeface="標楷體" panose="03000509000000000000" pitchFamily="65" charset="-120"/>
                        <a:ea typeface="標楷體" panose="03000509000000000000" pitchFamily="65" charset="-120"/>
                      </a:endParaRPr>
                    </a:p>
                  </a:txBody>
                  <a:tcPr marL="91445" marR="91445" marT="45715" marB="45715"/>
                </a:tc>
                <a:extLst>
                  <a:ext uri="{0D108BD9-81ED-4DB2-BD59-A6C34878D82A}">
                    <a16:rowId xmlns:a16="http://schemas.microsoft.com/office/drawing/2014/main" val="10000"/>
                  </a:ext>
                </a:extLst>
              </a:tr>
              <a:tr h="1482467">
                <a:tc>
                  <a:txBody>
                    <a:bodyPr/>
                    <a:lstStyle/>
                    <a:p>
                      <a:pPr marL="342900" indent="-342900" algn="just">
                        <a:spcAft>
                          <a:spcPts val="0"/>
                        </a:spcAft>
                        <a:buFont typeface="Wingdings" panose="05000000000000000000" pitchFamily="2" charset="2"/>
                        <a:buChar char="n"/>
                      </a:pPr>
                      <a:r>
                        <a:rPr lang="zh-TW" altLang="en-US" sz="2000" b="0" dirty="0" smtClean="0">
                          <a:solidFill>
                            <a:schemeClr val="tx1"/>
                          </a:solidFill>
                          <a:latin typeface="標楷體" pitchFamily="65" charset="-120"/>
                          <a:ea typeface="標楷體" pitchFamily="65" charset="-120"/>
                        </a:rPr>
                        <a:t>第六項</a:t>
                      </a:r>
                      <a:endParaRPr lang="en-US" altLang="zh-TW" sz="2000" b="0" dirty="0" smtClean="0">
                        <a:solidFill>
                          <a:schemeClr val="tx1"/>
                        </a:solidFill>
                        <a:latin typeface="標楷體" pitchFamily="65" charset="-120"/>
                        <a:ea typeface="標楷體" pitchFamily="65" charset="-120"/>
                      </a:endParaRPr>
                    </a:p>
                    <a:p>
                      <a:pPr marL="342900" indent="-342900" algn="just">
                        <a:spcAft>
                          <a:spcPts val="0"/>
                        </a:spcAft>
                        <a:buFont typeface="Wingdings" panose="05000000000000000000" pitchFamily="2" charset="2"/>
                        <a:buChar char="n"/>
                      </a:pPr>
                      <a:r>
                        <a:rPr lang="zh-TW" altLang="en-US" sz="2000" b="0" dirty="0" smtClean="0">
                          <a:solidFill>
                            <a:srgbClr val="FF0000"/>
                          </a:solidFill>
                          <a:latin typeface="標楷體" pitchFamily="65" charset="-120"/>
                          <a:ea typeface="標楷體" pitchFamily="65" charset="-120"/>
                        </a:rPr>
                        <a:t>已於國內上市（櫃）之投資控股公司，其持股逾百分之七十之被控股公司申請股票上市者，應辦理上市前之股票公開銷售，使其降至百分之七十以下。</a:t>
                      </a:r>
                      <a:endParaRPr lang="zh-TW" altLang="en-US" sz="2000" b="0" kern="1200" dirty="0" smtClean="0">
                        <a:solidFill>
                          <a:srgbClr val="FF0000"/>
                        </a:solidFill>
                        <a:latin typeface="標楷體" pitchFamily="65" charset="-120"/>
                        <a:ea typeface="標楷體" pitchFamily="65" charset="-120"/>
                        <a:cs typeface="+mn-cs"/>
                      </a:endParaRPr>
                    </a:p>
                  </a:txBody>
                  <a:tcPr marL="91445" marR="91445" marT="45715" marB="45715"/>
                </a:tc>
                <a:extLst>
                  <a:ext uri="{0D108BD9-81ED-4DB2-BD59-A6C34878D82A}">
                    <a16:rowId xmlns:a16="http://schemas.microsoft.com/office/drawing/2014/main" val="10001"/>
                  </a:ext>
                </a:extLst>
              </a:tr>
              <a:tr h="1796411">
                <a:tc>
                  <a:txBody>
                    <a:bodyPr/>
                    <a:lstStyle/>
                    <a:p>
                      <a:pPr marL="342900" indent="-342900" algn="just">
                        <a:spcAft>
                          <a:spcPts val="0"/>
                        </a:spcAft>
                        <a:buFont typeface="Wingdings" panose="05000000000000000000" pitchFamily="2" charset="2"/>
                        <a:buChar char="n"/>
                      </a:pPr>
                      <a:r>
                        <a:rPr lang="zh-TW" altLang="en-US" sz="1800" b="1" dirty="0" smtClean="0">
                          <a:solidFill>
                            <a:schemeClr val="tx1"/>
                          </a:solidFill>
                          <a:latin typeface="標楷體" pitchFamily="65" charset="-120"/>
                          <a:ea typeface="標楷體" pitchFamily="65" charset="-120"/>
                        </a:rPr>
                        <a:t>修正理由</a:t>
                      </a:r>
                      <a:endParaRPr lang="en-US" altLang="zh-TW" sz="1800" b="1" dirty="0" smtClean="0">
                        <a:solidFill>
                          <a:schemeClr val="tx1"/>
                        </a:solidFill>
                        <a:latin typeface="標楷體" pitchFamily="65" charset="-120"/>
                        <a:ea typeface="標楷體" pitchFamily="65" charset="-120"/>
                      </a:endParaRPr>
                    </a:p>
                    <a:p>
                      <a:pPr marL="342900" indent="-342900" algn="just">
                        <a:spcAft>
                          <a:spcPts val="0"/>
                        </a:spcAft>
                        <a:buFont typeface="Wingdings" panose="05000000000000000000" pitchFamily="2" charset="2"/>
                        <a:buChar char="n"/>
                      </a:pPr>
                      <a:r>
                        <a:rPr lang="zh-TW" altLang="en-US" sz="2000" b="0" dirty="0" smtClean="0">
                          <a:solidFill>
                            <a:schemeClr val="tx1"/>
                          </a:solidFill>
                          <a:latin typeface="標楷體" pitchFamily="65" charset="-120"/>
                          <a:ea typeface="標楷體" pitchFamily="65" charset="-120"/>
                        </a:rPr>
                        <a:t>查本條第六項規範已於國內上市（櫃）之投資控股公司，其被控股公司倘欲申請上市，該投資控股公司應於申請上市前，將對其持股降低至百分之七十以下，被控股公司方得提出上市之申請。而以母子公司關係之子公司申請上市者，依第十九條第一項第三款規定，母公司及其所有子公司，以及前開公司之董事、監察人、代表人，暨持有公司股份超過股份總額百分之十之股東，與其關係人總計持有該申請公司之股份不得超過發行總額之百分之七十，超過者，應於掛牌前降至百分之七十以下。</a:t>
                      </a:r>
                      <a:r>
                        <a:rPr lang="zh-TW" altLang="en-US" sz="2000" b="1" dirty="0" smtClean="0">
                          <a:solidFill>
                            <a:schemeClr val="tx1"/>
                          </a:solidFill>
                          <a:latin typeface="標楷體" pitchFamily="65" charset="-120"/>
                          <a:ea typeface="標楷體" pitchFamily="65" charset="-120"/>
                        </a:rPr>
                        <a:t>為使投資控股公司降低對被控股公司持股之時點與母公司降低子公司持股規範時點一致，故修改第六項規定。</a:t>
                      </a:r>
                    </a:p>
                  </a:txBody>
                  <a:tcPr marL="91445" marR="91445" marT="45715" marB="45715"/>
                </a:tc>
                <a:extLst>
                  <a:ext uri="{0D108BD9-81ED-4DB2-BD59-A6C34878D82A}">
                    <a16:rowId xmlns:a16="http://schemas.microsoft.com/office/drawing/2014/main" val="3427590086"/>
                  </a:ext>
                </a:extLst>
              </a:tr>
            </a:tbl>
          </a:graphicData>
        </a:graphic>
      </p:graphicFrame>
    </p:spTree>
    <p:extLst>
      <p:ext uri="{BB962C8B-B14F-4D97-AF65-F5344CB8AC3E}">
        <p14:creationId xmlns:p14="http://schemas.microsoft.com/office/powerpoint/2010/main" val="3195178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25580</TotalTime>
  <Words>5233</Words>
  <Application>Microsoft Office PowerPoint</Application>
  <PresentationFormat>如螢幕大小 (4:3)</PresentationFormat>
  <Paragraphs>298</Paragraphs>
  <Slides>28</Slides>
  <Notes>28</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28</vt:i4>
      </vt:variant>
    </vt:vector>
  </HeadingPairs>
  <TitlesOfParts>
    <vt:vector size="35" baseType="lpstr">
      <vt:lpstr>新細明體</vt:lpstr>
      <vt:lpstr>標楷體</vt:lpstr>
      <vt:lpstr>Arial</vt:lpstr>
      <vt:lpstr>Calibri</vt:lpstr>
      <vt:lpstr>Times New Roman</vt:lpstr>
      <vt:lpstr>Wingdings</vt:lpstr>
      <vt:lpstr>Office 佈景主題</vt:lpstr>
      <vt:lpstr>國內有價證券上市相關規章 新修正重點 </vt:lpstr>
      <vt:lpstr>PowerPoint 簡報</vt:lpstr>
      <vt:lpstr>PowerPoint 簡報</vt:lpstr>
      <vt:lpstr>PowerPoint 簡報</vt:lpstr>
      <vt:lpstr>重大非常規交易及關係人認定之範圍</vt:lpstr>
      <vt:lpstr>重大非常規交易及關係人認定之範圍</vt:lpstr>
      <vt:lpstr>公眾持股為無面額或每股面額 非屬十元認定方式</vt:lpstr>
      <vt:lpstr>新增投控公司之子公司申請上市 不適用營收衰退豁免條款規定</vt:lpstr>
      <vt:lpstr>投控公司降低申請公司持股應於掛牌前完成</vt:lpstr>
      <vt:lpstr>新增創投公司投資總額計算但書規定</vt:lpstr>
      <vt:lpstr>設置公司治理主管</vt:lpstr>
      <vt:lpstr>重大勞資糾紛之認定</vt:lpstr>
      <vt:lpstr>重大污染環境之認定</vt:lpstr>
      <vt:lpstr>獨立董事進修要求</vt:lpstr>
      <vt:lpstr>PowerPoint 簡報</vt:lpstr>
      <vt:lpstr>新增投控公司之子公司申請上市 之程序</vt:lpstr>
      <vt:lpstr>創投公司投資總額未達門檻但書規定</vt:lpstr>
      <vt:lpstr>併購案引進專業第三人程序把關機制</vt:lpstr>
      <vt:lpstr>提早董事利害關係說明時點</vt:lpstr>
      <vt:lpstr>鼓勵企業自願揭露，俾提升併購資訊揭露之完整性</vt:lpstr>
      <vt:lpstr>鼓勵企業自願揭露，俾提升併購資訊揭露之完整性</vt:lpstr>
      <vt:lpstr>對上市公司內部控制制度查核作業程序</vt:lpstr>
      <vt:lpstr>PowerPoint 簡報</vt:lpstr>
      <vt:lpstr>開放現金增資發行新股得採總括申報方式</vt:lpstr>
      <vt:lpstr>開放現金增資發行新股得採總括申報方式</vt:lpstr>
      <vt:lpstr>開放現金增資發行新股得採總括申報方式</vt:lpstr>
      <vt:lpstr>開放現金增資發行新股得採總括申報方式</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dc:creator>
  <cp:lastModifiedBy>阮秋盛</cp:lastModifiedBy>
  <cp:revision>1050</cp:revision>
  <cp:lastPrinted>2022-11-21T09:03:35Z</cp:lastPrinted>
  <dcterms:created xsi:type="dcterms:W3CDTF">2013-06-26T09:28:02Z</dcterms:created>
  <dcterms:modified xsi:type="dcterms:W3CDTF">2023-05-22T03:39:16Z</dcterms:modified>
</cp:coreProperties>
</file>