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72"/>
  </p:notesMasterIdLst>
  <p:sldIdLst>
    <p:sldId id="256" r:id="rId2"/>
    <p:sldId id="271" r:id="rId3"/>
    <p:sldId id="272" r:id="rId4"/>
    <p:sldId id="273" r:id="rId5"/>
    <p:sldId id="274" r:id="rId6"/>
    <p:sldId id="280" r:id="rId7"/>
    <p:sldId id="277" r:id="rId8"/>
    <p:sldId id="278" r:id="rId9"/>
    <p:sldId id="286" r:id="rId10"/>
    <p:sldId id="282" r:id="rId11"/>
    <p:sldId id="287" r:id="rId12"/>
    <p:sldId id="288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9" r:id="rId24"/>
    <p:sldId id="285" r:id="rId25"/>
    <p:sldId id="305" r:id="rId26"/>
    <p:sldId id="322" r:id="rId27"/>
    <p:sldId id="308" r:id="rId28"/>
    <p:sldId id="310" r:id="rId29"/>
    <p:sldId id="312" r:id="rId30"/>
    <p:sldId id="314" r:id="rId31"/>
    <p:sldId id="316" r:id="rId32"/>
    <p:sldId id="276" r:id="rId33"/>
    <p:sldId id="318" r:id="rId34"/>
    <p:sldId id="275" r:id="rId35"/>
    <p:sldId id="319" r:id="rId36"/>
    <p:sldId id="323" r:id="rId37"/>
    <p:sldId id="324" r:id="rId38"/>
    <p:sldId id="320" r:id="rId39"/>
    <p:sldId id="326" r:id="rId40"/>
    <p:sldId id="30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83" r:id="rId67"/>
    <p:sldId id="384" r:id="rId68"/>
    <p:sldId id="385" r:id="rId69"/>
    <p:sldId id="382" r:id="rId70"/>
    <p:sldId id="386" r:id="rId71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99"/>
    <a:srgbClr val="FFCC00"/>
    <a:srgbClr val="FFFFCC"/>
    <a:srgbClr val="74B230"/>
    <a:srgbClr val="6699FF"/>
    <a:srgbClr val="99CCFF"/>
    <a:srgbClr val="CCECFF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327"/>
  </p:normalViewPr>
  <p:slideViewPr>
    <p:cSldViewPr snapToGrid="0">
      <p:cViewPr varScale="1">
        <p:scale>
          <a:sx n="83" d="100"/>
          <a:sy n="8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90496877545485E-2"/>
          <c:y val="5.9618437306870886E-3"/>
          <c:w val="0.90076635894651103"/>
          <c:h val="0.9344197189624420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099692279844346E-2"/>
          <c:y val="4.7694749845496709E-2"/>
          <c:w val="0.90076635894651103"/>
          <c:h val="0.9344197189624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C4D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0-47D2-B437-7DCA34534C4C}"/>
              </c:ext>
            </c:extLst>
          </c:dPt>
          <c:dPt>
            <c:idx val="1"/>
            <c:bubble3D val="0"/>
            <c:spPr>
              <a:solidFill>
                <a:srgbClr val="1098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0-47D2-B437-7DCA34534C4C}"/>
              </c:ext>
            </c:extLst>
          </c:dPt>
          <c:dPt>
            <c:idx val="2"/>
            <c:bubble3D val="0"/>
            <c:spPr>
              <a:solidFill>
                <a:srgbClr val="F4B18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0-47D2-B437-7DCA34534C4C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9A0-47D2-B437-7DCA34534C4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0.65100000000000002</c:v>
                </c:pt>
                <c:pt idx="1">
                  <c:v>0.188</c:v>
                </c:pt>
                <c:pt idx="2">
                  <c:v>0.114</c:v>
                </c:pt>
                <c:pt idx="3" formatCode="0.00%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A0-47D2-B437-7DCA34534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206346639934898E-2"/>
          <c:y val="0.10437429138997524"/>
          <c:w val="0.67559378486313437"/>
          <c:h val="0.735383115382504"/>
        </c:manualLayout>
      </c:layout>
      <c:areaChart>
        <c:grouping val="stacked"/>
        <c:varyColors val="0"/>
        <c:ser>
          <c:idx val="1"/>
          <c:order val="0"/>
          <c:tx>
            <c:strRef>
              <c:f>Sheet1!$V$2</c:f>
              <c:strCache>
                <c:ptCount val="1"/>
                <c:pt idx="0">
                  <c:v>整體借券賣出餘額(上市+上櫃)       (值)53.84%</c:v>
                </c:pt>
              </c:strCache>
            </c:strRef>
          </c:tx>
          <c:spPr>
            <a:solidFill>
              <a:srgbClr val="ADD9E5">
                <a:alpha val="84706"/>
              </a:srgbClr>
            </a:solidFill>
          </c:spPr>
          <c:cat>
            <c:strRef>
              <c:f>Sheet1!$A$2460:$A$2885</c:f>
              <c:strCache>
                <c:ptCount val="426"/>
                <c:pt idx="0">
                  <c:v>2022/01/03</c:v>
                </c:pt>
                <c:pt idx="1">
                  <c:v>2022/01/04</c:v>
                </c:pt>
                <c:pt idx="2">
                  <c:v>2022/01/05</c:v>
                </c:pt>
                <c:pt idx="3">
                  <c:v>2022/01/06</c:v>
                </c:pt>
                <c:pt idx="4">
                  <c:v>2022/01/07</c:v>
                </c:pt>
                <c:pt idx="5">
                  <c:v>2022/01/10</c:v>
                </c:pt>
                <c:pt idx="6">
                  <c:v>2022/01/11</c:v>
                </c:pt>
                <c:pt idx="7">
                  <c:v>2022/01/12</c:v>
                </c:pt>
                <c:pt idx="8">
                  <c:v>2022/01/13</c:v>
                </c:pt>
                <c:pt idx="9">
                  <c:v>2022/01/14</c:v>
                </c:pt>
                <c:pt idx="10">
                  <c:v>2022/01/17</c:v>
                </c:pt>
                <c:pt idx="11">
                  <c:v>2022/01/18</c:v>
                </c:pt>
                <c:pt idx="12">
                  <c:v>2022/01/19</c:v>
                </c:pt>
                <c:pt idx="13">
                  <c:v>2022/01/20</c:v>
                </c:pt>
                <c:pt idx="14">
                  <c:v>2022/01/21</c:v>
                </c:pt>
                <c:pt idx="15">
                  <c:v>2022/01/24</c:v>
                </c:pt>
                <c:pt idx="16">
                  <c:v>2022/01/25</c:v>
                </c:pt>
                <c:pt idx="17">
                  <c:v>2022/01/26</c:v>
                </c:pt>
                <c:pt idx="18">
                  <c:v>2022/02/07</c:v>
                </c:pt>
                <c:pt idx="19">
                  <c:v>2022/02/08</c:v>
                </c:pt>
                <c:pt idx="20">
                  <c:v>2022/02/09</c:v>
                </c:pt>
                <c:pt idx="21">
                  <c:v>2022/02/10</c:v>
                </c:pt>
                <c:pt idx="22">
                  <c:v>2022/02/11</c:v>
                </c:pt>
                <c:pt idx="23">
                  <c:v>2022/02/14</c:v>
                </c:pt>
                <c:pt idx="24">
                  <c:v>2022/02/15</c:v>
                </c:pt>
                <c:pt idx="25">
                  <c:v>2022/02/16</c:v>
                </c:pt>
                <c:pt idx="26">
                  <c:v>2022/02/17</c:v>
                </c:pt>
                <c:pt idx="27">
                  <c:v>2022/02/18</c:v>
                </c:pt>
                <c:pt idx="28">
                  <c:v>2022/02/21</c:v>
                </c:pt>
                <c:pt idx="29">
                  <c:v>2022/02/22</c:v>
                </c:pt>
                <c:pt idx="30">
                  <c:v>2022/02/23</c:v>
                </c:pt>
                <c:pt idx="31">
                  <c:v>2022/02/24</c:v>
                </c:pt>
                <c:pt idx="32">
                  <c:v>2022/02/25</c:v>
                </c:pt>
                <c:pt idx="33">
                  <c:v>2022/03/01</c:v>
                </c:pt>
                <c:pt idx="34">
                  <c:v>2022/03/02</c:v>
                </c:pt>
                <c:pt idx="35">
                  <c:v>2022/03/03</c:v>
                </c:pt>
                <c:pt idx="36">
                  <c:v>2022/03/07</c:v>
                </c:pt>
                <c:pt idx="37">
                  <c:v>2022/03/08</c:v>
                </c:pt>
                <c:pt idx="38">
                  <c:v>2022/03/09</c:v>
                </c:pt>
                <c:pt idx="39">
                  <c:v>2022/03/10</c:v>
                </c:pt>
                <c:pt idx="40">
                  <c:v>2022/03/11</c:v>
                </c:pt>
                <c:pt idx="41">
                  <c:v>2022/03/14</c:v>
                </c:pt>
                <c:pt idx="42">
                  <c:v>2022/03/15</c:v>
                </c:pt>
                <c:pt idx="43">
                  <c:v>2022/03/16</c:v>
                </c:pt>
                <c:pt idx="44">
                  <c:v>2022/03/17</c:v>
                </c:pt>
                <c:pt idx="45">
                  <c:v>2022/03/18</c:v>
                </c:pt>
                <c:pt idx="46">
                  <c:v>2022/03/21</c:v>
                </c:pt>
                <c:pt idx="47">
                  <c:v>2022/03/22</c:v>
                </c:pt>
                <c:pt idx="48">
                  <c:v>2022/03/23</c:v>
                </c:pt>
                <c:pt idx="49">
                  <c:v>2022/03/24</c:v>
                </c:pt>
                <c:pt idx="50">
                  <c:v>2022/03/25</c:v>
                </c:pt>
                <c:pt idx="51">
                  <c:v>2022/03/28</c:v>
                </c:pt>
                <c:pt idx="52">
                  <c:v>2022/03/29</c:v>
                </c:pt>
                <c:pt idx="53">
                  <c:v>2022/03/30</c:v>
                </c:pt>
                <c:pt idx="54">
                  <c:v>2022/03/31</c:v>
                </c:pt>
                <c:pt idx="55">
                  <c:v>2022/04/01</c:v>
                </c:pt>
                <c:pt idx="56">
                  <c:v>2022/04/06</c:v>
                </c:pt>
                <c:pt idx="57">
                  <c:v>2022/04/07</c:v>
                </c:pt>
                <c:pt idx="58">
                  <c:v>2022/04/08</c:v>
                </c:pt>
                <c:pt idx="59">
                  <c:v>2022/04/11</c:v>
                </c:pt>
                <c:pt idx="60">
                  <c:v>2022/04/12</c:v>
                </c:pt>
                <c:pt idx="61">
                  <c:v>2022/04/13</c:v>
                </c:pt>
                <c:pt idx="62">
                  <c:v>2022/04/14</c:v>
                </c:pt>
                <c:pt idx="63">
                  <c:v>2022/04/15</c:v>
                </c:pt>
                <c:pt idx="64">
                  <c:v>2022/04/18</c:v>
                </c:pt>
                <c:pt idx="65">
                  <c:v>2022/04/19</c:v>
                </c:pt>
                <c:pt idx="66">
                  <c:v>2022/04/20</c:v>
                </c:pt>
                <c:pt idx="67">
                  <c:v>2022/04/21</c:v>
                </c:pt>
                <c:pt idx="68">
                  <c:v>2022/04/22</c:v>
                </c:pt>
                <c:pt idx="69">
                  <c:v>2022/04/25</c:v>
                </c:pt>
                <c:pt idx="70">
                  <c:v>2022/04/26</c:v>
                </c:pt>
                <c:pt idx="71">
                  <c:v>2022/04/27</c:v>
                </c:pt>
                <c:pt idx="72">
                  <c:v>2022/04/28</c:v>
                </c:pt>
                <c:pt idx="73">
                  <c:v>2022/04/29</c:v>
                </c:pt>
                <c:pt idx="74">
                  <c:v>2022/05/03</c:v>
                </c:pt>
                <c:pt idx="75">
                  <c:v>2022/05/04</c:v>
                </c:pt>
                <c:pt idx="76">
                  <c:v>2022/05/05</c:v>
                </c:pt>
                <c:pt idx="77">
                  <c:v>2022/05/06</c:v>
                </c:pt>
                <c:pt idx="78">
                  <c:v>2022/05/09</c:v>
                </c:pt>
                <c:pt idx="79">
                  <c:v>2022/05/10</c:v>
                </c:pt>
                <c:pt idx="80">
                  <c:v>2022/05/11</c:v>
                </c:pt>
                <c:pt idx="81">
                  <c:v>2022/05/12</c:v>
                </c:pt>
                <c:pt idx="82">
                  <c:v>2022/05/13</c:v>
                </c:pt>
                <c:pt idx="83">
                  <c:v>2022/05/16</c:v>
                </c:pt>
                <c:pt idx="84">
                  <c:v>2022/05/17</c:v>
                </c:pt>
                <c:pt idx="85">
                  <c:v>2022/05/18</c:v>
                </c:pt>
                <c:pt idx="86">
                  <c:v>2022/05/19</c:v>
                </c:pt>
                <c:pt idx="87">
                  <c:v>2022/05/20</c:v>
                </c:pt>
                <c:pt idx="88">
                  <c:v>2022/05/23</c:v>
                </c:pt>
                <c:pt idx="89">
                  <c:v>2022/05/24</c:v>
                </c:pt>
                <c:pt idx="90">
                  <c:v>2022/05/25</c:v>
                </c:pt>
                <c:pt idx="91">
                  <c:v>2022/05/26</c:v>
                </c:pt>
                <c:pt idx="92">
                  <c:v>2022/05/27</c:v>
                </c:pt>
                <c:pt idx="93">
                  <c:v>2022/05/30</c:v>
                </c:pt>
                <c:pt idx="94">
                  <c:v>2022/05/31</c:v>
                </c:pt>
                <c:pt idx="95">
                  <c:v>2022/06/01</c:v>
                </c:pt>
                <c:pt idx="96">
                  <c:v>2022/06/02</c:v>
                </c:pt>
                <c:pt idx="97">
                  <c:v>2022/06/06</c:v>
                </c:pt>
                <c:pt idx="98">
                  <c:v>2022/06/07</c:v>
                </c:pt>
                <c:pt idx="99">
                  <c:v>2022/06/08</c:v>
                </c:pt>
                <c:pt idx="100">
                  <c:v>2022/06/09</c:v>
                </c:pt>
                <c:pt idx="101">
                  <c:v>2022/06/10</c:v>
                </c:pt>
                <c:pt idx="102">
                  <c:v>2022/06/13</c:v>
                </c:pt>
                <c:pt idx="103">
                  <c:v>2022/06/14</c:v>
                </c:pt>
                <c:pt idx="104">
                  <c:v>2022/06/15</c:v>
                </c:pt>
                <c:pt idx="105">
                  <c:v>2022/06/16</c:v>
                </c:pt>
                <c:pt idx="106">
                  <c:v>2022/06/17</c:v>
                </c:pt>
                <c:pt idx="107">
                  <c:v>2022/06/20</c:v>
                </c:pt>
                <c:pt idx="108">
                  <c:v>2022/06/21</c:v>
                </c:pt>
                <c:pt idx="109">
                  <c:v>2022/06/22</c:v>
                </c:pt>
                <c:pt idx="110">
                  <c:v>2022/06/23</c:v>
                </c:pt>
                <c:pt idx="111">
                  <c:v>2022/06/24</c:v>
                </c:pt>
                <c:pt idx="112">
                  <c:v>2022/06/27</c:v>
                </c:pt>
                <c:pt idx="113">
                  <c:v>2022/06/28</c:v>
                </c:pt>
                <c:pt idx="114">
                  <c:v>2022/06/29</c:v>
                </c:pt>
                <c:pt idx="115">
                  <c:v>2022/06/30</c:v>
                </c:pt>
                <c:pt idx="116">
                  <c:v>2022/07/01</c:v>
                </c:pt>
                <c:pt idx="117">
                  <c:v>2022/07/04</c:v>
                </c:pt>
                <c:pt idx="118">
                  <c:v>2022/07/05</c:v>
                </c:pt>
                <c:pt idx="119">
                  <c:v>2022/07/06</c:v>
                </c:pt>
                <c:pt idx="120">
                  <c:v>2022/07/07</c:v>
                </c:pt>
                <c:pt idx="121">
                  <c:v>2022/07/08</c:v>
                </c:pt>
                <c:pt idx="122">
                  <c:v>2022/07/11</c:v>
                </c:pt>
                <c:pt idx="123">
                  <c:v>2022/07/12</c:v>
                </c:pt>
                <c:pt idx="124">
                  <c:v>2022/07/13</c:v>
                </c:pt>
                <c:pt idx="125">
                  <c:v>2022/07/14</c:v>
                </c:pt>
                <c:pt idx="126">
                  <c:v>2022/07/15</c:v>
                </c:pt>
                <c:pt idx="127">
                  <c:v>2022/07/18</c:v>
                </c:pt>
                <c:pt idx="128">
                  <c:v>2022/07/19</c:v>
                </c:pt>
                <c:pt idx="129">
                  <c:v>2022/07/20</c:v>
                </c:pt>
                <c:pt idx="130">
                  <c:v>2022/07/21</c:v>
                </c:pt>
                <c:pt idx="131">
                  <c:v>2022/07/22</c:v>
                </c:pt>
                <c:pt idx="132">
                  <c:v>2022/07/25</c:v>
                </c:pt>
                <c:pt idx="133">
                  <c:v>2022/07/26</c:v>
                </c:pt>
                <c:pt idx="134">
                  <c:v>2022/07/27</c:v>
                </c:pt>
                <c:pt idx="135">
                  <c:v>2022/07/28</c:v>
                </c:pt>
                <c:pt idx="136">
                  <c:v>2022/07/29</c:v>
                </c:pt>
                <c:pt idx="137">
                  <c:v>2022/08/01</c:v>
                </c:pt>
                <c:pt idx="138">
                  <c:v>2022/08/02</c:v>
                </c:pt>
                <c:pt idx="139">
                  <c:v>2022/08/03</c:v>
                </c:pt>
                <c:pt idx="140">
                  <c:v>2022/08/04</c:v>
                </c:pt>
                <c:pt idx="141">
                  <c:v>2022/08/05</c:v>
                </c:pt>
                <c:pt idx="142">
                  <c:v>2022/08/08</c:v>
                </c:pt>
                <c:pt idx="143">
                  <c:v>2022/08/09</c:v>
                </c:pt>
                <c:pt idx="144">
                  <c:v>2022/08/10</c:v>
                </c:pt>
                <c:pt idx="145">
                  <c:v>2022/08/11</c:v>
                </c:pt>
                <c:pt idx="146">
                  <c:v>2022/08/12</c:v>
                </c:pt>
                <c:pt idx="147">
                  <c:v>2022/08/15</c:v>
                </c:pt>
                <c:pt idx="148">
                  <c:v>2022/08/16</c:v>
                </c:pt>
                <c:pt idx="149">
                  <c:v>2022/08/17</c:v>
                </c:pt>
                <c:pt idx="150">
                  <c:v>2022/08/18</c:v>
                </c:pt>
                <c:pt idx="151">
                  <c:v>2022/08/19</c:v>
                </c:pt>
                <c:pt idx="152">
                  <c:v>2022/08/22</c:v>
                </c:pt>
                <c:pt idx="153">
                  <c:v>2022/08/23</c:v>
                </c:pt>
                <c:pt idx="154">
                  <c:v>2022/08/24</c:v>
                </c:pt>
                <c:pt idx="155">
                  <c:v>2022/08/25</c:v>
                </c:pt>
                <c:pt idx="156">
                  <c:v>2022/08/26</c:v>
                </c:pt>
                <c:pt idx="157">
                  <c:v>2022/08/29</c:v>
                </c:pt>
                <c:pt idx="158">
                  <c:v>2022/08/30</c:v>
                </c:pt>
                <c:pt idx="159">
                  <c:v>2022/08/31</c:v>
                </c:pt>
                <c:pt idx="160">
                  <c:v>2022/09/01</c:v>
                </c:pt>
                <c:pt idx="161">
                  <c:v>2022/09/02</c:v>
                </c:pt>
                <c:pt idx="162">
                  <c:v>2022/09/05</c:v>
                </c:pt>
                <c:pt idx="163">
                  <c:v>2022/09/06</c:v>
                </c:pt>
                <c:pt idx="164">
                  <c:v>2022/09/07</c:v>
                </c:pt>
                <c:pt idx="165">
                  <c:v>2022/09/08</c:v>
                </c:pt>
                <c:pt idx="166">
                  <c:v>2022/09/12</c:v>
                </c:pt>
                <c:pt idx="167">
                  <c:v>2022/09/13</c:v>
                </c:pt>
                <c:pt idx="168">
                  <c:v>2022/09/14</c:v>
                </c:pt>
                <c:pt idx="169">
                  <c:v>2022/09/15</c:v>
                </c:pt>
                <c:pt idx="170">
                  <c:v>2022/09/16</c:v>
                </c:pt>
                <c:pt idx="171">
                  <c:v>2022/09/19</c:v>
                </c:pt>
                <c:pt idx="172">
                  <c:v>2022/09/20</c:v>
                </c:pt>
                <c:pt idx="173">
                  <c:v>2022/09/21</c:v>
                </c:pt>
                <c:pt idx="174">
                  <c:v>2022/09/22</c:v>
                </c:pt>
                <c:pt idx="175">
                  <c:v>2022/09/23</c:v>
                </c:pt>
                <c:pt idx="176">
                  <c:v>2022/09/26</c:v>
                </c:pt>
                <c:pt idx="177">
                  <c:v>2022/09/27</c:v>
                </c:pt>
                <c:pt idx="178">
                  <c:v>2022/09/28</c:v>
                </c:pt>
                <c:pt idx="179">
                  <c:v>2022/09/29</c:v>
                </c:pt>
                <c:pt idx="180">
                  <c:v>2022/09/30</c:v>
                </c:pt>
                <c:pt idx="181">
                  <c:v>2022/10/03</c:v>
                </c:pt>
                <c:pt idx="182">
                  <c:v>2022/10/04</c:v>
                </c:pt>
                <c:pt idx="183">
                  <c:v>2022/10/05</c:v>
                </c:pt>
                <c:pt idx="184">
                  <c:v>2022/10/06</c:v>
                </c:pt>
                <c:pt idx="185">
                  <c:v>2022/10/07</c:v>
                </c:pt>
                <c:pt idx="186">
                  <c:v>2022/10/11</c:v>
                </c:pt>
                <c:pt idx="187">
                  <c:v>2022/10/12</c:v>
                </c:pt>
                <c:pt idx="188">
                  <c:v>2022/10/13</c:v>
                </c:pt>
                <c:pt idx="189">
                  <c:v>2022/10/14</c:v>
                </c:pt>
                <c:pt idx="190">
                  <c:v>2022/10/17</c:v>
                </c:pt>
                <c:pt idx="191">
                  <c:v>2022/10/18</c:v>
                </c:pt>
                <c:pt idx="192">
                  <c:v>2022/10/19</c:v>
                </c:pt>
                <c:pt idx="193">
                  <c:v>2022/10/20</c:v>
                </c:pt>
                <c:pt idx="194">
                  <c:v>2022/10/21</c:v>
                </c:pt>
                <c:pt idx="195">
                  <c:v>2022/10/24</c:v>
                </c:pt>
                <c:pt idx="196">
                  <c:v>2022/10/25</c:v>
                </c:pt>
                <c:pt idx="197">
                  <c:v>2022/10/26</c:v>
                </c:pt>
                <c:pt idx="198">
                  <c:v>2022/10/27</c:v>
                </c:pt>
                <c:pt idx="199">
                  <c:v>2022/10/28</c:v>
                </c:pt>
                <c:pt idx="200">
                  <c:v>2022/10/31</c:v>
                </c:pt>
                <c:pt idx="201">
                  <c:v>2022/11/01</c:v>
                </c:pt>
                <c:pt idx="202">
                  <c:v>2022/11/02</c:v>
                </c:pt>
                <c:pt idx="203">
                  <c:v>2022/11/03</c:v>
                </c:pt>
                <c:pt idx="204">
                  <c:v>2022/11/04</c:v>
                </c:pt>
                <c:pt idx="205">
                  <c:v>2022/11/07</c:v>
                </c:pt>
                <c:pt idx="206">
                  <c:v>2022/11/08</c:v>
                </c:pt>
                <c:pt idx="207">
                  <c:v>2022/11/09</c:v>
                </c:pt>
                <c:pt idx="208">
                  <c:v>2022/11/10</c:v>
                </c:pt>
                <c:pt idx="209">
                  <c:v>2022/11/11</c:v>
                </c:pt>
                <c:pt idx="210">
                  <c:v>2022/11/14</c:v>
                </c:pt>
                <c:pt idx="211">
                  <c:v>2022/11/15</c:v>
                </c:pt>
                <c:pt idx="212">
                  <c:v>2022/11/16</c:v>
                </c:pt>
                <c:pt idx="213">
                  <c:v>2022/11/17</c:v>
                </c:pt>
                <c:pt idx="214">
                  <c:v>2022/11/18</c:v>
                </c:pt>
                <c:pt idx="215">
                  <c:v>2022/11/21</c:v>
                </c:pt>
                <c:pt idx="216">
                  <c:v>2022/11/22</c:v>
                </c:pt>
                <c:pt idx="217">
                  <c:v>2022/11/23</c:v>
                </c:pt>
                <c:pt idx="218">
                  <c:v>2022/11/24</c:v>
                </c:pt>
                <c:pt idx="219">
                  <c:v>2022/11/25</c:v>
                </c:pt>
                <c:pt idx="220">
                  <c:v>2022/11/28</c:v>
                </c:pt>
                <c:pt idx="221">
                  <c:v>2022/11/29</c:v>
                </c:pt>
                <c:pt idx="222">
                  <c:v>2022/11/30</c:v>
                </c:pt>
                <c:pt idx="223">
                  <c:v>2022/12/01</c:v>
                </c:pt>
                <c:pt idx="224">
                  <c:v>2022/12/02</c:v>
                </c:pt>
                <c:pt idx="225">
                  <c:v>2022/12/05</c:v>
                </c:pt>
                <c:pt idx="226">
                  <c:v>2022/12/06</c:v>
                </c:pt>
                <c:pt idx="227">
                  <c:v>2022/12/07</c:v>
                </c:pt>
                <c:pt idx="228">
                  <c:v>2022/12/08</c:v>
                </c:pt>
                <c:pt idx="229">
                  <c:v>2022/12/09</c:v>
                </c:pt>
                <c:pt idx="230">
                  <c:v>2022/12/12</c:v>
                </c:pt>
                <c:pt idx="231">
                  <c:v>2022/12/13</c:v>
                </c:pt>
                <c:pt idx="232">
                  <c:v>2022/12/14</c:v>
                </c:pt>
                <c:pt idx="233">
                  <c:v>2022/12/15</c:v>
                </c:pt>
                <c:pt idx="234">
                  <c:v>2022/12/16</c:v>
                </c:pt>
                <c:pt idx="235">
                  <c:v>2022/12/19</c:v>
                </c:pt>
                <c:pt idx="236">
                  <c:v>2022/12/20</c:v>
                </c:pt>
                <c:pt idx="237">
                  <c:v>2022/12/21</c:v>
                </c:pt>
                <c:pt idx="238">
                  <c:v>2022/12/22</c:v>
                </c:pt>
                <c:pt idx="239">
                  <c:v>2022/12/23</c:v>
                </c:pt>
                <c:pt idx="240">
                  <c:v>2022/12/26</c:v>
                </c:pt>
                <c:pt idx="241">
                  <c:v>2022/12/27</c:v>
                </c:pt>
                <c:pt idx="242">
                  <c:v>2022/12/28</c:v>
                </c:pt>
                <c:pt idx="243">
                  <c:v>2022/12/29</c:v>
                </c:pt>
                <c:pt idx="244">
                  <c:v>2022/12/30</c:v>
                </c:pt>
                <c:pt idx="245">
                  <c:v>2023/1/3</c:v>
                </c:pt>
                <c:pt idx="246">
                  <c:v>2023/1/4</c:v>
                </c:pt>
                <c:pt idx="247">
                  <c:v>2023/1/5</c:v>
                </c:pt>
                <c:pt idx="248">
                  <c:v>2023/1/6</c:v>
                </c:pt>
                <c:pt idx="249">
                  <c:v>2023/1/9</c:v>
                </c:pt>
                <c:pt idx="250">
                  <c:v>2023/1/10</c:v>
                </c:pt>
                <c:pt idx="251">
                  <c:v>2023/1/11</c:v>
                </c:pt>
                <c:pt idx="252">
                  <c:v>2023/1/12</c:v>
                </c:pt>
                <c:pt idx="253">
                  <c:v>2023/1/13</c:v>
                </c:pt>
                <c:pt idx="254">
                  <c:v>2023/1/16</c:v>
                </c:pt>
                <c:pt idx="255">
                  <c:v>2023/1/17</c:v>
                </c:pt>
                <c:pt idx="256">
                  <c:v>2023/1/30</c:v>
                </c:pt>
                <c:pt idx="257">
                  <c:v>2023/1/31</c:v>
                </c:pt>
                <c:pt idx="258">
                  <c:v>2023/2//1</c:v>
                </c:pt>
                <c:pt idx="259">
                  <c:v>2023/2//2</c:v>
                </c:pt>
                <c:pt idx="260">
                  <c:v>2023/2//3</c:v>
                </c:pt>
                <c:pt idx="261">
                  <c:v>2023/2//6</c:v>
                </c:pt>
                <c:pt idx="262">
                  <c:v>2023/2//7</c:v>
                </c:pt>
                <c:pt idx="263">
                  <c:v>2023/2//8</c:v>
                </c:pt>
                <c:pt idx="264">
                  <c:v>2023/2//9</c:v>
                </c:pt>
                <c:pt idx="265">
                  <c:v>2023/2//10</c:v>
                </c:pt>
                <c:pt idx="266">
                  <c:v>2023/2//13</c:v>
                </c:pt>
                <c:pt idx="267">
                  <c:v>2023/2//14</c:v>
                </c:pt>
                <c:pt idx="268">
                  <c:v>2023/2//15</c:v>
                </c:pt>
                <c:pt idx="269">
                  <c:v>2023/2//16</c:v>
                </c:pt>
                <c:pt idx="270">
                  <c:v>2023/2//17</c:v>
                </c:pt>
                <c:pt idx="271">
                  <c:v>2023/2//20</c:v>
                </c:pt>
                <c:pt idx="272">
                  <c:v>2023/2//21</c:v>
                </c:pt>
                <c:pt idx="273">
                  <c:v>2023/2//22</c:v>
                </c:pt>
                <c:pt idx="274">
                  <c:v>2023/2//23</c:v>
                </c:pt>
                <c:pt idx="275">
                  <c:v>2023/2//24</c:v>
                </c:pt>
                <c:pt idx="276">
                  <c:v>2023/3//1</c:v>
                </c:pt>
                <c:pt idx="277">
                  <c:v>2023/3//2</c:v>
                </c:pt>
                <c:pt idx="278">
                  <c:v>2023/3//3</c:v>
                </c:pt>
                <c:pt idx="279">
                  <c:v>2023/3//6</c:v>
                </c:pt>
                <c:pt idx="280">
                  <c:v>2023/3//7</c:v>
                </c:pt>
                <c:pt idx="281">
                  <c:v>2023/3//8</c:v>
                </c:pt>
                <c:pt idx="282">
                  <c:v>2023/3//9</c:v>
                </c:pt>
                <c:pt idx="283">
                  <c:v>2023/3//10</c:v>
                </c:pt>
                <c:pt idx="284">
                  <c:v>2023/3//13</c:v>
                </c:pt>
                <c:pt idx="285">
                  <c:v>2023/3//14</c:v>
                </c:pt>
                <c:pt idx="286">
                  <c:v>2023/3//15</c:v>
                </c:pt>
                <c:pt idx="287">
                  <c:v>2023/3//16</c:v>
                </c:pt>
                <c:pt idx="288">
                  <c:v>2023/3//17</c:v>
                </c:pt>
                <c:pt idx="289">
                  <c:v>2023/3//20</c:v>
                </c:pt>
                <c:pt idx="290">
                  <c:v>2023/3//21</c:v>
                </c:pt>
                <c:pt idx="291">
                  <c:v>2023/3//22</c:v>
                </c:pt>
                <c:pt idx="292">
                  <c:v>2023/3//23</c:v>
                </c:pt>
                <c:pt idx="293">
                  <c:v>2023/3//24</c:v>
                </c:pt>
                <c:pt idx="294">
                  <c:v>2023/3//27</c:v>
                </c:pt>
                <c:pt idx="295">
                  <c:v>2023/3//28</c:v>
                </c:pt>
                <c:pt idx="296">
                  <c:v>2023/3//29</c:v>
                </c:pt>
                <c:pt idx="297">
                  <c:v>2023/3//30</c:v>
                </c:pt>
                <c:pt idx="298">
                  <c:v>2023/3//31</c:v>
                </c:pt>
                <c:pt idx="299">
                  <c:v>2023/4//06</c:v>
                </c:pt>
                <c:pt idx="300">
                  <c:v>2023/4//07</c:v>
                </c:pt>
                <c:pt idx="301">
                  <c:v>2023/4//10</c:v>
                </c:pt>
                <c:pt idx="302">
                  <c:v>2023/4//11</c:v>
                </c:pt>
                <c:pt idx="303">
                  <c:v>2023/4//12</c:v>
                </c:pt>
                <c:pt idx="304">
                  <c:v>2023/4//13</c:v>
                </c:pt>
                <c:pt idx="305">
                  <c:v>2023/4//14</c:v>
                </c:pt>
                <c:pt idx="306">
                  <c:v>2023/4//17</c:v>
                </c:pt>
                <c:pt idx="307">
                  <c:v>2023/4//18</c:v>
                </c:pt>
                <c:pt idx="308">
                  <c:v>2023/4//19</c:v>
                </c:pt>
                <c:pt idx="309">
                  <c:v>2023/4//20</c:v>
                </c:pt>
                <c:pt idx="310">
                  <c:v>2023/4//21</c:v>
                </c:pt>
                <c:pt idx="311">
                  <c:v>2023/4//24</c:v>
                </c:pt>
                <c:pt idx="312">
                  <c:v>2023/4//25</c:v>
                </c:pt>
                <c:pt idx="313">
                  <c:v>2023/4//26</c:v>
                </c:pt>
                <c:pt idx="314">
                  <c:v>2023/4//27</c:v>
                </c:pt>
                <c:pt idx="315">
                  <c:v>2023/4//28</c:v>
                </c:pt>
                <c:pt idx="316">
                  <c:v>2023/5//2</c:v>
                </c:pt>
                <c:pt idx="317">
                  <c:v>2023/5//3</c:v>
                </c:pt>
                <c:pt idx="318">
                  <c:v>2023/5//4</c:v>
                </c:pt>
                <c:pt idx="319">
                  <c:v>2023/5//5</c:v>
                </c:pt>
                <c:pt idx="320">
                  <c:v>2023/5//8</c:v>
                </c:pt>
                <c:pt idx="321">
                  <c:v>2023/5//9</c:v>
                </c:pt>
                <c:pt idx="322">
                  <c:v>2023/5//10</c:v>
                </c:pt>
                <c:pt idx="323">
                  <c:v>2023/5//11</c:v>
                </c:pt>
                <c:pt idx="324">
                  <c:v>2023/5//12</c:v>
                </c:pt>
                <c:pt idx="325">
                  <c:v>2023/5//15</c:v>
                </c:pt>
                <c:pt idx="326">
                  <c:v>2023/5//16</c:v>
                </c:pt>
                <c:pt idx="327">
                  <c:v>2023/5//17</c:v>
                </c:pt>
                <c:pt idx="328">
                  <c:v>2023/5//18</c:v>
                </c:pt>
                <c:pt idx="329">
                  <c:v>2023/5//19</c:v>
                </c:pt>
                <c:pt idx="330">
                  <c:v>2023/5//22</c:v>
                </c:pt>
                <c:pt idx="331">
                  <c:v>2023/5//23</c:v>
                </c:pt>
                <c:pt idx="332">
                  <c:v>2023/5//24</c:v>
                </c:pt>
                <c:pt idx="333">
                  <c:v>2023/5//25</c:v>
                </c:pt>
                <c:pt idx="334">
                  <c:v>2023/5//26</c:v>
                </c:pt>
                <c:pt idx="335">
                  <c:v>2023/5//29</c:v>
                </c:pt>
                <c:pt idx="336">
                  <c:v>2023/5//30</c:v>
                </c:pt>
                <c:pt idx="337">
                  <c:v>2023/5//31</c:v>
                </c:pt>
                <c:pt idx="338">
                  <c:v>2023/6//1</c:v>
                </c:pt>
                <c:pt idx="339">
                  <c:v>2023/6//2</c:v>
                </c:pt>
                <c:pt idx="340">
                  <c:v>2023/6/5</c:v>
                </c:pt>
                <c:pt idx="341">
                  <c:v>2023/6/6</c:v>
                </c:pt>
                <c:pt idx="342">
                  <c:v>2023/6/7</c:v>
                </c:pt>
                <c:pt idx="343">
                  <c:v>2023/6/8</c:v>
                </c:pt>
                <c:pt idx="344">
                  <c:v>2023/6/9</c:v>
                </c:pt>
                <c:pt idx="345">
                  <c:v>2023/6/12</c:v>
                </c:pt>
                <c:pt idx="346">
                  <c:v>2023/6/13</c:v>
                </c:pt>
                <c:pt idx="347">
                  <c:v>2023/6/14</c:v>
                </c:pt>
                <c:pt idx="348">
                  <c:v>2023/6/15</c:v>
                </c:pt>
                <c:pt idx="349">
                  <c:v>2023/6/16</c:v>
                </c:pt>
                <c:pt idx="350">
                  <c:v>2023/6/19</c:v>
                </c:pt>
                <c:pt idx="351">
                  <c:v>2023/6/20</c:v>
                </c:pt>
                <c:pt idx="352">
                  <c:v>2023/6/21</c:v>
                </c:pt>
                <c:pt idx="353">
                  <c:v>2023/6/26</c:v>
                </c:pt>
                <c:pt idx="354">
                  <c:v>2023/6/27</c:v>
                </c:pt>
                <c:pt idx="355">
                  <c:v>2023/6/28</c:v>
                </c:pt>
                <c:pt idx="356">
                  <c:v>2023/6/29</c:v>
                </c:pt>
                <c:pt idx="357">
                  <c:v>2023/6/30</c:v>
                </c:pt>
                <c:pt idx="358">
                  <c:v>2023/7/3</c:v>
                </c:pt>
                <c:pt idx="359">
                  <c:v>2023/7/4</c:v>
                </c:pt>
                <c:pt idx="360">
                  <c:v>2023/7/5</c:v>
                </c:pt>
                <c:pt idx="361">
                  <c:v>2023/7/6</c:v>
                </c:pt>
                <c:pt idx="362">
                  <c:v>2023/7/7</c:v>
                </c:pt>
                <c:pt idx="363">
                  <c:v>2023/7/10</c:v>
                </c:pt>
                <c:pt idx="364">
                  <c:v>2023/7/11</c:v>
                </c:pt>
                <c:pt idx="365">
                  <c:v>2023/7/12</c:v>
                </c:pt>
                <c:pt idx="366">
                  <c:v>2023/7/13</c:v>
                </c:pt>
                <c:pt idx="367">
                  <c:v>2023/7/14</c:v>
                </c:pt>
                <c:pt idx="368">
                  <c:v>2023/7/17</c:v>
                </c:pt>
                <c:pt idx="369">
                  <c:v>2023/7/18</c:v>
                </c:pt>
                <c:pt idx="370">
                  <c:v>2023/7/19</c:v>
                </c:pt>
                <c:pt idx="371">
                  <c:v>2023/7/20</c:v>
                </c:pt>
                <c:pt idx="372">
                  <c:v>2023/7/21</c:v>
                </c:pt>
                <c:pt idx="373">
                  <c:v>2023/7/24</c:v>
                </c:pt>
                <c:pt idx="374">
                  <c:v>2023/7/25</c:v>
                </c:pt>
                <c:pt idx="375">
                  <c:v>2023/7/26</c:v>
                </c:pt>
                <c:pt idx="376">
                  <c:v>2023/7/27</c:v>
                </c:pt>
                <c:pt idx="377">
                  <c:v>2023/7/28</c:v>
                </c:pt>
                <c:pt idx="378">
                  <c:v>2023/7/31</c:v>
                </c:pt>
                <c:pt idx="379">
                  <c:v>2023/8/1</c:v>
                </c:pt>
                <c:pt idx="380">
                  <c:v>2023/8/2</c:v>
                </c:pt>
                <c:pt idx="381">
                  <c:v>2023/8/4</c:v>
                </c:pt>
                <c:pt idx="382">
                  <c:v>2023/8/7</c:v>
                </c:pt>
                <c:pt idx="383">
                  <c:v>2023/8/8</c:v>
                </c:pt>
                <c:pt idx="384">
                  <c:v>2023/8/9</c:v>
                </c:pt>
                <c:pt idx="385">
                  <c:v>2023/8/10</c:v>
                </c:pt>
                <c:pt idx="386">
                  <c:v>2023/8/11</c:v>
                </c:pt>
                <c:pt idx="387">
                  <c:v>2023/8/14</c:v>
                </c:pt>
                <c:pt idx="388">
                  <c:v>2023/8/15</c:v>
                </c:pt>
                <c:pt idx="389">
                  <c:v>2023/8/16</c:v>
                </c:pt>
                <c:pt idx="390">
                  <c:v>2023/8/17</c:v>
                </c:pt>
                <c:pt idx="391">
                  <c:v>2023/8/18</c:v>
                </c:pt>
                <c:pt idx="392">
                  <c:v>2023/8/21</c:v>
                </c:pt>
                <c:pt idx="393">
                  <c:v>2023/8/22</c:v>
                </c:pt>
                <c:pt idx="394">
                  <c:v>2023/8/23</c:v>
                </c:pt>
                <c:pt idx="395">
                  <c:v>2023/8/24</c:v>
                </c:pt>
                <c:pt idx="396">
                  <c:v>2023/8/25</c:v>
                </c:pt>
                <c:pt idx="397">
                  <c:v>2023/8/28</c:v>
                </c:pt>
                <c:pt idx="398">
                  <c:v>2023/8/29</c:v>
                </c:pt>
                <c:pt idx="399">
                  <c:v>2023/8/30</c:v>
                </c:pt>
                <c:pt idx="400">
                  <c:v>2023/8/31</c:v>
                </c:pt>
                <c:pt idx="401">
                  <c:v>2023/9/1</c:v>
                </c:pt>
                <c:pt idx="402">
                  <c:v>2023/9/4</c:v>
                </c:pt>
                <c:pt idx="403">
                  <c:v>2023/9/5</c:v>
                </c:pt>
                <c:pt idx="404">
                  <c:v>2023/9/6</c:v>
                </c:pt>
                <c:pt idx="405">
                  <c:v>2023/9/7</c:v>
                </c:pt>
                <c:pt idx="406">
                  <c:v>2023/9/8</c:v>
                </c:pt>
                <c:pt idx="407">
                  <c:v>2023/9/11</c:v>
                </c:pt>
                <c:pt idx="408">
                  <c:v>2023/9/12</c:v>
                </c:pt>
                <c:pt idx="409">
                  <c:v>2023/9/13</c:v>
                </c:pt>
                <c:pt idx="410">
                  <c:v>2023/9/14</c:v>
                </c:pt>
                <c:pt idx="411">
                  <c:v>2023/9/15</c:v>
                </c:pt>
                <c:pt idx="412">
                  <c:v>2023/9/18</c:v>
                </c:pt>
                <c:pt idx="413">
                  <c:v>2023/9/19</c:v>
                </c:pt>
                <c:pt idx="414">
                  <c:v>2023/9/20</c:v>
                </c:pt>
                <c:pt idx="415">
                  <c:v>2023/9/21</c:v>
                </c:pt>
                <c:pt idx="416">
                  <c:v>2023/9/22</c:v>
                </c:pt>
                <c:pt idx="417">
                  <c:v>2023/9/25</c:v>
                </c:pt>
                <c:pt idx="418">
                  <c:v>2023/9/26</c:v>
                </c:pt>
                <c:pt idx="419">
                  <c:v>2023/9/27</c:v>
                </c:pt>
                <c:pt idx="420">
                  <c:v>2023/9/28</c:v>
                </c:pt>
                <c:pt idx="421">
                  <c:v>2023/10/2</c:v>
                </c:pt>
                <c:pt idx="422">
                  <c:v>2023/10/3</c:v>
                </c:pt>
                <c:pt idx="423">
                  <c:v>2023/10/4</c:v>
                </c:pt>
                <c:pt idx="424">
                  <c:v>2023/10/5</c:v>
                </c:pt>
                <c:pt idx="425">
                  <c:v>2023/10/6</c:v>
                </c:pt>
              </c:strCache>
            </c:strRef>
          </c:cat>
          <c:val>
            <c:numRef>
              <c:f>Sheet1!$V$2460:$V$2880</c:f>
              <c:numCache>
                <c:formatCode>#,##0_ </c:formatCode>
                <c:ptCount val="421"/>
                <c:pt idx="0">
                  <c:v>593867871906</c:v>
                </c:pt>
                <c:pt idx="1">
                  <c:v>596024532187</c:v>
                </c:pt>
                <c:pt idx="2">
                  <c:v>596748943533</c:v>
                </c:pt>
                <c:pt idx="3">
                  <c:v>591415806757</c:v>
                </c:pt>
                <c:pt idx="4">
                  <c:v>586038443237</c:v>
                </c:pt>
                <c:pt idx="5">
                  <c:v>586003693174</c:v>
                </c:pt>
                <c:pt idx="6">
                  <c:v>579195209122</c:v>
                </c:pt>
                <c:pt idx="7">
                  <c:v>578166075134</c:v>
                </c:pt>
                <c:pt idx="8">
                  <c:v>578156921184</c:v>
                </c:pt>
                <c:pt idx="9">
                  <c:v>573772722726</c:v>
                </c:pt>
                <c:pt idx="10">
                  <c:v>580929352968</c:v>
                </c:pt>
                <c:pt idx="11">
                  <c:v>581548152012</c:v>
                </c:pt>
                <c:pt idx="12">
                  <c:v>579100428896</c:v>
                </c:pt>
                <c:pt idx="13">
                  <c:v>584577136057</c:v>
                </c:pt>
                <c:pt idx="14">
                  <c:v>578281314063</c:v>
                </c:pt>
                <c:pt idx="15">
                  <c:v>576510963036</c:v>
                </c:pt>
                <c:pt idx="16">
                  <c:v>570167269727</c:v>
                </c:pt>
                <c:pt idx="17">
                  <c:v>569141526153</c:v>
                </c:pt>
                <c:pt idx="18">
                  <c:v>584895245345</c:v>
                </c:pt>
                <c:pt idx="19">
                  <c:v>596981770384</c:v>
                </c:pt>
                <c:pt idx="20">
                  <c:v>605578585571</c:v>
                </c:pt>
                <c:pt idx="21">
                  <c:v>599292785921</c:v>
                </c:pt>
                <c:pt idx="22">
                  <c:v>598708459146</c:v>
                </c:pt>
                <c:pt idx="23">
                  <c:v>590124867173</c:v>
                </c:pt>
                <c:pt idx="24">
                  <c:v>588259785751</c:v>
                </c:pt>
                <c:pt idx="25">
                  <c:v>592977772645</c:v>
                </c:pt>
                <c:pt idx="26">
                  <c:v>588329972170</c:v>
                </c:pt>
                <c:pt idx="27">
                  <c:v>588493065877</c:v>
                </c:pt>
                <c:pt idx="28">
                  <c:v>591820475361</c:v>
                </c:pt>
                <c:pt idx="29">
                  <c:v>576709519713</c:v>
                </c:pt>
                <c:pt idx="30">
                  <c:v>584188546087</c:v>
                </c:pt>
                <c:pt idx="31">
                  <c:v>567022462742</c:v>
                </c:pt>
                <c:pt idx="32">
                  <c:v>574530906343</c:v>
                </c:pt>
                <c:pt idx="33">
                  <c:v>584005841444</c:v>
                </c:pt>
                <c:pt idx="34">
                  <c:v>582142959635</c:v>
                </c:pt>
                <c:pt idx="35">
                  <c:v>581270163336</c:v>
                </c:pt>
                <c:pt idx="36">
                  <c:v>558940160068</c:v>
                </c:pt>
                <c:pt idx="37">
                  <c:v>551876288043</c:v>
                </c:pt>
                <c:pt idx="38">
                  <c:v>565520725853</c:v>
                </c:pt>
                <c:pt idx="39">
                  <c:v>576404771613</c:v>
                </c:pt>
                <c:pt idx="40">
                  <c:v>572905331639</c:v>
                </c:pt>
                <c:pt idx="41">
                  <c:v>577666228118</c:v>
                </c:pt>
                <c:pt idx="42">
                  <c:v>567536314148</c:v>
                </c:pt>
                <c:pt idx="43">
                  <c:v>571859455582</c:v>
                </c:pt>
                <c:pt idx="44">
                  <c:v>586466577702</c:v>
                </c:pt>
                <c:pt idx="45">
                  <c:v>587774172043</c:v>
                </c:pt>
                <c:pt idx="46">
                  <c:v>591547115936</c:v>
                </c:pt>
                <c:pt idx="47">
                  <c:v>589744585671</c:v>
                </c:pt>
                <c:pt idx="48">
                  <c:v>591301072370</c:v>
                </c:pt>
                <c:pt idx="49">
                  <c:v>579010404794</c:v>
                </c:pt>
                <c:pt idx="50">
                  <c:v>572362320422</c:v>
                </c:pt>
                <c:pt idx="51">
                  <c:v>570589471698</c:v>
                </c:pt>
                <c:pt idx="52">
                  <c:v>571218338969</c:v>
                </c:pt>
                <c:pt idx="53">
                  <c:v>577716324528</c:v>
                </c:pt>
                <c:pt idx="54">
                  <c:v>571078311349</c:v>
                </c:pt>
                <c:pt idx="55">
                  <c:v>572388921429</c:v>
                </c:pt>
                <c:pt idx="56">
                  <c:v>575074191898</c:v>
                </c:pt>
                <c:pt idx="57">
                  <c:v>568331552215</c:v>
                </c:pt>
                <c:pt idx="58">
                  <c:v>577602043816</c:v>
                </c:pt>
                <c:pt idx="59">
                  <c:v>571097896012</c:v>
                </c:pt>
                <c:pt idx="60" formatCode="General">
                  <c:v>572967267319</c:v>
                </c:pt>
                <c:pt idx="61" formatCode="General">
                  <c:v>586002680247</c:v>
                </c:pt>
                <c:pt idx="62" formatCode="General">
                  <c:v>586699234750</c:v>
                </c:pt>
                <c:pt idx="63" formatCode="General">
                  <c:v>577828144467</c:v>
                </c:pt>
                <c:pt idx="64" formatCode="General">
                  <c:v>578698942545</c:v>
                </c:pt>
                <c:pt idx="65" formatCode="General">
                  <c:v>586888936636</c:v>
                </c:pt>
                <c:pt idx="66" formatCode="General">
                  <c:v>597699997318</c:v>
                </c:pt>
                <c:pt idx="67" formatCode="General">
                  <c:v>599762188754</c:v>
                </c:pt>
                <c:pt idx="68" formatCode="General">
                  <c:v>593654710238</c:v>
                </c:pt>
                <c:pt idx="69" formatCode="General">
                  <c:v>582189427333</c:v>
                </c:pt>
                <c:pt idx="70" formatCode="General">
                  <c:v>585162426941</c:v>
                </c:pt>
                <c:pt idx="71">
                  <c:v>584912992919</c:v>
                </c:pt>
                <c:pt idx="72" formatCode="General">
                  <c:v>601790375004</c:v>
                </c:pt>
                <c:pt idx="73" formatCode="General">
                  <c:v>609071126225</c:v>
                </c:pt>
                <c:pt idx="74" formatCode="General">
                  <c:v>610001911351</c:v>
                </c:pt>
                <c:pt idx="75" formatCode="General">
                  <c:v>609981904085</c:v>
                </c:pt>
                <c:pt idx="76">
                  <c:v>615572508093</c:v>
                </c:pt>
                <c:pt idx="77" formatCode="General">
                  <c:v>605897092112</c:v>
                </c:pt>
                <c:pt idx="78">
                  <c:v>595292598071</c:v>
                </c:pt>
                <c:pt idx="79" formatCode="General">
                  <c:v>603961735882</c:v>
                </c:pt>
                <c:pt idx="80" formatCode="General">
                  <c:v>601269486741</c:v>
                </c:pt>
                <c:pt idx="81" formatCode="General">
                  <c:v>590316298768</c:v>
                </c:pt>
                <c:pt idx="82" formatCode="General">
                  <c:v>601143077296</c:v>
                </c:pt>
                <c:pt idx="83" formatCode="General">
                  <c:v>606193094159</c:v>
                </c:pt>
                <c:pt idx="84" formatCode="General">
                  <c:v>613747394151</c:v>
                </c:pt>
                <c:pt idx="85" formatCode="General">
                  <c:v>622891719760</c:v>
                </c:pt>
                <c:pt idx="86" formatCode="General">
                  <c:v>611124757684</c:v>
                </c:pt>
                <c:pt idx="87" formatCode="General">
                  <c:v>612884148770</c:v>
                </c:pt>
                <c:pt idx="88" formatCode="General">
                  <c:v>612401528691</c:v>
                </c:pt>
                <c:pt idx="89" formatCode="General">
                  <c:v>604717675179</c:v>
                </c:pt>
                <c:pt idx="90" formatCode="General">
                  <c:v>616369162667</c:v>
                </c:pt>
                <c:pt idx="91" formatCode="General">
                  <c:v>610212839013</c:v>
                </c:pt>
                <c:pt idx="92" formatCode="General">
                  <c:v>617263110042</c:v>
                </c:pt>
                <c:pt idx="93" formatCode="General">
                  <c:v>631219331358</c:v>
                </c:pt>
                <c:pt idx="94" formatCode="General">
                  <c:v>641950404391</c:v>
                </c:pt>
                <c:pt idx="95" formatCode="General">
                  <c:v>634494604698</c:v>
                </c:pt>
                <c:pt idx="96" formatCode="General">
                  <c:v>611497906856</c:v>
                </c:pt>
                <c:pt idx="97" formatCode="General">
                  <c:v>611473737233</c:v>
                </c:pt>
                <c:pt idx="98" formatCode="General">
                  <c:v>609677091479</c:v>
                </c:pt>
                <c:pt idx="99" formatCode="General">
                  <c:v>611258340214</c:v>
                </c:pt>
                <c:pt idx="100" formatCode="General">
                  <c:v>605466677766</c:v>
                </c:pt>
                <c:pt idx="101" formatCode="General">
                  <c:v>599927047551</c:v>
                </c:pt>
                <c:pt idx="102" formatCode="General">
                  <c:v>592527073610</c:v>
                </c:pt>
                <c:pt idx="103" formatCode="General">
                  <c:v>595259607807</c:v>
                </c:pt>
                <c:pt idx="104" formatCode="General">
                  <c:v>595618856619</c:v>
                </c:pt>
                <c:pt idx="105" formatCode="General">
                  <c:v>588167826042</c:v>
                </c:pt>
                <c:pt idx="106" formatCode="General">
                  <c:v>585975540858</c:v>
                </c:pt>
                <c:pt idx="107" formatCode="General">
                  <c:v>576702388632</c:v>
                </c:pt>
                <c:pt idx="108" formatCode="General">
                  <c:v>592033304956</c:v>
                </c:pt>
                <c:pt idx="109" formatCode="General">
                  <c:v>568243544611</c:v>
                </c:pt>
                <c:pt idx="110" formatCode="General">
                  <c:v>558381871040</c:v>
                </c:pt>
                <c:pt idx="111" formatCode="General">
                  <c:v>559861601587</c:v>
                </c:pt>
                <c:pt idx="112" formatCode="General">
                  <c:v>569338855689</c:v>
                </c:pt>
                <c:pt idx="113" formatCode="General">
                  <c:v>551664996299</c:v>
                </c:pt>
                <c:pt idx="114" formatCode="General">
                  <c:v>544511173281</c:v>
                </c:pt>
                <c:pt idx="115" formatCode="General">
                  <c:v>528544086836</c:v>
                </c:pt>
                <c:pt idx="116" formatCode="General">
                  <c:v>507683410666</c:v>
                </c:pt>
                <c:pt idx="117" formatCode="General">
                  <c:v>508526771413</c:v>
                </c:pt>
                <c:pt idx="118" formatCode="General">
                  <c:v>516429694901</c:v>
                </c:pt>
                <c:pt idx="119" formatCode="General">
                  <c:v>500565582409</c:v>
                </c:pt>
                <c:pt idx="120" formatCode="General">
                  <c:v>515272673913</c:v>
                </c:pt>
                <c:pt idx="121" formatCode="General">
                  <c:v>521303858040</c:v>
                </c:pt>
                <c:pt idx="122" formatCode="General">
                  <c:v>517979586363</c:v>
                </c:pt>
                <c:pt idx="123" formatCode="General">
                  <c:v>498069227975</c:v>
                </c:pt>
                <c:pt idx="124" formatCode="General">
                  <c:v>508358040131</c:v>
                </c:pt>
                <c:pt idx="125" formatCode="General">
                  <c:v>513066411313</c:v>
                </c:pt>
                <c:pt idx="126" formatCode="General">
                  <c:v>513002203557</c:v>
                </c:pt>
                <c:pt idx="127" formatCode="General">
                  <c:v>523133645728</c:v>
                </c:pt>
                <c:pt idx="128" formatCode="General">
                  <c:v>522407016029</c:v>
                </c:pt>
                <c:pt idx="129" formatCode="General">
                  <c:v>522357289031</c:v>
                </c:pt>
                <c:pt idx="130" formatCode="General">
                  <c:v>526216396816</c:v>
                </c:pt>
                <c:pt idx="131" formatCode="General">
                  <c:v>520879357548</c:v>
                </c:pt>
                <c:pt idx="132" formatCode="General">
                  <c:v>519911581455</c:v>
                </c:pt>
                <c:pt idx="133" formatCode="General">
                  <c:v>509678043407</c:v>
                </c:pt>
                <c:pt idx="134" formatCode="General">
                  <c:v>512017436963</c:v>
                </c:pt>
                <c:pt idx="135" formatCode="General">
                  <c:v>505199296755</c:v>
                </c:pt>
                <c:pt idx="136" formatCode="General">
                  <c:v>506262632284</c:v>
                </c:pt>
                <c:pt idx="137" formatCode="General">
                  <c:v>507403716727</c:v>
                </c:pt>
                <c:pt idx="138" formatCode="General">
                  <c:v>495408261408</c:v>
                </c:pt>
                <c:pt idx="139" formatCode="General">
                  <c:v>487578739008</c:v>
                </c:pt>
                <c:pt idx="140" formatCode="General">
                  <c:v>481078477756</c:v>
                </c:pt>
                <c:pt idx="141" formatCode="General">
                  <c:v>487659352581</c:v>
                </c:pt>
                <c:pt idx="142" formatCode="General">
                  <c:v>487343752175</c:v>
                </c:pt>
                <c:pt idx="143" formatCode="General">
                  <c:v>486625732053</c:v>
                </c:pt>
                <c:pt idx="144" formatCode="General">
                  <c:v>485197989784</c:v>
                </c:pt>
                <c:pt idx="145" formatCode="General">
                  <c:v>490982978153</c:v>
                </c:pt>
                <c:pt idx="146" formatCode="General">
                  <c:v>491133654813</c:v>
                </c:pt>
                <c:pt idx="147" formatCode="General">
                  <c:v>496446006666</c:v>
                </c:pt>
                <c:pt idx="148" formatCode="General">
                  <c:v>494738467339</c:v>
                </c:pt>
                <c:pt idx="149" formatCode="General">
                  <c:v>498399522618</c:v>
                </c:pt>
                <c:pt idx="150" formatCode="General">
                  <c:v>492356345718</c:v>
                </c:pt>
                <c:pt idx="151" formatCode="General">
                  <c:v>491854531915</c:v>
                </c:pt>
                <c:pt idx="152" formatCode="General">
                  <c:v>487417363502</c:v>
                </c:pt>
                <c:pt idx="153" formatCode="General">
                  <c:v>481394458646</c:v>
                </c:pt>
                <c:pt idx="154" formatCode="General">
                  <c:v>478637317023</c:v>
                </c:pt>
                <c:pt idx="155" formatCode="General">
                  <c:v>480514607578</c:v>
                </c:pt>
                <c:pt idx="156" formatCode="General">
                  <c:v>479823847658</c:v>
                </c:pt>
                <c:pt idx="157" formatCode="General">
                  <c:v>469546007359</c:v>
                </c:pt>
                <c:pt idx="158" formatCode="General">
                  <c:v>471264043169</c:v>
                </c:pt>
                <c:pt idx="159" formatCode="General">
                  <c:v>474055458154</c:v>
                </c:pt>
                <c:pt idx="160" formatCode="General">
                  <c:v>473206399399</c:v>
                </c:pt>
                <c:pt idx="161" formatCode="General">
                  <c:v>471394943914</c:v>
                </c:pt>
                <c:pt idx="162" formatCode="General">
                  <c:v>469929581099</c:v>
                </c:pt>
                <c:pt idx="163" formatCode="General">
                  <c:v>469625046122</c:v>
                </c:pt>
                <c:pt idx="164" formatCode="General">
                  <c:v>468952832738</c:v>
                </c:pt>
                <c:pt idx="165" formatCode="General">
                  <c:v>477163051075</c:v>
                </c:pt>
                <c:pt idx="166" formatCode="General">
                  <c:v>486056022653</c:v>
                </c:pt>
                <c:pt idx="167" formatCode="General">
                  <c:v>488858481722</c:v>
                </c:pt>
                <c:pt idx="168" formatCode="General">
                  <c:v>485699654746</c:v>
                </c:pt>
                <c:pt idx="169" formatCode="General">
                  <c:v>488865059382</c:v>
                </c:pt>
                <c:pt idx="170" formatCode="General">
                  <c:v>487380073684</c:v>
                </c:pt>
                <c:pt idx="171" formatCode="General">
                  <c:v>483547999355</c:v>
                </c:pt>
                <c:pt idx="172" formatCode="General">
                  <c:v>483396110834</c:v>
                </c:pt>
                <c:pt idx="173" formatCode="General">
                  <c:v>484181246773</c:v>
                </c:pt>
                <c:pt idx="174" formatCode="General">
                  <c:v>484255273566</c:v>
                </c:pt>
                <c:pt idx="175" formatCode="General">
                  <c:v>480192321905</c:v>
                </c:pt>
                <c:pt idx="176" formatCode="General">
                  <c:v>468449586390</c:v>
                </c:pt>
                <c:pt idx="177" formatCode="General">
                  <c:v>476068550601</c:v>
                </c:pt>
                <c:pt idx="178" formatCode="General">
                  <c:v>463183452264</c:v>
                </c:pt>
                <c:pt idx="179" formatCode="General">
                  <c:v>472719663210</c:v>
                </c:pt>
                <c:pt idx="180" formatCode="General">
                  <c:v>476795688631</c:v>
                </c:pt>
                <c:pt idx="181" formatCode="General">
                  <c:v>477140504481</c:v>
                </c:pt>
                <c:pt idx="182" formatCode="General">
                  <c:v>489439647906</c:v>
                </c:pt>
                <c:pt idx="183" formatCode="General">
                  <c:v>496279363801</c:v>
                </c:pt>
                <c:pt idx="184" formatCode="General">
                  <c:v>499815269950</c:v>
                </c:pt>
                <c:pt idx="185" formatCode="General">
                  <c:v>494257391920</c:v>
                </c:pt>
                <c:pt idx="186" formatCode="General">
                  <c:v>476876066166</c:v>
                </c:pt>
                <c:pt idx="187" formatCode="General">
                  <c:v>477833389191</c:v>
                </c:pt>
                <c:pt idx="188" formatCode="General">
                  <c:v>466047082118</c:v>
                </c:pt>
                <c:pt idx="189" formatCode="General">
                  <c:v>478916382175</c:v>
                </c:pt>
                <c:pt idx="190" formatCode="General">
                  <c:v>479195998383</c:v>
                </c:pt>
                <c:pt idx="191" formatCode="General">
                  <c:v>480755322415</c:v>
                </c:pt>
                <c:pt idx="192" formatCode="General">
                  <c:v>479594966254</c:v>
                </c:pt>
                <c:pt idx="193" formatCode="General">
                  <c:v>479153097447</c:v>
                </c:pt>
                <c:pt idx="194" formatCode="General">
                  <c:v>474442364467</c:v>
                </c:pt>
                <c:pt idx="195" formatCode="General">
                  <c:v>478437509316</c:v>
                </c:pt>
                <c:pt idx="196">
                  <c:v>474999080361</c:v>
                </c:pt>
                <c:pt idx="197" formatCode="General">
                  <c:v>476051392103</c:v>
                </c:pt>
                <c:pt idx="198" formatCode="General">
                  <c:v>483037084872</c:v>
                </c:pt>
                <c:pt idx="199" formatCode="General">
                  <c:v>478148564389</c:v>
                </c:pt>
                <c:pt idx="200" formatCode="General">
                  <c:v>481455520608</c:v>
                </c:pt>
                <c:pt idx="201" formatCode="General">
                  <c:v>486354710037</c:v>
                </c:pt>
                <c:pt idx="202" formatCode="General">
                  <c:v>487630052509</c:v>
                </c:pt>
                <c:pt idx="203" formatCode="General">
                  <c:v>488015071419</c:v>
                </c:pt>
                <c:pt idx="204" formatCode="General">
                  <c:v>492915322055</c:v>
                </c:pt>
                <c:pt idx="205" formatCode="General">
                  <c:v>504327212874</c:v>
                </c:pt>
                <c:pt idx="206" formatCode="General">
                  <c:v>508449365766</c:v>
                </c:pt>
                <c:pt idx="207" formatCode="General">
                  <c:v>519311184830</c:v>
                </c:pt>
                <c:pt idx="208" formatCode="General">
                  <c:v>515544080576</c:v>
                </c:pt>
                <c:pt idx="209" formatCode="General">
                  <c:v>531027253719</c:v>
                </c:pt>
                <c:pt idx="210" formatCode="General">
                  <c:v>541737777833</c:v>
                </c:pt>
                <c:pt idx="211" formatCode="General">
                  <c:v>548121582996</c:v>
                </c:pt>
                <c:pt idx="212" formatCode="General">
                  <c:v>543904921498</c:v>
                </c:pt>
                <c:pt idx="213" formatCode="General">
                  <c:v>545993525708</c:v>
                </c:pt>
                <c:pt idx="214" formatCode="General">
                  <c:v>541340787699</c:v>
                </c:pt>
                <c:pt idx="215" formatCode="General">
                  <c:v>537777575216</c:v>
                </c:pt>
                <c:pt idx="216" formatCode="General">
                  <c:v>539518304900</c:v>
                </c:pt>
                <c:pt idx="217" formatCode="General">
                  <c:v>541937901263</c:v>
                </c:pt>
                <c:pt idx="218" formatCode="General">
                  <c:v>545957259920</c:v>
                </c:pt>
                <c:pt idx="219" formatCode="#,##0">
                  <c:v>541241164718</c:v>
                </c:pt>
                <c:pt idx="220" formatCode="#,##0">
                  <c:v>540816962713</c:v>
                </c:pt>
                <c:pt idx="221" formatCode="#,##0">
                  <c:v>543733585033</c:v>
                </c:pt>
                <c:pt idx="222" formatCode="#,##0">
                  <c:v>549593861301</c:v>
                </c:pt>
                <c:pt idx="223" formatCode="#,##0">
                  <c:v>557439777926</c:v>
                </c:pt>
                <c:pt idx="224" formatCode="#,##0">
                  <c:v>556179977518</c:v>
                </c:pt>
                <c:pt idx="225" formatCode="#,##0">
                  <c:v>558263203131</c:v>
                </c:pt>
                <c:pt idx="226" formatCode="#,##0">
                  <c:v>547454013877</c:v>
                </c:pt>
                <c:pt idx="227" formatCode="#,##0">
                  <c:v>541370190776</c:v>
                </c:pt>
                <c:pt idx="228" formatCode="#,##0">
                  <c:v>538949752485</c:v>
                </c:pt>
                <c:pt idx="229" formatCode="#,##0">
                  <c:v>543103443225</c:v>
                </c:pt>
                <c:pt idx="230" formatCode="#,##0">
                  <c:v>541261844139</c:v>
                </c:pt>
                <c:pt idx="231" formatCode="#,##0">
                  <c:v>534678887210</c:v>
                </c:pt>
                <c:pt idx="232" formatCode="#,##0">
                  <c:v>543313060158</c:v>
                </c:pt>
                <c:pt idx="233" formatCode="#,##0">
                  <c:v>544332387549</c:v>
                </c:pt>
                <c:pt idx="234" formatCode="#,##0">
                  <c:v>534713807189</c:v>
                </c:pt>
                <c:pt idx="235" formatCode="#,##0">
                  <c:v>532564163787</c:v>
                </c:pt>
                <c:pt idx="236" formatCode="#,##0">
                  <c:v>516607874137</c:v>
                </c:pt>
                <c:pt idx="237" formatCode="#,##0">
                  <c:v>515125151480</c:v>
                </c:pt>
                <c:pt idx="238" formatCode="#,##0">
                  <c:v>523626697824</c:v>
                </c:pt>
                <c:pt idx="239" formatCode="#,##0">
                  <c:v>514442451243</c:v>
                </c:pt>
                <c:pt idx="240" formatCode="#,##0">
                  <c:v>508633324265</c:v>
                </c:pt>
                <c:pt idx="241" formatCode="#,##0">
                  <c:v>508634875993</c:v>
                </c:pt>
                <c:pt idx="242" formatCode="#,##0">
                  <c:v>497566825163</c:v>
                </c:pt>
                <c:pt idx="243" formatCode="#,##0">
                  <c:v>486704881845</c:v>
                </c:pt>
                <c:pt idx="244" formatCode="#,##0">
                  <c:v>480836110278</c:v>
                </c:pt>
                <c:pt idx="245" formatCode="#,##0">
                  <c:v>486343518588</c:v>
                </c:pt>
                <c:pt idx="246" formatCode="#,##0">
                  <c:v>480395238343</c:v>
                </c:pt>
                <c:pt idx="247" formatCode="#,##0">
                  <c:v>479588799127</c:v>
                </c:pt>
                <c:pt idx="248" formatCode="#,##0">
                  <c:v>484371796378</c:v>
                </c:pt>
                <c:pt idx="249" formatCode="#,##0">
                  <c:v>493067926907</c:v>
                </c:pt>
                <c:pt idx="250" formatCode="#,##0">
                  <c:v>489591284520</c:v>
                </c:pt>
                <c:pt idx="251" formatCode="#,##0">
                  <c:v>487992409146</c:v>
                </c:pt>
                <c:pt idx="252" formatCode="#,##0">
                  <c:v>482152187068</c:v>
                </c:pt>
                <c:pt idx="253" formatCode="#,##0">
                  <c:v>477802874875</c:v>
                </c:pt>
                <c:pt idx="254" formatCode="#,##0_);[Red]\(#,##0\)">
                  <c:v>479748099596</c:v>
                </c:pt>
                <c:pt idx="255" formatCode="#,##0">
                  <c:v>474012309440</c:v>
                </c:pt>
                <c:pt idx="256" formatCode="#,##0">
                  <c:v>485586700354</c:v>
                </c:pt>
                <c:pt idx="257" formatCode="#,##0">
                  <c:v>487104924603</c:v>
                </c:pt>
                <c:pt idx="258" formatCode="#,##0">
                  <c:v>479858696600</c:v>
                </c:pt>
                <c:pt idx="259" formatCode="#,##0">
                  <c:v>473285985341</c:v>
                </c:pt>
                <c:pt idx="260" formatCode="#,##0">
                  <c:v>468349258503</c:v>
                </c:pt>
                <c:pt idx="261" formatCode="#,##0_);[Red]\(#,##0\)">
                  <c:v>463503298115</c:v>
                </c:pt>
                <c:pt idx="262" formatCode="#,##0">
                  <c:v>460162667224</c:v>
                </c:pt>
                <c:pt idx="263" formatCode="#,##0">
                  <c:v>463037571558</c:v>
                </c:pt>
                <c:pt idx="264" formatCode="#,##0">
                  <c:v>460497321355</c:v>
                </c:pt>
                <c:pt idx="265" formatCode="#,##0">
                  <c:v>456397928591</c:v>
                </c:pt>
                <c:pt idx="266" formatCode="#,##0">
                  <c:v>455395840652</c:v>
                </c:pt>
                <c:pt idx="267" formatCode="#,##0">
                  <c:v>458128061137</c:v>
                </c:pt>
                <c:pt idx="268" formatCode="#,##0">
                  <c:v>457579460446</c:v>
                </c:pt>
                <c:pt idx="269" formatCode="#,##0">
                  <c:v>463178562900</c:v>
                </c:pt>
                <c:pt idx="270" formatCode="#,##0">
                  <c:v>462887677696</c:v>
                </c:pt>
                <c:pt idx="271" formatCode="#,##0">
                  <c:v>467138671676</c:v>
                </c:pt>
                <c:pt idx="272" formatCode="#,##0">
                  <c:v>470863628192</c:v>
                </c:pt>
                <c:pt idx="273" formatCode="#,##0">
                  <c:v>471516527543</c:v>
                </c:pt>
                <c:pt idx="274" formatCode="#,##0">
                  <c:v>479118361804</c:v>
                </c:pt>
                <c:pt idx="275" formatCode="#,##0">
                  <c:v>479136651990</c:v>
                </c:pt>
                <c:pt idx="276" formatCode="#,##0">
                  <c:v>486404705184</c:v>
                </c:pt>
                <c:pt idx="277" formatCode="#,##0">
                  <c:v>487737678783</c:v>
                </c:pt>
                <c:pt idx="278" formatCode="#,##0">
                  <c:v>491295547184</c:v>
                </c:pt>
                <c:pt idx="279" formatCode="#,##0">
                  <c:v>499709937550</c:v>
                </c:pt>
                <c:pt idx="280" formatCode="#,##0">
                  <c:v>505490831317</c:v>
                </c:pt>
                <c:pt idx="281" formatCode="#,##0">
                  <c:v>505911908793</c:v>
                </c:pt>
                <c:pt idx="282" formatCode="#,##0">
                  <c:v>504519091959</c:v>
                </c:pt>
                <c:pt idx="283" formatCode="#,##0">
                  <c:v>498959287111</c:v>
                </c:pt>
                <c:pt idx="284" formatCode="#,##0">
                  <c:v>501455552246</c:v>
                </c:pt>
                <c:pt idx="285" formatCode="#,##0">
                  <c:v>495729610235</c:v>
                </c:pt>
                <c:pt idx="286" formatCode="#,##0">
                  <c:v>503413859524</c:v>
                </c:pt>
                <c:pt idx="287" formatCode="#,##0">
                  <c:v>502547228788</c:v>
                </c:pt>
                <c:pt idx="288" formatCode="#,##0">
                  <c:v>509785771463</c:v>
                </c:pt>
                <c:pt idx="289" formatCode="#,##0">
                  <c:v>515080666101</c:v>
                </c:pt>
                <c:pt idx="290" formatCode="#,##0">
                  <c:v>515317768030</c:v>
                </c:pt>
                <c:pt idx="291" formatCode="#,##0">
                  <c:v>519996491935</c:v>
                </c:pt>
                <c:pt idx="292" formatCode="#,##0">
                  <c:v>522905796224</c:v>
                </c:pt>
                <c:pt idx="293" formatCode="#,##0">
                  <c:v>526090887858</c:v>
                </c:pt>
                <c:pt idx="294" formatCode="#,##0">
                  <c:v>523986857487</c:v>
                </c:pt>
                <c:pt idx="295" formatCode="#,##0">
                  <c:v>517342824918</c:v>
                </c:pt>
                <c:pt idx="296" formatCode="#,##0">
                  <c:v>517157036141</c:v>
                </c:pt>
                <c:pt idx="297" formatCode="#,##0">
                  <c:v>518471646208</c:v>
                </c:pt>
                <c:pt idx="298" formatCode="#,##0">
                  <c:v>517557068861</c:v>
                </c:pt>
                <c:pt idx="299" formatCode="#,##0">
                  <c:v>519870547069</c:v>
                </c:pt>
                <c:pt idx="300" formatCode="#,##0">
                  <c:v>521351129293</c:v>
                </c:pt>
                <c:pt idx="301" formatCode="#,##0">
                  <c:v>526386824318</c:v>
                </c:pt>
                <c:pt idx="302" formatCode="#,##0">
                  <c:v>532016311032</c:v>
                </c:pt>
                <c:pt idx="303" formatCode="#,##0">
                  <c:v>533634741678</c:v>
                </c:pt>
                <c:pt idx="304" formatCode="#,##0">
                  <c:v>531603586235</c:v>
                </c:pt>
                <c:pt idx="305" formatCode="#,##0">
                  <c:v>536515378076</c:v>
                </c:pt>
                <c:pt idx="306" formatCode="#,##0">
                  <c:v>543302423530</c:v>
                </c:pt>
                <c:pt idx="307" formatCode="#,##0">
                  <c:v>543854874535</c:v>
                </c:pt>
                <c:pt idx="308" formatCode="#,##0">
                  <c:v>542447990786</c:v>
                </c:pt>
                <c:pt idx="309" formatCode="#,##0">
                  <c:v>537718079418</c:v>
                </c:pt>
                <c:pt idx="310" formatCode="#,##0">
                  <c:v>533610277122</c:v>
                </c:pt>
                <c:pt idx="311" formatCode="#,##0">
                  <c:v>538986429287</c:v>
                </c:pt>
                <c:pt idx="312" formatCode="#,##0">
                  <c:v>529439113681</c:v>
                </c:pt>
                <c:pt idx="313" formatCode="#,##0">
                  <c:v>528361732720</c:v>
                </c:pt>
                <c:pt idx="314" formatCode="#,##0">
                  <c:v>533092612977</c:v>
                </c:pt>
                <c:pt idx="315" formatCode="#,##0">
                  <c:v>539840137817</c:v>
                </c:pt>
                <c:pt idx="316" formatCode="#,##0">
                  <c:v>549033415354</c:v>
                </c:pt>
                <c:pt idx="317" formatCode="#,##0">
                  <c:v>548878223037</c:v>
                </c:pt>
                <c:pt idx="318" formatCode="#,##0">
                  <c:v>554715960194</c:v>
                </c:pt>
                <c:pt idx="319" formatCode="#,##0">
                  <c:v>555861225472</c:v>
                </c:pt>
                <c:pt idx="320" formatCode="#,##0">
                  <c:v>560213493509</c:v>
                </c:pt>
                <c:pt idx="321" formatCode="#,##0">
                  <c:v>560468056327</c:v>
                </c:pt>
                <c:pt idx="322" formatCode="#,##0">
                  <c:v>561739593842</c:v>
                </c:pt>
                <c:pt idx="323" formatCode="#,##0">
                  <c:v>559299371361</c:v>
                </c:pt>
                <c:pt idx="324" formatCode="#,##0">
                  <c:v>565746450264</c:v>
                </c:pt>
                <c:pt idx="325" formatCode="#,##0">
                  <c:v>567398379800</c:v>
                </c:pt>
                <c:pt idx="326" formatCode="#,##0">
                  <c:v>573559928893</c:v>
                </c:pt>
                <c:pt idx="327" formatCode="#,##0">
                  <c:v>584102140376</c:v>
                </c:pt>
                <c:pt idx="328" formatCode="#,##0">
                  <c:v>584386512000</c:v>
                </c:pt>
                <c:pt idx="329" formatCode="#,##0">
                  <c:v>574097514799</c:v>
                </c:pt>
                <c:pt idx="330" formatCode="#,##0">
                  <c:v>575422414775</c:v>
                </c:pt>
                <c:pt idx="331" formatCode="#,##0">
                  <c:v>577330537751</c:v>
                </c:pt>
                <c:pt idx="332" formatCode="#,##0">
                  <c:v>577188342716</c:v>
                </c:pt>
                <c:pt idx="333" formatCode="#,##0">
                  <c:v>584448676298</c:v>
                </c:pt>
                <c:pt idx="334" formatCode="#,##0">
                  <c:v>584615560214</c:v>
                </c:pt>
                <c:pt idx="335" formatCode="#,##0">
                  <c:v>598196152822</c:v>
                </c:pt>
                <c:pt idx="336" formatCode="#,##0">
                  <c:v>596566001290</c:v>
                </c:pt>
                <c:pt idx="337" formatCode="#,##0">
                  <c:v>604222698152</c:v>
                </c:pt>
                <c:pt idx="338" formatCode="#,##0">
                  <c:v>604725353460</c:v>
                </c:pt>
                <c:pt idx="339" formatCode="#,##0">
                  <c:v>605217374117</c:v>
                </c:pt>
                <c:pt idx="340" formatCode="#,##0">
                  <c:v>610645367052</c:v>
                </c:pt>
                <c:pt idx="341" formatCode="#,##0">
                  <c:v>608383104747</c:v>
                </c:pt>
                <c:pt idx="342" formatCode="#,##0">
                  <c:v>612599655253</c:v>
                </c:pt>
                <c:pt idx="343" formatCode="#,##0">
                  <c:v>609645581737</c:v>
                </c:pt>
                <c:pt idx="344" formatCode="#,##0">
                  <c:v>618716392491</c:v>
                </c:pt>
                <c:pt idx="345" formatCode="#,##0">
                  <c:v>621141100977</c:v>
                </c:pt>
                <c:pt idx="346" formatCode="#,##0">
                  <c:v>626567666633</c:v>
                </c:pt>
                <c:pt idx="347" formatCode="#,##0">
                  <c:v>632741159938</c:v>
                </c:pt>
                <c:pt idx="348" formatCode="#,##0">
                  <c:v>640947639123</c:v>
                </c:pt>
                <c:pt idx="349" formatCode="#,##0">
                  <c:v>644536315895</c:v>
                </c:pt>
                <c:pt idx="350" formatCode="#,##0">
                  <c:v>641418622393</c:v>
                </c:pt>
                <c:pt idx="351" formatCode="#,##0">
                  <c:v>633672535569</c:v>
                </c:pt>
                <c:pt idx="352" formatCode="#,##0">
                  <c:v>629516120829</c:v>
                </c:pt>
                <c:pt idx="353" formatCode="#,##0">
                  <c:v>618862006349</c:v>
                </c:pt>
                <c:pt idx="354" formatCode="#,##0">
                  <c:v>606954992055</c:v>
                </c:pt>
                <c:pt idx="355" formatCode="#,##0">
                  <c:v>596642949316</c:v>
                </c:pt>
                <c:pt idx="356" formatCode="#,##0">
                  <c:v>592346180757</c:v>
                </c:pt>
                <c:pt idx="357" formatCode="#,##0">
                  <c:v>587099514316</c:v>
                </c:pt>
                <c:pt idx="358" formatCode="#,##0">
                  <c:v>595728748356</c:v>
                </c:pt>
                <c:pt idx="359" formatCode="#,##0">
                  <c:v>598556211420</c:v>
                </c:pt>
                <c:pt idx="360" formatCode="#,##0">
                  <c:v>595104235697</c:v>
                </c:pt>
                <c:pt idx="361" formatCode="#,##0">
                  <c:v>590297993523</c:v>
                </c:pt>
                <c:pt idx="362" formatCode="#,##0">
                  <c:v>586820235907</c:v>
                </c:pt>
                <c:pt idx="363" formatCode="#,##0">
                  <c:v>585801593059</c:v>
                </c:pt>
                <c:pt idx="364" formatCode="#,##0">
                  <c:v>593351845612</c:v>
                </c:pt>
                <c:pt idx="365" formatCode="#,##0">
                  <c:v>601501175697</c:v>
                </c:pt>
                <c:pt idx="366" formatCode="#,##0">
                  <c:v>606569518340</c:v>
                </c:pt>
                <c:pt idx="367" formatCode="#,##0">
                  <c:v>624784982837</c:v>
                </c:pt>
                <c:pt idx="368" formatCode="#,##0">
                  <c:v>626906761440</c:v>
                </c:pt>
                <c:pt idx="369" formatCode="#,##0">
                  <c:v>623915886634</c:v>
                </c:pt>
                <c:pt idx="370" formatCode="#,##0">
                  <c:v>622773213942</c:v>
                </c:pt>
                <c:pt idx="371" formatCode="#,##0">
                  <c:v>625980062922</c:v>
                </c:pt>
                <c:pt idx="372" formatCode="#,##0">
                  <c:v>629971095435</c:v>
                </c:pt>
                <c:pt idx="373" formatCode="#,##0">
                  <c:v>641397559817</c:v>
                </c:pt>
                <c:pt idx="374" formatCode="#,##0">
                  <c:v>640198386965</c:v>
                </c:pt>
                <c:pt idx="375" formatCode="#,##0">
                  <c:v>636266185696</c:v>
                </c:pt>
                <c:pt idx="376" formatCode="#,##0">
                  <c:v>633027123030</c:v>
                </c:pt>
                <c:pt idx="377" formatCode="#,##0">
                  <c:v>636222241533</c:v>
                </c:pt>
                <c:pt idx="378" formatCode="#,##0">
                  <c:v>629170038179</c:v>
                </c:pt>
                <c:pt idx="379" formatCode="#,##0">
                  <c:v>627003589917</c:v>
                </c:pt>
                <c:pt idx="380" formatCode="#,##0">
                  <c:v>611652445525</c:v>
                </c:pt>
                <c:pt idx="381" formatCode="#,##0">
                  <c:v>618067689675</c:v>
                </c:pt>
                <c:pt idx="382" formatCode="#,##0">
                  <c:v>634139905215</c:v>
                </c:pt>
                <c:pt idx="383" formatCode="#,##0">
                  <c:v>623887222146</c:v>
                </c:pt>
                <c:pt idx="384" formatCode="#,##0">
                  <c:v>612776253690</c:v>
                </c:pt>
                <c:pt idx="385" formatCode="#,##0">
                  <c:v>599601446726</c:v>
                </c:pt>
                <c:pt idx="386" formatCode="#,##0">
                  <c:v>600494351791</c:v>
                </c:pt>
                <c:pt idx="387" formatCode="#,##0">
                  <c:v>599104761326</c:v>
                </c:pt>
                <c:pt idx="388" formatCode="#,##0">
                  <c:v>607304553233</c:v>
                </c:pt>
                <c:pt idx="389" formatCode="#,##0">
                  <c:v>609591013938</c:v>
                </c:pt>
                <c:pt idx="390" formatCode="#,##0">
                  <c:v>617879557917</c:v>
                </c:pt>
                <c:pt idx="391" formatCode="#,##0">
                  <c:v>608042417152</c:v>
                </c:pt>
                <c:pt idx="392" formatCode="#,##0">
                  <c:v>611208138581</c:v>
                </c:pt>
                <c:pt idx="393" formatCode="#,##0">
                  <c:v>610706403254</c:v>
                </c:pt>
                <c:pt idx="394" formatCode="#,##0">
                  <c:v>608379175365</c:v>
                </c:pt>
                <c:pt idx="395" formatCode="#,##0">
                  <c:v>611490205684</c:v>
                </c:pt>
                <c:pt idx="396" formatCode="#,##0">
                  <c:v>611612206330</c:v>
                </c:pt>
                <c:pt idx="397" formatCode="#,##0">
                  <c:v>614402345950</c:v>
                </c:pt>
                <c:pt idx="398" formatCode="#,##0">
                  <c:v>620357086059</c:v>
                </c:pt>
                <c:pt idx="399" formatCode="#,##0">
                  <c:v>616353156672</c:v>
                </c:pt>
                <c:pt idx="400" formatCode="#,##0">
                  <c:v>621535166979</c:v>
                </c:pt>
                <c:pt idx="401" formatCode="#,##0">
                  <c:v>617436278958</c:v>
                </c:pt>
                <c:pt idx="402" formatCode="#,##0">
                  <c:v>625706733814</c:v>
                </c:pt>
                <c:pt idx="403" formatCode="#,##0">
                  <c:v>627949330137</c:v>
                </c:pt>
                <c:pt idx="404" formatCode="#,##0">
                  <c:v>624263533794</c:v>
                </c:pt>
                <c:pt idx="405" formatCode="#,##0">
                  <c:v>622308494048</c:v>
                </c:pt>
                <c:pt idx="406" formatCode="#,##0">
                  <c:v>618070722572</c:v>
                </c:pt>
                <c:pt idx="407" formatCode="#,##0">
                  <c:v>617657975668</c:v>
                </c:pt>
                <c:pt idx="408" formatCode="#,##0">
                  <c:v>624672521545</c:v>
                </c:pt>
                <c:pt idx="409" formatCode="#,##0">
                  <c:v>626049721189</c:v>
                </c:pt>
                <c:pt idx="410" formatCode="#,##0">
                  <c:v>641916291144</c:v>
                </c:pt>
                <c:pt idx="411" formatCode="#,##0">
                  <c:v>653404382425</c:v>
                </c:pt>
                <c:pt idx="412" formatCode="#,##0">
                  <c:v>651305980021</c:v>
                </c:pt>
                <c:pt idx="413" formatCode="#,##0">
                  <c:v>644117082041</c:v>
                </c:pt>
                <c:pt idx="414" formatCode="#,##0">
                  <c:v>636337623041</c:v>
                </c:pt>
                <c:pt idx="415" formatCode="#,##0">
                  <c:v>634967648360</c:v>
                </c:pt>
                <c:pt idx="416" formatCode="#,##0">
                  <c:v>640005778216</c:v>
                </c:pt>
                <c:pt idx="417" formatCode="#,##0">
                  <c:v>643393251901</c:v>
                </c:pt>
                <c:pt idx="418" formatCode="#,##0">
                  <c:v>637251845659</c:v>
                </c:pt>
                <c:pt idx="419" formatCode="#,##0">
                  <c:v>635713775360</c:v>
                </c:pt>
                <c:pt idx="420" formatCode="#,##0">
                  <c:v>636478959722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4-4041-AB12-D31F2B2237BE}"/>
            </c:ext>
          </c:extLst>
        </c:ser>
        <c:ser>
          <c:idx val="2"/>
          <c:order val="1"/>
          <c:tx>
            <c:strRef>
              <c:f>Sheet1!$Y$2</c:f>
              <c:strCache>
                <c:ptCount val="1"/>
                <c:pt idx="0">
                  <c:v>buffer(庫存餘額)            (值)20.53%</c:v>
                </c:pt>
              </c:strCache>
            </c:strRef>
          </c:tx>
          <c:spPr>
            <a:solidFill>
              <a:srgbClr val="4F81BD">
                <a:lumMod val="75000"/>
                <a:alpha val="88000"/>
              </a:srgbClr>
            </a:solidFill>
          </c:spPr>
          <c:cat>
            <c:strRef>
              <c:f>Sheet1!$A$2460:$A$2885</c:f>
              <c:strCache>
                <c:ptCount val="426"/>
                <c:pt idx="0">
                  <c:v>2022/01/03</c:v>
                </c:pt>
                <c:pt idx="1">
                  <c:v>2022/01/04</c:v>
                </c:pt>
                <c:pt idx="2">
                  <c:v>2022/01/05</c:v>
                </c:pt>
                <c:pt idx="3">
                  <c:v>2022/01/06</c:v>
                </c:pt>
                <c:pt idx="4">
                  <c:v>2022/01/07</c:v>
                </c:pt>
                <c:pt idx="5">
                  <c:v>2022/01/10</c:v>
                </c:pt>
                <c:pt idx="6">
                  <c:v>2022/01/11</c:v>
                </c:pt>
                <c:pt idx="7">
                  <c:v>2022/01/12</c:v>
                </c:pt>
                <c:pt idx="8">
                  <c:v>2022/01/13</c:v>
                </c:pt>
                <c:pt idx="9">
                  <c:v>2022/01/14</c:v>
                </c:pt>
                <c:pt idx="10">
                  <c:v>2022/01/17</c:v>
                </c:pt>
                <c:pt idx="11">
                  <c:v>2022/01/18</c:v>
                </c:pt>
                <c:pt idx="12">
                  <c:v>2022/01/19</c:v>
                </c:pt>
                <c:pt idx="13">
                  <c:v>2022/01/20</c:v>
                </c:pt>
                <c:pt idx="14">
                  <c:v>2022/01/21</c:v>
                </c:pt>
                <c:pt idx="15">
                  <c:v>2022/01/24</c:v>
                </c:pt>
                <c:pt idx="16">
                  <c:v>2022/01/25</c:v>
                </c:pt>
                <c:pt idx="17">
                  <c:v>2022/01/26</c:v>
                </c:pt>
                <c:pt idx="18">
                  <c:v>2022/02/07</c:v>
                </c:pt>
                <c:pt idx="19">
                  <c:v>2022/02/08</c:v>
                </c:pt>
                <c:pt idx="20">
                  <c:v>2022/02/09</c:v>
                </c:pt>
                <c:pt idx="21">
                  <c:v>2022/02/10</c:v>
                </c:pt>
                <c:pt idx="22">
                  <c:v>2022/02/11</c:v>
                </c:pt>
                <c:pt idx="23">
                  <c:v>2022/02/14</c:v>
                </c:pt>
                <c:pt idx="24">
                  <c:v>2022/02/15</c:v>
                </c:pt>
                <c:pt idx="25">
                  <c:v>2022/02/16</c:v>
                </c:pt>
                <c:pt idx="26">
                  <c:v>2022/02/17</c:v>
                </c:pt>
                <c:pt idx="27">
                  <c:v>2022/02/18</c:v>
                </c:pt>
                <c:pt idx="28">
                  <c:v>2022/02/21</c:v>
                </c:pt>
                <c:pt idx="29">
                  <c:v>2022/02/22</c:v>
                </c:pt>
                <c:pt idx="30">
                  <c:v>2022/02/23</c:v>
                </c:pt>
                <c:pt idx="31">
                  <c:v>2022/02/24</c:v>
                </c:pt>
                <c:pt idx="32">
                  <c:v>2022/02/25</c:v>
                </c:pt>
                <c:pt idx="33">
                  <c:v>2022/03/01</c:v>
                </c:pt>
                <c:pt idx="34">
                  <c:v>2022/03/02</c:v>
                </c:pt>
                <c:pt idx="35">
                  <c:v>2022/03/03</c:v>
                </c:pt>
                <c:pt idx="36">
                  <c:v>2022/03/07</c:v>
                </c:pt>
                <c:pt idx="37">
                  <c:v>2022/03/08</c:v>
                </c:pt>
                <c:pt idx="38">
                  <c:v>2022/03/09</c:v>
                </c:pt>
                <c:pt idx="39">
                  <c:v>2022/03/10</c:v>
                </c:pt>
                <c:pt idx="40">
                  <c:v>2022/03/11</c:v>
                </c:pt>
                <c:pt idx="41">
                  <c:v>2022/03/14</c:v>
                </c:pt>
                <c:pt idx="42">
                  <c:v>2022/03/15</c:v>
                </c:pt>
                <c:pt idx="43">
                  <c:v>2022/03/16</c:v>
                </c:pt>
                <c:pt idx="44">
                  <c:v>2022/03/17</c:v>
                </c:pt>
                <c:pt idx="45">
                  <c:v>2022/03/18</c:v>
                </c:pt>
                <c:pt idx="46">
                  <c:v>2022/03/21</c:v>
                </c:pt>
                <c:pt idx="47">
                  <c:v>2022/03/22</c:v>
                </c:pt>
                <c:pt idx="48">
                  <c:v>2022/03/23</c:v>
                </c:pt>
                <c:pt idx="49">
                  <c:v>2022/03/24</c:v>
                </c:pt>
                <c:pt idx="50">
                  <c:v>2022/03/25</c:v>
                </c:pt>
                <c:pt idx="51">
                  <c:v>2022/03/28</c:v>
                </c:pt>
                <c:pt idx="52">
                  <c:v>2022/03/29</c:v>
                </c:pt>
                <c:pt idx="53">
                  <c:v>2022/03/30</c:v>
                </c:pt>
                <c:pt idx="54">
                  <c:v>2022/03/31</c:v>
                </c:pt>
                <c:pt idx="55">
                  <c:v>2022/04/01</c:v>
                </c:pt>
                <c:pt idx="56">
                  <c:v>2022/04/06</c:v>
                </c:pt>
                <c:pt idx="57">
                  <c:v>2022/04/07</c:v>
                </c:pt>
                <c:pt idx="58">
                  <c:v>2022/04/08</c:v>
                </c:pt>
                <c:pt idx="59">
                  <c:v>2022/04/11</c:v>
                </c:pt>
                <c:pt idx="60">
                  <c:v>2022/04/12</c:v>
                </c:pt>
                <c:pt idx="61">
                  <c:v>2022/04/13</c:v>
                </c:pt>
                <c:pt idx="62">
                  <c:v>2022/04/14</c:v>
                </c:pt>
                <c:pt idx="63">
                  <c:v>2022/04/15</c:v>
                </c:pt>
                <c:pt idx="64">
                  <c:v>2022/04/18</c:v>
                </c:pt>
                <c:pt idx="65">
                  <c:v>2022/04/19</c:v>
                </c:pt>
                <c:pt idx="66">
                  <c:v>2022/04/20</c:v>
                </c:pt>
                <c:pt idx="67">
                  <c:v>2022/04/21</c:v>
                </c:pt>
                <c:pt idx="68">
                  <c:v>2022/04/22</c:v>
                </c:pt>
                <c:pt idx="69">
                  <c:v>2022/04/25</c:v>
                </c:pt>
                <c:pt idx="70">
                  <c:v>2022/04/26</c:v>
                </c:pt>
                <c:pt idx="71">
                  <c:v>2022/04/27</c:v>
                </c:pt>
                <c:pt idx="72">
                  <c:v>2022/04/28</c:v>
                </c:pt>
                <c:pt idx="73">
                  <c:v>2022/04/29</c:v>
                </c:pt>
                <c:pt idx="74">
                  <c:v>2022/05/03</c:v>
                </c:pt>
                <c:pt idx="75">
                  <c:v>2022/05/04</c:v>
                </c:pt>
                <c:pt idx="76">
                  <c:v>2022/05/05</c:v>
                </c:pt>
                <c:pt idx="77">
                  <c:v>2022/05/06</c:v>
                </c:pt>
                <c:pt idx="78">
                  <c:v>2022/05/09</c:v>
                </c:pt>
                <c:pt idx="79">
                  <c:v>2022/05/10</c:v>
                </c:pt>
                <c:pt idx="80">
                  <c:v>2022/05/11</c:v>
                </c:pt>
                <c:pt idx="81">
                  <c:v>2022/05/12</c:v>
                </c:pt>
                <c:pt idx="82">
                  <c:v>2022/05/13</c:v>
                </c:pt>
                <c:pt idx="83">
                  <c:v>2022/05/16</c:v>
                </c:pt>
                <c:pt idx="84">
                  <c:v>2022/05/17</c:v>
                </c:pt>
                <c:pt idx="85">
                  <c:v>2022/05/18</c:v>
                </c:pt>
                <c:pt idx="86">
                  <c:v>2022/05/19</c:v>
                </c:pt>
                <c:pt idx="87">
                  <c:v>2022/05/20</c:v>
                </c:pt>
                <c:pt idx="88">
                  <c:v>2022/05/23</c:v>
                </c:pt>
                <c:pt idx="89">
                  <c:v>2022/05/24</c:v>
                </c:pt>
                <c:pt idx="90">
                  <c:v>2022/05/25</c:v>
                </c:pt>
                <c:pt idx="91">
                  <c:v>2022/05/26</c:v>
                </c:pt>
                <c:pt idx="92">
                  <c:v>2022/05/27</c:v>
                </c:pt>
                <c:pt idx="93">
                  <c:v>2022/05/30</c:v>
                </c:pt>
                <c:pt idx="94">
                  <c:v>2022/05/31</c:v>
                </c:pt>
                <c:pt idx="95">
                  <c:v>2022/06/01</c:v>
                </c:pt>
                <c:pt idx="96">
                  <c:v>2022/06/02</c:v>
                </c:pt>
                <c:pt idx="97">
                  <c:v>2022/06/06</c:v>
                </c:pt>
                <c:pt idx="98">
                  <c:v>2022/06/07</c:v>
                </c:pt>
                <c:pt idx="99">
                  <c:v>2022/06/08</c:v>
                </c:pt>
                <c:pt idx="100">
                  <c:v>2022/06/09</c:v>
                </c:pt>
                <c:pt idx="101">
                  <c:v>2022/06/10</c:v>
                </c:pt>
                <c:pt idx="102">
                  <c:v>2022/06/13</c:v>
                </c:pt>
                <c:pt idx="103">
                  <c:v>2022/06/14</c:v>
                </c:pt>
                <c:pt idx="104">
                  <c:v>2022/06/15</c:v>
                </c:pt>
                <c:pt idx="105">
                  <c:v>2022/06/16</c:v>
                </c:pt>
                <c:pt idx="106">
                  <c:v>2022/06/17</c:v>
                </c:pt>
                <c:pt idx="107">
                  <c:v>2022/06/20</c:v>
                </c:pt>
                <c:pt idx="108">
                  <c:v>2022/06/21</c:v>
                </c:pt>
                <c:pt idx="109">
                  <c:v>2022/06/22</c:v>
                </c:pt>
                <c:pt idx="110">
                  <c:v>2022/06/23</c:v>
                </c:pt>
                <c:pt idx="111">
                  <c:v>2022/06/24</c:v>
                </c:pt>
                <c:pt idx="112">
                  <c:v>2022/06/27</c:v>
                </c:pt>
                <c:pt idx="113">
                  <c:v>2022/06/28</c:v>
                </c:pt>
                <c:pt idx="114">
                  <c:v>2022/06/29</c:v>
                </c:pt>
                <c:pt idx="115">
                  <c:v>2022/06/30</c:v>
                </c:pt>
                <c:pt idx="116">
                  <c:v>2022/07/01</c:v>
                </c:pt>
                <c:pt idx="117">
                  <c:v>2022/07/04</c:v>
                </c:pt>
                <c:pt idx="118">
                  <c:v>2022/07/05</c:v>
                </c:pt>
                <c:pt idx="119">
                  <c:v>2022/07/06</c:v>
                </c:pt>
                <c:pt idx="120">
                  <c:v>2022/07/07</c:v>
                </c:pt>
                <c:pt idx="121">
                  <c:v>2022/07/08</c:v>
                </c:pt>
                <c:pt idx="122">
                  <c:v>2022/07/11</c:v>
                </c:pt>
                <c:pt idx="123">
                  <c:v>2022/07/12</c:v>
                </c:pt>
                <c:pt idx="124">
                  <c:v>2022/07/13</c:v>
                </c:pt>
                <c:pt idx="125">
                  <c:v>2022/07/14</c:v>
                </c:pt>
                <c:pt idx="126">
                  <c:v>2022/07/15</c:v>
                </c:pt>
                <c:pt idx="127">
                  <c:v>2022/07/18</c:v>
                </c:pt>
                <c:pt idx="128">
                  <c:v>2022/07/19</c:v>
                </c:pt>
                <c:pt idx="129">
                  <c:v>2022/07/20</c:v>
                </c:pt>
                <c:pt idx="130">
                  <c:v>2022/07/21</c:v>
                </c:pt>
                <c:pt idx="131">
                  <c:v>2022/07/22</c:v>
                </c:pt>
                <c:pt idx="132">
                  <c:v>2022/07/25</c:v>
                </c:pt>
                <c:pt idx="133">
                  <c:v>2022/07/26</c:v>
                </c:pt>
                <c:pt idx="134">
                  <c:v>2022/07/27</c:v>
                </c:pt>
                <c:pt idx="135">
                  <c:v>2022/07/28</c:v>
                </c:pt>
                <c:pt idx="136">
                  <c:v>2022/07/29</c:v>
                </c:pt>
                <c:pt idx="137">
                  <c:v>2022/08/01</c:v>
                </c:pt>
                <c:pt idx="138">
                  <c:v>2022/08/02</c:v>
                </c:pt>
                <c:pt idx="139">
                  <c:v>2022/08/03</c:v>
                </c:pt>
                <c:pt idx="140">
                  <c:v>2022/08/04</c:v>
                </c:pt>
                <c:pt idx="141">
                  <c:v>2022/08/05</c:v>
                </c:pt>
                <c:pt idx="142">
                  <c:v>2022/08/08</c:v>
                </c:pt>
                <c:pt idx="143">
                  <c:v>2022/08/09</c:v>
                </c:pt>
                <c:pt idx="144">
                  <c:v>2022/08/10</c:v>
                </c:pt>
                <c:pt idx="145">
                  <c:v>2022/08/11</c:v>
                </c:pt>
                <c:pt idx="146">
                  <c:v>2022/08/12</c:v>
                </c:pt>
                <c:pt idx="147">
                  <c:v>2022/08/15</c:v>
                </c:pt>
                <c:pt idx="148">
                  <c:v>2022/08/16</c:v>
                </c:pt>
                <c:pt idx="149">
                  <c:v>2022/08/17</c:v>
                </c:pt>
                <c:pt idx="150">
                  <c:v>2022/08/18</c:v>
                </c:pt>
                <c:pt idx="151">
                  <c:v>2022/08/19</c:v>
                </c:pt>
                <c:pt idx="152">
                  <c:v>2022/08/22</c:v>
                </c:pt>
                <c:pt idx="153">
                  <c:v>2022/08/23</c:v>
                </c:pt>
                <c:pt idx="154">
                  <c:v>2022/08/24</c:v>
                </c:pt>
                <c:pt idx="155">
                  <c:v>2022/08/25</c:v>
                </c:pt>
                <c:pt idx="156">
                  <c:v>2022/08/26</c:v>
                </c:pt>
                <c:pt idx="157">
                  <c:v>2022/08/29</c:v>
                </c:pt>
                <c:pt idx="158">
                  <c:v>2022/08/30</c:v>
                </c:pt>
                <c:pt idx="159">
                  <c:v>2022/08/31</c:v>
                </c:pt>
                <c:pt idx="160">
                  <c:v>2022/09/01</c:v>
                </c:pt>
                <c:pt idx="161">
                  <c:v>2022/09/02</c:v>
                </c:pt>
                <c:pt idx="162">
                  <c:v>2022/09/05</c:v>
                </c:pt>
                <c:pt idx="163">
                  <c:v>2022/09/06</c:v>
                </c:pt>
                <c:pt idx="164">
                  <c:v>2022/09/07</c:v>
                </c:pt>
                <c:pt idx="165">
                  <c:v>2022/09/08</c:v>
                </c:pt>
                <c:pt idx="166">
                  <c:v>2022/09/12</c:v>
                </c:pt>
                <c:pt idx="167">
                  <c:v>2022/09/13</c:v>
                </c:pt>
                <c:pt idx="168">
                  <c:v>2022/09/14</c:v>
                </c:pt>
                <c:pt idx="169">
                  <c:v>2022/09/15</c:v>
                </c:pt>
                <c:pt idx="170">
                  <c:v>2022/09/16</c:v>
                </c:pt>
                <c:pt idx="171">
                  <c:v>2022/09/19</c:v>
                </c:pt>
                <c:pt idx="172">
                  <c:v>2022/09/20</c:v>
                </c:pt>
                <c:pt idx="173">
                  <c:v>2022/09/21</c:v>
                </c:pt>
                <c:pt idx="174">
                  <c:v>2022/09/22</c:v>
                </c:pt>
                <c:pt idx="175">
                  <c:v>2022/09/23</c:v>
                </c:pt>
                <c:pt idx="176">
                  <c:v>2022/09/26</c:v>
                </c:pt>
                <c:pt idx="177">
                  <c:v>2022/09/27</c:v>
                </c:pt>
                <c:pt idx="178">
                  <c:v>2022/09/28</c:v>
                </c:pt>
                <c:pt idx="179">
                  <c:v>2022/09/29</c:v>
                </c:pt>
                <c:pt idx="180">
                  <c:v>2022/09/30</c:v>
                </c:pt>
                <c:pt idx="181">
                  <c:v>2022/10/03</c:v>
                </c:pt>
                <c:pt idx="182">
                  <c:v>2022/10/04</c:v>
                </c:pt>
                <c:pt idx="183">
                  <c:v>2022/10/05</c:v>
                </c:pt>
                <c:pt idx="184">
                  <c:v>2022/10/06</c:v>
                </c:pt>
                <c:pt idx="185">
                  <c:v>2022/10/07</c:v>
                </c:pt>
                <c:pt idx="186">
                  <c:v>2022/10/11</c:v>
                </c:pt>
                <c:pt idx="187">
                  <c:v>2022/10/12</c:v>
                </c:pt>
                <c:pt idx="188">
                  <c:v>2022/10/13</c:v>
                </c:pt>
                <c:pt idx="189">
                  <c:v>2022/10/14</c:v>
                </c:pt>
                <c:pt idx="190">
                  <c:v>2022/10/17</c:v>
                </c:pt>
                <c:pt idx="191">
                  <c:v>2022/10/18</c:v>
                </c:pt>
                <c:pt idx="192">
                  <c:v>2022/10/19</c:v>
                </c:pt>
                <c:pt idx="193">
                  <c:v>2022/10/20</c:v>
                </c:pt>
                <c:pt idx="194">
                  <c:v>2022/10/21</c:v>
                </c:pt>
                <c:pt idx="195">
                  <c:v>2022/10/24</c:v>
                </c:pt>
                <c:pt idx="196">
                  <c:v>2022/10/25</c:v>
                </c:pt>
                <c:pt idx="197">
                  <c:v>2022/10/26</c:v>
                </c:pt>
                <c:pt idx="198">
                  <c:v>2022/10/27</c:v>
                </c:pt>
                <c:pt idx="199">
                  <c:v>2022/10/28</c:v>
                </c:pt>
                <c:pt idx="200">
                  <c:v>2022/10/31</c:v>
                </c:pt>
                <c:pt idx="201">
                  <c:v>2022/11/01</c:v>
                </c:pt>
                <c:pt idx="202">
                  <c:v>2022/11/02</c:v>
                </c:pt>
                <c:pt idx="203">
                  <c:v>2022/11/03</c:v>
                </c:pt>
                <c:pt idx="204">
                  <c:v>2022/11/04</c:v>
                </c:pt>
                <c:pt idx="205">
                  <c:v>2022/11/07</c:v>
                </c:pt>
                <c:pt idx="206">
                  <c:v>2022/11/08</c:v>
                </c:pt>
                <c:pt idx="207">
                  <c:v>2022/11/09</c:v>
                </c:pt>
                <c:pt idx="208">
                  <c:v>2022/11/10</c:v>
                </c:pt>
                <c:pt idx="209">
                  <c:v>2022/11/11</c:v>
                </c:pt>
                <c:pt idx="210">
                  <c:v>2022/11/14</c:v>
                </c:pt>
                <c:pt idx="211">
                  <c:v>2022/11/15</c:v>
                </c:pt>
                <c:pt idx="212">
                  <c:v>2022/11/16</c:v>
                </c:pt>
                <c:pt idx="213">
                  <c:v>2022/11/17</c:v>
                </c:pt>
                <c:pt idx="214">
                  <c:v>2022/11/18</c:v>
                </c:pt>
                <c:pt idx="215">
                  <c:v>2022/11/21</c:v>
                </c:pt>
                <c:pt idx="216">
                  <c:v>2022/11/22</c:v>
                </c:pt>
                <c:pt idx="217">
                  <c:v>2022/11/23</c:v>
                </c:pt>
                <c:pt idx="218">
                  <c:v>2022/11/24</c:v>
                </c:pt>
                <c:pt idx="219">
                  <c:v>2022/11/25</c:v>
                </c:pt>
                <c:pt idx="220">
                  <c:v>2022/11/28</c:v>
                </c:pt>
                <c:pt idx="221">
                  <c:v>2022/11/29</c:v>
                </c:pt>
                <c:pt idx="222">
                  <c:v>2022/11/30</c:v>
                </c:pt>
                <c:pt idx="223">
                  <c:v>2022/12/01</c:v>
                </c:pt>
                <c:pt idx="224">
                  <c:v>2022/12/02</c:v>
                </c:pt>
                <c:pt idx="225">
                  <c:v>2022/12/05</c:v>
                </c:pt>
                <c:pt idx="226">
                  <c:v>2022/12/06</c:v>
                </c:pt>
                <c:pt idx="227">
                  <c:v>2022/12/07</c:v>
                </c:pt>
                <c:pt idx="228">
                  <c:v>2022/12/08</c:v>
                </c:pt>
                <c:pt idx="229">
                  <c:v>2022/12/09</c:v>
                </c:pt>
                <c:pt idx="230">
                  <c:v>2022/12/12</c:v>
                </c:pt>
                <c:pt idx="231">
                  <c:v>2022/12/13</c:v>
                </c:pt>
                <c:pt idx="232">
                  <c:v>2022/12/14</c:v>
                </c:pt>
                <c:pt idx="233">
                  <c:v>2022/12/15</c:v>
                </c:pt>
                <c:pt idx="234">
                  <c:v>2022/12/16</c:v>
                </c:pt>
                <c:pt idx="235">
                  <c:v>2022/12/19</c:v>
                </c:pt>
                <c:pt idx="236">
                  <c:v>2022/12/20</c:v>
                </c:pt>
                <c:pt idx="237">
                  <c:v>2022/12/21</c:v>
                </c:pt>
                <c:pt idx="238">
                  <c:v>2022/12/22</c:v>
                </c:pt>
                <c:pt idx="239">
                  <c:v>2022/12/23</c:v>
                </c:pt>
                <c:pt idx="240">
                  <c:v>2022/12/26</c:v>
                </c:pt>
                <c:pt idx="241">
                  <c:v>2022/12/27</c:v>
                </c:pt>
                <c:pt idx="242">
                  <c:v>2022/12/28</c:v>
                </c:pt>
                <c:pt idx="243">
                  <c:v>2022/12/29</c:v>
                </c:pt>
                <c:pt idx="244">
                  <c:v>2022/12/30</c:v>
                </c:pt>
                <c:pt idx="245">
                  <c:v>2023/1/3</c:v>
                </c:pt>
                <c:pt idx="246">
                  <c:v>2023/1/4</c:v>
                </c:pt>
                <c:pt idx="247">
                  <c:v>2023/1/5</c:v>
                </c:pt>
                <c:pt idx="248">
                  <c:v>2023/1/6</c:v>
                </c:pt>
                <c:pt idx="249">
                  <c:v>2023/1/9</c:v>
                </c:pt>
                <c:pt idx="250">
                  <c:v>2023/1/10</c:v>
                </c:pt>
                <c:pt idx="251">
                  <c:v>2023/1/11</c:v>
                </c:pt>
                <c:pt idx="252">
                  <c:v>2023/1/12</c:v>
                </c:pt>
                <c:pt idx="253">
                  <c:v>2023/1/13</c:v>
                </c:pt>
                <c:pt idx="254">
                  <c:v>2023/1/16</c:v>
                </c:pt>
                <c:pt idx="255">
                  <c:v>2023/1/17</c:v>
                </c:pt>
                <c:pt idx="256">
                  <c:v>2023/1/30</c:v>
                </c:pt>
                <c:pt idx="257">
                  <c:v>2023/1/31</c:v>
                </c:pt>
                <c:pt idx="258">
                  <c:v>2023/2//1</c:v>
                </c:pt>
                <c:pt idx="259">
                  <c:v>2023/2//2</c:v>
                </c:pt>
                <c:pt idx="260">
                  <c:v>2023/2//3</c:v>
                </c:pt>
                <c:pt idx="261">
                  <c:v>2023/2//6</c:v>
                </c:pt>
                <c:pt idx="262">
                  <c:v>2023/2//7</c:v>
                </c:pt>
                <c:pt idx="263">
                  <c:v>2023/2//8</c:v>
                </c:pt>
                <c:pt idx="264">
                  <c:v>2023/2//9</c:v>
                </c:pt>
                <c:pt idx="265">
                  <c:v>2023/2//10</c:v>
                </c:pt>
                <c:pt idx="266">
                  <c:v>2023/2//13</c:v>
                </c:pt>
                <c:pt idx="267">
                  <c:v>2023/2//14</c:v>
                </c:pt>
                <c:pt idx="268">
                  <c:v>2023/2//15</c:v>
                </c:pt>
                <c:pt idx="269">
                  <c:v>2023/2//16</c:v>
                </c:pt>
                <c:pt idx="270">
                  <c:v>2023/2//17</c:v>
                </c:pt>
                <c:pt idx="271">
                  <c:v>2023/2//20</c:v>
                </c:pt>
                <c:pt idx="272">
                  <c:v>2023/2//21</c:v>
                </c:pt>
                <c:pt idx="273">
                  <c:v>2023/2//22</c:v>
                </c:pt>
                <c:pt idx="274">
                  <c:v>2023/2//23</c:v>
                </c:pt>
                <c:pt idx="275">
                  <c:v>2023/2//24</c:v>
                </c:pt>
                <c:pt idx="276">
                  <c:v>2023/3//1</c:v>
                </c:pt>
                <c:pt idx="277">
                  <c:v>2023/3//2</c:v>
                </c:pt>
                <c:pt idx="278">
                  <c:v>2023/3//3</c:v>
                </c:pt>
                <c:pt idx="279">
                  <c:v>2023/3//6</c:v>
                </c:pt>
                <c:pt idx="280">
                  <c:v>2023/3//7</c:v>
                </c:pt>
                <c:pt idx="281">
                  <c:v>2023/3//8</c:v>
                </c:pt>
                <c:pt idx="282">
                  <c:v>2023/3//9</c:v>
                </c:pt>
                <c:pt idx="283">
                  <c:v>2023/3//10</c:v>
                </c:pt>
                <c:pt idx="284">
                  <c:v>2023/3//13</c:v>
                </c:pt>
                <c:pt idx="285">
                  <c:v>2023/3//14</c:v>
                </c:pt>
                <c:pt idx="286">
                  <c:v>2023/3//15</c:v>
                </c:pt>
                <c:pt idx="287">
                  <c:v>2023/3//16</c:v>
                </c:pt>
                <c:pt idx="288">
                  <c:v>2023/3//17</c:v>
                </c:pt>
                <c:pt idx="289">
                  <c:v>2023/3//20</c:v>
                </c:pt>
                <c:pt idx="290">
                  <c:v>2023/3//21</c:v>
                </c:pt>
                <c:pt idx="291">
                  <c:v>2023/3//22</c:v>
                </c:pt>
                <c:pt idx="292">
                  <c:v>2023/3//23</c:v>
                </c:pt>
                <c:pt idx="293">
                  <c:v>2023/3//24</c:v>
                </c:pt>
                <c:pt idx="294">
                  <c:v>2023/3//27</c:v>
                </c:pt>
                <c:pt idx="295">
                  <c:v>2023/3//28</c:v>
                </c:pt>
                <c:pt idx="296">
                  <c:v>2023/3//29</c:v>
                </c:pt>
                <c:pt idx="297">
                  <c:v>2023/3//30</c:v>
                </c:pt>
                <c:pt idx="298">
                  <c:v>2023/3//31</c:v>
                </c:pt>
                <c:pt idx="299">
                  <c:v>2023/4//06</c:v>
                </c:pt>
                <c:pt idx="300">
                  <c:v>2023/4//07</c:v>
                </c:pt>
                <c:pt idx="301">
                  <c:v>2023/4//10</c:v>
                </c:pt>
                <c:pt idx="302">
                  <c:v>2023/4//11</c:v>
                </c:pt>
                <c:pt idx="303">
                  <c:v>2023/4//12</c:v>
                </c:pt>
                <c:pt idx="304">
                  <c:v>2023/4//13</c:v>
                </c:pt>
                <c:pt idx="305">
                  <c:v>2023/4//14</c:v>
                </c:pt>
                <c:pt idx="306">
                  <c:v>2023/4//17</c:v>
                </c:pt>
                <c:pt idx="307">
                  <c:v>2023/4//18</c:v>
                </c:pt>
                <c:pt idx="308">
                  <c:v>2023/4//19</c:v>
                </c:pt>
                <c:pt idx="309">
                  <c:v>2023/4//20</c:v>
                </c:pt>
                <c:pt idx="310">
                  <c:v>2023/4//21</c:v>
                </c:pt>
                <c:pt idx="311">
                  <c:v>2023/4//24</c:v>
                </c:pt>
                <c:pt idx="312">
                  <c:v>2023/4//25</c:v>
                </c:pt>
                <c:pt idx="313">
                  <c:v>2023/4//26</c:v>
                </c:pt>
                <c:pt idx="314">
                  <c:v>2023/4//27</c:v>
                </c:pt>
                <c:pt idx="315">
                  <c:v>2023/4//28</c:v>
                </c:pt>
                <c:pt idx="316">
                  <c:v>2023/5//2</c:v>
                </c:pt>
                <c:pt idx="317">
                  <c:v>2023/5//3</c:v>
                </c:pt>
                <c:pt idx="318">
                  <c:v>2023/5//4</c:v>
                </c:pt>
                <c:pt idx="319">
                  <c:v>2023/5//5</c:v>
                </c:pt>
                <c:pt idx="320">
                  <c:v>2023/5//8</c:v>
                </c:pt>
                <c:pt idx="321">
                  <c:v>2023/5//9</c:v>
                </c:pt>
                <c:pt idx="322">
                  <c:v>2023/5//10</c:v>
                </c:pt>
                <c:pt idx="323">
                  <c:v>2023/5//11</c:v>
                </c:pt>
                <c:pt idx="324">
                  <c:v>2023/5//12</c:v>
                </c:pt>
                <c:pt idx="325">
                  <c:v>2023/5//15</c:v>
                </c:pt>
                <c:pt idx="326">
                  <c:v>2023/5//16</c:v>
                </c:pt>
                <c:pt idx="327">
                  <c:v>2023/5//17</c:v>
                </c:pt>
                <c:pt idx="328">
                  <c:v>2023/5//18</c:v>
                </c:pt>
                <c:pt idx="329">
                  <c:v>2023/5//19</c:v>
                </c:pt>
                <c:pt idx="330">
                  <c:v>2023/5//22</c:v>
                </c:pt>
                <c:pt idx="331">
                  <c:v>2023/5//23</c:v>
                </c:pt>
                <c:pt idx="332">
                  <c:v>2023/5//24</c:v>
                </c:pt>
                <c:pt idx="333">
                  <c:v>2023/5//25</c:v>
                </c:pt>
                <c:pt idx="334">
                  <c:v>2023/5//26</c:v>
                </c:pt>
                <c:pt idx="335">
                  <c:v>2023/5//29</c:v>
                </c:pt>
                <c:pt idx="336">
                  <c:v>2023/5//30</c:v>
                </c:pt>
                <c:pt idx="337">
                  <c:v>2023/5//31</c:v>
                </c:pt>
                <c:pt idx="338">
                  <c:v>2023/6//1</c:v>
                </c:pt>
                <c:pt idx="339">
                  <c:v>2023/6//2</c:v>
                </c:pt>
                <c:pt idx="340">
                  <c:v>2023/6/5</c:v>
                </c:pt>
                <c:pt idx="341">
                  <c:v>2023/6/6</c:v>
                </c:pt>
                <c:pt idx="342">
                  <c:v>2023/6/7</c:v>
                </c:pt>
                <c:pt idx="343">
                  <c:v>2023/6/8</c:v>
                </c:pt>
                <c:pt idx="344">
                  <c:v>2023/6/9</c:v>
                </c:pt>
                <c:pt idx="345">
                  <c:v>2023/6/12</c:v>
                </c:pt>
                <c:pt idx="346">
                  <c:v>2023/6/13</c:v>
                </c:pt>
                <c:pt idx="347">
                  <c:v>2023/6/14</c:v>
                </c:pt>
                <c:pt idx="348">
                  <c:v>2023/6/15</c:v>
                </c:pt>
                <c:pt idx="349">
                  <c:v>2023/6/16</c:v>
                </c:pt>
                <c:pt idx="350">
                  <c:v>2023/6/19</c:v>
                </c:pt>
                <c:pt idx="351">
                  <c:v>2023/6/20</c:v>
                </c:pt>
                <c:pt idx="352">
                  <c:v>2023/6/21</c:v>
                </c:pt>
                <c:pt idx="353">
                  <c:v>2023/6/26</c:v>
                </c:pt>
                <c:pt idx="354">
                  <c:v>2023/6/27</c:v>
                </c:pt>
                <c:pt idx="355">
                  <c:v>2023/6/28</c:v>
                </c:pt>
                <c:pt idx="356">
                  <c:v>2023/6/29</c:v>
                </c:pt>
                <c:pt idx="357">
                  <c:v>2023/6/30</c:v>
                </c:pt>
                <c:pt idx="358">
                  <c:v>2023/7/3</c:v>
                </c:pt>
                <c:pt idx="359">
                  <c:v>2023/7/4</c:v>
                </c:pt>
                <c:pt idx="360">
                  <c:v>2023/7/5</c:v>
                </c:pt>
                <c:pt idx="361">
                  <c:v>2023/7/6</c:v>
                </c:pt>
                <c:pt idx="362">
                  <c:v>2023/7/7</c:v>
                </c:pt>
                <c:pt idx="363">
                  <c:v>2023/7/10</c:v>
                </c:pt>
                <c:pt idx="364">
                  <c:v>2023/7/11</c:v>
                </c:pt>
                <c:pt idx="365">
                  <c:v>2023/7/12</c:v>
                </c:pt>
                <c:pt idx="366">
                  <c:v>2023/7/13</c:v>
                </c:pt>
                <c:pt idx="367">
                  <c:v>2023/7/14</c:v>
                </c:pt>
                <c:pt idx="368">
                  <c:v>2023/7/17</c:v>
                </c:pt>
                <c:pt idx="369">
                  <c:v>2023/7/18</c:v>
                </c:pt>
                <c:pt idx="370">
                  <c:v>2023/7/19</c:v>
                </c:pt>
                <c:pt idx="371">
                  <c:v>2023/7/20</c:v>
                </c:pt>
                <c:pt idx="372">
                  <c:v>2023/7/21</c:v>
                </c:pt>
                <c:pt idx="373">
                  <c:v>2023/7/24</c:v>
                </c:pt>
                <c:pt idx="374">
                  <c:v>2023/7/25</c:v>
                </c:pt>
                <c:pt idx="375">
                  <c:v>2023/7/26</c:v>
                </c:pt>
                <c:pt idx="376">
                  <c:v>2023/7/27</c:v>
                </c:pt>
                <c:pt idx="377">
                  <c:v>2023/7/28</c:v>
                </c:pt>
                <c:pt idx="378">
                  <c:v>2023/7/31</c:v>
                </c:pt>
                <c:pt idx="379">
                  <c:v>2023/8/1</c:v>
                </c:pt>
                <c:pt idx="380">
                  <c:v>2023/8/2</c:v>
                </c:pt>
                <c:pt idx="381">
                  <c:v>2023/8/4</c:v>
                </c:pt>
                <c:pt idx="382">
                  <c:v>2023/8/7</c:v>
                </c:pt>
                <c:pt idx="383">
                  <c:v>2023/8/8</c:v>
                </c:pt>
                <c:pt idx="384">
                  <c:v>2023/8/9</c:v>
                </c:pt>
                <c:pt idx="385">
                  <c:v>2023/8/10</c:v>
                </c:pt>
                <c:pt idx="386">
                  <c:v>2023/8/11</c:v>
                </c:pt>
                <c:pt idx="387">
                  <c:v>2023/8/14</c:v>
                </c:pt>
                <c:pt idx="388">
                  <c:v>2023/8/15</c:v>
                </c:pt>
                <c:pt idx="389">
                  <c:v>2023/8/16</c:v>
                </c:pt>
                <c:pt idx="390">
                  <c:v>2023/8/17</c:v>
                </c:pt>
                <c:pt idx="391">
                  <c:v>2023/8/18</c:v>
                </c:pt>
                <c:pt idx="392">
                  <c:v>2023/8/21</c:v>
                </c:pt>
                <c:pt idx="393">
                  <c:v>2023/8/22</c:v>
                </c:pt>
                <c:pt idx="394">
                  <c:v>2023/8/23</c:v>
                </c:pt>
                <c:pt idx="395">
                  <c:v>2023/8/24</c:v>
                </c:pt>
                <c:pt idx="396">
                  <c:v>2023/8/25</c:v>
                </c:pt>
                <c:pt idx="397">
                  <c:v>2023/8/28</c:v>
                </c:pt>
                <c:pt idx="398">
                  <c:v>2023/8/29</c:v>
                </c:pt>
                <c:pt idx="399">
                  <c:v>2023/8/30</c:v>
                </c:pt>
                <c:pt idx="400">
                  <c:v>2023/8/31</c:v>
                </c:pt>
                <c:pt idx="401">
                  <c:v>2023/9/1</c:v>
                </c:pt>
                <c:pt idx="402">
                  <c:v>2023/9/4</c:v>
                </c:pt>
                <c:pt idx="403">
                  <c:v>2023/9/5</c:v>
                </c:pt>
                <c:pt idx="404">
                  <c:v>2023/9/6</c:v>
                </c:pt>
                <c:pt idx="405">
                  <c:v>2023/9/7</c:v>
                </c:pt>
                <c:pt idx="406">
                  <c:v>2023/9/8</c:v>
                </c:pt>
                <c:pt idx="407">
                  <c:v>2023/9/11</c:v>
                </c:pt>
                <c:pt idx="408">
                  <c:v>2023/9/12</c:v>
                </c:pt>
                <c:pt idx="409">
                  <c:v>2023/9/13</c:v>
                </c:pt>
                <c:pt idx="410">
                  <c:v>2023/9/14</c:v>
                </c:pt>
                <c:pt idx="411">
                  <c:v>2023/9/15</c:v>
                </c:pt>
                <c:pt idx="412">
                  <c:v>2023/9/18</c:v>
                </c:pt>
                <c:pt idx="413">
                  <c:v>2023/9/19</c:v>
                </c:pt>
                <c:pt idx="414">
                  <c:v>2023/9/20</c:v>
                </c:pt>
                <c:pt idx="415">
                  <c:v>2023/9/21</c:v>
                </c:pt>
                <c:pt idx="416">
                  <c:v>2023/9/22</c:v>
                </c:pt>
                <c:pt idx="417">
                  <c:v>2023/9/25</c:v>
                </c:pt>
                <c:pt idx="418">
                  <c:v>2023/9/26</c:v>
                </c:pt>
                <c:pt idx="419">
                  <c:v>2023/9/27</c:v>
                </c:pt>
                <c:pt idx="420">
                  <c:v>2023/9/28</c:v>
                </c:pt>
                <c:pt idx="421">
                  <c:v>2023/10/2</c:v>
                </c:pt>
                <c:pt idx="422">
                  <c:v>2023/10/3</c:v>
                </c:pt>
                <c:pt idx="423">
                  <c:v>2023/10/4</c:v>
                </c:pt>
                <c:pt idx="424">
                  <c:v>2023/10/5</c:v>
                </c:pt>
                <c:pt idx="425">
                  <c:v>2023/10/6</c:v>
                </c:pt>
              </c:strCache>
            </c:strRef>
          </c:cat>
          <c:val>
            <c:numRef>
              <c:f>Sheet1!$Y$2460:$Y$2880</c:f>
              <c:numCache>
                <c:formatCode>#,##0_ </c:formatCode>
                <c:ptCount val="421"/>
                <c:pt idx="0">
                  <c:v>158684546804</c:v>
                </c:pt>
                <c:pt idx="1">
                  <c:v>161346483863</c:v>
                </c:pt>
                <c:pt idx="2">
                  <c:v>165283467397</c:v>
                </c:pt>
                <c:pt idx="3">
                  <c:v>159066069353</c:v>
                </c:pt>
                <c:pt idx="4">
                  <c:v>154905840633</c:v>
                </c:pt>
                <c:pt idx="5">
                  <c:v>157352160576</c:v>
                </c:pt>
                <c:pt idx="6">
                  <c:v>173365373318</c:v>
                </c:pt>
                <c:pt idx="7">
                  <c:v>158400862366</c:v>
                </c:pt>
                <c:pt idx="8">
                  <c:v>158852831286</c:v>
                </c:pt>
                <c:pt idx="9">
                  <c:v>160264525834</c:v>
                </c:pt>
                <c:pt idx="10">
                  <c:v>159359515512</c:v>
                </c:pt>
                <c:pt idx="11">
                  <c:v>159454772328</c:v>
                </c:pt>
                <c:pt idx="12">
                  <c:v>158292909154</c:v>
                </c:pt>
                <c:pt idx="13">
                  <c:v>157135209573</c:v>
                </c:pt>
                <c:pt idx="14">
                  <c:v>159519348667</c:v>
                </c:pt>
                <c:pt idx="15">
                  <c:v>162865073064</c:v>
                </c:pt>
                <c:pt idx="16">
                  <c:v>162875788853</c:v>
                </c:pt>
                <c:pt idx="17">
                  <c:v>157978312877</c:v>
                </c:pt>
                <c:pt idx="18">
                  <c:v>161302585195</c:v>
                </c:pt>
                <c:pt idx="19">
                  <c:v>162899835716</c:v>
                </c:pt>
                <c:pt idx="20">
                  <c:v>166446339889</c:v>
                </c:pt>
                <c:pt idx="21">
                  <c:v>162995035259</c:v>
                </c:pt>
                <c:pt idx="22">
                  <c:v>162450809084</c:v>
                </c:pt>
                <c:pt idx="23">
                  <c:v>158068449497</c:v>
                </c:pt>
                <c:pt idx="24">
                  <c:v>156846268869</c:v>
                </c:pt>
                <c:pt idx="25">
                  <c:v>156895704825</c:v>
                </c:pt>
                <c:pt idx="26">
                  <c:v>158124937300</c:v>
                </c:pt>
                <c:pt idx="27">
                  <c:v>152270184393</c:v>
                </c:pt>
                <c:pt idx="28">
                  <c:v>151657658489</c:v>
                </c:pt>
                <c:pt idx="29">
                  <c:v>151039938977</c:v>
                </c:pt>
                <c:pt idx="30">
                  <c:v>148883043383</c:v>
                </c:pt>
                <c:pt idx="31">
                  <c:v>143375938348</c:v>
                </c:pt>
                <c:pt idx="32">
                  <c:v>148090801157</c:v>
                </c:pt>
                <c:pt idx="33">
                  <c:v>147833022886</c:v>
                </c:pt>
                <c:pt idx="34">
                  <c:v>147881925125</c:v>
                </c:pt>
                <c:pt idx="35">
                  <c:v>148395525604</c:v>
                </c:pt>
                <c:pt idx="36">
                  <c:v>140551850612</c:v>
                </c:pt>
                <c:pt idx="37">
                  <c:v>143378029917</c:v>
                </c:pt>
                <c:pt idx="38">
                  <c:v>148445904397</c:v>
                </c:pt>
                <c:pt idx="39">
                  <c:v>154279243677</c:v>
                </c:pt>
                <c:pt idx="40">
                  <c:v>148298543651</c:v>
                </c:pt>
                <c:pt idx="41">
                  <c:v>149236067192</c:v>
                </c:pt>
                <c:pt idx="42">
                  <c:v>146911878432</c:v>
                </c:pt>
                <c:pt idx="43">
                  <c:v>99891686908</c:v>
                </c:pt>
                <c:pt idx="44">
                  <c:v>158494672998</c:v>
                </c:pt>
                <c:pt idx="45">
                  <c:v>161437711667</c:v>
                </c:pt>
                <c:pt idx="46">
                  <c:v>159008314794</c:v>
                </c:pt>
                <c:pt idx="47">
                  <c:v>158398888569</c:v>
                </c:pt>
                <c:pt idx="48">
                  <c:v>158428084590</c:v>
                </c:pt>
                <c:pt idx="49">
                  <c:v>160128288316</c:v>
                </c:pt>
                <c:pt idx="50">
                  <c:v>157851279838</c:v>
                </c:pt>
                <c:pt idx="51">
                  <c:v>157400060172</c:v>
                </c:pt>
                <c:pt idx="52">
                  <c:v>156184459601</c:v>
                </c:pt>
                <c:pt idx="53">
                  <c:v>159042964892</c:v>
                </c:pt>
                <c:pt idx="54">
                  <c:v>158069136721</c:v>
                </c:pt>
                <c:pt idx="55">
                  <c:v>160734107711</c:v>
                </c:pt>
                <c:pt idx="56">
                  <c:v>163741226652</c:v>
                </c:pt>
                <c:pt idx="57">
                  <c:v>160696080315</c:v>
                </c:pt>
                <c:pt idx="58">
                  <c:v>163029893264</c:v>
                </c:pt>
                <c:pt idx="59" formatCode="General">
                  <c:v>159499937988</c:v>
                </c:pt>
                <c:pt idx="60" formatCode="General">
                  <c:v>158409569831</c:v>
                </c:pt>
                <c:pt idx="61" formatCode="General">
                  <c:v>165271240583</c:v>
                </c:pt>
                <c:pt idx="62" formatCode="General">
                  <c:v>164343875730</c:v>
                </c:pt>
                <c:pt idx="63" formatCode="General">
                  <c:v>161795099953</c:v>
                </c:pt>
                <c:pt idx="64" formatCode="General">
                  <c:v>162130990945</c:v>
                </c:pt>
                <c:pt idx="65" formatCode="General">
                  <c:v>165596666344</c:v>
                </c:pt>
                <c:pt idx="66" formatCode="General">
                  <c:v>175166301512</c:v>
                </c:pt>
                <c:pt idx="67" formatCode="General">
                  <c:v>168497370756</c:v>
                </c:pt>
                <c:pt idx="68" formatCode="General">
                  <c:v>164147162372</c:v>
                </c:pt>
                <c:pt idx="69" formatCode="General">
                  <c:v>163678274037</c:v>
                </c:pt>
                <c:pt idx="70" formatCode="General">
                  <c:v>167182107289</c:v>
                </c:pt>
                <c:pt idx="71">
                  <c:v>166124610451</c:v>
                </c:pt>
                <c:pt idx="72" formatCode="General">
                  <c:v>168812649776</c:v>
                </c:pt>
                <c:pt idx="73" formatCode="General">
                  <c:v>166980347245</c:v>
                </c:pt>
                <c:pt idx="74" formatCode="General">
                  <c:v>165965363279</c:v>
                </c:pt>
                <c:pt idx="75" formatCode="General">
                  <c:v>165146580285</c:v>
                </c:pt>
                <c:pt idx="76">
                  <c:v>166767173127</c:v>
                </c:pt>
                <c:pt idx="77" formatCode="General">
                  <c:v>161206571378</c:v>
                </c:pt>
                <c:pt idx="78">
                  <c:v>160761032899</c:v>
                </c:pt>
                <c:pt idx="79" formatCode="General">
                  <c:v>161271300958</c:v>
                </c:pt>
                <c:pt idx="80" formatCode="General">
                  <c:v>160712170119</c:v>
                </c:pt>
                <c:pt idx="81" formatCode="General">
                  <c:v>158505467012</c:v>
                </c:pt>
                <c:pt idx="82" formatCode="General">
                  <c:v>159836659214</c:v>
                </c:pt>
                <c:pt idx="83" formatCode="General">
                  <c:v>162633705431</c:v>
                </c:pt>
                <c:pt idx="84" formatCode="General">
                  <c:v>162897516409</c:v>
                </c:pt>
                <c:pt idx="85" formatCode="General">
                  <c:v>158608685060</c:v>
                </c:pt>
                <c:pt idx="86" formatCode="General">
                  <c:v>153067457646</c:v>
                </c:pt>
                <c:pt idx="87" formatCode="General">
                  <c:v>156587363090</c:v>
                </c:pt>
                <c:pt idx="88" formatCode="General">
                  <c:v>153627847349</c:v>
                </c:pt>
                <c:pt idx="89" formatCode="General">
                  <c:v>150434590191</c:v>
                </c:pt>
                <c:pt idx="90" formatCode="General">
                  <c:v>154609862853</c:v>
                </c:pt>
                <c:pt idx="91" formatCode="General">
                  <c:v>154119636367</c:v>
                </c:pt>
                <c:pt idx="92" formatCode="General">
                  <c:v>156474551528</c:v>
                </c:pt>
                <c:pt idx="93" formatCode="General">
                  <c:v>159887221042</c:v>
                </c:pt>
                <c:pt idx="94" formatCode="General">
                  <c:v>160327636419</c:v>
                </c:pt>
                <c:pt idx="95" formatCode="General">
                  <c:v>154380284652</c:v>
                </c:pt>
                <c:pt idx="96" formatCode="General">
                  <c:v>153970939084</c:v>
                </c:pt>
                <c:pt idx="97" formatCode="General">
                  <c:v>155032435167</c:v>
                </c:pt>
                <c:pt idx="98" formatCode="General">
                  <c:v>163920595791</c:v>
                </c:pt>
                <c:pt idx="99" formatCode="General">
                  <c:v>173619011856</c:v>
                </c:pt>
                <c:pt idx="100" formatCode="General">
                  <c:v>155029163934</c:v>
                </c:pt>
                <c:pt idx="101" formatCode="General">
                  <c:v>176415418709</c:v>
                </c:pt>
                <c:pt idx="102" formatCode="General">
                  <c:v>173931573660</c:v>
                </c:pt>
                <c:pt idx="103" formatCode="General">
                  <c:v>177625794683</c:v>
                </c:pt>
                <c:pt idx="104" formatCode="General">
                  <c:v>175534275031</c:v>
                </c:pt>
                <c:pt idx="105" formatCode="General">
                  <c:v>175433723948</c:v>
                </c:pt>
                <c:pt idx="106" formatCode="General">
                  <c:v>171646061232</c:v>
                </c:pt>
                <c:pt idx="107" formatCode="General">
                  <c:v>168853208018</c:v>
                </c:pt>
                <c:pt idx="108" formatCode="General">
                  <c:v>161688535294</c:v>
                </c:pt>
                <c:pt idx="109" formatCode="General">
                  <c:v>155917303989</c:v>
                </c:pt>
                <c:pt idx="110" formatCode="General">
                  <c:v>157010370340</c:v>
                </c:pt>
                <c:pt idx="111" formatCode="General">
                  <c:v>157575401103</c:v>
                </c:pt>
                <c:pt idx="112" formatCode="General">
                  <c:v>163111015301</c:v>
                </c:pt>
                <c:pt idx="113" formatCode="General">
                  <c:v>147618663531</c:v>
                </c:pt>
                <c:pt idx="114" formatCode="General">
                  <c:v>144974617039</c:v>
                </c:pt>
                <c:pt idx="115" formatCode="General">
                  <c:v>142493291324</c:v>
                </c:pt>
                <c:pt idx="116" formatCode="General">
                  <c:v>142010113324</c:v>
                </c:pt>
                <c:pt idx="117" formatCode="General">
                  <c:v>147202407107</c:v>
                </c:pt>
                <c:pt idx="118" formatCode="General">
                  <c:v>147800436749</c:v>
                </c:pt>
                <c:pt idx="119" formatCode="General">
                  <c:v>142409312651</c:v>
                </c:pt>
                <c:pt idx="120" formatCode="General">
                  <c:v>149236077827</c:v>
                </c:pt>
                <c:pt idx="121" formatCode="General">
                  <c:v>147375259080</c:v>
                </c:pt>
                <c:pt idx="122" formatCode="General">
                  <c:v>148786558967</c:v>
                </c:pt>
                <c:pt idx="123" formatCode="General">
                  <c:v>139979449325</c:v>
                </c:pt>
                <c:pt idx="124" formatCode="General">
                  <c:v>144768824169</c:v>
                </c:pt>
                <c:pt idx="125" formatCode="General">
                  <c:v>141597379847</c:v>
                </c:pt>
                <c:pt idx="126" formatCode="General">
                  <c:v>137483067913</c:v>
                </c:pt>
                <c:pt idx="127" formatCode="General">
                  <c:v>144792640682</c:v>
                </c:pt>
                <c:pt idx="128" formatCode="General">
                  <c:v>136435442471</c:v>
                </c:pt>
                <c:pt idx="129" formatCode="General">
                  <c:v>133087058799</c:v>
                </c:pt>
                <c:pt idx="130" formatCode="General">
                  <c:v>132736901744</c:v>
                </c:pt>
                <c:pt idx="131" formatCode="General">
                  <c:v>129590742372</c:v>
                </c:pt>
                <c:pt idx="132" formatCode="General">
                  <c:v>132447299405</c:v>
                </c:pt>
                <c:pt idx="133" formatCode="General">
                  <c:v>130113921103</c:v>
                </c:pt>
                <c:pt idx="134" formatCode="General">
                  <c:v>131261803147</c:v>
                </c:pt>
                <c:pt idx="135" formatCode="General">
                  <c:v>126485182865</c:v>
                </c:pt>
                <c:pt idx="136" formatCode="General">
                  <c:v>128836708986</c:v>
                </c:pt>
                <c:pt idx="137" formatCode="General">
                  <c:v>126527731453</c:v>
                </c:pt>
                <c:pt idx="138" formatCode="General">
                  <c:v>123547798422</c:v>
                </c:pt>
                <c:pt idx="139" formatCode="General">
                  <c:v>125353926182</c:v>
                </c:pt>
                <c:pt idx="140" formatCode="General">
                  <c:v>120671865854</c:v>
                </c:pt>
                <c:pt idx="141" formatCode="General">
                  <c:v>120685097379</c:v>
                </c:pt>
                <c:pt idx="142" formatCode="General">
                  <c:v>122119320365</c:v>
                </c:pt>
                <c:pt idx="143" formatCode="General">
                  <c:v>124254661547</c:v>
                </c:pt>
                <c:pt idx="144" formatCode="General">
                  <c:v>122787500266</c:v>
                </c:pt>
                <c:pt idx="145" formatCode="General">
                  <c:v>123469004577</c:v>
                </c:pt>
                <c:pt idx="146" formatCode="General">
                  <c:v>125134995747</c:v>
                </c:pt>
                <c:pt idx="147" formatCode="General">
                  <c:v>124528022254</c:v>
                </c:pt>
                <c:pt idx="148" formatCode="General">
                  <c:v>132052943111</c:v>
                </c:pt>
                <c:pt idx="149" formatCode="General">
                  <c:v>124556285772</c:v>
                </c:pt>
                <c:pt idx="150" formatCode="General">
                  <c:v>125331036512</c:v>
                </c:pt>
                <c:pt idx="151" formatCode="General">
                  <c:v>122750115455</c:v>
                </c:pt>
                <c:pt idx="152" formatCode="General">
                  <c:v>120061376228</c:v>
                </c:pt>
                <c:pt idx="153" formatCode="General">
                  <c:v>119985654934</c:v>
                </c:pt>
                <c:pt idx="154" formatCode="General">
                  <c:v>119490001127</c:v>
                </c:pt>
                <c:pt idx="155" formatCode="General">
                  <c:v>122285376402</c:v>
                </c:pt>
                <c:pt idx="156" formatCode="General">
                  <c:v>118694097652</c:v>
                </c:pt>
                <c:pt idx="157" formatCode="General">
                  <c:v>114528575421</c:v>
                </c:pt>
                <c:pt idx="158" formatCode="General">
                  <c:v>116728105151</c:v>
                </c:pt>
                <c:pt idx="159" formatCode="General">
                  <c:v>115206414746</c:v>
                </c:pt>
                <c:pt idx="160" formatCode="General">
                  <c:v>113218390801</c:v>
                </c:pt>
                <c:pt idx="161" formatCode="General">
                  <c:v>113259506516</c:v>
                </c:pt>
                <c:pt idx="162" formatCode="General">
                  <c:v>116873067541</c:v>
                </c:pt>
                <c:pt idx="163" formatCode="General">
                  <c:v>116688108188</c:v>
                </c:pt>
                <c:pt idx="164" formatCode="General">
                  <c:v>113669265242</c:v>
                </c:pt>
                <c:pt idx="165" formatCode="General">
                  <c:v>116594835065</c:v>
                </c:pt>
                <c:pt idx="166" formatCode="General">
                  <c:v>121296736857</c:v>
                </c:pt>
                <c:pt idx="167" formatCode="General">
                  <c:v>154155919288</c:v>
                </c:pt>
                <c:pt idx="168" formatCode="General">
                  <c:v>112868777924</c:v>
                </c:pt>
                <c:pt idx="169" formatCode="General">
                  <c:v>125024320948</c:v>
                </c:pt>
                <c:pt idx="170" formatCode="General">
                  <c:v>122314270746</c:v>
                </c:pt>
                <c:pt idx="171" formatCode="General">
                  <c:v>126034013805</c:v>
                </c:pt>
                <c:pt idx="172" formatCode="General">
                  <c:v>126584150416</c:v>
                </c:pt>
                <c:pt idx="173" formatCode="General">
                  <c:v>121898957907</c:v>
                </c:pt>
                <c:pt idx="174" formatCode="General">
                  <c:v>119966834804</c:v>
                </c:pt>
                <c:pt idx="175" formatCode="General">
                  <c:v>115742759595</c:v>
                </c:pt>
                <c:pt idx="176" formatCode="General">
                  <c:v>113585589580</c:v>
                </c:pt>
                <c:pt idx="177" formatCode="General">
                  <c:v>113972699339</c:v>
                </c:pt>
                <c:pt idx="178" formatCode="General">
                  <c:v>109569347546</c:v>
                </c:pt>
                <c:pt idx="179" formatCode="General">
                  <c:v>113906457930</c:v>
                </c:pt>
                <c:pt idx="180" formatCode="General">
                  <c:v>113445449049</c:v>
                </c:pt>
                <c:pt idx="181" formatCode="General">
                  <c:v>111958299779</c:v>
                </c:pt>
                <c:pt idx="182" formatCode="General">
                  <c:v>113483139914</c:v>
                </c:pt>
                <c:pt idx="183" formatCode="General">
                  <c:v>116849755509</c:v>
                </c:pt>
                <c:pt idx="184" formatCode="General">
                  <c:v>121568613750</c:v>
                </c:pt>
                <c:pt idx="185" formatCode="General">
                  <c:v>115669401200</c:v>
                </c:pt>
                <c:pt idx="186" formatCode="General">
                  <c:v>113915858614</c:v>
                </c:pt>
                <c:pt idx="187" formatCode="General">
                  <c:v>119342261289</c:v>
                </c:pt>
                <c:pt idx="188" formatCode="General">
                  <c:v>116703442652</c:v>
                </c:pt>
                <c:pt idx="189" formatCode="General">
                  <c:v>116626905475</c:v>
                </c:pt>
                <c:pt idx="190" formatCode="General">
                  <c:v>118263016327</c:v>
                </c:pt>
                <c:pt idx="191" formatCode="General">
                  <c:v>118811237175</c:v>
                </c:pt>
                <c:pt idx="192" formatCode="General">
                  <c:v>117942067816</c:v>
                </c:pt>
                <c:pt idx="193" formatCode="General">
                  <c:v>118269501953</c:v>
                </c:pt>
                <c:pt idx="194" formatCode="General">
                  <c:v>118889756793</c:v>
                </c:pt>
                <c:pt idx="195" formatCode="General">
                  <c:v>118371913514</c:v>
                </c:pt>
                <c:pt idx="196">
                  <c:v>114312992009</c:v>
                </c:pt>
                <c:pt idx="197" formatCode="General">
                  <c:v>119970032067</c:v>
                </c:pt>
                <c:pt idx="198" formatCode="General">
                  <c:v>116679092008</c:v>
                </c:pt>
                <c:pt idx="199" formatCode="General">
                  <c:v>112245037931</c:v>
                </c:pt>
                <c:pt idx="200" formatCode="General">
                  <c:v>112560362962</c:v>
                </c:pt>
                <c:pt idx="201" formatCode="General">
                  <c:v>113480251123</c:v>
                </c:pt>
                <c:pt idx="202" formatCode="General">
                  <c:v>112440666581</c:v>
                </c:pt>
                <c:pt idx="203" formatCode="General">
                  <c:v>114311776671</c:v>
                </c:pt>
                <c:pt idx="204" formatCode="General">
                  <c:v>114265338955</c:v>
                </c:pt>
                <c:pt idx="205" formatCode="General">
                  <c:v>111456743656</c:v>
                </c:pt>
                <c:pt idx="206" formatCode="General">
                  <c:v>114134007384</c:v>
                </c:pt>
                <c:pt idx="207" formatCode="General">
                  <c:v>119147022670</c:v>
                </c:pt>
                <c:pt idx="208" formatCode="General">
                  <c:v>115359160874</c:v>
                </c:pt>
                <c:pt idx="209" formatCode="General">
                  <c:v>118433380431</c:v>
                </c:pt>
                <c:pt idx="210" formatCode="General">
                  <c:v>119334480637</c:v>
                </c:pt>
                <c:pt idx="211" formatCode="General">
                  <c:v>127847201324</c:v>
                </c:pt>
                <c:pt idx="212" formatCode="General">
                  <c:v>130665561022</c:v>
                </c:pt>
                <c:pt idx="213" formatCode="General">
                  <c:v>131162494542</c:v>
                </c:pt>
                <c:pt idx="214" formatCode="General">
                  <c:v>132512173951</c:v>
                </c:pt>
                <c:pt idx="215" formatCode="General">
                  <c:v>133990379214</c:v>
                </c:pt>
                <c:pt idx="216" formatCode="General">
                  <c:v>133303510040</c:v>
                </c:pt>
                <c:pt idx="217" formatCode="General">
                  <c:v>133459468497</c:v>
                </c:pt>
                <c:pt idx="218" formatCode="#,##0">
                  <c:v>134308298930</c:v>
                </c:pt>
                <c:pt idx="219" formatCode="#,##0">
                  <c:v>132302771642</c:v>
                </c:pt>
                <c:pt idx="220" formatCode="#,##0">
                  <c:v>131297223077</c:v>
                </c:pt>
                <c:pt idx="221" formatCode="#,##0">
                  <c:v>136332055247</c:v>
                </c:pt>
                <c:pt idx="222" formatCode="#,##0">
                  <c:v>140671625919</c:v>
                </c:pt>
                <c:pt idx="223" formatCode="#,##0">
                  <c:v>136678438564</c:v>
                </c:pt>
                <c:pt idx="224" formatCode="#,##0">
                  <c:v>135104065162</c:v>
                </c:pt>
                <c:pt idx="225" formatCode="#,##0">
                  <c:v>137068232829</c:v>
                </c:pt>
                <c:pt idx="226" formatCode="#,##0">
                  <c:v>136233685833</c:v>
                </c:pt>
                <c:pt idx="227" formatCode="#,##0">
                  <c:v>135947652594</c:v>
                </c:pt>
                <c:pt idx="228" formatCode="#,##0">
                  <c:v>136799271485</c:v>
                </c:pt>
                <c:pt idx="229" formatCode="#,##0">
                  <c:v>138631414905</c:v>
                </c:pt>
                <c:pt idx="230" formatCode="#,##0">
                  <c:v>140096670031</c:v>
                </c:pt>
                <c:pt idx="231" formatCode="#,##0">
                  <c:v>137635144650</c:v>
                </c:pt>
                <c:pt idx="232" formatCode="#,##0">
                  <c:v>137784008362</c:v>
                </c:pt>
                <c:pt idx="233" formatCode="#,##0">
                  <c:v>141468426791</c:v>
                </c:pt>
                <c:pt idx="234" formatCode="#,##0">
                  <c:v>131922339981</c:v>
                </c:pt>
                <c:pt idx="235" formatCode="#,##0">
                  <c:v>135432430823</c:v>
                </c:pt>
                <c:pt idx="236" formatCode="#,##0">
                  <c:v>126758663973</c:v>
                </c:pt>
                <c:pt idx="237" formatCode="#,##0">
                  <c:v>124952338960</c:v>
                </c:pt>
                <c:pt idx="238" formatCode="#,##0">
                  <c:v>127483847746</c:v>
                </c:pt>
                <c:pt idx="239" formatCode="#,##0">
                  <c:v>122622358497</c:v>
                </c:pt>
                <c:pt idx="240" formatCode="#,##0">
                  <c:v>120582994435</c:v>
                </c:pt>
                <c:pt idx="241" formatCode="#,##0">
                  <c:v>118473880047</c:v>
                </c:pt>
                <c:pt idx="242" formatCode="#,##0">
                  <c:v>111661703117</c:v>
                </c:pt>
                <c:pt idx="243" formatCode="#,##0">
                  <c:v>110139655575</c:v>
                </c:pt>
                <c:pt idx="244" formatCode="#,##0">
                  <c:v>108527036592</c:v>
                </c:pt>
                <c:pt idx="245" formatCode="#,##0">
                  <c:v>110438226952</c:v>
                </c:pt>
                <c:pt idx="246" formatCode="#,##0">
                  <c:v>110481879687</c:v>
                </c:pt>
                <c:pt idx="247" formatCode="#,##0">
                  <c:v>111959496773</c:v>
                </c:pt>
                <c:pt idx="248" formatCode="#,##0">
                  <c:v>117449152052</c:v>
                </c:pt>
                <c:pt idx="249" formatCode="#,##0">
                  <c:v>115884044293</c:v>
                </c:pt>
                <c:pt idx="250" formatCode="#,##0">
                  <c:v>119977676280</c:v>
                </c:pt>
                <c:pt idx="251" formatCode="#,##0">
                  <c:v>118603795864</c:v>
                </c:pt>
                <c:pt idx="252" formatCode="#,##0">
                  <c:v>118821876062</c:v>
                </c:pt>
                <c:pt idx="253" formatCode="#,##0">
                  <c:v>119355393685</c:v>
                </c:pt>
                <c:pt idx="254" formatCode="#,##0">
                  <c:v>116801167054</c:v>
                </c:pt>
                <c:pt idx="255" formatCode="#,##0">
                  <c:v>112587572500</c:v>
                </c:pt>
                <c:pt idx="256" formatCode="#,##0">
                  <c:v>121306808796</c:v>
                </c:pt>
                <c:pt idx="257" formatCode="#,##0">
                  <c:v>117505922317</c:v>
                </c:pt>
                <c:pt idx="258" formatCode="#,##0">
                  <c:v>114924392000</c:v>
                </c:pt>
                <c:pt idx="259" formatCode="#,##0">
                  <c:v>109243526029</c:v>
                </c:pt>
                <c:pt idx="260" formatCode="#,##0">
                  <c:v>106971971097</c:v>
                </c:pt>
                <c:pt idx="261" formatCode="#,##0">
                  <c:v>106873424475</c:v>
                </c:pt>
                <c:pt idx="262" formatCode="#,##0">
                  <c:v>107958659956</c:v>
                </c:pt>
                <c:pt idx="263" formatCode="#,##0">
                  <c:v>107949445222</c:v>
                </c:pt>
                <c:pt idx="264" formatCode="#,##0">
                  <c:v>106669697415</c:v>
                </c:pt>
                <c:pt idx="265" formatCode="#,##0">
                  <c:v>106532878499</c:v>
                </c:pt>
                <c:pt idx="266" formatCode="#,##0">
                  <c:v>104852499548</c:v>
                </c:pt>
                <c:pt idx="267" formatCode="#,##0">
                  <c:v>106883897863</c:v>
                </c:pt>
                <c:pt idx="268" formatCode="#,##0">
                  <c:v>104055337564</c:v>
                </c:pt>
                <c:pt idx="269" formatCode="#,##0">
                  <c:v>104347123910</c:v>
                </c:pt>
                <c:pt idx="270" formatCode="#,##0">
                  <c:v>103245787344</c:v>
                </c:pt>
                <c:pt idx="271" formatCode="#,##0">
                  <c:v>102526122444</c:v>
                </c:pt>
                <c:pt idx="272" formatCode="#,##0">
                  <c:v>102664205888</c:v>
                </c:pt>
                <c:pt idx="273" formatCode="#,##0">
                  <c:v>102353033737</c:v>
                </c:pt>
                <c:pt idx="274" formatCode="#,##0">
                  <c:v>103721258836</c:v>
                </c:pt>
                <c:pt idx="275" formatCode="#,##0">
                  <c:v>100886112870</c:v>
                </c:pt>
                <c:pt idx="276" formatCode="#,##0">
                  <c:v>99829060706</c:v>
                </c:pt>
                <c:pt idx="277" formatCode="#,##0">
                  <c:v>99645250927</c:v>
                </c:pt>
                <c:pt idx="278" formatCode="#,##0">
                  <c:v>98898506666</c:v>
                </c:pt>
                <c:pt idx="279" formatCode="#,##0">
                  <c:v>103356542960</c:v>
                </c:pt>
                <c:pt idx="280" formatCode="#,##0">
                  <c:v>104106372593</c:v>
                </c:pt>
                <c:pt idx="281" formatCode="#,##0">
                  <c:v>102039270487</c:v>
                </c:pt>
                <c:pt idx="282" formatCode="#,##0">
                  <c:v>101233748151</c:v>
                </c:pt>
                <c:pt idx="283" formatCode="#,##0">
                  <c:v>99915257049</c:v>
                </c:pt>
                <c:pt idx="284" formatCode="#,##0">
                  <c:v>101001097364</c:v>
                </c:pt>
                <c:pt idx="285" formatCode="#,##0">
                  <c:v>99584023555</c:v>
                </c:pt>
                <c:pt idx="286" formatCode="#,##0">
                  <c:v>99188076846</c:v>
                </c:pt>
                <c:pt idx="287" formatCode="#,##0">
                  <c:v>98886666782</c:v>
                </c:pt>
                <c:pt idx="288" formatCode="#,##0">
                  <c:v>101106141697</c:v>
                </c:pt>
                <c:pt idx="289" formatCode="#,##0">
                  <c:v>103418781299</c:v>
                </c:pt>
                <c:pt idx="290" formatCode="#,##0">
                  <c:v>104098634140</c:v>
                </c:pt>
                <c:pt idx="291" formatCode="#,##0">
                  <c:v>105720307305</c:v>
                </c:pt>
                <c:pt idx="292" formatCode="#,##0">
                  <c:v>109037437136</c:v>
                </c:pt>
                <c:pt idx="293" formatCode="#,##0">
                  <c:v>111185844892</c:v>
                </c:pt>
                <c:pt idx="294" formatCode="#,##0">
                  <c:v>113300524893</c:v>
                </c:pt>
                <c:pt idx="295" formatCode="#,##0">
                  <c:v>112269188392</c:v>
                </c:pt>
                <c:pt idx="296" formatCode="#,##0">
                  <c:v>114101094299</c:v>
                </c:pt>
                <c:pt idx="297" formatCode="#,##0">
                  <c:v>116461512482</c:v>
                </c:pt>
                <c:pt idx="298" formatCode="#,##0">
                  <c:v>114639466969</c:v>
                </c:pt>
                <c:pt idx="299" formatCode="#,##0">
                  <c:v>115720822481</c:v>
                </c:pt>
                <c:pt idx="300" formatCode="#,##0">
                  <c:v>115390916337</c:v>
                </c:pt>
                <c:pt idx="301" formatCode="#,##0">
                  <c:v>114657620622</c:v>
                </c:pt>
                <c:pt idx="302" formatCode="#,##0">
                  <c:v>116175382698</c:v>
                </c:pt>
                <c:pt idx="303" formatCode="#,##0">
                  <c:v>115613718952</c:v>
                </c:pt>
                <c:pt idx="304" formatCode="#,##0">
                  <c:v>113953374205</c:v>
                </c:pt>
                <c:pt idx="305" formatCode="#,##0">
                  <c:v>116795196844</c:v>
                </c:pt>
                <c:pt idx="306" formatCode="#,##0">
                  <c:v>119212446530</c:v>
                </c:pt>
                <c:pt idx="307" formatCode="#,##0">
                  <c:v>119713130435</c:v>
                </c:pt>
                <c:pt idx="308" formatCode="#,##0">
                  <c:v>120888042994</c:v>
                </c:pt>
                <c:pt idx="309" formatCode="#,##0">
                  <c:v>117677019862</c:v>
                </c:pt>
                <c:pt idx="310" formatCode="#,##0">
                  <c:v>114893388248</c:v>
                </c:pt>
                <c:pt idx="311" formatCode="#,##0">
                  <c:v>115495609743</c:v>
                </c:pt>
                <c:pt idx="312" formatCode="#,##0">
                  <c:v>115059762269</c:v>
                </c:pt>
                <c:pt idx="313" formatCode="#,##0">
                  <c:v>132559410460</c:v>
                </c:pt>
                <c:pt idx="314" formatCode="#,##0">
                  <c:v>133651448323</c:v>
                </c:pt>
                <c:pt idx="315" formatCode="#,##0">
                  <c:v>133407263193</c:v>
                </c:pt>
                <c:pt idx="316" formatCode="#,##0">
                  <c:v>134404016516</c:v>
                </c:pt>
                <c:pt idx="317" formatCode="#,##0">
                  <c:v>133154546453</c:v>
                </c:pt>
                <c:pt idx="318" formatCode="#,##0">
                  <c:v>148936162226</c:v>
                </c:pt>
                <c:pt idx="319" formatCode="#,##0">
                  <c:v>151742261588</c:v>
                </c:pt>
                <c:pt idx="320" formatCode="#,##0">
                  <c:v>151158324441</c:v>
                </c:pt>
                <c:pt idx="321" formatCode="#,##0">
                  <c:v>149426903593</c:v>
                </c:pt>
                <c:pt idx="322" formatCode="#,##0">
                  <c:v>147938700418</c:v>
                </c:pt>
                <c:pt idx="323" formatCode="#,##0">
                  <c:v>146112143569</c:v>
                </c:pt>
                <c:pt idx="324" formatCode="#,##0">
                  <c:v>148767125486</c:v>
                </c:pt>
                <c:pt idx="325" formatCode="#,##0">
                  <c:v>150166488040</c:v>
                </c:pt>
                <c:pt idx="326" formatCode="#,##0">
                  <c:v>151775364447</c:v>
                </c:pt>
                <c:pt idx="327" formatCode="#,##0">
                  <c:v>151040620974</c:v>
                </c:pt>
                <c:pt idx="328" formatCode="#,##0">
                  <c:v>150535264160</c:v>
                </c:pt>
                <c:pt idx="329" formatCode="#,##0">
                  <c:v>150747195621</c:v>
                </c:pt>
                <c:pt idx="330" formatCode="#,##0">
                  <c:v>148522869435</c:v>
                </c:pt>
                <c:pt idx="331" formatCode="#,##0">
                  <c:v>149074539999</c:v>
                </c:pt>
                <c:pt idx="332" formatCode="#,##0">
                  <c:v>148258297334</c:v>
                </c:pt>
                <c:pt idx="333" formatCode="#,##0">
                  <c:v>152001485842</c:v>
                </c:pt>
                <c:pt idx="334" formatCode="#,##0">
                  <c:v>172935006296</c:v>
                </c:pt>
                <c:pt idx="335" formatCode="#,##0">
                  <c:v>174977945678</c:v>
                </c:pt>
                <c:pt idx="336" formatCode="#,##0">
                  <c:v>174488540310</c:v>
                </c:pt>
                <c:pt idx="337" formatCode="#,##0">
                  <c:v>176140328908</c:v>
                </c:pt>
                <c:pt idx="338" formatCode="#,##0">
                  <c:v>175214497450</c:v>
                </c:pt>
                <c:pt idx="339" formatCode="#,##0">
                  <c:v>183453122183</c:v>
                </c:pt>
                <c:pt idx="340" formatCode="#,##0">
                  <c:v>198384103748</c:v>
                </c:pt>
                <c:pt idx="341" formatCode="#,##0">
                  <c:v>198167366023</c:v>
                </c:pt>
                <c:pt idx="342" formatCode="#,##0">
                  <c:v>198655427327</c:v>
                </c:pt>
                <c:pt idx="343" formatCode="#,##0">
                  <c:v>196428077663</c:v>
                </c:pt>
                <c:pt idx="344" formatCode="#,##0">
                  <c:v>197724167469</c:v>
                </c:pt>
                <c:pt idx="345" formatCode="#,##0">
                  <c:v>202502174333</c:v>
                </c:pt>
                <c:pt idx="346" formatCode="#,##0">
                  <c:v>192954899277</c:v>
                </c:pt>
                <c:pt idx="347" formatCode="#,##0">
                  <c:v>181910099572</c:v>
                </c:pt>
                <c:pt idx="348" formatCode="#,##0">
                  <c:v>182011633397</c:v>
                </c:pt>
                <c:pt idx="349" formatCode="#,##0">
                  <c:v>178614760705</c:v>
                </c:pt>
                <c:pt idx="350" formatCode="#,##0">
                  <c:v>182574374817</c:v>
                </c:pt>
                <c:pt idx="351" formatCode="#,##0">
                  <c:v>189356492791</c:v>
                </c:pt>
                <c:pt idx="352" formatCode="#,##0">
                  <c:v>189346558981</c:v>
                </c:pt>
                <c:pt idx="353" formatCode="#,##0">
                  <c:v>186898491231</c:v>
                </c:pt>
                <c:pt idx="354" formatCode="#,##0">
                  <c:v>188367885955</c:v>
                </c:pt>
                <c:pt idx="355" formatCode="#,##0">
                  <c:v>186257418954</c:v>
                </c:pt>
                <c:pt idx="356" formatCode="#,##0">
                  <c:v>189306448583</c:v>
                </c:pt>
                <c:pt idx="357" formatCode="#,##0">
                  <c:v>188549217214</c:v>
                </c:pt>
                <c:pt idx="358" formatCode="#,##0">
                  <c:v>187640128194</c:v>
                </c:pt>
                <c:pt idx="359" formatCode="#,##0">
                  <c:v>185324854030</c:v>
                </c:pt>
                <c:pt idx="360" formatCode="#,##0">
                  <c:v>183715101333</c:v>
                </c:pt>
                <c:pt idx="361" formatCode="#,##0">
                  <c:v>179896824787</c:v>
                </c:pt>
                <c:pt idx="362" formatCode="#,##0">
                  <c:v>181759250883</c:v>
                </c:pt>
                <c:pt idx="363" formatCode="#,##0">
                  <c:v>184050084151</c:v>
                </c:pt>
                <c:pt idx="364" formatCode="#,##0">
                  <c:v>185894295778</c:v>
                </c:pt>
                <c:pt idx="365" formatCode="#,##0">
                  <c:v>185150128473</c:v>
                </c:pt>
                <c:pt idx="366" formatCode="#,##0">
                  <c:v>187517026420</c:v>
                </c:pt>
                <c:pt idx="367" formatCode="#,##0">
                  <c:v>191399199943</c:v>
                </c:pt>
                <c:pt idx="368" formatCode="#,##0">
                  <c:v>190098049940</c:v>
                </c:pt>
                <c:pt idx="369" formatCode="#,##0">
                  <c:v>188487452496</c:v>
                </c:pt>
                <c:pt idx="370" formatCode="#,##0">
                  <c:v>188464620318</c:v>
                </c:pt>
                <c:pt idx="371" formatCode="#,##0">
                  <c:v>192811781208</c:v>
                </c:pt>
                <c:pt idx="372" formatCode="#,##0">
                  <c:v>192735418335</c:v>
                </c:pt>
                <c:pt idx="373" formatCode="#,##0">
                  <c:v>197398737953</c:v>
                </c:pt>
                <c:pt idx="374" formatCode="#,##0">
                  <c:v>199851282635</c:v>
                </c:pt>
                <c:pt idx="375" formatCode="#,##0">
                  <c:v>209488333584</c:v>
                </c:pt>
                <c:pt idx="376" formatCode="#,##0">
                  <c:v>212657052640</c:v>
                </c:pt>
                <c:pt idx="377" formatCode="#,##0">
                  <c:v>214401499367</c:v>
                </c:pt>
                <c:pt idx="378" formatCode="#,##0">
                  <c:v>210233810311</c:v>
                </c:pt>
                <c:pt idx="379" formatCode="#,##0">
                  <c:v>210519543943</c:v>
                </c:pt>
                <c:pt idx="380" formatCode="#,##0">
                  <c:v>204481825235</c:v>
                </c:pt>
                <c:pt idx="381" formatCode="#,##0">
                  <c:v>207283076925</c:v>
                </c:pt>
                <c:pt idx="382" formatCode="#,##0">
                  <c:v>213033599395</c:v>
                </c:pt>
                <c:pt idx="383" formatCode="#,##0">
                  <c:v>207917915444</c:v>
                </c:pt>
                <c:pt idx="384" formatCode="#,##0">
                  <c:v>207162755600</c:v>
                </c:pt>
                <c:pt idx="385" formatCode="#,##0">
                  <c:v>203464271254</c:v>
                </c:pt>
                <c:pt idx="386" formatCode="#,##0">
                  <c:v>206967205969</c:v>
                </c:pt>
                <c:pt idx="387" formatCode="#,##0">
                  <c:v>201695421194</c:v>
                </c:pt>
                <c:pt idx="388" formatCode="#,##0">
                  <c:v>202365980397</c:v>
                </c:pt>
                <c:pt idx="389" formatCode="#,##0">
                  <c:v>201077180692</c:v>
                </c:pt>
                <c:pt idx="390" formatCode="#,##0">
                  <c:v>200787051213</c:v>
                </c:pt>
                <c:pt idx="391" formatCode="#,##0">
                  <c:v>198402935908</c:v>
                </c:pt>
                <c:pt idx="392" formatCode="#,##0">
                  <c:v>201373699169</c:v>
                </c:pt>
                <c:pt idx="393" formatCode="#,##0">
                  <c:v>203264702546</c:v>
                </c:pt>
                <c:pt idx="394" formatCode="#,##0">
                  <c:v>203390069825</c:v>
                </c:pt>
                <c:pt idx="395" formatCode="#,##0">
                  <c:v>206718762186</c:v>
                </c:pt>
                <c:pt idx="396" formatCode="#,##0">
                  <c:v>205264455370</c:v>
                </c:pt>
                <c:pt idx="397" formatCode="#,##0">
                  <c:v>206127229110</c:v>
                </c:pt>
                <c:pt idx="398" formatCode="#,##0">
                  <c:v>212696477791</c:v>
                </c:pt>
                <c:pt idx="399" formatCode="#,##0">
                  <c:v>231069693258</c:v>
                </c:pt>
                <c:pt idx="400" formatCode="#,##0">
                  <c:v>227729281151</c:v>
                </c:pt>
                <c:pt idx="401" formatCode="#,##0">
                  <c:v>232596500692</c:v>
                </c:pt>
                <c:pt idx="402" formatCode="#,##0">
                  <c:v>233336474286</c:v>
                </c:pt>
                <c:pt idx="403" formatCode="#,##0">
                  <c:v>232507619193</c:v>
                </c:pt>
                <c:pt idx="404" formatCode="#,##0">
                  <c:v>230304503306</c:v>
                </c:pt>
                <c:pt idx="405" formatCode="#,##0">
                  <c:v>229813045942</c:v>
                </c:pt>
                <c:pt idx="406" formatCode="#,##0">
                  <c:v>230714567208</c:v>
                </c:pt>
                <c:pt idx="407" formatCode="#,##0">
                  <c:v>228799002612</c:v>
                </c:pt>
                <c:pt idx="408" formatCode="#,##0">
                  <c:v>230970301565</c:v>
                </c:pt>
                <c:pt idx="409" formatCode="#,##0">
                  <c:v>212421883331</c:v>
                </c:pt>
                <c:pt idx="410" formatCode="#,##0">
                  <c:v>213977115286</c:v>
                </c:pt>
                <c:pt idx="411" formatCode="#,##0">
                  <c:v>218590929105</c:v>
                </c:pt>
                <c:pt idx="412" formatCode="#,##0">
                  <c:v>224198012399</c:v>
                </c:pt>
                <c:pt idx="413" formatCode="#,##0">
                  <c:v>234556109009</c:v>
                </c:pt>
                <c:pt idx="414" formatCode="#,##0">
                  <c:v>232946997749</c:v>
                </c:pt>
                <c:pt idx="415" formatCode="#,##0">
                  <c:v>227793157570</c:v>
                </c:pt>
                <c:pt idx="416" formatCode="#,##0">
                  <c:v>241438673124</c:v>
                </c:pt>
                <c:pt idx="417" formatCode="#,##0">
                  <c:v>239533719489</c:v>
                </c:pt>
                <c:pt idx="418" formatCode="#,##0">
                  <c:v>235722624441</c:v>
                </c:pt>
                <c:pt idx="419" formatCode="#,##0">
                  <c:v>244449119320</c:v>
                </c:pt>
                <c:pt idx="420" formatCode="#,##0">
                  <c:v>242723213218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4-4041-AB12-D31F2B2237BE}"/>
            </c:ext>
          </c:extLst>
        </c:ser>
        <c:ser>
          <c:idx val="0"/>
          <c:order val="2"/>
          <c:tx>
            <c:strRef>
              <c:f>Sheet1!$O$2</c:f>
              <c:strCache>
                <c:ptCount val="1"/>
                <c:pt idx="0">
                  <c:v>融資性借券餘額(值) 25.63%</c:v>
                </c:pt>
              </c:strCache>
            </c:strRef>
          </c:tx>
          <c:spPr>
            <a:solidFill>
              <a:srgbClr val="A18CBA">
                <a:alpha val="84706"/>
              </a:srgbClr>
            </a:solidFill>
          </c:spPr>
          <c:cat>
            <c:strRef>
              <c:f>Sheet1!$A$2460:$A$2885</c:f>
              <c:strCache>
                <c:ptCount val="426"/>
                <c:pt idx="0">
                  <c:v>2022/01/03</c:v>
                </c:pt>
                <c:pt idx="1">
                  <c:v>2022/01/04</c:v>
                </c:pt>
                <c:pt idx="2">
                  <c:v>2022/01/05</c:v>
                </c:pt>
                <c:pt idx="3">
                  <c:v>2022/01/06</c:v>
                </c:pt>
                <c:pt idx="4">
                  <c:v>2022/01/07</c:v>
                </c:pt>
                <c:pt idx="5">
                  <c:v>2022/01/10</c:v>
                </c:pt>
                <c:pt idx="6">
                  <c:v>2022/01/11</c:v>
                </c:pt>
                <c:pt idx="7">
                  <c:v>2022/01/12</c:v>
                </c:pt>
                <c:pt idx="8">
                  <c:v>2022/01/13</c:v>
                </c:pt>
                <c:pt idx="9">
                  <c:v>2022/01/14</c:v>
                </c:pt>
                <c:pt idx="10">
                  <c:v>2022/01/17</c:v>
                </c:pt>
                <c:pt idx="11">
                  <c:v>2022/01/18</c:v>
                </c:pt>
                <c:pt idx="12">
                  <c:v>2022/01/19</c:v>
                </c:pt>
                <c:pt idx="13">
                  <c:v>2022/01/20</c:v>
                </c:pt>
                <c:pt idx="14">
                  <c:v>2022/01/21</c:v>
                </c:pt>
                <c:pt idx="15">
                  <c:v>2022/01/24</c:v>
                </c:pt>
                <c:pt idx="16">
                  <c:v>2022/01/25</c:v>
                </c:pt>
                <c:pt idx="17">
                  <c:v>2022/01/26</c:v>
                </c:pt>
                <c:pt idx="18">
                  <c:v>2022/02/07</c:v>
                </c:pt>
                <c:pt idx="19">
                  <c:v>2022/02/08</c:v>
                </c:pt>
                <c:pt idx="20">
                  <c:v>2022/02/09</c:v>
                </c:pt>
                <c:pt idx="21">
                  <c:v>2022/02/10</c:v>
                </c:pt>
                <c:pt idx="22">
                  <c:v>2022/02/11</c:v>
                </c:pt>
                <c:pt idx="23">
                  <c:v>2022/02/14</c:v>
                </c:pt>
                <c:pt idx="24">
                  <c:v>2022/02/15</c:v>
                </c:pt>
                <c:pt idx="25">
                  <c:v>2022/02/16</c:v>
                </c:pt>
                <c:pt idx="26">
                  <c:v>2022/02/17</c:v>
                </c:pt>
                <c:pt idx="27">
                  <c:v>2022/02/18</c:v>
                </c:pt>
                <c:pt idx="28">
                  <c:v>2022/02/21</c:v>
                </c:pt>
                <c:pt idx="29">
                  <c:v>2022/02/22</c:v>
                </c:pt>
                <c:pt idx="30">
                  <c:v>2022/02/23</c:v>
                </c:pt>
                <c:pt idx="31">
                  <c:v>2022/02/24</c:v>
                </c:pt>
                <c:pt idx="32">
                  <c:v>2022/02/25</c:v>
                </c:pt>
                <c:pt idx="33">
                  <c:v>2022/03/01</c:v>
                </c:pt>
                <c:pt idx="34">
                  <c:v>2022/03/02</c:v>
                </c:pt>
                <c:pt idx="35">
                  <c:v>2022/03/03</c:v>
                </c:pt>
                <c:pt idx="36">
                  <c:v>2022/03/07</c:v>
                </c:pt>
                <c:pt idx="37">
                  <c:v>2022/03/08</c:v>
                </c:pt>
                <c:pt idx="38">
                  <c:v>2022/03/09</c:v>
                </c:pt>
                <c:pt idx="39">
                  <c:v>2022/03/10</c:v>
                </c:pt>
                <c:pt idx="40">
                  <c:v>2022/03/11</c:v>
                </c:pt>
                <c:pt idx="41">
                  <c:v>2022/03/14</c:v>
                </c:pt>
                <c:pt idx="42">
                  <c:v>2022/03/15</c:v>
                </c:pt>
                <c:pt idx="43">
                  <c:v>2022/03/16</c:v>
                </c:pt>
                <c:pt idx="44">
                  <c:v>2022/03/17</c:v>
                </c:pt>
                <c:pt idx="45">
                  <c:v>2022/03/18</c:v>
                </c:pt>
                <c:pt idx="46">
                  <c:v>2022/03/21</c:v>
                </c:pt>
                <c:pt idx="47">
                  <c:v>2022/03/22</c:v>
                </c:pt>
                <c:pt idx="48">
                  <c:v>2022/03/23</c:v>
                </c:pt>
                <c:pt idx="49">
                  <c:v>2022/03/24</c:v>
                </c:pt>
                <c:pt idx="50">
                  <c:v>2022/03/25</c:v>
                </c:pt>
                <c:pt idx="51">
                  <c:v>2022/03/28</c:v>
                </c:pt>
                <c:pt idx="52">
                  <c:v>2022/03/29</c:v>
                </c:pt>
                <c:pt idx="53">
                  <c:v>2022/03/30</c:v>
                </c:pt>
                <c:pt idx="54">
                  <c:v>2022/03/31</c:v>
                </c:pt>
                <c:pt idx="55">
                  <c:v>2022/04/01</c:v>
                </c:pt>
                <c:pt idx="56">
                  <c:v>2022/04/06</c:v>
                </c:pt>
                <c:pt idx="57">
                  <c:v>2022/04/07</c:v>
                </c:pt>
                <c:pt idx="58">
                  <c:v>2022/04/08</c:v>
                </c:pt>
                <c:pt idx="59">
                  <c:v>2022/04/11</c:v>
                </c:pt>
                <c:pt idx="60">
                  <c:v>2022/04/12</c:v>
                </c:pt>
                <c:pt idx="61">
                  <c:v>2022/04/13</c:v>
                </c:pt>
                <c:pt idx="62">
                  <c:v>2022/04/14</c:v>
                </c:pt>
                <c:pt idx="63">
                  <c:v>2022/04/15</c:v>
                </c:pt>
                <c:pt idx="64">
                  <c:v>2022/04/18</c:v>
                </c:pt>
                <c:pt idx="65">
                  <c:v>2022/04/19</c:v>
                </c:pt>
                <c:pt idx="66">
                  <c:v>2022/04/20</c:v>
                </c:pt>
                <c:pt idx="67">
                  <c:v>2022/04/21</c:v>
                </c:pt>
                <c:pt idx="68">
                  <c:v>2022/04/22</c:v>
                </c:pt>
                <c:pt idx="69">
                  <c:v>2022/04/25</c:v>
                </c:pt>
                <c:pt idx="70">
                  <c:v>2022/04/26</c:v>
                </c:pt>
                <c:pt idx="71">
                  <c:v>2022/04/27</c:v>
                </c:pt>
                <c:pt idx="72">
                  <c:v>2022/04/28</c:v>
                </c:pt>
                <c:pt idx="73">
                  <c:v>2022/04/29</c:v>
                </c:pt>
                <c:pt idx="74">
                  <c:v>2022/05/03</c:v>
                </c:pt>
                <c:pt idx="75">
                  <c:v>2022/05/04</c:v>
                </c:pt>
                <c:pt idx="76">
                  <c:v>2022/05/05</c:v>
                </c:pt>
                <c:pt idx="77">
                  <c:v>2022/05/06</c:v>
                </c:pt>
                <c:pt idx="78">
                  <c:v>2022/05/09</c:v>
                </c:pt>
                <c:pt idx="79">
                  <c:v>2022/05/10</c:v>
                </c:pt>
                <c:pt idx="80">
                  <c:v>2022/05/11</c:v>
                </c:pt>
                <c:pt idx="81">
                  <c:v>2022/05/12</c:v>
                </c:pt>
                <c:pt idx="82">
                  <c:v>2022/05/13</c:v>
                </c:pt>
                <c:pt idx="83">
                  <c:v>2022/05/16</c:v>
                </c:pt>
                <c:pt idx="84">
                  <c:v>2022/05/17</c:v>
                </c:pt>
                <c:pt idx="85">
                  <c:v>2022/05/18</c:v>
                </c:pt>
                <c:pt idx="86">
                  <c:v>2022/05/19</c:v>
                </c:pt>
                <c:pt idx="87">
                  <c:v>2022/05/20</c:v>
                </c:pt>
                <c:pt idx="88">
                  <c:v>2022/05/23</c:v>
                </c:pt>
                <c:pt idx="89">
                  <c:v>2022/05/24</c:v>
                </c:pt>
                <c:pt idx="90">
                  <c:v>2022/05/25</c:v>
                </c:pt>
                <c:pt idx="91">
                  <c:v>2022/05/26</c:v>
                </c:pt>
                <c:pt idx="92">
                  <c:v>2022/05/27</c:v>
                </c:pt>
                <c:pt idx="93">
                  <c:v>2022/05/30</c:v>
                </c:pt>
                <c:pt idx="94">
                  <c:v>2022/05/31</c:v>
                </c:pt>
                <c:pt idx="95">
                  <c:v>2022/06/01</c:v>
                </c:pt>
                <c:pt idx="96">
                  <c:v>2022/06/02</c:v>
                </c:pt>
                <c:pt idx="97">
                  <c:v>2022/06/06</c:v>
                </c:pt>
                <c:pt idx="98">
                  <c:v>2022/06/07</c:v>
                </c:pt>
                <c:pt idx="99">
                  <c:v>2022/06/08</c:v>
                </c:pt>
                <c:pt idx="100">
                  <c:v>2022/06/09</c:v>
                </c:pt>
                <c:pt idx="101">
                  <c:v>2022/06/10</c:v>
                </c:pt>
                <c:pt idx="102">
                  <c:v>2022/06/13</c:v>
                </c:pt>
                <c:pt idx="103">
                  <c:v>2022/06/14</c:v>
                </c:pt>
                <c:pt idx="104">
                  <c:v>2022/06/15</c:v>
                </c:pt>
                <c:pt idx="105">
                  <c:v>2022/06/16</c:v>
                </c:pt>
                <c:pt idx="106">
                  <c:v>2022/06/17</c:v>
                </c:pt>
                <c:pt idx="107">
                  <c:v>2022/06/20</c:v>
                </c:pt>
                <c:pt idx="108">
                  <c:v>2022/06/21</c:v>
                </c:pt>
                <c:pt idx="109">
                  <c:v>2022/06/22</c:v>
                </c:pt>
                <c:pt idx="110">
                  <c:v>2022/06/23</c:v>
                </c:pt>
                <c:pt idx="111">
                  <c:v>2022/06/24</c:v>
                </c:pt>
                <c:pt idx="112">
                  <c:v>2022/06/27</c:v>
                </c:pt>
                <c:pt idx="113">
                  <c:v>2022/06/28</c:v>
                </c:pt>
                <c:pt idx="114">
                  <c:v>2022/06/29</c:v>
                </c:pt>
                <c:pt idx="115">
                  <c:v>2022/06/30</c:v>
                </c:pt>
                <c:pt idx="116">
                  <c:v>2022/07/01</c:v>
                </c:pt>
                <c:pt idx="117">
                  <c:v>2022/07/04</c:v>
                </c:pt>
                <c:pt idx="118">
                  <c:v>2022/07/05</c:v>
                </c:pt>
                <c:pt idx="119">
                  <c:v>2022/07/06</c:v>
                </c:pt>
                <c:pt idx="120">
                  <c:v>2022/07/07</c:v>
                </c:pt>
                <c:pt idx="121">
                  <c:v>2022/07/08</c:v>
                </c:pt>
                <c:pt idx="122">
                  <c:v>2022/07/11</c:v>
                </c:pt>
                <c:pt idx="123">
                  <c:v>2022/07/12</c:v>
                </c:pt>
                <c:pt idx="124">
                  <c:v>2022/07/13</c:v>
                </c:pt>
                <c:pt idx="125">
                  <c:v>2022/07/14</c:v>
                </c:pt>
                <c:pt idx="126">
                  <c:v>2022/07/15</c:v>
                </c:pt>
                <c:pt idx="127">
                  <c:v>2022/07/18</c:v>
                </c:pt>
                <c:pt idx="128">
                  <c:v>2022/07/19</c:v>
                </c:pt>
                <c:pt idx="129">
                  <c:v>2022/07/20</c:v>
                </c:pt>
                <c:pt idx="130">
                  <c:v>2022/07/21</c:v>
                </c:pt>
                <c:pt idx="131">
                  <c:v>2022/07/22</c:v>
                </c:pt>
                <c:pt idx="132">
                  <c:v>2022/07/25</c:v>
                </c:pt>
                <c:pt idx="133">
                  <c:v>2022/07/26</c:v>
                </c:pt>
                <c:pt idx="134">
                  <c:v>2022/07/27</c:v>
                </c:pt>
                <c:pt idx="135">
                  <c:v>2022/07/28</c:v>
                </c:pt>
                <c:pt idx="136">
                  <c:v>2022/07/29</c:v>
                </c:pt>
                <c:pt idx="137">
                  <c:v>2022/08/01</c:v>
                </c:pt>
                <c:pt idx="138">
                  <c:v>2022/08/02</c:v>
                </c:pt>
                <c:pt idx="139">
                  <c:v>2022/08/03</c:v>
                </c:pt>
                <c:pt idx="140">
                  <c:v>2022/08/04</c:v>
                </c:pt>
                <c:pt idx="141">
                  <c:v>2022/08/05</c:v>
                </c:pt>
                <c:pt idx="142">
                  <c:v>2022/08/08</c:v>
                </c:pt>
                <c:pt idx="143">
                  <c:v>2022/08/09</c:v>
                </c:pt>
                <c:pt idx="144">
                  <c:v>2022/08/10</c:v>
                </c:pt>
                <c:pt idx="145">
                  <c:v>2022/08/11</c:v>
                </c:pt>
                <c:pt idx="146">
                  <c:v>2022/08/12</c:v>
                </c:pt>
                <c:pt idx="147">
                  <c:v>2022/08/15</c:v>
                </c:pt>
                <c:pt idx="148">
                  <c:v>2022/08/16</c:v>
                </c:pt>
                <c:pt idx="149">
                  <c:v>2022/08/17</c:v>
                </c:pt>
                <c:pt idx="150">
                  <c:v>2022/08/18</c:v>
                </c:pt>
                <c:pt idx="151">
                  <c:v>2022/08/19</c:v>
                </c:pt>
                <c:pt idx="152">
                  <c:v>2022/08/22</c:v>
                </c:pt>
                <c:pt idx="153">
                  <c:v>2022/08/23</c:v>
                </c:pt>
                <c:pt idx="154">
                  <c:v>2022/08/24</c:v>
                </c:pt>
                <c:pt idx="155">
                  <c:v>2022/08/25</c:v>
                </c:pt>
                <c:pt idx="156">
                  <c:v>2022/08/26</c:v>
                </c:pt>
                <c:pt idx="157">
                  <c:v>2022/08/29</c:v>
                </c:pt>
                <c:pt idx="158">
                  <c:v>2022/08/30</c:v>
                </c:pt>
                <c:pt idx="159">
                  <c:v>2022/08/31</c:v>
                </c:pt>
                <c:pt idx="160">
                  <c:v>2022/09/01</c:v>
                </c:pt>
                <c:pt idx="161">
                  <c:v>2022/09/02</c:v>
                </c:pt>
                <c:pt idx="162">
                  <c:v>2022/09/05</c:v>
                </c:pt>
                <c:pt idx="163">
                  <c:v>2022/09/06</c:v>
                </c:pt>
                <c:pt idx="164">
                  <c:v>2022/09/07</c:v>
                </c:pt>
                <c:pt idx="165">
                  <c:v>2022/09/08</c:v>
                </c:pt>
                <c:pt idx="166">
                  <c:v>2022/09/12</c:v>
                </c:pt>
                <c:pt idx="167">
                  <c:v>2022/09/13</c:v>
                </c:pt>
                <c:pt idx="168">
                  <c:v>2022/09/14</c:v>
                </c:pt>
                <c:pt idx="169">
                  <c:v>2022/09/15</c:v>
                </c:pt>
                <c:pt idx="170">
                  <c:v>2022/09/16</c:v>
                </c:pt>
                <c:pt idx="171">
                  <c:v>2022/09/19</c:v>
                </c:pt>
                <c:pt idx="172">
                  <c:v>2022/09/20</c:v>
                </c:pt>
                <c:pt idx="173">
                  <c:v>2022/09/21</c:v>
                </c:pt>
                <c:pt idx="174">
                  <c:v>2022/09/22</c:v>
                </c:pt>
                <c:pt idx="175">
                  <c:v>2022/09/23</c:v>
                </c:pt>
                <c:pt idx="176">
                  <c:v>2022/09/26</c:v>
                </c:pt>
                <c:pt idx="177">
                  <c:v>2022/09/27</c:v>
                </c:pt>
                <c:pt idx="178">
                  <c:v>2022/09/28</c:v>
                </c:pt>
                <c:pt idx="179">
                  <c:v>2022/09/29</c:v>
                </c:pt>
                <c:pt idx="180">
                  <c:v>2022/09/30</c:v>
                </c:pt>
                <c:pt idx="181">
                  <c:v>2022/10/03</c:v>
                </c:pt>
                <c:pt idx="182">
                  <c:v>2022/10/04</c:v>
                </c:pt>
                <c:pt idx="183">
                  <c:v>2022/10/05</c:v>
                </c:pt>
                <c:pt idx="184">
                  <c:v>2022/10/06</c:v>
                </c:pt>
                <c:pt idx="185">
                  <c:v>2022/10/07</c:v>
                </c:pt>
                <c:pt idx="186">
                  <c:v>2022/10/11</c:v>
                </c:pt>
                <c:pt idx="187">
                  <c:v>2022/10/12</c:v>
                </c:pt>
                <c:pt idx="188">
                  <c:v>2022/10/13</c:v>
                </c:pt>
                <c:pt idx="189">
                  <c:v>2022/10/14</c:v>
                </c:pt>
                <c:pt idx="190">
                  <c:v>2022/10/17</c:v>
                </c:pt>
                <c:pt idx="191">
                  <c:v>2022/10/18</c:v>
                </c:pt>
                <c:pt idx="192">
                  <c:v>2022/10/19</c:v>
                </c:pt>
                <c:pt idx="193">
                  <c:v>2022/10/20</c:v>
                </c:pt>
                <c:pt idx="194">
                  <c:v>2022/10/21</c:v>
                </c:pt>
                <c:pt idx="195">
                  <c:v>2022/10/24</c:v>
                </c:pt>
                <c:pt idx="196">
                  <c:v>2022/10/25</c:v>
                </c:pt>
                <c:pt idx="197">
                  <c:v>2022/10/26</c:v>
                </c:pt>
                <c:pt idx="198">
                  <c:v>2022/10/27</c:v>
                </c:pt>
                <c:pt idx="199">
                  <c:v>2022/10/28</c:v>
                </c:pt>
                <c:pt idx="200">
                  <c:v>2022/10/31</c:v>
                </c:pt>
                <c:pt idx="201">
                  <c:v>2022/11/01</c:v>
                </c:pt>
                <c:pt idx="202">
                  <c:v>2022/11/02</c:v>
                </c:pt>
                <c:pt idx="203">
                  <c:v>2022/11/03</c:v>
                </c:pt>
                <c:pt idx="204">
                  <c:v>2022/11/04</c:v>
                </c:pt>
                <c:pt idx="205">
                  <c:v>2022/11/07</c:v>
                </c:pt>
                <c:pt idx="206">
                  <c:v>2022/11/08</c:v>
                </c:pt>
                <c:pt idx="207">
                  <c:v>2022/11/09</c:v>
                </c:pt>
                <c:pt idx="208">
                  <c:v>2022/11/10</c:v>
                </c:pt>
                <c:pt idx="209">
                  <c:v>2022/11/11</c:v>
                </c:pt>
                <c:pt idx="210">
                  <c:v>2022/11/14</c:v>
                </c:pt>
                <c:pt idx="211">
                  <c:v>2022/11/15</c:v>
                </c:pt>
                <c:pt idx="212">
                  <c:v>2022/11/16</c:v>
                </c:pt>
                <c:pt idx="213">
                  <c:v>2022/11/17</c:v>
                </c:pt>
                <c:pt idx="214">
                  <c:v>2022/11/18</c:v>
                </c:pt>
                <c:pt idx="215">
                  <c:v>2022/11/21</c:v>
                </c:pt>
                <c:pt idx="216">
                  <c:v>2022/11/22</c:v>
                </c:pt>
                <c:pt idx="217">
                  <c:v>2022/11/23</c:v>
                </c:pt>
                <c:pt idx="218">
                  <c:v>2022/11/24</c:v>
                </c:pt>
                <c:pt idx="219">
                  <c:v>2022/11/25</c:v>
                </c:pt>
                <c:pt idx="220">
                  <c:v>2022/11/28</c:v>
                </c:pt>
                <c:pt idx="221">
                  <c:v>2022/11/29</c:v>
                </c:pt>
                <c:pt idx="222">
                  <c:v>2022/11/30</c:v>
                </c:pt>
                <c:pt idx="223">
                  <c:v>2022/12/01</c:v>
                </c:pt>
                <c:pt idx="224">
                  <c:v>2022/12/02</c:v>
                </c:pt>
                <c:pt idx="225">
                  <c:v>2022/12/05</c:v>
                </c:pt>
                <c:pt idx="226">
                  <c:v>2022/12/06</c:v>
                </c:pt>
                <c:pt idx="227">
                  <c:v>2022/12/07</c:v>
                </c:pt>
                <c:pt idx="228">
                  <c:v>2022/12/08</c:v>
                </c:pt>
                <c:pt idx="229">
                  <c:v>2022/12/09</c:v>
                </c:pt>
                <c:pt idx="230">
                  <c:v>2022/12/12</c:v>
                </c:pt>
                <c:pt idx="231">
                  <c:v>2022/12/13</c:v>
                </c:pt>
                <c:pt idx="232">
                  <c:v>2022/12/14</c:v>
                </c:pt>
                <c:pt idx="233">
                  <c:v>2022/12/15</c:v>
                </c:pt>
                <c:pt idx="234">
                  <c:v>2022/12/16</c:v>
                </c:pt>
                <c:pt idx="235">
                  <c:v>2022/12/19</c:v>
                </c:pt>
                <c:pt idx="236">
                  <c:v>2022/12/20</c:v>
                </c:pt>
                <c:pt idx="237">
                  <c:v>2022/12/21</c:v>
                </c:pt>
                <c:pt idx="238">
                  <c:v>2022/12/22</c:v>
                </c:pt>
                <c:pt idx="239">
                  <c:v>2022/12/23</c:v>
                </c:pt>
                <c:pt idx="240">
                  <c:v>2022/12/26</c:v>
                </c:pt>
                <c:pt idx="241">
                  <c:v>2022/12/27</c:v>
                </c:pt>
                <c:pt idx="242">
                  <c:v>2022/12/28</c:v>
                </c:pt>
                <c:pt idx="243">
                  <c:v>2022/12/29</c:v>
                </c:pt>
                <c:pt idx="244">
                  <c:v>2022/12/30</c:v>
                </c:pt>
                <c:pt idx="245">
                  <c:v>2023/1/3</c:v>
                </c:pt>
                <c:pt idx="246">
                  <c:v>2023/1/4</c:v>
                </c:pt>
                <c:pt idx="247">
                  <c:v>2023/1/5</c:v>
                </c:pt>
                <c:pt idx="248">
                  <c:v>2023/1/6</c:v>
                </c:pt>
                <c:pt idx="249">
                  <c:v>2023/1/9</c:v>
                </c:pt>
                <c:pt idx="250">
                  <c:v>2023/1/10</c:v>
                </c:pt>
                <c:pt idx="251">
                  <c:v>2023/1/11</c:v>
                </c:pt>
                <c:pt idx="252">
                  <c:v>2023/1/12</c:v>
                </c:pt>
                <c:pt idx="253">
                  <c:v>2023/1/13</c:v>
                </c:pt>
                <c:pt idx="254">
                  <c:v>2023/1/16</c:v>
                </c:pt>
                <c:pt idx="255">
                  <c:v>2023/1/17</c:v>
                </c:pt>
                <c:pt idx="256">
                  <c:v>2023/1/30</c:v>
                </c:pt>
                <c:pt idx="257">
                  <c:v>2023/1/31</c:v>
                </c:pt>
                <c:pt idx="258">
                  <c:v>2023/2//1</c:v>
                </c:pt>
                <c:pt idx="259">
                  <c:v>2023/2//2</c:v>
                </c:pt>
                <c:pt idx="260">
                  <c:v>2023/2//3</c:v>
                </c:pt>
                <c:pt idx="261">
                  <c:v>2023/2//6</c:v>
                </c:pt>
                <c:pt idx="262">
                  <c:v>2023/2//7</c:v>
                </c:pt>
                <c:pt idx="263">
                  <c:v>2023/2//8</c:v>
                </c:pt>
                <c:pt idx="264">
                  <c:v>2023/2//9</c:v>
                </c:pt>
                <c:pt idx="265">
                  <c:v>2023/2//10</c:v>
                </c:pt>
                <c:pt idx="266">
                  <c:v>2023/2//13</c:v>
                </c:pt>
                <c:pt idx="267">
                  <c:v>2023/2//14</c:v>
                </c:pt>
                <c:pt idx="268">
                  <c:v>2023/2//15</c:v>
                </c:pt>
                <c:pt idx="269">
                  <c:v>2023/2//16</c:v>
                </c:pt>
                <c:pt idx="270">
                  <c:v>2023/2//17</c:v>
                </c:pt>
                <c:pt idx="271">
                  <c:v>2023/2//20</c:v>
                </c:pt>
                <c:pt idx="272">
                  <c:v>2023/2//21</c:v>
                </c:pt>
                <c:pt idx="273">
                  <c:v>2023/2//22</c:v>
                </c:pt>
                <c:pt idx="274">
                  <c:v>2023/2//23</c:v>
                </c:pt>
                <c:pt idx="275">
                  <c:v>2023/2//24</c:v>
                </c:pt>
                <c:pt idx="276">
                  <c:v>2023/3//1</c:v>
                </c:pt>
                <c:pt idx="277">
                  <c:v>2023/3//2</c:v>
                </c:pt>
                <c:pt idx="278">
                  <c:v>2023/3//3</c:v>
                </c:pt>
                <c:pt idx="279">
                  <c:v>2023/3//6</c:v>
                </c:pt>
                <c:pt idx="280">
                  <c:v>2023/3//7</c:v>
                </c:pt>
                <c:pt idx="281">
                  <c:v>2023/3//8</c:v>
                </c:pt>
                <c:pt idx="282">
                  <c:v>2023/3//9</c:v>
                </c:pt>
                <c:pt idx="283">
                  <c:v>2023/3//10</c:v>
                </c:pt>
                <c:pt idx="284">
                  <c:v>2023/3//13</c:v>
                </c:pt>
                <c:pt idx="285">
                  <c:v>2023/3//14</c:v>
                </c:pt>
                <c:pt idx="286">
                  <c:v>2023/3//15</c:v>
                </c:pt>
                <c:pt idx="287">
                  <c:v>2023/3//16</c:v>
                </c:pt>
                <c:pt idx="288">
                  <c:v>2023/3//17</c:v>
                </c:pt>
                <c:pt idx="289">
                  <c:v>2023/3//20</c:v>
                </c:pt>
                <c:pt idx="290">
                  <c:v>2023/3//21</c:v>
                </c:pt>
                <c:pt idx="291">
                  <c:v>2023/3//22</c:v>
                </c:pt>
                <c:pt idx="292">
                  <c:v>2023/3//23</c:v>
                </c:pt>
                <c:pt idx="293">
                  <c:v>2023/3//24</c:v>
                </c:pt>
                <c:pt idx="294">
                  <c:v>2023/3//27</c:v>
                </c:pt>
                <c:pt idx="295">
                  <c:v>2023/3//28</c:v>
                </c:pt>
                <c:pt idx="296">
                  <c:v>2023/3//29</c:v>
                </c:pt>
                <c:pt idx="297">
                  <c:v>2023/3//30</c:v>
                </c:pt>
                <c:pt idx="298">
                  <c:v>2023/3//31</c:v>
                </c:pt>
                <c:pt idx="299">
                  <c:v>2023/4//06</c:v>
                </c:pt>
                <c:pt idx="300">
                  <c:v>2023/4//07</c:v>
                </c:pt>
                <c:pt idx="301">
                  <c:v>2023/4//10</c:v>
                </c:pt>
                <c:pt idx="302">
                  <c:v>2023/4//11</c:v>
                </c:pt>
                <c:pt idx="303">
                  <c:v>2023/4//12</c:v>
                </c:pt>
                <c:pt idx="304">
                  <c:v>2023/4//13</c:v>
                </c:pt>
                <c:pt idx="305">
                  <c:v>2023/4//14</c:v>
                </c:pt>
                <c:pt idx="306">
                  <c:v>2023/4//17</c:v>
                </c:pt>
                <c:pt idx="307">
                  <c:v>2023/4//18</c:v>
                </c:pt>
                <c:pt idx="308">
                  <c:v>2023/4//19</c:v>
                </c:pt>
                <c:pt idx="309">
                  <c:v>2023/4//20</c:v>
                </c:pt>
                <c:pt idx="310">
                  <c:v>2023/4//21</c:v>
                </c:pt>
                <c:pt idx="311">
                  <c:v>2023/4//24</c:v>
                </c:pt>
                <c:pt idx="312">
                  <c:v>2023/4//25</c:v>
                </c:pt>
                <c:pt idx="313">
                  <c:v>2023/4//26</c:v>
                </c:pt>
                <c:pt idx="314">
                  <c:v>2023/4//27</c:v>
                </c:pt>
                <c:pt idx="315">
                  <c:v>2023/4//28</c:v>
                </c:pt>
                <c:pt idx="316">
                  <c:v>2023/5//2</c:v>
                </c:pt>
                <c:pt idx="317">
                  <c:v>2023/5//3</c:v>
                </c:pt>
                <c:pt idx="318">
                  <c:v>2023/5//4</c:v>
                </c:pt>
                <c:pt idx="319">
                  <c:v>2023/5//5</c:v>
                </c:pt>
                <c:pt idx="320">
                  <c:v>2023/5//8</c:v>
                </c:pt>
                <c:pt idx="321">
                  <c:v>2023/5//9</c:v>
                </c:pt>
                <c:pt idx="322">
                  <c:v>2023/5//10</c:v>
                </c:pt>
                <c:pt idx="323">
                  <c:v>2023/5//11</c:v>
                </c:pt>
                <c:pt idx="324">
                  <c:v>2023/5//12</c:v>
                </c:pt>
                <c:pt idx="325">
                  <c:v>2023/5//15</c:v>
                </c:pt>
                <c:pt idx="326">
                  <c:v>2023/5//16</c:v>
                </c:pt>
                <c:pt idx="327">
                  <c:v>2023/5//17</c:v>
                </c:pt>
                <c:pt idx="328">
                  <c:v>2023/5//18</c:v>
                </c:pt>
                <c:pt idx="329">
                  <c:v>2023/5//19</c:v>
                </c:pt>
                <c:pt idx="330">
                  <c:v>2023/5//22</c:v>
                </c:pt>
                <c:pt idx="331">
                  <c:v>2023/5//23</c:v>
                </c:pt>
                <c:pt idx="332">
                  <c:v>2023/5//24</c:v>
                </c:pt>
                <c:pt idx="333">
                  <c:v>2023/5//25</c:v>
                </c:pt>
                <c:pt idx="334">
                  <c:v>2023/5//26</c:v>
                </c:pt>
                <c:pt idx="335">
                  <c:v>2023/5//29</c:v>
                </c:pt>
                <c:pt idx="336">
                  <c:v>2023/5//30</c:v>
                </c:pt>
                <c:pt idx="337">
                  <c:v>2023/5//31</c:v>
                </c:pt>
                <c:pt idx="338">
                  <c:v>2023/6//1</c:v>
                </c:pt>
                <c:pt idx="339">
                  <c:v>2023/6//2</c:v>
                </c:pt>
                <c:pt idx="340">
                  <c:v>2023/6/5</c:v>
                </c:pt>
                <c:pt idx="341">
                  <c:v>2023/6/6</c:v>
                </c:pt>
                <c:pt idx="342">
                  <c:v>2023/6/7</c:v>
                </c:pt>
                <c:pt idx="343">
                  <c:v>2023/6/8</c:v>
                </c:pt>
                <c:pt idx="344">
                  <c:v>2023/6/9</c:v>
                </c:pt>
                <c:pt idx="345">
                  <c:v>2023/6/12</c:v>
                </c:pt>
                <c:pt idx="346">
                  <c:v>2023/6/13</c:v>
                </c:pt>
                <c:pt idx="347">
                  <c:v>2023/6/14</c:v>
                </c:pt>
                <c:pt idx="348">
                  <c:v>2023/6/15</c:v>
                </c:pt>
                <c:pt idx="349">
                  <c:v>2023/6/16</c:v>
                </c:pt>
                <c:pt idx="350">
                  <c:v>2023/6/19</c:v>
                </c:pt>
                <c:pt idx="351">
                  <c:v>2023/6/20</c:v>
                </c:pt>
                <c:pt idx="352">
                  <c:v>2023/6/21</c:v>
                </c:pt>
                <c:pt idx="353">
                  <c:v>2023/6/26</c:v>
                </c:pt>
                <c:pt idx="354">
                  <c:v>2023/6/27</c:v>
                </c:pt>
                <c:pt idx="355">
                  <c:v>2023/6/28</c:v>
                </c:pt>
                <c:pt idx="356">
                  <c:v>2023/6/29</c:v>
                </c:pt>
                <c:pt idx="357">
                  <c:v>2023/6/30</c:v>
                </c:pt>
                <c:pt idx="358">
                  <c:v>2023/7/3</c:v>
                </c:pt>
                <c:pt idx="359">
                  <c:v>2023/7/4</c:v>
                </c:pt>
                <c:pt idx="360">
                  <c:v>2023/7/5</c:v>
                </c:pt>
                <c:pt idx="361">
                  <c:v>2023/7/6</c:v>
                </c:pt>
                <c:pt idx="362">
                  <c:v>2023/7/7</c:v>
                </c:pt>
                <c:pt idx="363">
                  <c:v>2023/7/10</c:v>
                </c:pt>
                <c:pt idx="364">
                  <c:v>2023/7/11</c:v>
                </c:pt>
                <c:pt idx="365">
                  <c:v>2023/7/12</c:v>
                </c:pt>
                <c:pt idx="366">
                  <c:v>2023/7/13</c:v>
                </c:pt>
                <c:pt idx="367">
                  <c:v>2023/7/14</c:v>
                </c:pt>
                <c:pt idx="368">
                  <c:v>2023/7/17</c:v>
                </c:pt>
                <c:pt idx="369">
                  <c:v>2023/7/18</c:v>
                </c:pt>
                <c:pt idx="370">
                  <c:v>2023/7/19</c:v>
                </c:pt>
                <c:pt idx="371">
                  <c:v>2023/7/20</c:v>
                </c:pt>
                <c:pt idx="372">
                  <c:v>2023/7/21</c:v>
                </c:pt>
                <c:pt idx="373">
                  <c:v>2023/7/24</c:v>
                </c:pt>
                <c:pt idx="374">
                  <c:v>2023/7/25</c:v>
                </c:pt>
                <c:pt idx="375">
                  <c:v>2023/7/26</c:v>
                </c:pt>
                <c:pt idx="376">
                  <c:v>2023/7/27</c:v>
                </c:pt>
                <c:pt idx="377">
                  <c:v>2023/7/28</c:v>
                </c:pt>
                <c:pt idx="378">
                  <c:v>2023/7/31</c:v>
                </c:pt>
                <c:pt idx="379">
                  <c:v>2023/8/1</c:v>
                </c:pt>
                <c:pt idx="380">
                  <c:v>2023/8/2</c:v>
                </c:pt>
                <c:pt idx="381">
                  <c:v>2023/8/4</c:v>
                </c:pt>
                <c:pt idx="382">
                  <c:v>2023/8/7</c:v>
                </c:pt>
                <c:pt idx="383">
                  <c:v>2023/8/8</c:v>
                </c:pt>
                <c:pt idx="384">
                  <c:v>2023/8/9</c:v>
                </c:pt>
                <c:pt idx="385">
                  <c:v>2023/8/10</c:v>
                </c:pt>
                <c:pt idx="386">
                  <c:v>2023/8/11</c:v>
                </c:pt>
                <c:pt idx="387">
                  <c:v>2023/8/14</c:v>
                </c:pt>
                <c:pt idx="388">
                  <c:v>2023/8/15</c:v>
                </c:pt>
                <c:pt idx="389">
                  <c:v>2023/8/16</c:v>
                </c:pt>
                <c:pt idx="390">
                  <c:v>2023/8/17</c:v>
                </c:pt>
                <c:pt idx="391">
                  <c:v>2023/8/18</c:v>
                </c:pt>
                <c:pt idx="392">
                  <c:v>2023/8/21</c:v>
                </c:pt>
                <c:pt idx="393">
                  <c:v>2023/8/22</c:v>
                </c:pt>
                <c:pt idx="394">
                  <c:v>2023/8/23</c:v>
                </c:pt>
                <c:pt idx="395">
                  <c:v>2023/8/24</c:v>
                </c:pt>
                <c:pt idx="396">
                  <c:v>2023/8/25</c:v>
                </c:pt>
                <c:pt idx="397">
                  <c:v>2023/8/28</c:v>
                </c:pt>
                <c:pt idx="398">
                  <c:v>2023/8/29</c:v>
                </c:pt>
                <c:pt idx="399">
                  <c:v>2023/8/30</c:v>
                </c:pt>
                <c:pt idx="400">
                  <c:v>2023/8/31</c:v>
                </c:pt>
                <c:pt idx="401">
                  <c:v>2023/9/1</c:v>
                </c:pt>
                <c:pt idx="402">
                  <c:v>2023/9/4</c:v>
                </c:pt>
                <c:pt idx="403">
                  <c:v>2023/9/5</c:v>
                </c:pt>
                <c:pt idx="404">
                  <c:v>2023/9/6</c:v>
                </c:pt>
                <c:pt idx="405">
                  <c:v>2023/9/7</c:v>
                </c:pt>
                <c:pt idx="406">
                  <c:v>2023/9/8</c:v>
                </c:pt>
                <c:pt idx="407">
                  <c:v>2023/9/11</c:v>
                </c:pt>
                <c:pt idx="408">
                  <c:v>2023/9/12</c:v>
                </c:pt>
                <c:pt idx="409">
                  <c:v>2023/9/13</c:v>
                </c:pt>
                <c:pt idx="410">
                  <c:v>2023/9/14</c:v>
                </c:pt>
                <c:pt idx="411">
                  <c:v>2023/9/15</c:v>
                </c:pt>
                <c:pt idx="412">
                  <c:v>2023/9/18</c:v>
                </c:pt>
                <c:pt idx="413">
                  <c:v>2023/9/19</c:v>
                </c:pt>
                <c:pt idx="414">
                  <c:v>2023/9/20</c:v>
                </c:pt>
                <c:pt idx="415">
                  <c:v>2023/9/21</c:v>
                </c:pt>
                <c:pt idx="416">
                  <c:v>2023/9/22</c:v>
                </c:pt>
                <c:pt idx="417">
                  <c:v>2023/9/25</c:v>
                </c:pt>
                <c:pt idx="418">
                  <c:v>2023/9/26</c:v>
                </c:pt>
                <c:pt idx="419">
                  <c:v>2023/9/27</c:v>
                </c:pt>
                <c:pt idx="420">
                  <c:v>2023/9/28</c:v>
                </c:pt>
                <c:pt idx="421">
                  <c:v>2023/10/2</c:v>
                </c:pt>
                <c:pt idx="422">
                  <c:v>2023/10/3</c:v>
                </c:pt>
                <c:pt idx="423">
                  <c:v>2023/10/4</c:v>
                </c:pt>
                <c:pt idx="424">
                  <c:v>2023/10/5</c:v>
                </c:pt>
                <c:pt idx="425">
                  <c:v>2023/10/6</c:v>
                </c:pt>
              </c:strCache>
            </c:strRef>
          </c:cat>
          <c:val>
            <c:numRef>
              <c:f>Sheet1!$O$2460:$O$2880</c:f>
              <c:numCache>
                <c:formatCode>#,##0_ </c:formatCode>
                <c:ptCount val="421"/>
                <c:pt idx="0">
                  <c:v>408088211620</c:v>
                </c:pt>
                <c:pt idx="1">
                  <c:v>413179914720</c:v>
                </c:pt>
                <c:pt idx="2">
                  <c:v>407631720850</c:v>
                </c:pt>
                <c:pt idx="3">
                  <c:v>407752693550</c:v>
                </c:pt>
                <c:pt idx="4">
                  <c:v>406611339920</c:v>
                </c:pt>
                <c:pt idx="5">
                  <c:v>410238639210</c:v>
                </c:pt>
                <c:pt idx="6">
                  <c:v>401483811550</c:v>
                </c:pt>
                <c:pt idx="7">
                  <c:v>420325676450</c:v>
                </c:pt>
                <c:pt idx="8">
                  <c:v>418279069150</c:v>
                </c:pt>
                <c:pt idx="9">
                  <c:v>421074557610</c:v>
                </c:pt>
                <c:pt idx="10">
                  <c:v>424462570110</c:v>
                </c:pt>
                <c:pt idx="11">
                  <c:v>417500627350</c:v>
                </c:pt>
                <c:pt idx="12">
                  <c:v>413290222130</c:v>
                </c:pt>
                <c:pt idx="13">
                  <c:v>418997999320</c:v>
                </c:pt>
                <c:pt idx="14">
                  <c:v>411443958930</c:v>
                </c:pt>
                <c:pt idx="15">
                  <c:v>418993686700</c:v>
                </c:pt>
                <c:pt idx="16">
                  <c:v>412517919480</c:v>
                </c:pt>
                <c:pt idx="17">
                  <c:v>409348731870</c:v>
                </c:pt>
                <c:pt idx="18">
                  <c:v>414426911870</c:v>
                </c:pt>
                <c:pt idx="19">
                  <c:v>412451288720</c:v>
                </c:pt>
                <c:pt idx="20">
                  <c:v>415328892570</c:v>
                </c:pt>
                <c:pt idx="21">
                  <c:v>418672647780</c:v>
                </c:pt>
                <c:pt idx="22">
                  <c:v>413732686130</c:v>
                </c:pt>
                <c:pt idx="23">
                  <c:v>427316253310</c:v>
                </c:pt>
                <c:pt idx="24">
                  <c:v>431755174410</c:v>
                </c:pt>
                <c:pt idx="25">
                  <c:v>444553789400</c:v>
                </c:pt>
                <c:pt idx="26">
                  <c:v>441094762980</c:v>
                </c:pt>
                <c:pt idx="27">
                  <c:v>439080090120</c:v>
                </c:pt>
                <c:pt idx="28">
                  <c:v>439941071560</c:v>
                </c:pt>
                <c:pt idx="29">
                  <c:v>436562200620</c:v>
                </c:pt>
                <c:pt idx="30">
                  <c:v>436813727680</c:v>
                </c:pt>
                <c:pt idx="31">
                  <c:v>425103456980</c:v>
                </c:pt>
                <c:pt idx="32">
                  <c:v>428365513570</c:v>
                </c:pt>
                <c:pt idx="33">
                  <c:v>430530420390</c:v>
                </c:pt>
                <c:pt idx="34">
                  <c:v>427162765410</c:v>
                </c:pt>
                <c:pt idx="35">
                  <c:v>425800805340</c:v>
                </c:pt>
                <c:pt idx="36">
                  <c:v>409008327140</c:v>
                </c:pt>
                <c:pt idx="37">
                  <c:v>387179098820</c:v>
                </c:pt>
                <c:pt idx="38">
                  <c:v>389112912830</c:v>
                </c:pt>
                <c:pt idx="39">
                  <c:v>400287132080</c:v>
                </c:pt>
                <c:pt idx="40">
                  <c:v>373619402880</c:v>
                </c:pt>
                <c:pt idx="41">
                  <c:v>353525280070</c:v>
                </c:pt>
                <c:pt idx="42">
                  <c:v>307516536930</c:v>
                </c:pt>
                <c:pt idx="43">
                  <c:v>333983183310</c:v>
                </c:pt>
                <c:pt idx="44">
                  <c:v>294290185670</c:v>
                </c:pt>
                <c:pt idx="45">
                  <c:v>348172919360</c:v>
                </c:pt>
                <c:pt idx="46">
                  <c:v>384164502400</c:v>
                </c:pt>
                <c:pt idx="47">
                  <c:v>392533338790</c:v>
                </c:pt>
                <c:pt idx="48">
                  <c:v>397431899970</c:v>
                </c:pt>
                <c:pt idx="49">
                  <c:v>394624855740</c:v>
                </c:pt>
                <c:pt idx="50">
                  <c:v>392579525450</c:v>
                </c:pt>
                <c:pt idx="51">
                  <c:v>396288580800</c:v>
                </c:pt>
                <c:pt idx="52">
                  <c:v>405052318990</c:v>
                </c:pt>
                <c:pt idx="53">
                  <c:v>408178324730</c:v>
                </c:pt>
                <c:pt idx="54">
                  <c:v>402973156680</c:v>
                </c:pt>
                <c:pt idx="55">
                  <c:v>402936162880</c:v>
                </c:pt>
                <c:pt idx="56">
                  <c:v>402480844130</c:v>
                </c:pt>
                <c:pt idx="57" formatCode="General">
                  <c:v>392747846560</c:v>
                </c:pt>
                <c:pt idx="58" formatCode="General">
                  <c:v>396845213710</c:v>
                </c:pt>
                <c:pt idx="59" formatCode="General">
                  <c:v>388734197610</c:v>
                </c:pt>
                <c:pt idx="60" formatCode="General">
                  <c:v>388795761020</c:v>
                </c:pt>
                <c:pt idx="61" formatCode="General">
                  <c:v>397259317640</c:v>
                </c:pt>
                <c:pt idx="62" formatCode="General">
                  <c:v>390656837320</c:v>
                </c:pt>
                <c:pt idx="63" formatCode="General">
                  <c:v>382800237220</c:v>
                </c:pt>
                <c:pt idx="64" formatCode="General">
                  <c:v>381134719510</c:v>
                </c:pt>
                <c:pt idx="65" formatCode="General">
                  <c:v>386555859440</c:v>
                </c:pt>
                <c:pt idx="66" formatCode="General">
                  <c:v>390003198060</c:v>
                </c:pt>
                <c:pt idx="67" formatCode="General">
                  <c:v>386869124110</c:v>
                </c:pt>
                <c:pt idx="68" formatCode="General">
                  <c:v>375076729190</c:v>
                </c:pt>
                <c:pt idx="69" formatCode="General">
                  <c:v>366253526350</c:v>
                </c:pt>
                <c:pt idx="70" formatCode="General">
                  <c:v>359131271310</c:v>
                </c:pt>
                <c:pt idx="71">
                  <c:v>354309513400</c:v>
                </c:pt>
                <c:pt idx="72" formatCode="General">
                  <c:v>359165724010</c:v>
                </c:pt>
                <c:pt idx="73" formatCode="General">
                  <c:v>357317981180</c:v>
                </c:pt>
                <c:pt idx="74" formatCode="General">
                  <c:v>358758015270</c:v>
                </c:pt>
                <c:pt idx="75" formatCode="General">
                  <c:v>362841370820</c:v>
                </c:pt>
                <c:pt idx="76">
                  <c:v>368571145820</c:v>
                </c:pt>
                <c:pt idx="77" formatCode="General">
                  <c:v>357654561210</c:v>
                </c:pt>
                <c:pt idx="78">
                  <c:v>356987471410</c:v>
                </c:pt>
                <c:pt idx="79" formatCode="General">
                  <c:v>358856706110</c:v>
                </c:pt>
                <c:pt idx="80" formatCode="General">
                  <c:v>355463767940</c:v>
                </c:pt>
                <c:pt idx="81" formatCode="General">
                  <c:v>346186169930</c:v>
                </c:pt>
                <c:pt idx="82" formatCode="General">
                  <c:v>350520773170</c:v>
                </c:pt>
                <c:pt idx="83" formatCode="General">
                  <c:v>355390579400</c:v>
                </c:pt>
                <c:pt idx="84" formatCode="General">
                  <c:v>364484263370</c:v>
                </c:pt>
                <c:pt idx="85" formatCode="General">
                  <c:v>375126780010</c:v>
                </c:pt>
                <c:pt idx="86" formatCode="General">
                  <c:v>359990436830</c:v>
                </c:pt>
                <c:pt idx="87" formatCode="General">
                  <c:v>371133154710</c:v>
                </c:pt>
                <c:pt idx="88" formatCode="General">
                  <c:v>369974527110</c:v>
                </c:pt>
                <c:pt idx="89" formatCode="General">
                  <c:v>366410034020</c:v>
                </c:pt>
                <c:pt idx="90" formatCode="General">
                  <c:v>374889881260</c:v>
                </c:pt>
                <c:pt idx="91" formatCode="General">
                  <c:v>370403812420</c:v>
                </c:pt>
                <c:pt idx="92" formatCode="General">
                  <c:v>382208062440</c:v>
                </c:pt>
                <c:pt idx="93" formatCode="General">
                  <c:v>385413262700</c:v>
                </c:pt>
                <c:pt idx="94" formatCode="General">
                  <c:v>382279984210</c:v>
                </c:pt>
                <c:pt idx="95" formatCode="General">
                  <c:v>363261323690</c:v>
                </c:pt>
                <c:pt idx="96" formatCode="General">
                  <c:v>370422054720</c:v>
                </c:pt>
                <c:pt idx="97" formatCode="General">
                  <c:v>378944054020</c:v>
                </c:pt>
                <c:pt idx="98" formatCode="General">
                  <c:v>376036428110</c:v>
                </c:pt>
                <c:pt idx="99" formatCode="General">
                  <c:v>384257968390</c:v>
                </c:pt>
                <c:pt idx="100" formatCode="General">
                  <c:v>403409940780</c:v>
                </c:pt>
                <c:pt idx="101" formatCode="General">
                  <c:v>371093499810</c:v>
                </c:pt>
                <c:pt idx="102" formatCode="General">
                  <c:v>355747273060</c:v>
                </c:pt>
                <c:pt idx="103" formatCode="General">
                  <c:v>342160169290</c:v>
                </c:pt>
                <c:pt idx="104" formatCode="General">
                  <c:v>315575545950</c:v>
                </c:pt>
                <c:pt idx="105" formatCode="General">
                  <c:v>283757712090</c:v>
                </c:pt>
                <c:pt idx="106" formatCode="General">
                  <c:v>278415924220</c:v>
                </c:pt>
                <c:pt idx="107" formatCode="General">
                  <c:v>324015132510</c:v>
                </c:pt>
                <c:pt idx="108" formatCode="General">
                  <c:v>359277087200</c:v>
                </c:pt>
                <c:pt idx="109" formatCode="General">
                  <c:v>348280306050</c:v>
                </c:pt>
                <c:pt idx="110" formatCode="General">
                  <c:v>353875424980</c:v>
                </c:pt>
                <c:pt idx="111" formatCode="General">
                  <c:v>354196661010</c:v>
                </c:pt>
                <c:pt idx="112" formatCode="General">
                  <c:v>371624009330</c:v>
                </c:pt>
                <c:pt idx="113" formatCode="General">
                  <c:v>353265866460</c:v>
                </c:pt>
                <c:pt idx="114" formatCode="General">
                  <c:v>349391715140</c:v>
                </c:pt>
                <c:pt idx="115" formatCode="General">
                  <c:v>347072497290</c:v>
                </c:pt>
                <c:pt idx="116" formatCode="General">
                  <c:v>329612406900</c:v>
                </c:pt>
                <c:pt idx="117" formatCode="General">
                  <c:v>330931846340</c:v>
                </c:pt>
                <c:pt idx="118" formatCode="General">
                  <c:v>332042763480</c:v>
                </c:pt>
                <c:pt idx="119" formatCode="General">
                  <c:v>327958335680</c:v>
                </c:pt>
                <c:pt idx="120" formatCode="General">
                  <c:v>344476567510</c:v>
                </c:pt>
                <c:pt idx="121" formatCode="General">
                  <c:v>347270674580</c:v>
                </c:pt>
                <c:pt idx="122" formatCode="General">
                  <c:v>343184922030</c:v>
                </c:pt>
                <c:pt idx="123" formatCode="General">
                  <c:v>332517136090</c:v>
                </c:pt>
                <c:pt idx="124" formatCode="General">
                  <c:v>338134561710</c:v>
                </c:pt>
                <c:pt idx="125" formatCode="General">
                  <c:v>338092433620</c:v>
                </c:pt>
                <c:pt idx="126" formatCode="General">
                  <c:v>342174136740</c:v>
                </c:pt>
                <c:pt idx="127" formatCode="General">
                  <c:v>338460449000</c:v>
                </c:pt>
                <c:pt idx="128" formatCode="General">
                  <c:v>341439964010</c:v>
                </c:pt>
                <c:pt idx="129" formatCode="General">
                  <c:v>344999065730</c:v>
                </c:pt>
                <c:pt idx="130" formatCode="General">
                  <c:v>352647212780</c:v>
                </c:pt>
                <c:pt idx="131" formatCode="General">
                  <c:v>348741143520</c:v>
                </c:pt>
                <c:pt idx="132" formatCode="General">
                  <c:v>345532733310</c:v>
                </c:pt>
                <c:pt idx="133" formatCode="General">
                  <c:v>342317205150</c:v>
                </c:pt>
                <c:pt idx="134" formatCode="General">
                  <c:v>345147280230</c:v>
                </c:pt>
                <c:pt idx="135" formatCode="General">
                  <c:v>343441949680</c:v>
                </c:pt>
                <c:pt idx="136" formatCode="General">
                  <c:v>340250782580</c:v>
                </c:pt>
                <c:pt idx="137" formatCode="General">
                  <c:v>335097460170</c:v>
                </c:pt>
                <c:pt idx="138" formatCode="General">
                  <c:v>331504655750</c:v>
                </c:pt>
                <c:pt idx="139" formatCode="General">
                  <c:v>330584640480</c:v>
                </c:pt>
                <c:pt idx="140" formatCode="General">
                  <c:v>328284050300</c:v>
                </c:pt>
                <c:pt idx="141" formatCode="General">
                  <c:v>337118738920</c:v>
                </c:pt>
                <c:pt idx="142" formatCode="General">
                  <c:v>337847902230</c:v>
                </c:pt>
                <c:pt idx="143" formatCode="General">
                  <c:v>339367775310</c:v>
                </c:pt>
                <c:pt idx="144" formatCode="General">
                  <c:v>337343872050</c:v>
                </c:pt>
                <c:pt idx="145" formatCode="General">
                  <c:v>346850638770</c:v>
                </c:pt>
                <c:pt idx="146" formatCode="General">
                  <c:v>349457608450</c:v>
                </c:pt>
                <c:pt idx="147" formatCode="General">
                  <c:v>354759165240</c:v>
                </c:pt>
                <c:pt idx="148" formatCode="General">
                  <c:v>349794001540</c:v>
                </c:pt>
                <c:pt idx="149" formatCode="General">
                  <c:v>359928208320</c:v>
                </c:pt>
                <c:pt idx="150" formatCode="General">
                  <c:v>352266350300</c:v>
                </c:pt>
                <c:pt idx="151" formatCode="General">
                  <c:v>353083955610</c:v>
                </c:pt>
                <c:pt idx="152" formatCode="General">
                  <c:v>345342266390</c:v>
                </c:pt>
                <c:pt idx="153" formatCode="General">
                  <c:v>340247225360</c:v>
                </c:pt>
                <c:pt idx="154" formatCode="General">
                  <c:v>338370005950</c:v>
                </c:pt>
                <c:pt idx="155" formatCode="General">
                  <c:v>340100641940</c:v>
                </c:pt>
                <c:pt idx="156" formatCode="General">
                  <c:v>342815646130</c:v>
                </c:pt>
                <c:pt idx="157" formatCode="General">
                  <c:v>338157689700</c:v>
                </c:pt>
                <c:pt idx="158" formatCode="General">
                  <c:v>333037385480</c:v>
                </c:pt>
                <c:pt idx="159" formatCode="General">
                  <c:v>334367554540</c:v>
                </c:pt>
                <c:pt idx="160" formatCode="General">
                  <c:v>326126224600</c:v>
                </c:pt>
                <c:pt idx="161" formatCode="General">
                  <c:v>322494571370</c:v>
                </c:pt>
                <c:pt idx="162" formatCode="General">
                  <c:v>320685044660</c:v>
                </c:pt>
                <c:pt idx="163" formatCode="General">
                  <c:v>320131560610</c:v>
                </c:pt>
                <c:pt idx="164" formatCode="General">
                  <c:v>313874427840</c:v>
                </c:pt>
                <c:pt idx="165" formatCode="General">
                  <c:v>318734907130</c:v>
                </c:pt>
                <c:pt idx="166" formatCode="General">
                  <c:v>318508352100</c:v>
                </c:pt>
                <c:pt idx="167" formatCode="General">
                  <c:v>296725756980</c:v>
                </c:pt>
                <c:pt idx="168" formatCode="General">
                  <c:v>293400454750</c:v>
                </c:pt>
                <c:pt idx="169" formatCode="General">
                  <c:v>262873405280</c:v>
                </c:pt>
                <c:pt idx="170" formatCode="General">
                  <c:v>257929083220</c:v>
                </c:pt>
                <c:pt idx="171" formatCode="General">
                  <c:v>280005035790</c:v>
                </c:pt>
                <c:pt idx="172" formatCode="General">
                  <c:v>304321090630</c:v>
                </c:pt>
                <c:pt idx="173" formatCode="General">
                  <c:v>290567515880</c:v>
                </c:pt>
                <c:pt idx="174" formatCode="General">
                  <c:v>290049459960</c:v>
                </c:pt>
                <c:pt idx="175" formatCode="General">
                  <c:v>281450062530</c:v>
                </c:pt>
                <c:pt idx="176" formatCode="General">
                  <c:v>278666292020</c:v>
                </c:pt>
                <c:pt idx="177" formatCode="General">
                  <c:v>280274181490</c:v>
                </c:pt>
                <c:pt idx="178" formatCode="General">
                  <c:v>274977783620</c:v>
                </c:pt>
                <c:pt idx="179" formatCode="General">
                  <c:v>279864341140</c:v>
                </c:pt>
                <c:pt idx="180" formatCode="General">
                  <c:v>282524773690</c:v>
                </c:pt>
                <c:pt idx="181" formatCode="General">
                  <c:v>272896348450</c:v>
                </c:pt>
                <c:pt idx="182" formatCode="General">
                  <c:v>288867916870</c:v>
                </c:pt>
                <c:pt idx="183" formatCode="General">
                  <c:v>292971373960</c:v>
                </c:pt>
                <c:pt idx="184" formatCode="General">
                  <c:v>292164151860</c:v>
                </c:pt>
                <c:pt idx="185" formatCode="General">
                  <c:v>291511615210</c:v>
                </c:pt>
                <c:pt idx="186" formatCode="General">
                  <c:v>279825881010</c:v>
                </c:pt>
                <c:pt idx="187" formatCode="General">
                  <c:v>282553047520</c:v>
                </c:pt>
                <c:pt idx="188" formatCode="General">
                  <c:v>275385735660</c:v>
                </c:pt>
                <c:pt idx="189" formatCode="General">
                  <c:v>286784724620</c:v>
                </c:pt>
                <c:pt idx="190" formatCode="General">
                  <c:v>282829895910</c:v>
                </c:pt>
                <c:pt idx="191" formatCode="General">
                  <c:v>290241106240</c:v>
                </c:pt>
                <c:pt idx="192" formatCode="General">
                  <c:v>286374818760</c:v>
                </c:pt>
                <c:pt idx="193" formatCode="General">
                  <c:v>288577768980</c:v>
                </c:pt>
                <c:pt idx="194" formatCode="General">
                  <c:v>277678849570</c:v>
                </c:pt>
                <c:pt idx="195" formatCode="General">
                  <c:v>284643901290</c:v>
                </c:pt>
                <c:pt idx="196">
                  <c:v>274205542310</c:v>
                </c:pt>
                <c:pt idx="197" formatCode="General">
                  <c:v>286644025830</c:v>
                </c:pt>
                <c:pt idx="198" formatCode="General">
                  <c:v>294827683330</c:v>
                </c:pt>
                <c:pt idx="199" formatCode="General">
                  <c:v>288306067650</c:v>
                </c:pt>
                <c:pt idx="200" formatCode="General">
                  <c:v>296428077150</c:v>
                </c:pt>
                <c:pt idx="201" formatCode="General">
                  <c:v>299666699310</c:v>
                </c:pt>
                <c:pt idx="202" formatCode="General">
                  <c:v>300781730430</c:v>
                </c:pt>
                <c:pt idx="203" formatCode="General">
                  <c:v>291021065420</c:v>
                </c:pt>
                <c:pt idx="204" formatCode="General">
                  <c:v>290958752190</c:v>
                </c:pt>
                <c:pt idx="205" formatCode="General">
                  <c:v>294266941670</c:v>
                </c:pt>
                <c:pt idx="206" formatCode="General">
                  <c:v>297442105480</c:v>
                </c:pt>
                <c:pt idx="207" formatCode="General">
                  <c:v>303991153700</c:v>
                </c:pt>
                <c:pt idx="208" formatCode="General">
                  <c:v>301826080950</c:v>
                </c:pt>
                <c:pt idx="209" formatCode="General">
                  <c:v>318872059440</c:v>
                </c:pt>
                <c:pt idx="210" formatCode="General">
                  <c:v>314866230080</c:v>
                </c:pt>
                <c:pt idx="211" formatCode="General">
                  <c:v>315633730030</c:v>
                </c:pt>
                <c:pt idx="212" formatCode="General">
                  <c:v>320175979930</c:v>
                </c:pt>
                <c:pt idx="213" formatCode="General">
                  <c:v>328424184110</c:v>
                </c:pt>
                <c:pt idx="214" formatCode="General">
                  <c:v>329497000710</c:v>
                </c:pt>
                <c:pt idx="215" formatCode="General">
                  <c:v>327345093180</c:v>
                </c:pt>
                <c:pt idx="216" formatCode="General">
                  <c:v>339956025330</c:v>
                </c:pt>
                <c:pt idx="217" formatCode="General">
                  <c:v>349458799490</c:v>
                </c:pt>
                <c:pt idx="218" formatCode="#,##0">
                  <c:v>354118093080</c:v>
                </c:pt>
                <c:pt idx="219" formatCode="#,##0">
                  <c:v>349986407710</c:v>
                </c:pt>
                <c:pt idx="220" formatCode="#,##0">
                  <c:v>347231748620</c:v>
                </c:pt>
                <c:pt idx="221" formatCode="#,##0">
                  <c:v>353036215920</c:v>
                </c:pt>
                <c:pt idx="222" formatCode="#,##0">
                  <c:v>347972110610</c:v>
                </c:pt>
                <c:pt idx="223" formatCode="#,##0">
                  <c:v>347761329690</c:v>
                </c:pt>
                <c:pt idx="224" formatCode="#,##0">
                  <c:v>348219456250</c:v>
                </c:pt>
                <c:pt idx="225" formatCode="#,##0">
                  <c:v>353308483320</c:v>
                </c:pt>
                <c:pt idx="226" formatCode="#,##0">
                  <c:v>340581844820</c:v>
                </c:pt>
                <c:pt idx="227" formatCode="#,##0">
                  <c:v>337698371930</c:v>
                </c:pt>
                <c:pt idx="228" formatCode="#,##0">
                  <c:v>336794141130</c:v>
                </c:pt>
                <c:pt idx="229" formatCode="#,##0">
                  <c:v>339266007680</c:v>
                </c:pt>
                <c:pt idx="230" formatCode="#,##0">
                  <c:v>322811983440</c:v>
                </c:pt>
                <c:pt idx="231" formatCode="#,##0">
                  <c:v>316908450530</c:v>
                </c:pt>
                <c:pt idx="232" formatCode="#,##0">
                  <c:v>312649277630</c:v>
                </c:pt>
                <c:pt idx="233" formatCode="#,##0">
                  <c:v>299856057400</c:v>
                </c:pt>
                <c:pt idx="234" formatCode="#,##0">
                  <c:v>293740709610</c:v>
                </c:pt>
                <c:pt idx="235" formatCode="#,##0">
                  <c:v>314355945510</c:v>
                </c:pt>
                <c:pt idx="236" formatCode="#,##0">
                  <c:v>309401388040</c:v>
                </c:pt>
                <c:pt idx="237" formatCode="#,##0">
                  <c:v>314233539920</c:v>
                </c:pt>
                <c:pt idx="238" formatCode="#,##0">
                  <c:v>316795583660</c:v>
                </c:pt>
                <c:pt idx="239" formatCode="#,##0">
                  <c:v>309315603850</c:v>
                </c:pt>
                <c:pt idx="240" formatCode="#,##0">
                  <c:v>315523717510</c:v>
                </c:pt>
                <c:pt idx="241" formatCode="#,##0">
                  <c:v>321404860710</c:v>
                </c:pt>
                <c:pt idx="242" formatCode="#,##0">
                  <c:v>318385480560</c:v>
                </c:pt>
                <c:pt idx="243" formatCode="#,##0">
                  <c:v>317462022260</c:v>
                </c:pt>
                <c:pt idx="244" formatCode="#,##0">
                  <c:v>316837382360</c:v>
                </c:pt>
                <c:pt idx="245" formatCode="#,##0">
                  <c:v>318742280460</c:v>
                </c:pt>
                <c:pt idx="246" formatCode="#,##0">
                  <c:v>314450161860</c:v>
                </c:pt>
                <c:pt idx="247" formatCode="#,##0">
                  <c:v>315158565970</c:v>
                </c:pt>
                <c:pt idx="248" formatCode="#,##0">
                  <c:v>315458668310</c:v>
                </c:pt>
                <c:pt idx="249" formatCode="#,##0">
                  <c:v>324669615650</c:v>
                </c:pt>
                <c:pt idx="250" formatCode="#,##0">
                  <c:v>322931703360</c:v>
                </c:pt>
                <c:pt idx="251" formatCode="#,##0">
                  <c:v>322789156800</c:v>
                </c:pt>
                <c:pt idx="252" formatCode="#,##0">
                  <c:v>324935710580</c:v>
                </c:pt>
                <c:pt idx="253" formatCode="#,##0">
                  <c:v>330115141920</c:v>
                </c:pt>
                <c:pt idx="254" formatCode="#,##0">
                  <c:v>333314872670</c:v>
                </c:pt>
                <c:pt idx="255" formatCode="#,##0">
                  <c:v>331553870470</c:v>
                </c:pt>
                <c:pt idx="256" formatCode="#,##0">
                  <c:v>349022609810</c:v>
                </c:pt>
                <c:pt idx="257" formatCode="#,##0">
                  <c:v>336086936370</c:v>
                </c:pt>
                <c:pt idx="258" formatCode="#,##0">
                  <c:v>339917998780</c:v>
                </c:pt>
                <c:pt idx="259" formatCode="#,##0">
                  <c:v>351373421720</c:v>
                </c:pt>
                <c:pt idx="260" formatCode="#,##0">
                  <c:v>350718261170</c:v>
                </c:pt>
                <c:pt idx="261" formatCode="#,##0">
                  <c:v>354595056800</c:v>
                </c:pt>
                <c:pt idx="262" formatCode="#,##0">
                  <c:v>360600263460</c:v>
                </c:pt>
                <c:pt idx="263" formatCode="#,##0">
                  <c:v>369181052020</c:v>
                </c:pt>
                <c:pt idx="264" formatCode="#,##0">
                  <c:v>365059502040</c:v>
                </c:pt>
                <c:pt idx="265" formatCode="#,##0">
                  <c:v>367279574310</c:v>
                </c:pt>
                <c:pt idx="266" formatCode="#,##0">
                  <c:v>363369831350</c:v>
                </c:pt>
                <c:pt idx="267" formatCode="#,##0">
                  <c:v>363855515790</c:v>
                </c:pt>
                <c:pt idx="268" formatCode="#,##0">
                  <c:v>356006051940</c:v>
                </c:pt>
                <c:pt idx="269" formatCode="#,##0">
                  <c:v>359266559470</c:v>
                </c:pt>
                <c:pt idx="270" formatCode="#,##0">
                  <c:v>354611986290</c:v>
                </c:pt>
                <c:pt idx="271" formatCode="#,##0">
                  <c:v>358569925680</c:v>
                </c:pt>
                <c:pt idx="272" formatCode="#,##0">
                  <c:v>371928202650</c:v>
                </c:pt>
                <c:pt idx="273" formatCode="#,##0">
                  <c:v>371072690860</c:v>
                </c:pt>
                <c:pt idx="274" formatCode="#,##0">
                  <c:v>378845122180</c:v>
                </c:pt>
                <c:pt idx="275" formatCode="#,##0">
                  <c:v>372327030790</c:v>
                </c:pt>
                <c:pt idx="276" formatCode="#,##0">
                  <c:v>376883049450</c:v>
                </c:pt>
                <c:pt idx="277" formatCode="#,##0">
                  <c:v>372892071700</c:v>
                </c:pt>
                <c:pt idx="278" formatCode="#,##0">
                  <c:v>374426787670</c:v>
                </c:pt>
                <c:pt idx="279" formatCode="#,##0">
                  <c:v>375412583930</c:v>
                </c:pt>
                <c:pt idx="280" formatCode="#,##0">
                  <c:v>375286010520</c:v>
                </c:pt>
                <c:pt idx="281" formatCode="#,##0">
                  <c:v>373259628960</c:v>
                </c:pt>
                <c:pt idx="282" formatCode="#,##0">
                  <c:v>371987139120</c:v>
                </c:pt>
                <c:pt idx="283" formatCode="#,##0">
                  <c:v>361814185150</c:v>
                </c:pt>
                <c:pt idx="284" formatCode="#,##0">
                  <c:v>355369825160</c:v>
                </c:pt>
                <c:pt idx="285" formatCode="#,##0">
                  <c:v>335538670490</c:v>
                </c:pt>
                <c:pt idx="286" formatCode="#,##0">
                  <c:v>288886004790</c:v>
                </c:pt>
                <c:pt idx="287" formatCode="#,##0">
                  <c:v>280298888300</c:v>
                </c:pt>
                <c:pt idx="288" formatCode="#,##0">
                  <c:v>277873806740</c:v>
                </c:pt>
                <c:pt idx="289" formatCode="#,##0">
                  <c:v>342062750340</c:v>
                </c:pt>
                <c:pt idx="290" formatCode="#,##0">
                  <c:v>358244029270</c:v>
                </c:pt>
                <c:pt idx="291" formatCode="#,##0">
                  <c:v>368129601640</c:v>
                </c:pt>
                <c:pt idx="292" formatCode="#,##0">
                  <c:v>368686795370</c:v>
                </c:pt>
                <c:pt idx="293" formatCode="#,##0">
                  <c:v>372624881330</c:v>
                </c:pt>
                <c:pt idx="294" formatCode="#,##0">
                  <c:v>377428163960</c:v>
                </c:pt>
                <c:pt idx="295" formatCode="#,##0">
                  <c:v>376880693740</c:v>
                </c:pt>
                <c:pt idx="296" formatCode="#,##0">
                  <c:v>373222813590</c:v>
                </c:pt>
                <c:pt idx="297" formatCode="#,##0">
                  <c:v>375878127910</c:v>
                </c:pt>
                <c:pt idx="298" formatCode="#,##0">
                  <c:v>376129262190</c:v>
                </c:pt>
                <c:pt idx="299" formatCode="#,##0">
                  <c:v>381454055690</c:v>
                </c:pt>
                <c:pt idx="300" formatCode="#,##0">
                  <c:v>380764391600</c:v>
                </c:pt>
                <c:pt idx="301" formatCode="#,##0">
                  <c:v>385144088870</c:v>
                </c:pt>
                <c:pt idx="302" formatCode="#,##0">
                  <c:v>384994664660</c:v>
                </c:pt>
                <c:pt idx="303" formatCode="#,##0">
                  <c:v>389356750910</c:v>
                </c:pt>
                <c:pt idx="304" formatCode="#,##0">
                  <c:v>386157498090</c:v>
                </c:pt>
                <c:pt idx="305" formatCode="#,##0">
                  <c:v>390352872290</c:v>
                </c:pt>
                <c:pt idx="306" formatCode="#,##0">
                  <c:v>389503048020</c:v>
                </c:pt>
                <c:pt idx="307" formatCode="#,##0">
                  <c:v>385423785810</c:v>
                </c:pt>
                <c:pt idx="308" formatCode="#,##0">
                  <c:v>386490810100</c:v>
                </c:pt>
                <c:pt idx="309" formatCode="#,##0">
                  <c:v>389245771760</c:v>
                </c:pt>
                <c:pt idx="310" formatCode="#,##0">
                  <c:v>386017204140</c:v>
                </c:pt>
                <c:pt idx="311" formatCode="#,##0">
                  <c:v>391473568790</c:v>
                </c:pt>
                <c:pt idx="312" formatCode="#,##0">
                  <c:v>390335722600</c:v>
                </c:pt>
                <c:pt idx="313" formatCode="#,##0">
                  <c:v>372213693970</c:v>
                </c:pt>
                <c:pt idx="314" formatCode="#,##0">
                  <c:v>375372981430</c:v>
                </c:pt>
                <c:pt idx="315" formatCode="#,##0">
                  <c:v>376577022270</c:v>
                </c:pt>
                <c:pt idx="316" formatCode="#,##0">
                  <c:v>379337751080</c:v>
                </c:pt>
                <c:pt idx="317" formatCode="#,##0">
                  <c:v>375190322130</c:v>
                </c:pt>
                <c:pt idx="318" formatCode="#,##0">
                  <c:v>363441038100</c:v>
                </c:pt>
                <c:pt idx="319" formatCode="#,##0">
                  <c:v>366148900250</c:v>
                </c:pt>
                <c:pt idx="320" formatCode="#,##0">
                  <c:v>367670439240</c:v>
                </c:pt>
                <c:pt idx="321" formatCode="#,##0">
                  <c:v>366976824740</c:v>
                </c:pt>
                <c:pt idx="322" formatCode="#,##0">
                  <c:v>364960068770</c:v>
                </c:pt>
                <c:pt idx="323" formatCode="#,##0">
                  <c:v>361274771060</c:v>
                </c:pt>
                <c:pt idx="324" formatCode="#,##0">
                  <c:v>361582784730</c:v>
                </c:pt>
                <c:pt idx="325" formatCode="#,##0">
                  <c:v>357748615180</c:v>
                </c:pt>
                <c:pt idx="326" formatCode="#,##0">
                  <c:v>359334449400</c:v>
                </c:pt>
                <c:pt idx="327" formatCode="#,##0">
                  <c:v>366534250050</c:v>
                </c:pt>
                <c:pt idx="328" formatCode="#,##0">
                  <c:v>370023894590</c:v>
                </c:pt>
                <c:pt idx="329" formatCode="#,##0">
                  <c:v>372028321610</c:v>
                </c:pt>
                <c:pt idx="330" formatCode="#,##0">
                  <c:v>375187424740</c:v>
                </c:pt>
                <c:pt idx="331" formatCode="#,##0">
                  <c:v>383036083360</c:v>
                </c:pt>
                <c:pt idx="332" formatCode="#,##0">
                  <c:v>387712503060</c:v>
                </c:pt>
                <c:pt idx="333" formatCode="#,##0">
                  <c:v>402494503690</c:v>
                </c:pt>
                <c:pt idx="334" formatCode="#,##0">
                  <c:v>368811627190</c:v>
                </c:pt>
                <c:pt idx="335" formatCode="#,##0">
                  <c:v>372355170340</c:v>
                </c:pt>
                <c:pt idx="336" formatCode="#,##0">
                  <c:v>372211633690</c:v>
                </c:pt>
                <c:pt idx="337" formatCode="#,##0">
                  <c:v>378604020410</c:v>
                </c:pt>
                <c:pt idx="338" formatCode="#,##0">
                  <c:v>384479017130</c:v>
                </c:pt>
                <c:pt idx="339" formatCode="#,##0">
                  <c:v>393744964840</c:v>
                </c:pt>
                <c:pt idx="340" formatCode="#,##0">
                  <c:v>392106650050</c:v>
                </c:pt>
                <c:pt idx="341" formatCode="#,##0">
                  <c:v>394487608820</c:v>
                </c:pt>
                <c:pt idx="342" formatCode="#,##0">
                  <c:v>399409586390</c:v>
                </c:pt>
                <c:pt idx="343" formatCode="#,##0">
                  <c:v>401715503610</c:v>
                </c:pt>
                <c:pt idx="344" formatCode="#,##0">
                  <c:v>409374035110</c:v>
                </c:pt>
                <c:pt idx="345" formatCode="#,##0">
                  <c:v>412034775660</c:v>
                </c:pt>
                <c:pt idx="346" formatCode="#,##0">
                  <c:v>404473441240</c:v>
                </c:pt>
                <c:pt idx="347" formatCode="#,##0">
                  <c:v>388064476240</c:v>
                </c:pt>
                <c:pt idx="348" formatCode="#,##0">
                  <c:v>387837704700</c:v>
                </c:pt>
                <c:pt idx="349" formatCode="#,##0">
                  <c:v>380859765140</c:v>
                </c:pt>
                <c:pt idx="350" formatCode="#,##0">
                  <c:v>391200582020</c:v>
                </c:pt>
                <c:pt idx="351" formatCode="#,##0">
                  <c:v>399491337710</c:v>
                </c:pt>
                <c:pt idx="352" formatCode="#,##0">
                  <c:v>419283376140</c:v>
                </c:pt>
                <c:pt idx="353" formatCode="#,##0">
                  <c:v>409339800050</c:v>
                </c:pt>
                <c:pt idx="354" formatCode="#,##0">
                  <c:v>392683226810</c:v>
                </c:pt>
                <c:pt idx="355" formatCode="#,##0">
                  <c:v>389846396980</c:v>
                </c:pt>
                <c:pt idx="356" formatCode="#,##0">
                  <c:v>382946871930</c:v>
                </c:pt>
                <c:pt idx="357" formatCode="#,##0">
                  <c:v>381615311580</c:v>
                </c:pt>
                <c:pt idx="358" formatCode="#,##0">
                  <c:v>382794609720</c:v>
                </c:pt>
                <c:pt idx="359" formatCode="#,##0">
                  <c:v>384353861280</c:v>
                </c:pt>
                <c:pt idx="360" formatCode="#,##0">
                  <c:v>387082327970</c:v>
                </c:pt>
                <c:pt idx="361" formatCode="#,##0">
                  <c:v>383477281860</c:v>
                </c:pt>
                <c:pt idx="362" formatCode="#,##0">
                  <c:v>383809600510</c:v>
                </c:pt>
                <c:pt idx="363" formatCode="#,##0">
                  <c:v>387437248360</c:v>
                </c:pt>
                <c:pt idx="364" formatCode="#,##0">
                  <c:v>395082082730</c:v>
                </c:pt>
                <c:pt idx="365" formatCode="#,##0">
                  <c:v>396359441320</c:v>
                </c:pt>
                <c:pt idx="366" formatCode="#,##0">
                  <c:v>408127423960</c:v>
                </c:pt>
                <c:pt idx="367" formatCode="#,##0">
                  <c:v>408349157290</c:v>
                </c:pt>
                <c:pt idx="368" formatCode="#,##0">
                  <c:v>407648381230</c:v>
                </c:pt>
                <c:pt idx="369" formatCode="#,##0">
                  <c:v>414881143600</c:v>
                </c:pt>
                <c:pt idx="370" formatCode="#,##0">
                  <c:v>415709892910</c:v>
                </c:pt>
                <c:pt idx="371" formatCode="#,##0">
                  <c:v>413401188710</c:v>
                </c:pt>
                <c:pt idx="372" formatCode="#,##0">
                  <c:v>412081266060</c:v>
                </c:pt>
                <c:pt idx="373" formatCode="#,##0">
                  <c:v>408178199120</c:v>
                </c:pt>
                <c:pt idx="374" formatCode="#,##0">
                  <c:v>409282329510</c:v>
                </c:pt>
                <c:pt idx="375" formatCode="#,##0">
                  <c:v>417518646650</c:v>
                </c:pt>
                <c:pt idx="376" formatCode="#,##0">
                  <c:v>420735775620</c:v>
                </c:pt>
                <c:pt idx="377" formatCode="#,##0">
                  <c:v>419560451900</c:v>
                </c:pt>
                <c:pt idx="378" formatCode="#,##0">
                  <c:v>417273697340</c:v>
                </c:pt>
                <c:pt idx="379" formatCode="#,##0">
                  <c:v>417932281770</c:v>
                </c:pt>
                <c:pt idx="380" formatCode="#,##0">
                  <c:v>405593338490</c:v>
                </c:pt>
                <c:pt idx="381" formatCode="#,##0">
                  <c:v>404133611110</c:v>
                </c:pt>
                <c:pt idx="382" formatCode="#,##0">
                  <c:v>411608227790</c:v>
                </c:pt>
                <c:pt idx="383" formatCode="#,##0">
                  <c:v>409567750180</c:v>
                </c:pt>
                <c:pt idx="384" formatCode="#,##0">
                  <c:v>402482399040</c:v>
                </c:pt>
                <c:pt idx="385" formatCode="#,##0">
                  <c:v>399521520960</c:v>
                </c:pt>
                <c:pt idx="386" formatCode="#,##0">
                  <c:v>395384606400</c:v>
                </c:pt>
                <c:pt idx="387" formatCode="#,##0">
                  <c:v>390409341370</c:v>
                </c:pt>
                <c:pt idx="388" formatCode="#,##0">
                  <c:v>393571130550</c:v>
                </c:pt>
                <c:pt idx="389" formatCode="#,##0">
                  <c:v>389792433190</c:v>
                </c:pt>
                <c:pt idx="390" formatCode="#,##0">
                  <c:v>386139779020</c:v>
                </c:pt>
                <c:pt idx="391" formatCode="#,##0">
                  <c:v>379139270370</c:v>
                </c:pt>
                <c:pt idx="392" formatCode="#,##0">
                  <c:v>379833077850</c:v>
                </c:pt>
                <c:pt idx="393" formatCode="#,##0">
                  <c:v>382415278260</c:v>
                </c:pt>
                <c:pt idx="394" formatCode="#,##0">
                  <c:v>381282093120</c:v>
                </c:pt>
                <c:pt idx="395" formatCode="#,##0">
                  <c:v>383642852930</c:v>
                </c:pt>
                <c:pt idx="396" formatCode="#,##0">
                  <c:v>361990321010</c:v>
                </c:pt>
                <c:pt idx="397" formatCode="#,##0">
                  <c:v>360891626970</c:v>
                </c:pt>
                <c:pt idx="398" formatCode="#,##0">
                  <c:v>364847513500</c:v>
                </c:pt>
                <c:pt idx="399" formatCode="#,##0">
                  <c:v>358685952860</c:v>
                </c:pt>
                <c:pt idx="400" formatCode="#,##0">
                  <c:v>359373033150</c:v>
                </c:pt>
                <c:pt idx="401" formatCode="#,##0">
                  <c:v>359468060630</c:v>
                </c:pt>
                <c:pt idx="402" formatCode="#,##0">
                  <c:v>364147859930</c:v>
                </c:pt>
                <c:pt idx="403" formatCode="#,##0">
                  <c:v>363181890570</c:v>
                </c:pt>
                <c:pt idx="404" formatCode="#,##0">
                  <c:v>353140179920</c:v>
                </c:pt>
                <c:pt idx="405" formatCode="#,##0">
                  <c:v>347920672260</c:v>
                </c:pt>
                <c:pt idx="406" formatCode="#,##0">
                  <c:v>340549387560</c:v>
                </c:pt>
                <c:pt idx="407" formatCode="#,##0">
                  <c:v>329875587770</c:v>
                </c:pt>
                <c:pt idx="408" formatCode="#,##0">
                  <c:v>318706639940</c:v>
                </c:pt>
                <c:pt idx="409" formatCode="#,##0">
                  <c:v>303841567240</c:v>
                </c:pt>
                <c:pt idx="410" formatCode="#,##0">
                  <c:v>302032368210</c:v>
                </c:pt>
                <c:pt idx="411" formatCode="#,##0">
                  <c:v>300546147650</c:v>
                </c:pt>
                <c:pt idx="412" formatCode="#,##0">
                  <c:v>320370456620</c:v>
                </c:pt>
                <c:pt idx="413" formatCode="#,##0">
                  <c:v>325062141220</c:v>
                </c:pt>
                <c:pt idx="414" formatCode="#,##0">
                  <c:v>330557844340</c:v>
                </c:pt>
                <c:pt idx="415" formatCode="#,##0">
                  <c:v>316839889400</c:v>
                </c:pt>
                <c:pt idx="416" formatCode="#,##0">
                  <c:v>294744386830</c:v>
                </c:pt>
                <c:pt idx="417" formatCode="#,##0">
                  <c:v>299033793890</c:v>
                </c:pt>
                <c:pt idx="418" formatCode="#,##0">
                  <c:v>300034236680</c:v>
                </c:pt>
                <c:pt idx="419" formatCode="#,##0">
                  <c:v>298482458590</c:v>
                </c:pt>
                <c:pt idx="420" formatCode="#,##0">
                  <c:v>303056719980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4-4041-AB12-D31F2B223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00472"/>
        <c:axId val="1"/>
      </c:areaChart>
      <c:lineChart>
        <c:grouping val="standard"/>
        <c:varyColors val="0"/>
        <c:ser>
          <c:idx val="3"/>
          <c:order val="3"/>
          <c:tx>
            <c:strRef>
              <c:f>Sheet1!$X$2</c:f>
              <c:strCache>
                <c:ptCount val="1"/>
                <c:pt idx="0">
                  <c:v>收盤指數</c:v>
                </c:pt>
              </c:strCache>
            </c:strRef>
          </c:tx>
          <c:spPr>
            <a:ln w="34925">
              <a:solidFill>
                <a:srgbClr val="8E0000"/>
              </a:solidFill>
            </a:ln>
          </c:spPr>
          <c:marker>
            <c:symbol val="none"/>
          </c:marker>
          <c:cat>
            <c:strRef>
              <c:f>Sheet1!$A$2460:$A$2880</c:f>
              <c:strCache>
                <c:ptCount val="421"/>
                <c:pt idx="0">
                  <c:v>2022/01/03</c:v>
                </c:pt>
                <c:pt idx="1">
                  <c:v>2022/01/04</c:v>
                </c:pt>
                <c:pt idx="2">
                  <c:v>2022/01/05</c:v>
                </c:pt>
                <c:pt idx="3">
                  <c:v>2022/01/06</c:v>
                </c:pt>
                <c:pt idx="4">
                  <c:v>2022/01/07</c:v>
                </c:pt>
                <c:pt idx="5">
                  <c:v>2022/01/10</c:v>
                </c:pt>
                <c:pt idx="6">
                  <c:v>2022/01/11</c:v>
                </c:pt>
                <c:pt idx="7">
                  <c:v>2022/01/12</c:v>
                </c:pt>
                <c:pt idx="8">
                  <c:v>2022/01/13</c:v>
                </c:pt>
                <c:pt idx="9">
                  <c:v>2022/01/14</c:v>
                </c:pt>
                <c:pt idx="10">
                  <c:v>2022/01/17</c:v>
                </c:pt>
                <c:pt idx="11">
                  <c:v>2022/01/18</c:v>
                </c:pt>
                <c:pt idx="12">
                  <c:v>2022/01/19</c:v>
                </c:pt>
                <c:pt idx="13">
                  <c:v>2022/01/20</c:v>
                </c:pt>
                <c:pt idx="14">
                  <c:v>2022/01/21</c:v>
                </c:pt>
                <c:pt idx="15">
                  <c:v>2022/01/24</c:v>
                </c:pt>
                <c:pt idx="16">
                  <c:v>2022/01/25</c:v>
                </c:pt>
                <c:pt idx="17">
                  <c:v>2022/01/26</c:v>
                </c:pt>
                <c:pt idx="18">
                  <c:v>2022/02/07</c:v>
                </c:pt>
                <c:pt idx="19">
                  <c:v>2022/02/08</c:v>
                </c:pt>
                <c:pt idx="20">
                  <c:v>2022/02/09</c:v>
                </c:pt>
                <c:pt idx="21">
                  <c:v>2022/02/10</c:v>
                </c:pt>
                <c:pt idx="22">
                  <c:v>2022/02/11</c:v>
                </c:pt>
                <c:pt idx="23">
                  <c:v>2022/02/14</c:v>
                </c:pt>
                <c:pt idx="24">
                  <c:v>2022/02/15</c:v>
                </c:pt>
                <c:pt idx="25">
                  <c:v>2022/02/16</c:v>
                </c:pt>
                <c:pt idx="26">
                  <c:v>2022/02/17</c:v>
                </c:pt>
                <c:pt idx="27">
                  <c:v>2022/02/18</c:v>
                </c:pt>
                <c:pt idx="28">
                  <c:v>2022/02/21</c:v>
                </c:pt>
                <c:pt idx="29">
                  <c:v>2022/02/22</c:v>
                </c:pt>
                <c:pt idx="30">
                  <c:v>2022/02/23</c:v>
                </c:pt>
                <c:pt idx="31">
                  <c:v>2022/02/24</c:v>
                </c:pt>
                <c:pt idx="32">
                  <c:v>2022/02/25</c:v>
                </c:pt>
                <c:pt idx="33">
                  <c:v>2022/03/01</c:v>
                </c:pt>
                <c:pt idx="34">
                  <c:v>2022/03/02</c:v>
                </c:pt>
                <c:pt idx="35">
                  <c:v>2022/03/03</c:v>
                </c:pt>
                <c:pt idx="36">
                  <c:v>2022/03/07</c:v>
                </c:pt>
                <c:pt idx="37">
                  <c:v>2022/03/08</c:v>
                </c:pt>
                <c:pt idx="38">
                  <c:v>2022/03/09</c:v>
                </c:pt>
                <c:pt idx="39">
                  <c:v>2022/03/10</c:v>
                </c:pt>
                <c:pt idx="40">
                  <c:v>2022/03/11</c:v>
                </c:pt>
                <c:pt idx="41">
                  <c:v>2022/03/14</c:v>
                </c:pt>
                <c:pt idx="42">
                  <c:v>2022/03/15</c:v>
                </c:pt>
                <c:pt idx="43">
                  <c:v>2022/03/16</c:v>
                </c:pt>
                <c:pt idx="44">
                  <c:v>2022/03/17</c:v>
                </c:pt>
                <c:pt idx="45">
                  <c:v>2022/03/18</c:v>
                </c:pt>
                <c:pt idx="46">
                  <c:v>2022/03/21</c:v>
                </c:pt>
                <c:pt idx="47">
                  <c:v>2022/03/22</c:v>
                </c:pt>
                <c:pt idx="48">
                  <c:v>2022/03/23</c:v>
                </c:pt>
                <c:pt idx="49">
                  <c:v>2022/03/24</c:v>
                </c:pt>
                <c:pt idx="50">
                  <c:v>2022/03/25</c:v>
                </c:pt>
                <c:pt idx="51">
                  <c:v>2022/03/28</c:v>
                </c:pt>
                <c:pt idx="52">
                  <c:v>2022/03/29</c:v>
                </c:pt>
                <c:pt idx="53">
                  <c:v>2022/03/30</c:v>
                </c:pt>
                <c:pt idx="54">
                  <c:v>2022/03/31</c:v>
                </c:pt>
                <c:pt idx="55">
                  <c:v>2022/04/01</c:v>
                </c:pt>
                <c:pt idx="56">
                  <c:v>2022/04/06</c:v>
                </c:pt>
                <c:pt idx="57">
                  <c:v>2022/04/07</c:v>
                </c:pt>
                <c:pt idx="58">
                  <c:v>2022/04/08</c:v>
                </c:pt>
                <c:pt idx="59">
                  <c:v>2022/04/11</c:v>
                </c:pt>
                <c:pt idx="60">
                  <c:v>2022/04/12</c:v>
                </c:pt>
                <c:pt idx="61">
                  <c:v>2022/04/13</c:v>
                </c:pt>
                <c:pt idx="62">
                  <c:v>2022/04/14</c:v>
                </c:pt>
                <c:pt idx="63">
                  <c:v>2022/04/15</c:v>
                </c:pt>
                <c:pt idx="64">
                  <c:v>2022/04/18</c:v>
                </c:pt>
                <c:pt idx="65">
                  <c:v>2022/04/19</c:v>
                </c:pt>
                <c:pt idx="66">
                  <c:v>2022/04/20</c:v>
                </c:pt>
                <c:pt idx="67">
                  <c:v>2022/04/21</c:v>
                </c:pt>
                <c:pt idx="68">
                  <c:v>2022/04/22</c:v>
                </c:pt>
                <c:pt idx="69">
                  <c:v>2022/04/25</c:v>
                </c:pt>
                <c:pt idx="70">
                  <c:v>2022/04/26</c:v>
                </c:pt>
                <c:pt idx="71">
                  <c:v>2022/04/27</c:v>
                </c:pt>
                <c:pt idx="72">
                  <c:v>2022/04/28</c:v>
                </c:pt>
                <c:pt idx="73">
                  <c:v>2022/04/29</c:v>
                </c:pt>
                <c:pt idx="74">
                  <c:v>2022/05/03</c:v>
                </c:pt>
                <c:pt idx="75">
                  <c:v>2022/05/04</c:v>
                </c:pt>
                <c:pt idx="76">
                  <c:v>2022/05/05</c:v>
                </c:pt>
                <c:pt idx="77">
                  <c:v>2022/05/06</c:v>
                </c:pt>
                <c:pt idx="78">
                  <c:v>2022/05/09</c:v>
                </c:pt>
                <c:pt idx="79">
                  <c:v>2022/05/10</c:v>
                </c:pt>
                <c:pt idx="80">
                  <c:v>2022/05/11</c:v>
                </c:pt>
                <c:pt idx="81">
                  <c:v>2022/05/12</c:v>
                </c:pt>
                <c:pt idx="82">
                  <c:v>2022/05/13</c:v>
                </c:pt>
                <c:pt idx="83">
                  <c:v>2022/05/16</c:v>
                </c:pt>
                <c:pt idx="84">
                  <c:v>2022/05/17</c:v>
                </c:pt>
                <c:pt idx="85">
                  <c:v>2022/05/18</c:v>
                </c:pt>
                <c:pt idx="86">
                  <c:v>2022/05/19</c:v>
                </c:pt>
                <c:pt idx="87">
                  <c:v>2022/05/20</c:v>
                </c:pt>
                <c:pt idx="88">
                  <c:v>2022/05/23</c:v>
                </c:pt>
                <c:pt idx="89">
                  <c:v>2022/05/24</c:v>
                </c:pt>
                <c:pt idx="90">
                  <c:v>2022/05/25</c:v>
                </c:pt>
                <c:pt idx="91">
                  <c:v>2022/05/26</c:v>
                </c:pt>
                <c:pt idx="92">
                  <c:v>2022/05/27</c:v>
                </c:pt>
                <c:pt idx="93">
                  <c:v>2022/05/30</c:v>
                </c:pt>
                <c:pt idx="94">
                  <c:v>2022/05/31</c:v>
                </c:pt>
                <c:pt idx="95">
                  <c:v>2022/06/01</c:v>
                </c:pt>
                <c:pt idx="96">
                  <c:v>2022/06/02</c:v>
                </c:pt>
                <c:pt idx="97">
                  <c:v>2022/06/06</c:v>
                </c:pt>
                <c:pt idx="98">
                  <c:v>2022/06/07</c:v>
                </c:pt>
                <c:pt idx="99">
                  <c:v>2022/06/08</c:v>
                </c:pt>
                <c:pt idx="100">
                  <c:v>2022/06/09</c:v>
                </c:pt>
                <c:pt idx="101">
                  <c:v>2022/06/10</c:v>
                </c:pt>
                <c:pt idx="102">
                  <c:v>2022/06/13</c:v>
                </c:pt>
                <c:pt idx="103">
                  <c:v>2022/06/14</c:v>
                </c:pt>
                <c:pt idx="104">
                  <c:v>2022/06/15</c:v>
                </c:pt>
                <c:pt idx="105">
                  <c:v>2022/06/16</c:v>
                </c:pt>
                <c:pt idx="106">
                  <c:v>2022/06/17</c:v>
                </c:pt>
                <c:pt idx="107">
                  <c:v>2022/06/20</c:v>
                </c:pt>
                <c:pt idx="108">
                  <c:v>2022/06/21</c:v>
                </c:pt>
                <c:pt idx="109">
                  <c:v>2022/06/22</c:v>
                </c:pt>
                <c:pt idx="110">
                  <c:v>2022/06/23</c:v>
                </c:pt>
                <c:pt idx="111">
                  <c:v>2022/06/24</c:v>
                </c:pt>
                <c:pt idx="112">
                  <c:v>2022/06/27</c:v>
                </c:pt>
                <c:pt idx="113">
                  <c:v>2022/06/28</c:v>
                </c:pt>
                <c:pt idx="114">
                  <c:v>2022/06/29</c:v>
                </c:pt>
                <c:pt idx="115">
                  <c:v>2022/06/30</c:v>
                </c:pt>
                <c:pt idx="116">
                  <c:v>2022/07/01</c:v>
                </c:pt>
                <c:pt idx="117">
                  <c:v>2022/07/04</c:v>
                </c:pt>
                <c:pt idx="118">
                  <c:v>2022/07/05</c:v>
                </c:pt>
                <c:pt idx="119">
                  <c:v>2022/07/06</c:v>
                </c:pt>
                <c:pt idx="120">
                  <c:v>2022/07/07</c:v>
                </c:pt>
                <c:pt idx="121">
                  <c:v>2022/07/08</c:v>
                </c:pt>
                <c:pt idx="122">
                  <c:v>2022/07/11</c:v>
                </c:pt>
                <c:pt idx="123">
                  <c:v>2022/07/12</c:v>
                </c:pt>
                <c:pt idx="124">
                  <c:v>2022/07/13</c:v>
                </c:pt>
                <c:pt idx="125">
                  <c:v>2022/07/14</c:v>
                </c:pt>
                <c:pt idx="126">
                  <c:v>2022/07/15</c:v>
                </c:pt>
                <c:pt idx="127">
                  <c:v>2022/07/18</c:v>
                </c:pt>
                <c:pt idx="128">
                  <c:v>2022/07/19</c:v>
                </c:pt>
                <c:pt idx="129">
                  <c:v>2022/07/20</c:v>
                </c:pt>
                <c:pt idx="130">
                  <c:v>2022/07/21</c:v>
                </c:pt>
                <c:pt idx="131">
                  <c:v>2022/07/22</c:v>
                </c:pt>
                <c:pt idx="132">
                  <c:v>2022/07/25</c:v>
                </c:pt>
                <c:pt idx="133">
                  <c:v>2022/07/26</c:v>
                </c:pt>
                <c:pt idx="134">
                  <c:v>2022/07/27</c:v>
                </c:pt>
                <c:pt idx="135">
                  <c:v>2022/07/28</c:v>
                </c:pt>
                <c:pt idx="136">
                  <c:v>2022/07/29</c:v>
                </c:pt>
                <c:pt idx="137">
                  <c:v>2022/08/01</c:v>
                </c:pt>
                <c:pt idx="138">
                  <c:v>2022/08/02</c:v>
                </c:pt>
                <c:pt idx="139">
                  <c:v>2022/08/03</c:v>
                </c:pt>
                <c:pt idx="140">
                  <c:v>2022/08/04</c:v>
                </c:pt>
                <c:pt idx="141">
                  <c:v>2022/08/05</c:v>
                </c:pt>
                <c:pt idx="142">
                  <c:v>2022/08/08</c:v>
                </c:pt>
                <c:pt idx="143">
                  <c:v>2022/08/09</c:v>
                </c:pt>
                <c:pt idx="144">
                  <c:v>2022/08/10</c:v>
                </c:pt>
                <c:pt idx="145">
                  <c:v>2022/08/11</c:v>
                </c:pt>
                <c:pt idx="146">
                  <c:v>2022/08/12</c:v>
                </c:pt>
                <c:pt idx="147">
                  <c:v>2022/08/15</c:v>
                </c:pt>
                <c:pt idx="148">
                  <c:v>2022/08/16</c:v>
                </c:pt>
                <c:pt idx="149">
                  <c:v>2022/08/17</c:v>
                </c:pt>
                <c:pt idx="150">
                  <c:v>2022/08/18</c:v>
                </c:pt>
                <c:pt idx="151">
                  <c:v>2022/08/19</c:v>
                </c:pt>
                <c:pt idx="152">
                  <c:v>2022/08/22</c:v>
                </c:pt>
                <c:pt idx="153">
                  <c:v>2022/08/23</c:v>
                </c:pt>
                <c:pt idx="154">
                  <c:v>2022/08/24</c:v>
                </c:pt>
                <c:pt idx="155">
                  <c:v>2022/08/25</c:v>
                </c:pt>
                <c:pt idx="156">
                  <c:v>2022/08/26</c:v>
                </c:pt>
                <c:pt idx="157">
                  <c:v>2022/08/29</c:v>
                </c:pt>
                <c:pt idx="158">
                  <c:v>2022/08/30</c:v>
                </c:pt>
                <c:pt idx="159">
                  <c:v>2022/08/31</c:v>
                </c:pt>
                <c:pt idx="160">
                  <c:v>2022/09/01</c:v>
                </c:pt>
                <c:pt idx="161">
                  <c:v>2022/09/02</c:v>
                </c:pt>
                <c:pt idx="162">
                  <c:v>2022/09/05</c:v>
                </c:pt>
                <c:pt idx="163">
                  <c:v>2022/09/06</c:v>
                </c:pt>
                <c:pt idx="164">
                  <c:v>2022/09/07</c:v>
                </c:pt>
                <c:pt idx="165">
                  <c:v>2022/09/08</c:v>
                </c:pt>
                <c:pt idx="166">
                  <c:v>2022/09/12</c:v>
                </c:pt>
                <c:pt idx="167">
                  <c:v>2022/09/13</c:v>
                </c:pt>
                <c:pt idx="168">
                  <c:v>2022/09/14</c:v>
                </c:pt>
                <c:pt idx="169">
                  <c:v>2022/09/15</c:v>
                </c:pt>
                <c:pt idx="170">
                  <c:v>2022/09/16</c:v>
                </c:pt>
                <c:pt idx="171">
                  <c:v>2022/09/19</c:v>
                </c:pt>
                <c:pt idx="172">
                  <c:v>2022/09/20</c:v>
                </c:pt>
                <c:pt idx="173">
                  <c:v>2022/09/21</c:v>
                </c:pt>
                <c:pt idx="174">
                  <c:v>2022/09/22</c:v>
                </c:pt>
                <c:pt idx="175">
                  <c:v>2022/09/23</c:v>
                </c:pt>
                <c:pt idx="176">
                  <c:v>2022/09/26</c:v>
                </c:pt>
                <c:pt idx="177">
                  <c:v>2022/09/27</c:v>
                </c:pt>
                <c:pt idx="178">
                  <c:v>2022/09/28</c:v>
                </c:pt>
                <c:pt idx="179">
                  <c:v>2022/09/29</c:v>
                </c:pt>
                <c:pt idx="180">
                  <c:v>2022/09/30</c:v>
                </c:pt>
                <c:pt idx="181">
                  <c:v>2022/10/03</c:v>
                </c:pt>
                <c:pt idx="182">
                  <c:v>2022/10/04</c:v>
                </c:pt>
                <c:pt idx="183">
                  <c:v>2022/10/05</c:v>
                </c:pt>
                <c:pt idx="184">
                  <c:v>2022/10/06</c:v>
                </c:pt>
                <c:pt idx="185">
                  <c:v>2022/10/07</c:v>
                </c:pt>
                <c:pt idx="186">
                  <c:v>2022/10/11</c:v>
                </c:pt>
                <c:pt idx="187">
                  <c:v>2022/10/12</c:v>
                </c:pt>
                <c:pt idx="188">
                  <c:v>2022/10/13</c:v>
                </c:pt>
                <c:pt idx="189">
                  <c:v>2022/10/14</c:v>
                </c:pt>
                <c:pt idx="190">
                  <c:v>2022/10/17</c:v>
                </c:pt>
                <c:pt idx="191">
                  <c:v>2022/10/18</c:v>
                </c:pt>
                <c:pt idx="192">
                  <c:v>2022/10/19</c:v>
                </c:pt>
                <c:pt idx="193">
                  <c:v>2022/10/20</c:v>
                </c:pt>
                <c:pt idx="194">
                  <c:v>2022/10/21</c:v>
                </c:pt>
                <c:pt idx="195">
                  <c:v>2022/10/24</c:v>
                </c:pt>
                <c:pt idx="196">
                  <c:v>2022/10/25</c:v>
                </c:pt>
                <c:pt idx="197">
                  <c:v>2022/10/26</c:v>
                </c:pt>
                <c:pt idx="198">
                  <c:v>2022/10/27</c:v>
                </c:pt>
                <c:pt idx="199">
                  <c:v>2022/10/28</c:v>
                </c:pt>
                <c:pt idx="200">
                  <c:v>2022/10/31</c:v>
                </c:pt>
                <c:pt idx="201">
                  <c:v>2022/11/01</c:v>
                </c:pt>
                <c:pt idx="202">
                  <c:v>2022/11/02</c:v>
                </c:pt>
                <c:pt idx="203">
                  <c:v>2022/11/03</c:v>
                </c:pt>
                <c:pt idx="204">
                  <c:v>2022/11/04</c:v>
                </c:pt>
                <c:pt idx="205">
                  <c:v>2022/11/07</c:v>
                </c:pt>
                <c:pt idx="206">
                  <c:v>2022/11/08</c:v>
                </c:pt>
                <c:pt idx="207">
                  <c:v>2022/11/09</c:v>
                </c:pt>
                <c:pt idx="208">
                  <c:v>2022/11/10</c:v>
                </c:pt>
                <c:pt idx="209">
                  <c:v>2022/11/11</c:v>
                </c:pt>
                <c:pt idx="210">
                  <c:v>2022/11/14</c:v>
                </c:pt>
                <c:pt idx="211">
                  <c:v>2022/11/15</c:v>
                </c:pt>
                <c:pt idx="212">
                  <c:v>2022/11/16</c:v>
                </c:pt>
                <c:pt idx="213">
                  <c:v>2022/11/17</c:v>
                </c:pt>
                <c:pt idx="214">
                  <c:v>2022/11/18</c:v>
                </c:pt>
                <c:pt idx="215">
                  <c:v>2022/11/21</c:v>
                </c:pt>
                <c:pt idx="216">
                  <c:v>2022/11/22</c:v>
                </c:pt>
                <c:pt idx="217">
                  <c:v>2022/11/23</c:v>
                </c:pt>
                <c:pt idx="218">
                  <c:v>2022/11/24</c:v>
                </c:pt>
                <c:pt idx="219">
                  <c:v>2022/11/25</c:v>
                </c:pt>
                <c:pt idx="220">
                  <c:v>2022/11/28</c:v>
                </c:pt>
                <c:pt idx="221">
                  <c:v>2022/11/29</c:v>
                </c:pt>
                <c:pt idx="222">
                  <c:v>2022/11/30</c:v>
                </c:pt>
                <c:pt idx="223">
                  <c:v>2022/12/01</c:v>
                </c:pt>
                <c:pt idx="224">
                  <c:v>2022/12/02</c:v>
                </c:pt>
                <c:pt idx="225">
                  <c:v>2022/12/05</c:v>
                </c:pt>
                <c:pt idx="226">
                  <c:v>2022/12/06</c:v>
                </c:pt>
                <c:pt idx="227">
                  <c:v>2022/12/07</c:v>
                </c:pt>
                <c:pt idx="228">
                  <c:v>2022/12/08</c:v>
                </c:pt>
                <c:pt idx="229">
                  <c:v>2022/12/09</c:v>
                </c:pt>
                <c:pt idx="230">
                  <c:v>2022/12/12</c:v>
                </c:pt>
                <c:pt idx="231">
                  <c:v>2022/12/13</c:v>
                </c:pt>
                <c:pt idx="232">
                  <c:v>2022/12/14</c:v>
                </c:pt>
                <c:pt idx="233">
                  <c:v>2022/12/15</c:v>
                </c:pt>
                <c:pt idx="234">
                  <c:v>2022/12/16</c:v>
                </c:pt>
                <c:pt idx="235">
                  <c:v>2022/12/19</c:v>
                </c:pt>
                <c:pt idx="236">
                  <c:v>2022/12/20</c:v>
                </c:pt>
                <c:pt idx="237">
                  <c:v>2022/12/21</c:v>
                </c:pt>
                <c:pt idx="238">
                  <c:v>2022/12/22</c:v>
                </c:pt>
                <c:pt idx="239">
                  <c:v>2022/12/23</c:v>
                </c:pt>
                <c:pt idx="240">
                  <c:v>2022/12/26</c:v>
                </c:pt>
                <c:pt idx="241">
                  <c:v>2022/12/27</c:v>
                </c:pt>
                <c:pt idx="242">
                  <c:v>2022/12/28</c:v>
                </c:pt>
                <c:pt idx="243">
                  <c:v>2022/12/29</c:v>
                </c:pt>
                <c:pt idx="244">
                  <c:v>2022/12/30</c:v>
                </c:pt>
                <c:pt idx="245">
                  <c:v>2023/1/3</c:v>
                </c:pt>
                <c:pt idx="246">
                  <c:v>2023/1/4</c:v>
                </c:pt>
                <c:pt idx="247">
                  <c:v>2023/1/5</c:v>
                </c:pt>
                <c:pt idx="248">
                  <c:v>2023/1/6</c:v>
                </c:pt>
                <c:pt idx="249">
                  <c:v>2023/1/9</c:v>
                </c:pt>
                <c:pt idx="250">
                  <c:v>2023/1/10</c:v>
                </c:pt>
                <c:pt idx="251">
                  <c:v>2023/1/11</c:v>
                </c:pt>
                <c:pt idx="252">
                  <c:v>2023/1/12</c:v>
                </c:pt>
                <c:pt idx="253">
                  <c:v>2023/1/13</c:v>
                </c:pt>
                <c:pt idx="254">
                  <c:v>2023/1/16</c:v>
                </c:pt>
                <c:pt idx="255">
                  <c:v>2023/1/17</c:v>
                </c:pt>
                <c:pt idx="256">
                  <c:v>2023/1/30</c:v>
                </c:pt>
                <c:pt idx="257">
                  <c:v>2023/1/31</c:v>
                </c:pt>
                <c:pt idx="258">
                  <c:v>2023/2//1</c:v>
                </c:pt>
                <c:pt idx="259">
                  <c:v>2023/2//2</c:v>
                </c:pt>
                <c:pt idx="260">
                  <c:v>2023/2//3</c:v>
                </c:pt>
                <c:pt idx="261">
                  <c:v>2023/2//6</c:v>
                </c:pt>
                <c:pt idx="262">
                  <c:v>2023/2//7</c:v>
                </c:pt>
                <c:pt idx="263">
                  <c:v>2023/2//8</c:v>
                </c:pt>
                <c:pt idx="264">
                  <c:v>2023/2//9</c:v>
                </c:pt>
                <c:pt idx="265">
                  <c:v>2023/2//10</c:v>
                </c:pt>
                <c:pt idx="266">
                  <c:v>2023/2//13</c:v>
                </c:pt>
                <c:pt idx="267">
                  <c:v>2023/2//14</c:v>
                </c:pt>
                <c:pt idx="268">
                  <c:v>2023/2//15</c:v>
                </c:pt>
                <c:pt idx="269">
                  <c:v>2023/2//16</c:v>
                </c:pt>
                <c:pt idx="270">
                  <c:v>2023/2//17</c:v>
                </c:pt>
                <c:pt idx="271">
                  <c:v>2023/2//20</c:v>
                </c:pt>
                <c:pt idx="272">
                  <c:v>2023/2//21</c:v>
                </c:pt>
                <c:pt idx="273">
                  <c:v>2023/2//22</c:v>
                </c:pt>
                <c:pt idx="274">
                  <c:v>2023/2//23</c:v>
                </c:pt>
                <c:pt idx="275">
                  <c:v>2023/2//24</c:v>
                </c:pt>
                <c:pt idx="276">
                  <c:v>2023/3//1</c:v>
                </c:pt>
                <c:pt idx="277">
                  <c:v>2023/3//2</c:v>
                </c:pt>
                <c:pt idx="278">
                  <c:v>2023/3//3</c:v>
                </c:pt>
                <c:pt idx="279">
                  <c:v>2023/3//6</c:v>
                </c:pt>
                <c:pt idx="280">
                  <c:v>2023/3//7</c:v>
                </c:pt>
                <c:pt idx="281">
                  <c:v>2023/3//8</c:v>
                </c:pt>
                <c:pt idx="282">
                  <c:v>2023/3//9</c:v>
                </c:pt>
                <c:pt idx="283">
                  <c:v>2023/3//10</c:v>
                </c:pt>
                <c:pt idx="284">
                  <c:v>2023/3//13</c:v>
                </c:pt>
                <c:pt idx="285">
                  <c:v>2023/3//14</c:v>
                </c:pt>
                <c:pt idx="286">
                  <c:v>2023/3//15</c:v>
                </c:pt>
                <c:pt idx="287">
                  <c:v>2023/3//16</c:v>
                </c:pt>
                <c:pt idx="288">
                  <c:v>2023/3//17</c:v>
                </c:pt>
                <c:pt idx="289">
                  <c:v>2023/3//20</c:v>
                </c:pt>
                <c:pt idx="290">
                  <c:v>2023/3//21</c:v>
                </c:pt>
                <c:pt idx="291">
                  <c:v>2023/3//22</c:v>
                </c:pt>
                <c:pt idx="292">
                  <c:v>2023/3//23</c:v>
                </c:pt>
                <c:pt idx="293">
                  <c:v>2023/3//24</c:v>
                </c:pt>
                <c:pt idx="294">
                  <c:v>2023/3//27</c:v>
                </c:pt>
                <c:pt idx="295">
                  <c:v>2023/3//28</c:v>
                </c:pt>
                <c:pt idx="296">
                  <c:v>2023/3//29</c:v>
                </c:pt>
                <c:pt idx="297">
                  <c:v>2023/3//30</c:v>
                </c:pt>
                <c:pt idx="298">
                  <c:v>2023/3//31</c:v>
                </c:pt>
                <c:pt idx="299">
                  <c:v>2023/4//06</c:v>
                </c:pt>
                <c:pt idx="300">
                  <c:v>2023/4//07</c:v>
                </c:pt>
                <c:pt idx="301">
                  <c:v>2023/4//10</c:v>
                </c:pt>
                <c:pt idx="302">
                  <c:v>2023/4//11</c:v>
                </c:pt>
                <c:pt idx="303">
                  <c:v>2023/4//12</c:v>
                </c:pt>
                <c:pt idx="304">
                  <c:v>2023/4//13</c:v>
                </c:pt>
                <c:pt idx="305">
                  <c:v>2023/4//14</c:v>
                </c:pt>
                <c:pt idx="306">
                  <c:v>2023/4//17</c:v>
                </c:pt>
                <c:pt idx="307">
                  <c:v>2023/4//18</c:v>
                </c:pt>
                <c:pt idx="308">
                  <c:v>2023/4//19</c:v>
                </c:pt>
                <c:pt idx="309">
                  <c:v>2023/4//20</c:v>
                </c:pt>
                <c:pt idx="310">
                  <c:v>2023/4//21</c:v>
                </c:pt>
                <c:pt idx="311">
                  <c:v>2023/4//24</c:v>
                </c:pt>
                <c:pt idx="312">
                  <c:v>2023/4//25</c:v>
                </c:pt>
                <c:pt idx="313">
                  <c:v>2023/4//26</c:v>
                </c:pt>
                <c:pt idx="314">
                  <c:v>2023/4//27</c:v>
                </c:pt>
                <c:pt idx="315">
                  <c:v>2023/4//28</c:v>
                </c:pt>
                <c:pt idx="316">
                  <c:v>2023/5//2</c:v>
                </c:pt>
                <c:pt idx="317">
                  <c:v>2023/5//3</c:v>
                </c:pt>
                <c:pt idx="318">
                  <c:v>2023/5//4</c:v>
                </c:pt>
                <c:pt idx="319">
                  <c:v>2023/5//5</c:v>
                </c:pt>
                <c:pt idx="320">
                  <c:v>2023/5//8</c:v>
                </c:pt>
                <c:pt idx="321">
                  <c:v>2023/5//9</c:v>
                </c:pt>
                <c:pt idx="322">
                  <c:v>2023/5//10</c:v>
                </c:pt>
                <c:pt idx="323">
                  <c:v>2023/5//11</c:v>
                </c:pt>
                <c:pt idx="324">
                  <c:v>2023/5//12</c:v>
                </c:pt>
                <c:pt idx="325">
                  <c:v>2023/5//15</c:v>
                </c:pt>
                <c:pt idx="326">
                  <c:v>2023/5//16</c:v>
                </c:pt>
                <c:pt idx="327">
                  <c:v>2023/5//17</c:v>
                </c:pt>
                <c:pt idx="328">
                  <c:v>2023/5//18</c:v>
                </c:pt>
                <c:pt idx="329">
                  <c:v>2023/5//19</c:v>
                </c:pt>
                <c:pt idx="330">
                  <c:v>2023/5//22</c:v>
                </c:pt>
                <c:pt idx="331">
                  <c:v>2023/5//23</c:v>
                </c:pt>
                <c:pt idx="332">
                  <c:v>2023/5//24</c:v>
                </c:pt>
                <c:pt idx="333">
                  <c:v>2023/5//25</c:v>
                </c:pt>
                <c:pt idx="334">
                  <c:v>2023/5//26</c:v>
                </c:pt>
                <c:pt idx="335">
                  <c:v>2023/5//29</c:v>
                </c:pt>
                <c:pt idx="336">
                  <c:v>2023/5//30</c:v>
                </c:pt>
                <c:pt idx="337">
                  <c:v>2023/5//31</c:v>
                </c:pt>
                <c:pt idx="338">
                  <c:v>2023/6//1</c:v>
                </c:pt>
                <c:pt idx="339">
                  <c:v>2023/6//2</c:v>
                </c:pt>
                <c:pt idx="340">
                  <c:v>2023/6/5</c:v>
                </c:pt>
                <c:pt idx="341">
                  <c:v>2023/6/6</c:v>
                </c:pt>
                <c:pt idx="342">
                  <c:v>2023/6/7</c:v>
                </c:pt>
                <c:pt idx="343">
                  <c:v>2023/6/8</c:v>
                </c:pt>
                <c:pt idx="344">
                  <c:v>2023/6/9</c:v>
                </c:pt>
                <c:pt idx="345">
                  <c:v>2023/6/12</c:v>
                </c:pt>
                <c:pt idx="346">
                  <c:v>2023/6/13</c:v>
                </c:pt>
                <c:pt idx="347">
                  <c:v>2023/6/14</c:v>
                </c:pt>
                <c:pt idx="348">
                  <c:v>2023/6/15</c:v>
                </c:pt>
                <c:pt idx="349">
                  <c:v>2023/6/16</c:v>
                </c:pt>
                <c:pt idx="350">
                  <c:v>2023/6/19</c:v>
                </c:pt>
                <c:pt idx="351">
                  <c:v>2023/6/20</c:v>
                </c:pt>
                <c:pt idx="352">
                  <c:v>2023/6/21</c:v>
                </c:pt>
                <c:pt idx="353">
                  <c:v>2023/6/26</c:v>
                </c:pt>
                <c:pt idx="354">
                  <c:v>2023/6/27</c:v>
                </c:pt>
                <c:pt idx="355">
                  <c:v>2023/6/28</c:v>
                </c:pt>
                <c:pt idx="356">
                  <c:v>2023/6/29</c:v>
                </c:pt>
                <c:pt idx="357">
                  <c:v>2023/6/30</c:v>
                </c:pt>
                <c:pt idx="358">
                  <c:v>2023/7/3</c:v>
                </c:pt>
                <c:pt idx="359">
                  <c:v>2023/7/4</c:v>
                </c:pt>
                <c:pt idx="360">
                  <c:v>2023/7/5</c:v>
                </c:pt>
                <c:pt idx="361">
                  <c:v>2023/7/6</c:v>
                </c:pt>
                <c:pt idx="362">
                  <c:v>2023/7/7</c:v>
                </c:pt>
                <c:pt idx="363">
                  <c:v>2023/7/10</c:v>
                </c:pt>
                <c:pt idx="364">
                  <c:v>2023/7/11</c:v>
                </c:pt>
                <c:pt idx="365">
                  <c:v>2023/7/12</c:v>
                </c:pt>
                <c:pt idx="366">
                  <c:v>2023/7/13</c:v>
                </c:pt>
                <c:pt idx="367">
                  <c:v>2023/7/14</c:v>
                </c:pt>
                <c:pt idx="368">
                  <c:v>2023/7/17</c:v>
                </c:pt>
                <c:pt idx="369">
                  <c:v>2023/7/18</c:v>
                </c:pt>
                <c:pt idx="370">
                  <c:v>2023/7/19</c:v>
                </c:pt>
                <c:pt idx="371">
                  <c:v>2023/7/20</c:v>
                </c:pt>
                <c:pt idx="372">
                  <c:v>2023/7/21</c:v>
                </c:pt>
                <c:pt idx="373">
                  <c:v>2023/7/24</c:v>
                </c:pt>
                <c:pt idx="374">
                  <c:v>2023/7/25</c:v>
                </c:pt>
                <c:pt idx="375">
                  <c:v>2023/7/26</c:v>
                </c:pt>
                <c:pt idx="376">
                  <c:v>2023/7/27</c:v>
                </c:pt>
                <c:pt idx="377">
                  <c:v>2023/7/28</c:v>
                </c:pt>
                <c:pt idx="378">
                  <c:v>2023/7/31</c:v>
                </c:pt>
                <c:pt idx="379">
                  <c:v>2023/8/1</c:v>
                </c:pt>
                <c:pt idx="380">
                  <c:v>2023/8/2</c:v>
                </c:pt>
                <c:pt idx="381">
                  <c:v>2023/8/4</c:v>
                </c:pt>
                <c:pt idx="382">
                  <c:v>2023/8/7</c:v>
                </c:pt>
                <c:pt idx="383">
                  <c:v>2023/8/8</c:v>
                </c:pt>
                <c:pt idx="384">
                  <c:v>2023/8/9</c:v>
                </c:pt>
                <c:pt idx="385">
                  <c:v>2023/8/10</c:v>
                </c:pt>
                <c:pt idx="386">
                  <c:v>2023/8/11</c:v>
                </c:pt>
                <c:pt idx="387">
                  <c:v>2023/8/14</c:v>
                </c:pt>
                <c:pt idx="388">
                  <c:v>2023/8/15</c:v>
                </c:pt>
                <c:pt idx="389">
                  <c:v>2023/8/16</c:v>
                </c:pt>
                <c:pt idx="390">
                  <c:v>2023/8/17</c:v>
                </c:pt>
                <c:pt idx="391">
                  <c:v>2023/8/18</c:v>
                </c:pt>
                <c:pt idx="392">
                  <c:v>2023/8/21</c:v>
                </c:pt>
                <c:pt idx="393">
                  <c:v>2023/8/22</c:v>
                </c:pt>
                <c:pt idx="394">
                  <c:v>2023/8/23</c:v>
                </c:pt>
                <c:pt idx="395">
                  <c:v>2023/8/24</c:v>
                </c:pt>
                <c:pt idx="396">
                  <c:v>2023/8/25</c:v>
                </c:pt>
                <c:pt idx="397">
                  <c:v>2023/8/28</c:v>
                </c:pt>
                <c:pt idx="398">
                  <c:v>2023/8/29</c:v>
                </c:pt>
                <c:pt idx="399">
                  <c:v>2023/8/30</c:v>
                </c:pt>
                <c:pt idx="400">
                  <c:v>2023/8/31</c:v>
                </c:pt>
                <c:pt idx="401">
                  <c:v>2023/9/1</c:v>
                </c:pt>
                <c:pt idx="402">
                  <c:v>2023/9/4</c:v>
                </c:pt>
                <c:pt idx="403">
                  <c:v>2023/9/5</c:v>
                </c:pt>
                <c:pt idx="404">
                  <c:v>2023/9/6</c:v>
                </c:pt>
                <c:pt idx="405">
                  <c:v>2023/9/7</c:v>
                </c:pt>
                <c:pt idx="406">
                  <c:v>2023/9/8</c:v>
                </c:pt>
                <c:pt idx="407">
                  <c:v>2023/9/11</c:v>
                </c:pt>
                <c:pt idx="408">
                  <c:v>2023/9/12</c:v>
                </c:pt>
                <c:pt idx="409">
                  <c:v>2023/9/13</c:v>
                </c:pt>
                <c:pt idx="410">
                  <c:v>2023/9/14</c:v>
                </c:pt>
                <c:pt idx="411">
                  <c:v>2023/9/15</c:v>
                </c:pt>
                <c:pt idx="412">
                  <c:v>2023/9/18</c:v>
                </c:pt>
                <c:pt idx="413">
                  <c:v>2023/9/19</c:v>
                </c:pt>
                <c:pt idx="414">
                  <c:v>2023/9/20</c:v>
                </c:pt>
                <c:pt idx="415">
                  <c:v>2023/9/21</c:v>
                </c:pt>
                <c:pt idx="416">
                  <c:v>2023/9/22</c:v>
                </c:pt>
                <c:pt idx="417">
                  <c:v>2023/9/25</c:v>
                </c:pt>
                <c:pt idx="418">
                  <c:v>2023/9/26</c:v>
                </c:pt>
                <c:pt idx="419">
                  <c:v>2023/9/27</c:v>
                </c:pt>
                <c:pt idx="420">
                  <c:v>2023/9/28</c:v>
                </c:pt>
              </c:strCache>
            </c:strRef>
          </c:cat>
          <c:val>
            <c:numRef>
              <c:f>Sheet1!$X$2460:$X$2880</c:f>
              <c:numCache>
                <c:formatCode>#,##0.00</c:formatCode>
                <c:ptCount val="421"/>
                <c:pt idx="0">
                  <c:v>18270.509999999998</c:v>
                </c:pt>
                <c:pt idx="1">
                  <c:v>18526.349999999999</c:v>
                </c:pt>
                <c:pt idx="2">
                  <c:v>18499.96</c:v>
                </c:pt>
                <c:pt idx="3">
                  <c:v>18367.919999999998</c:v>
                </c:pt>
                <c:pt idx="4">
                  <c:v>18169.759999999998</c:v>
                </c:pt>
                <c:pt idx="5">
                  <c:v>18239.38</c:v>
                </c:pt>
                <c:pt idx="6">
                  <c:v>18288.21</c:v>
                </c:pt>
                <c:pt idx="7">
                  <c:v>18375.400000000001</c:v>
                </c:pt>
                <c:pt idx="8">
                  <c:v>18436.93</c:v>
                </c:pt>
                <c:pt idx="9">
                  <c:v>18403.330000000002</c:v>
                </c:pt>
                <c:pt idx="10">
                  <c:v>18525.439999999999</c:v>
                </c:pt>
                <c:pt idx="11">
                  <c:v>18378.64</c:v>
                </c:pt>
                <c:pt idx="12">
                  <c:v>18227.46</c:v>
                </c:pt>
                <c:pt idx="13">
                  <c:v>18218.28</c:v>
                </c:pt>
                <c:pt idx="14">
                  <c:v>17899.3</c:v>
                </c:pt>
                <c:pt idx="15">
                  <c:v>17989.04</c:v>
                </c:pt>
                <c:pt idx="16">
                  <c:v>17701.12</c:v>
                </c:pt>
                <c:pt idx="17">
                  <c:v>17674.400000000001</c:v>
                </c:pt>
                <c:pt idx="18">
                  <c:v>17900.3</c:v>
                </c:pt>
                <c:pt idx="19">
                  <c:v>17966.560000000001</c:v>
                </c:pt>
                <c:pt idx="20">
                  <c:v>18151.759999999998</c:v>
                </c:pt>
                <c:pt idx="21">
                  <c:v>18338.05</c:v>
                </c:pt>
                <c:pt idx="22">
                  <c:v>18310.939999999999</c:v>
                </c:pt>
                <c:pt idx="23">
                  <c:v>17997.669999999998</c:v>
                </c:pt>
                <c:pt idx="24">
                  <c:v>17951.810000000001</c:v>
                </c:pt>
                <c:pt idx="25">
                  <c:v>18231.47</c:v>
                </c:pt>
                <c:pt idx="26">
                  <c:v>18268.57</c:v>
                </c:pt>
                <c:pt idx="27">
                  <c:v>18232.349999999999</c:v>
                </c:pt>
                <c:pt idx="28">
                  <c:v>18221.490000000002</c:v>
                </c:pt>
                <c:pt idx="29">
                  <c:v>17969.29</c:v>
                </c:pt>
                <c:pt idx="30">
                  <c:v>18055.73</c:v>
                </c:pt>
                <c:pt idx="31">
                  <c:v>17594.55</c:v>
                </c:pt>
                <c:pt idx="32">
                  <c:v>17652.18</c:v>
                </c:pt>
                <c:pt idx="33">
                  <c:v>17898.25</c:v>
                </c:pt>
                <c:pt idx="34">
                  <c:v>17867.599999999999</c:v>
                </c:pt>
                <c:pt idx="35">
                  <c:v>17934.400000000001</c:v>
                </c:pt>
                <c:pt idx="36">
                  <c:v>17178.689999999999</c:v>
                </c:pt>
                <c:pt idx="37">
                  <c:v>16825.25</c:v>
                </c:pt>
                <c:pt idx="38">
                  <c:v>17015.36</c:v>
                </c:pt>
                <c:pt idx="39">
                  <c:v>17433.2</c:v>
                </c:pt>
                <c:pt idx="40">
                  <c:v>17264.740000000002</c:v>
                </c:pt>
                <c:pt idx="41">
                  <c:v>17263.04</c:v>
                </c:pt>
                <c:pt idx="42">
                  <c:v>16926.060000000001</c:v>
                </c:pt>
                <c:pt idx="43">
                  <c:v>16940.830000000002</c:v>
                </c:pt>
                <c:pt idx="44">
                  <c:v>17448.22</c:v>
                </c:pt>
                <c:pt idx="45">
                  <c:v>17456.52</c:v>
                </c:pt>
                <c:pt idx="46">
                  <c:v>17560.36</c:v>
                </c:pt>
                <c:pt idx="47">
                  <c:v>17559.71</c:v>
                </c:pt>
                <c:pt idx="48">
                  <c:v>17731.37</c:v>
                </c:pt>
                <c:pt idx="49">
                  <c:v>17699.060000000001</c:v>
                </c:pt>
                <c:pt idx="50">
                  <c:v>17676.95</c:v>
                </c:pt>
                <c:pt idx="51">
                  <c:v>17520.009999999998</c:v>
                </c:pt>
                <c:pt idx="52">
                  <c:v>17548.66</c:v>
                </c:pt>
                <c:pt idx="53">
                  <c:v>17740.560000000001</c:v>
                </c:pt>
                <c:pt idx="54">
                  <c:v>17693.47</c:v>
                </c:pt>
                <c:pt idx="55">
                  <c:v>17625.59</c:v>
                </c:pt>
                <c:pt idx="56">
                  <c:v>17522.5</c:v>
                </c:pt>
                <c:pt idx="57">
                  <c:v>17178.63</c:v>
                </c:pt>
                <c:pt idx="58">
                  <c:v>17284.54</c:v>
                </c:pt>
                <c:pt idx="59">
                  <c:v>17048.37</c:v>
                </c:pt>
                <c:pt idx="60">
                  <c:v>16990.91</c:v>
                </c:pt>
                <c:pt idx="61">
                  <c:v>17301.650000000001</c:v>
                </c:pt>
                <c:pt idx="62">
                  <c:v>17245.650000000001</c:v>
                </c:pt>
                <c:pt idx="63">
                  <c:v>17004.18</c:v>
                </c:pt>
                <c:pt idx="64">
                  <c:v>16898.87</c:v>
                </c:pt>
                <c:pt idx="65">
                  <c:v>16993.400000000001</c:v>
                </c:pt>
                <c:pt idx="66">
                  <c:v>17148.88</c:v>
                </c:pt>
                <c:pt idx="67">
                  <c:v>17127.95</c:v>
                </c:pt>
                <c:pt idx="68">
                  <c:v>17025.09</c:v>
                </c:pt>
                <c:pt idx="69">
                  <c:v>16620.900000000001</c:v>
                </c:pt>
                <c:pt idx="70">
                  <c:v>16644.79</c:v>
                </c:pt>
                <c:pt idx="71">
                  <c:v>16303.35</c:v>
                </c:pt>
                <c:pt idx="72">
                  <c:v>16419.38</c:v>
                </c:pt>
                <c:pt idx="73">
                  <c:v>16592.18</c:v>
                </c:pt>
                <c:pt idx="74">
                  <c:v>16498.900000000001</c:v>
                </c:pt>
                <c:pt idx="75">
                  <c:v>16565.830000000002</c:v>
                </c:pt>
                <c:pt idx="76">
                  <c:v>16696.12</c:v>
                </c:pt>
                <c:pt idx="77">
                  <c:v>16408.2</c:v>
                </c:pt>
                <c:pt idx="78">
                  <c:v>16048.92</c:v>
                </c:pt>
                <c:pt idx="79">
                  <c:v>16061.7</c:v>
                </c:pt>
                <c:pt idx="80">
                  <c:v>16006.25</c:v>
                </c:pt>
                <c:pt idx="81">
                  <c:v>15616.68</c:v>
                </c:pt>
                <c:pt idx="82">
                  <c:v>15832.54</c:v>
                </c:pt>
                <c:pt idx="83">
                  <c:v>15901.04</c:v>
                </c:pt>
                <c:pt idx="84">
                  <c:v>16056.09</c:v>
                </c:pt>
                <c:pt idx="85">
                  <c:v>16296.86</c:v>
                </c:pt>
                <c:pt idx="86">
                  <c:v>16020.32</c:v>
                </c:pt>
                <c:pt idx="87">
                  <c:v>16144.85</c:v>
                </c:pt>
                <c:pt idx="88">
                  <c:v>16156.41</c:v>
                </c:pt>
                <c:pt idx="89">
                  <c:v>15963.63</c:v>
                </c:pt>
                <c:pt idx="90">
                  <c:v>16104.03</c:v>
                </c:pt>
                <c:pt idx="91">
                  <c:v>15968.83</c:v>
                </c:pt>
                <c:pt idx="92">
                  <c:v>16266.22</c:v>
                </c:pt>
                <c:pt idx="93">
                  <c:v>16610.62</c:v>
                </c:pt>
                <c:pt idx="94">
                  <c:v>16807.77</c:v>
                </c:pt>
                <c:pt idx="95">
                  <c:v>16675.09</c:v>
                </c:pt>
                <c:pt idx="96">
                  <c:v>16552.57</c:v>
                </c:pt>
                <c:pt idx="97">
                  <c:v>16605.96</c:v>
                </c:pt>
                <c:pt idx="98">
                  <c:v>16512.88</c:v>
                </c:pt>
                <c:pt idx="99">
                  <c:v>16670.509999999998</c:v>
                </c:pt>
                <c:pt idx="100">
                  <c:v>16621.34</c:v>
                </c:pt>
                <c:pt idx="101">
                  <c:v>16460.12</c:v>
                </c:pt>
                <c:pt idx="102">
                  <c:v>16070.98</c:v>
                </c:pt>
                <c:pt idx="103">
                  <c:v>16047.37</c:v>
                </c:pt>
                <c:pt idx="104">
                  <c:v>15999.25</c:v>
                </c:pt>
                <c:pt idx="105" formatCode="General">
                  <c:v>15838.61</c:v>
                </c:pt>
                <c:pt idx="106">
                  <c:v>15641.26</c:v>
                </c:pt>
                <c:pt idx="107">
                  <c:v>15367.58</c:v>
                </c:pt>
                <c:pt idx="108">
                  <c:v>15728.64</c:v>
                </c:pt>
                <c:pt idx="109">
                  <c:v>15347.75</c:v>
                </c:pt>
                <c:pt idx="110">
                  <c:v>15176.44</c:v>
                </c:pt>
                <c:pt idx="111">
                  <c:v>15303.32</c:v>
                </c:pt>
                <c:pt idx="112">
                  <c:v>15548.01</c:v>
                </c:pt>
                <c:pt idx="113">
                  <c:v>15439.92</c:v>
                </c:pt>
                <c:pt idx="114">
                  <c:v>15240.13</c:v>
                </c:pt>
                <c:pt idx="115">
                  <c:v>14825.73</c:v>
                </c:pt>
                <c:pt idx="116">
                  <c:v>14343.08</c:v>
                </c:pt>
                <c:pt idx="117">
                  <c:v>14217.06</c:v>
                </c:pt>
                <c:pt idx="118">
                  <c:v>14349.2</c:v>
                </c:pt>
                <c:pt idx="119">
                  <c:v>13985.51</c:v>
                </c:pt>
                <c:pt idx="120">
                  <c:v>14336.27</c:v>
                </c:pt>
                <c:pt idx="121">
                  <c:v>14464.53</c:v>
                </c:pt>
                <c:pt idx="122">
                  <c:v>14340.53</c:v>
                </c:pt>
                <c:pt idx="123">
                  <c:v>13950.62</c:v>
                </c:pt>
                <c:pt idx="124">
                  <c:v>14324.68</c:v>
                </c:pt>
                <c:pt idx="125">
                  <c:v>14438.52</c:v>
                </c:pt>
                <c:pt idx="126">
                  <c:v>14550.62</c:v>
                </c:pt>
                <c:pt idx="127">
                  <c:v>14719.64</c:v>
                </c:pt>
                <c:pt idx="128">
                  <c:v>14694.08</c:v>
                </c:pt>
                <c:pt idx="129">
                  <c:v>14733.22</c:v>
                </c:pt>
                <c:pt idx="130">
                  <c:v>14937.7</c:v>
                </c:pt>
                <c:pt idx="131">
                  <c:v>14949.36</c:v>
                </c:pt>
                <c:pt idx="132">
                  <c:v>14936.33</c:v>
                </c:pt>
                <c:pt idx="133">
                  <c:v>14806.78</c:v>
                </c:pt>
                <c:pt idx="134">
                  <c:v>14921.59</c:v>
                </c:pt>
                <c:pt idx="135">
                  <c:v>14891.9</c:v>
                </c:pt>
                <c:pt idx="136">
                  <c:v>15000.07</c:v>
                </c:pt>
                <c:pt idx="137">
                  <c:v>14981.69</c:v>
                </c:pt>
                <c:pt idx="138">
                  <c:v>14747.23</c:v>
                </c:pt>
                <c:pt idx="139">
                  <c:v>14777.02</c:v>
                </c:pt>
                <c:pt idx="140">
                  <c:v>14702.2</c:v>
                </c:pt>
                <c:pt idx="141">
                  <c:v>15036.04</c:v>
                </c:pt>
                <c:pt idx="142">
                  <c:v>15020.41</c:v>
                </c:pt>
                <c:pt idx="143">
                  <c:v>15050.28</c:v>
                </c:pt>
                <c:pt idx="144">
                  <c:v>14939.02</c:v>
                </c:pt>
                <c:pt idx="145">
                  <c:v>15197.85</c:v>
                </c:pt>
                <c:pt idx="146">
                  <c:v>15288.97</c:v>
                </c:pt>
                <c:pt idx="147">
                  <c:v>15417.35</c:v>
                </c:pt>
                <c:pt idx="148">
                  <c:v>15420.57</c:v>
                </c:pt>
                <c:pt idx="149">
                  <c:v>15465.45</c:v>
                </c:pt>
                <c:pt idx="150">
                  <c:v>15396.76</c:v>
                </c:pt>
                <c:pt idx="151">
                  <c:v>15408.78</c:v>
                </c:pt>
                <c:pt idx="152">
                  <c:v>15245.14</c:v>
                </c:pt>
                <c:pt idx="153">
                  <c:v>15095.89</c:v>
                </c:pt>
                <c:pt idx="154">
                  <c:v>15069.19</c:v>
                </c:pt>
                <c:pt idx="155">
                  <c:v>15200.04</c:v>
                </c:pt>
                <c:pt idx="156">
                  <c:v>15278.44</c:v>
                </c:pt>
                <c:pt idx="157">
                  <c:v>14926.19</c:v>
                </c:pt>
                <c:pt idx="158">
                  <c:v>14953.63</c:v>
                </c:pt>
                <c:pt idx="159">
                  <c:v>15095.44</c:v>
                </c:pt>
                <c:pt idx="160">
                  <c:v>14801.86</c:v>
                </c:pt>
                <c:pt idx="161">
                  <c:v>14673.04</c:v>
                </c:pt>
                <c:pt idx="162">
                  <c:v>14661.1</c:v>
                </c:pt>
                <c:pt idx="163">
                  <c:v>14677.2</c:v>
                </c:pt>
                <c:pt idx="164">
                  <c:v>14410.05</c:v>
                </c:pt>
                <c:pt idx="165">
                  <c:v>14583.42</c:v>
                </c:pt>
                <c:pt idx="166">
                  <c:v>14807.43</c:v>
                </c:pt>
                <c:pt idx="167">
                  <c:v>14894.41</c:v>
                </c:pt>
                <c:pt idx="168">
                  <c:v>14658.31</c:v>
                </c:pt>
                <c:pt idx="169">
                  <c:v>14670.04</c:v>
                </c:pt>
                <c:pt idx="170">
                  <c:v>14561.76</c:v>
                </c:pt>
                <c:pt idx="171">
                  <c:v>14425.68</c:v>
                </c:pt>
                <c:pt idx="172">
                  <c:v>14549.3</c:v>
                </c:pt>
                <c:pt idx="173">
                  <c:v>14424.52</c:v>
                </c:pt>
                <c:pt idx="174">
                  <c:v>14284.63</c:v>
                </c:pt>
                <c:pt idx="175">
                  <c:v>14118.38</c:v>
                </c:pt>
                <c:pt idx="176">
                  <c:v>13778.19</c:v>
                </c:pt>
                <c:pt idx="177">
                  <c:v>13826.59</c:v>
                </c:pt>
                <c:pt idx="178">
                  <c:v>13466.07</c:v>
                </c:pt>
                <c:pt idx="179">
                  <c:v>13534.26</c:v>
                </c:pt>
                <c:pt idx="180">
                  <c:v>13424.58</c:v>
                </c:pt>
                <c:pt idx="181">
                  <c:v>13300.48</c:v>
                </c:pt>
                <c:pt idx="182">
                  <c:v>13576.52</c:v>
                </c:pt>
                <c:pt idx="183">
                  <c:v>13801.43</c:v>
                </c:pt>
                <c:pt idx="184">
                  <c:v>13892.05</c:v>
                </c:pt>
                <c:pt idx="185">
                  <c:v>13702.28</c:v>
                </c:pt>
                <c:pt idx="186">
                  <c:v>13106.03</c:v>
                </c:pt>
                <c:pt idx="187">
                  <c:v>13081.24</c:v>
                </c:pt>
                <c:pt idx="188">
                  <c:v>12810.73</c:v>
                </c:pt>
                <c:pt idx="189">
                  <c:v>13128.12</c:v>
                </c:pt>
                <c:pt idx="190">
                  <c:v>12966.05</c:v>
                </c:pt>
                <c:pt idx="191">
                  <c:v>13124.68</c:v>
                </c:pt>
                <c:pt idx="192">
                  <c:v>12976.76</c:v>
                </c:pt>
                <c:pt idx="193">
                  <c:v>12946.1</c:v>
                </c:pt>
                <c:pt idx="194">
                  <c:v>12819.2</c:v>
                </c:pt>
                <c:pt idx="195">
                  <c:v>12856.98</c:v>
                </c:pt>
                <c:pt idx="196">
                  <c:v>12666.12</c:v>
                </c:pt>
                <c:pt idx="197">
                  <c:v>12729.05</c:v>
                </c:pt>
                <c:pt idx="198">
                  <c:v>12926.37</c:v>
                </c:pt>
                <c:pt idx="199">
                  <c:v>12788.42</c:v>
                </c:pt>
                <c:pt idx="200">
                  <c:v>12949.75</c:v>
                </c:pt>
                <c:pt idx="201">
                  <c:v>13037.21</c:v>
                </c:pt>
                <c:pt idx="202">
                  <c:v>13100.17</c:v>
                </c:pt>
                <c:pt idx="203">
                  <c:v>12986.6</c:v>
                </c:pt>
                <c:pt idx="204">
                  <c:v>13026.71</c:v>
                </c:pt>
                <c:pt idx="205">
                  <c:v>13223.73</c:v>
                </c:pt>
                <c:pt idx="206">
                  <c:v>13347.76</c:v>
                </c:pt>
                <c:pt idx="207">
                  <c:v>13638.81</c:v>
                </c:pt>
                <c:pt idx="208">
                  <c:v>13503.76</c:v>
                </c:pt>
                <c:pt idx="209">
                  <c:v>14007.56</c:v>
                </c:pt>
                <c:pt idx="210">
                  <c:v>14174.9</c:v>
                </c:pt>
                <c:pt idx="211">
                  <c:v>14546.31</c:v>
                </c:pt>
                <c:pt idx="212">
                  <c:v>14537.35</c:v>
                </c:pt>
                <c:pt idx="213">
                  <c:v>14535.23</c:v>
                </c:pt>
                <c:pt idx="214">
                  <c:v>14504.99</c:v>
                </c:pt>
                <c:pt idx="215">
                  <c:v>14449.39</c:v>
                </c:pt>
                <c:pt idx="216">
                  <c:v>14542.2</c:v>
                </c:pt>
                <c:pt idx="217">
                  <c:v>14608.54</c:v>
                </c:pt>
                <c:pt idx="218" formatCode="General">
                  <c:v>14784</c:v>
                </c:pt>
                <c:pt idx="219" formatCode="General">
                  <c:v>14778.51</c:v>
                </c:pt>
                <c:pt idx="220" formatCode="General">
                  <c:v>14556.87</c:v>
                </c:pt>
                <c:pt idx="221" formatCode="General">
                  <c:v>14709.64</c:v>
                </c:pt>
                <c:pt idx="222" formatCode="General">
                  <c:v>14879.55</c:v>
                </c:pt>
                <c:pt idx="223" formatCode="General">
                  <c:v>15012.8</c:v>
                </c:pt>
                <c:pt idx="224" formatCode="General">
                  <c:v>14970.68</c:v>
                </c:pt>
                <c:pt idx="225" formatCode="General">
                  <c:v>14980.74</c:v>
                </c:pt>
                <c:pt idx="226" formatCode="General">
                  <c:v>14728.88</c:v>
                </c:pt>
                <c:pt idx="227" formatCode="General">
                  <c:v>14630.01</c:v>
                </c:pt>
                <c:pt idx="228" formatCode="General">
                  <c:v>14553.04</c:v>
                </c:pt>
                <c:pt idx="229" formatCode="General">
                  <c:v>14705.43</c:v>
                </c:pt>
                <c:pt idx="230" formatCode="General">
                  <c:v>14612.59</c:v>
                </c:pt>
                <c:pt idx="231" formatCode="General">
                  <c:v>14522.96</c:v>
                </c:pt>
                <c:pt idx="232" formatCode="General">
                  <c:v>14739.36</c:v>
                </c:pt>
                <c:pt idx="233" formatCode="General">
                  <c:v>14734.13</c:v>
                </c:pt>
                <c:pt idx="234" formatCode="General">
                  <c:v>14528.55</c:v>
                </c:pt>
                <c:pt idx="235" formatCode="General">
                  <c:v>14433.32</c:v>
                </c:pt>
                <c:pt idx="236" formatCode="General">
                  <c:v>14170.03</c:v>
                </c:pt>
                <c:pt idx="237" formatCode="General">
                  <c:v>14234.4</c:v>
                </c:pt>
                <c:pt idx="238" formatCode="General">
                  <c:v>14442.94</c:v>
                </c:pt>
                <c:pt idx="239" formatCode="General">
                  <c:v>14271.63</c:v>
                </c:pt>
                <c:pt idx="240" formatCode="General">
                  <c:v>14285.13</c:v>
                </c:pt>
                <c:pt idx="241" formatCode="General">
                  <c:v>14328.43</c:v>
                </c:pt>
                <c:pt idx="242" formatCode="General">
                  <c:v>14173.1</c:v>
                </c:pt>
                <c:pt idx="243" formatCode="General">
                  <c:v>14085.02</c:v>
                </c:pt>
                <c:pt idx="244" formatCode="General">
                  <c:v>14137.69</c:v>
                </c:pt>
                <c:pt idx="245" formatCode="General">
                  <c:v>14224.12</c:v>
                </c:pt>
                <c:pt idx="246" formatCode="General">
                  <c:v>14199.13</c:v>
                </c:pt>
                <c:pt idx="247" formatCode="General">
                  <c:v>14301.05</c:v>
                </c:pt>
                <c:pt idx="248" formatCode="General">
                  <c:v>14373.34</c:v>
                </c:pt>
                <c:pt idx="249" formatCode="General">
                  <c:v>14752.21</c:v>
                </c:pt>
                <c:pt idx="250" formatCode="General">
                  <c:v>14802.96</c:v>
                </c:pt>
                <c:pt idx="251" formatCode="General">
                  <c:v>14751.44</c:v>
                </c:pt>
                <c:pt idx="252" formatCode="General">
                  <c:v>14731.64</c:v>
                </c:pt>
                <c:pt idx="253" formatCode="General">
                  <c:v>14824.13</c:v>
                </c:pt>
                <c:pt idx="254" formatCode="General">
                  <c:v>14927.01</c:v>
                </c:pt>
                <c:pt idx="255" formatCode="General">
                  <c:v>14932.93</c:v>
                </c:pt>
                <c:pt idx="256" formatCode="General">
                  <c:v>15493.82</c:v>
                </c:pt>
                <c:pt idx="257" formatCode="General">
                  <c:v>15265.2</c:v>
                </c:pt>
                <c:pt idx="258" formatCode="General">
                  <c:v>15420.13</c:v>
                </c:pt>
                <c:pt idx="259" formatCode="General">
                  <c:v>15595.16</c:v>
                </c:pt>
                <c:pt idx="260" formatCode="General">
                  <c:v>15602.66</c:v>
                </c:pt>
                <c:pt idx="261" formatCode="General">
                  <c:v>15392.82</c:v>
                </c:pt>
                <c:pt idx="262" formatCode="General">
                  <c:v>15400.91</c:v>
                </c:pt>
                <c:pt idx="263" formatCode="General">
                  <c:v>15618.17</c:v>
                </c:pt>
                <c:pt idx="264" formatCode="General">
                  <c:v>15598.71</c:v>
                </c:pt>
                <c:pt idx="265" formatCode="General">
                  <c:v>15586.65</c:v>
                </c:pt>
                <c:pt idx="266" formatCode="General">
                  <c:v>15544.28</c:v>
                </c:pt>
                <c:pt idx="267" formatCode="General">
                  <c:v>15654.48</c:v>
                </c:pt>
                <c:pt idx="268" formatCode="General">
                  <c:v>15432.89</c:v>
                </c:pt>
                <c:pt idx="269" formatCode="General">
                  <c:v>15550.5</c:v>
                </c:pt>
                <c:pt idx="270" formatCode="General">
                  <c:v>15479.7</c:v>
                </c:pt>
                <c:pt idx="271" formatCode="General">
                  <c:v>15551.23</c:v>
                </c:pt>
                <c:pt idx="272" formatCode="General">
                  <c:v>15563</c:v>
                </c:pt>
                <c:pt idx="273" formatCode="General">
                  <c:v>15418.77</c:v>
                </c:pt>
                <c:pt idx="274" formatCode="General">
                  <c:v>15615.41</c:v>
                </c:pt>
                <c:pt idx="275" formatCode="General">
                  <c:v>15503.79</c:v>
                </c:pt>
                <c:pt idx="276" formatCode="General">
                  <c:v>15598.49</c:v>
                </c:pt>
                <c:pt idx="277" formatCode="General">
                  <c:v>15598.72</c:v>
                </c:pt>
                <c:pt idx="278" formatCode="General">
                  <c:v>15608.42</c:v>
                </c:pt>
                <c:pt idx="279" formatCode="General">
                  <c:v>15763.51</c:v>
                </c:pt>
                <c:pt idx="280" formatCode="General">
                  <c:v>15857.89</c:v>
                </c:pt>
                <c:pt idx="281" formatCode="General">
                  <c:v>15818.2</c:v>
                </c:pt>
                <c:pt idx="282" formatCode="General">
                  <c:v>15770.66</c:v>
                </c:pt>
                <c:pt idx="283" formatCode="General">
                  <c:v>15526.2</c:v>
                </c:pt>
                <c:pt idx="284" formatCode="General">
                  <c:v>15560.49</c:v>
                </c:pt>
                <c:pt idx="285" formatCode="General">
                  <c:v>15360.42</c:v>
                </c:pt>
                <c:pt idx="286" formatCode="General">
                  <c:v>15387.59</c:v>
                </c:pt>
                <c:pt idx="287" formatCode="General">
                  <c:v>15221.12</c:v>
                </c:pt>
                <c:pt idx="288" formatCode="General">
                  <c:v>15452.96</c:v>
                </c:pt>
                <c:pt idx="289" formatCode="General">
                  <c:v>15419.97</c:v>
                </c:pt>
                <c:pt idx="290" formatCode="General">
                  <c:v>15513.45</c:v>
                </c:pt>
                <c:pt idx="291" formatCode="General">
                  <c:v>15760.46</c:v>
                </c:pt>
                <c:pt idx="292" formatCode="General">
                  <c:v>15863.95</c:v>
                </c:pt>
                <c:pt idx="293" formatCode="General">
                  <c:v>15914.7</c:v>
                </c:pt>
                <c:pt idx="294" formatCode="General">
                  <c:v>15830.31</c:v>
                </c:pt>
                <c:pt idx="295" formatCode="General">
                  <c:v>15701.48</c:v>
                </c:pt>
                <c:pt idx="296" formatCode="General">
                  <c:v>15769.76</c:v>
                </c:pt>
                <c:pt idx="297" formatCode="General">
                  <c:v>15849.43</c:v>
                </c:pt>
                <c:pt idx="298" formatCode="General">
                  <c:v>15868.06</c:v>
                </c:pt>
                <c:pt idx="299" formatCode="General">
                  <c:v>15810.77</c:v>
                </c:pt>
                <c:pt idx="300" formatCode="General">
                  <c:v>15836.5</c:v>
                </c:pt>
                <c:pt idx="301" formatCode="General">
                  <c:v>15876.17</c:v>
                </c:pt>
                <c:pt idx="302" formatCode="General">
                  <c:v>15913.88</c:v>
                </c:pt>
                <c:pt idx="303" formatCode="General">
                  <c:v>15932.97</c:v>
                </c:pt>
                <c:pt idx="304" formatCode="General">
                  <c:v>15804.76</c:v>
                </c:pt>
                <c:pt idx="305" formatCode="General">
                  <c:v>15929.43</c:v>
                </c:pt>
                <c:pt idx="306" formatCode="General">
                  <c:v>15963.55</c:v>
                </c:pt>
                <c:pt idx="307" formatCode="General">
                  <c:v>15869.44</c:v>
                </c:pt>
                <c:pt idx="308" formatCode="General">
                  <c:v>15770.47</c:v>
                </c:pt>
                <c:pt idx="309" formatCode="General">
                  <c:v>15707.52</c:v>
                </c:pt>
                <c:pt idx="310" formatCode="General">
                  <c:v>15602.99</c:v>
                </c:pt>
                <c:pt idx="311" formatCode="General">
                  <c:v>15626.87</c:v>
                </c:pt>
                <c:pt idx="312" formatCode="General">
                  <c:v>15370.73</c:v>
                </c:pt>
                <c:pt idx="313" formatCode="General">
                  <c:v>15374.63</c:v>
                </c:pt>
                <c:pt idx="314" formatCode="General">
                  <c:v>15411.49</c:v>
                </c:pt>
                <c:pt idx="315" formatCode="General">
                  <c:v>15579.18</c:v>
                </c:pt>
                <c:pt idx="316" formatCode="General">
                  <c:v>15636.48</c:v>
                </c:pt>
                <c:pt idx="317" formatCode="General">
                  <c:v>15553.41</c:v>
                </c:pt>
                <c:pt idx="318" formatCode="General">
                  <c:v>15609.03</c:v>
                </c:pt>
                <c:pt idx="319" formatCode="General">
                  <c:v>15626.07</c:v>
                </c:pt>
                <c:pt idx="320" formatCode="General">
                  <c:v>15699.57</c:v>
                </c:pt>
                <c:pt idx="321" formatCode="General">
                  <c:v>15727.7</c:v>
                </c:pt>
                <c:pt idx="322" formatCode="General">
                  <c:v>15641.76</c:v>
                </c:pt>
                <c:pt idx="323" formatCode="General">
                  <c:v>15514.64</c:v>
                </c:pt>
                <c:pt idx="324" formatCode="General">
                  <c:v>15502.36</c:v>
                </c:pt>
                <c:pt idx="325" formatCode="General">
                  <c:v>15475.05</c:v>
                </c:pt>
                <c:pt idx="326" formatCode="General">
                  <c:v>15673.9</c:v>
                </c:pt>
                <c:pt idx="327" formatCode="General">
                  <c:v>15925.29</c:v>
                </c:pt>
                <c:pt idx="328" formatCode="General">
                  <c:v>16101.88</c:v>
                </c:pt>
                <c:pt idx="329" formatCode="General">
                  <c:v>16174.92</c:v>
                </c:pt>
                <c:pt idx="330" formatCode="General">
                  <c:v>16180.89</c:v>
                </c:pt>
                <c:pt idx="331" formatCode="General">
                  <c:v>16188.03</c:v>
                </c:pt>
                <c:pt idx="332" formatCode="General">
                  <c:v>16159.32</c:v>
                </c:pt>
                <c:pt idx="333" formatCode="General">
                  <c:v>16292</c:v>
                </c:pt>
                <c:pt idx="334" formatCode="General">
                  <c:v>16505.05</c:v>
                </c:pt>
                <c:pt idx="335" formatCode="General">
                  <c:v>16636.3</c:v>
                </c:pt>
                <c:pt idx="336" formatCode="General">
                  <c:v>16622.740000000002</c:v>
                </c:pt>
                <c:pt idx="337" formatCode="General">
                  <c:v>16578.96</c:v>
                </c:pt>
                <c:pt idx="338" formatCode="General">
                  <c:v>16512.650000000001</c:v>
                </c:pt>
                <c:pt idx="339" formatCode="General">
                  <c:v>16706.91</c:v>
                </c:pt>
                <c:pt idx="340" formatCode="General">
                  <c:v>16714.43</c:v>
                </c:pt>
                <c:pt idx="341" formatCode="General">
                  <c:v>16761.66</c:v>
                </c:pt>
                <c:pt idx="342" formatCode="General">
                  <c:v>16922.48</c:v>
                </c:pt>
                <c:pt idx="343" formatCode="General">
                  <c:v>16733.689999999999</c:v>
                </c:pt>
                <c:pt idx="344" formatCode="General">
                  <c:v>16886.400000000001</c:v>
                </c:pt>
                <c:pt idx="345" formatCode="General">
                  <c:v>16955.37</c:v>
                </c:pt>
                <c:pt idx="346" formatCode="General">
                  <c:v>17216.599999999999</c:v>
                </c:pt>
                <c:pt idx="347" formatCode="General">
                  <c:v>17238.14</c:v>
                </c:pt>
                <c:pt idx="348" formatCode="General">
                  <c:v>17334.98</c:v>
                </c:pt>
                <c:pt idx="349" formatCode="General">
                  <c:v>17288.91</c:v>
                </c:pt>
                <c:pt idx="350" formatCode="General">
                  <c:v>17274.560000000001</c:v>
                </c:pt>
                <c:pt idx="351" formatCode="General">
                  <c:v>17184.91</c:v>
                </c:pt>
                <c:pt idx="352" formatCode="General">
                  <c:v>17202.400000000001</c:v>
                </c:pt>
                <c:pt idx="353" formatCode="General">
                  <c:v>17059.240000000002</c:v>
                </c:pt>
                <c:pt idx="354" formatCode="General">
                  <c:v>16887.900000000001</c:v>
                </c:pt>
                <c:pt idx="355" formatCode="General">
                  <c:v>16935.63</c:v>
                </c:pt>
                <c:pt idx="356" formatCode="General">
                  <c:v>16942.3</c:v>
                </c:pt>
                <c:pt idx="357" formatCode="General">
                  <c:v>16915.54</c:v>
                </c:pt>
                <c:pt idx="358" formatCode="General">
                  <c:v>17084.2</c:v>
                </c:pt>
                <c:pt idx="359" formatCode="General">
                  <c:v>17140.77</c:v>
                </c:pt>
                <c:pt idx="360" formatCode="General">
                  <c:v>17056.43</c:v>
                </c:pt>
                <c:pt idx="361" formatCode="General">
                  <c:v>16762.169999999998</c:v>
                </c:pt>
                <c:pt idx="362" formatCode="General">
                  <c:v>16664.21</c:v>
                </c:pt>
                <c:pt idx="363" formatCode="General">
                  <c:v>16652.8</c:v>
                </c:pt>
                <c:pt idx="364" formatCode="General">
                  <c:v>16898.91</c:v>
                </c:pt>
                <c:pt idx="365" formatCode="General">
                  <c:v>16962.03</c:v>
                </c:pt>
                <c:pt idx="366" formatCode="General">
                  <c:v>17061.400000000001</c:v>
                </c:pt>
                <c:pt idx="367" formatCode="General">
                  <c:v>17283.71</c:v>
                </c:pt>
                <c:pt idx="368" formatCode="General">
                  <c:v>17334.29</c:v>
                </c:pt>
                <c:pt idx="369" formatCode="General">
                  <c:v>17227.91</c:v>
                </c:pt>
                <c:pt idx="370" formatCode="General">
                  <c:v>17116.439999999999</c:v>
                </c:pt>
                <c:pt idx="371" formatCode="General">
                  <c:v>17164.89</c:v>
                </c:pt>
                <c:pt idx="372" formatCode="General">
                  <c:v>17030.7</c:v>
                </c:pt>
                <c:pt idx="373" formatCode="General">
                  <c:v>17033.61</c:v>
                </c:pt>
                <c:pt idx="374" formatCode="General">
                  <c:v>17198.89</c:v>
                </c:pt>
                <c:pt idx="375" formatCode="General">
                  <c:v>17162.55</c:v>
                </c:pt>
                <c:pt idx="376" formatCode="General">
                  <c:v>17241.82</c:v>
                </c:pt>
                <c:pt idx="377" formatCode="General">
                  <c:v>17292.93</c:v>
                </c:pt>
                <c:pt idx="378" formatCode="General">
                  <c:v>17145.43</c:v>
                </c:pt>
                <c:pt idx="379" formatCode="General">
                  <c:v>17212.87</c:v>
                </c:pt>
                <c:pt idx="380" formatCode="General">
                  <c:v>16893.73</c:v>
                </c:pt>
                <c:pt idx="381" formatCode="General">
                  <c:v>16843.68</c:v>
                </c:pt>
                <c:pt idx="382" formatCode="General">
                  <c:v>16996</c:v>
                </c:pt>
                <c:pt idx="383" formatCode="General">
                  <c:v>16877.07</c:v>
                </c:pt>
                <c:pt idx="384" formatCode="General">
                  <c:v>16870.939999999999</c:v>
                </c:pt>
                <c:pt idx="385" formatCode="General">
                  <c:v>16634.7</c:v>
                </c:pt>
                <c:pt idx="386" formatCode="General">
                  <c:v>16601.25</c:v>
                </c:pt>
                <c:pt idx="387" formatCode="General">
                  <c:v>16393.66</c:v>
                </c:pt>
                <c:pt idx="388" formatCode="General">
                  <c:v>16454.8</c:v>
                </c:pt>
                <c:pt idx="389" formatCode="General">
                  <c:v>16446.78</c:v>
                </c:pt>
                <c:pt idx="390" formatCode="General">
                  <c:v>16516.66</c:v>
                </c:pt>
                <c:pt idx="391" formatCode="General">
                  <c:v>16381.31</c:v>
                </c:pt>
                <c:pt idx="392" formatCode="General">
                  <c:v>16381.49</c:v>
                </c:pt>
                <c:pt idx="393" formatCode="General">
                  <c:v>16437.61</c:v>
                </c:pt>
                <c:pt idx="394" formatCode="General">
                  <c:v>16576.900000000001</c:v>
                </c:pt>
                <c:pt idx="395" formatCode="General">
                  <c:v>16770.87</c:v>
                </c:pt>
                <c:pt idx="396" formatCode="General">
                  <c:v>16481.580000000002</c:v>
                </c:pt>
                <c:pt idx="397" formatCode="General">
                  <c:v>16509.259999999998</c:v>
                </c:pt>
                <c:pt idx="398" formatCode="General">
                  <c:v>16623.650000000001</c:v>
                </c:pt>
                <c:pt idx="399" formatCode="General">
                  <c:v>16719.82</c:v>
                </c:pt>
                <c:pt idx="400" formatCode="General">
                  <c:v>16634.509999999998</c:v>
                </c:pt>
                <c:pt idx="401" formatCode="General">
                  <c:v>16644.939999999999</c:v>
                </c:pt>
                <c:pt idx="402" formatCode="General">
                  <c:v>16789.689999999999</c:v>
                </c:pt>
                <c:pt idx="403" formatCode="General">
                  <c:v>16791.61</c:v>
                </c:pt>
                <c:pt idx="404" formatCode="General">
                  <c:v>16738.16</c:v>
                </c:pt>
                <c:pt idx="405" formatCode="General">
                  <c:v>16619.14</c:v>
                </c:pt>
                <c:pt idx="406" formatCode="General">
                  <c:v>16576.02</c:v>
                </c:pt>
                <c:pt idx="407" formatCode="General">
                  <c:v>16432.95</c:v>
                </c:pt>
                <c:pt idx="408" formatCode="General">
                  <c:v>16572.71</c:v>
                </c:pt>
                <c:pt idx="409" formatCode="General">
                  <c:v>16581.509999999998</c:v>
                </c:pt>
                <c:pt idx="410" formatCode="General">
                  <c:v>16807.560000000001</c:v>
                </c:pt>
                <c:pt idx="411" formatCode="General">
                  <c:v>16920.919999999998</c:v>
                </c:pt>
                <c:pt idx="412" formatCode="General">
                  <c:v>16698.240000000002</c:v>
                </c:pt>
                <c:pt idx="413" formatCode="General">
                  <c:v>16636.32</c:v>
                </c:pt>
                <c:pt idx="414" formatCode="General">
                  <c:v>16534.75</c:v>
                </c:pt>
                <c:pt idx="415" formatCode="General">
                  <c:v>16316.67</c:v>
                </c:pt>
                <c:pt idx="416" formatCode="General">
                  <c:v>16344.48</c:v>
                </c:pt>
                <c:pt idx="417" formatCode="General">
                  <c:v>16452.23</c:v>
                </c:pt>
                <c:pt idx="418" formatCode="General">
                  <c:v>16276.07</c:v>
                </c:pt>
                <c:pt idx="419" formatCode="General">
                  <c:v>16310.36</c:v>
                </c:pt>
                <c:pt idx="420" formatCode="General">
                  <c:v>16353.74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94-4041-AB12-D31F2B223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212600472"/>
        <c:scaling>
          <c:orientation val="minMax"/>
        </c:scaling>
        <c:delete val="0"/>
        <c:axPos val="b"/>
        <c:majorGridlines/>
        <c:numFmt formatCode="e&quot;年&quot;m&quot;月&quot;d&quot;日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1"/>
        <c:crosses val="autoZero"/>
        <c:auto val="0"/>
        <c:lblOffset val="100"/>
        <c:baseTimeUnit val="days"/>
        <c:majorUnit val="2"/>
        <c:majorTimeUnit val="days"/>
        <c:minorUnit val="7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/>
                  <a:t>借券餘額</a:t>
                </a:r>
              </a:p>
            </c:rich>
          </c:tx>
          <c:layout>
            <c:manualLayout>
              <c:xMode val="edge"/>
              <c:yMode val="edge"/>
              <c:x val="2.3597824463765519E-2"/>
              <c:y val="3.6298202513288344E-2"/>
            </c:manualLayout>
          </c:layout>
          <c:overlay val="0"/>
        </c:title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212600472"/>
        <c:crosses val="autoZero"/>
        <c:crossBetween val="between"/>
        <c:majorUnit val="50000000000"/>
        <c:minorUnit val="50000000000"/>
        <c:dispUnits>
          <c:builtInUnit val="billions"/>
          <c:dispUnitsLbl>
            <c:layout>
              <c:manualLayout>
                <c:xMode val="edge"/>
                <c:yMode val="edge"/>
                <c:x val="1.3612400092698885E-2"/>
                <c:y val="0.13341048408228839"/>
              </c:manualLayout>
            </c:layout>
            <c:tx>
              <c:rich>
                <a:bodyPr rot="0" vert="wordArtVertRtl"/>
                <a:lstStyle/>
                <a:p>
                  <a:pPr>
                    <a:defRPr/>
                  </a:pPr>
                  <a:endParaRPr lang="en-US"/>
                </a:p>
                <a:p>
                  <a:pPr>
                    <a:defRPr/>
                  </a:pPr>
                  <a:r>
                    <a:rPr lang="en-US"/>
                    <a:t>(</a:t>
                  </a:r>
                  <a:r>
                    <a:rPr lang="zh-TW"/>
                    <a:t>十億</a:t>
                  </a:r>
                  <a:r>
                    <a:rPr lang="en-US"/>
                    <a:t>)</a:t>
                  </a:r>
                  <a:endParaRPr lang="zh-TW"/>
                </a:p>
              </c:rich>
            </c:tx>
          </c:dispUnitsLbl>
        </c:dispUnits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6000"/>
        </c:scaling>
        <c:delete val="0"/>
        <c:axPos val="r"/>
        <c:majorGridlines/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en-US"/>
                  <a:t>TAIEX</a:t>
                </a:r>
                <a:endParaRPr lang="zh-TW"/>
              </a:p>
              <a:p>
                <a:pPr algn="ctr" rtl="0">
                  <a:defRPr/>
                </a:pPr>
                <a:endParaRPr lang="zh-TW"/>
              </a:p>
            </c:rich>
          </c:tx>
          <c:layout>
            <c:manualLayout>
              <c:xMode val="edge"/>
              <c:yMode val="edge"/>
              <c:x val="0.77166219024580651"/>
              <c:y val="3.6298202513288344E-2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 rot="-60000"/>
          <a:lstStyle/>
          <a:p>
            <a:pPr>
              <a:defRPr sz="1200"/>
            </a:pPr>
            <a:endParaRPr lang="zh-TW"/>
          </a:p>
        </c:txPr>
        <c:crossAx val="3"/>
        <c:crosses val="max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84975364264174957"/>
          <c:y val="0.12939706420004946"/>
          <c:w val="0.13569221209708476"/>
          <c:h val="0.5942211272611102"/>
        </c:manualLayout>
      </c:layout>
      <c:overlay val="0"/>
      <c:txPr>
        <a:bodyPr/>
        <a:lstStyle/>
        <a:p>
          <a:pPr>
            <a:defRPr sz="1200" b="1"/>
          </a:pPr>
          <a:endParaRPr lang="zh-TW"/>
        </a:p>
      </c:txPr>
    </c:legend>
    <c:plotVisOnly val="1"/>
    <c:dispBlanksAs val="zero"/>
    <c:showDLblsOverMax val="0"/>
  </c:chart>
  <c:txPr>
    <a:bodyPr/>
    <a:lstStyle/>
    <a:p>
      <a:pPr>
        <a:defRPr sz="1100"/>
      </a:pPr>
      <a:endParaRPr lang="zh-TW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0.51755</cdr:x>
      <cdr:y>0.48642</cdr:y>
    </cdr:from>
    <cdr:to>
      <cdr:x>0.72445</cdr:x>
      <cdr:y>0.70105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:a16="http://schemas.microsoft.com/office/drawing/2014/main" id="{29AB4C68-71D6-4DE0-3D75-C00FA149476D}"/>
            </a:ext>
          </a:extLst>
        </cdr:cNvPr>
        <cdr:cNvSpPr txBox="1"/>
      </cdr:nvSpPr>
      <cdr:spPr>
        <a:xfrm xmlns:a="http://schemas.openxmlformats.org/drawingml/2006/main">
          <a:off x="2287382" y="20723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0.44549</cdr:x>
      <cdr:y>0.46443</cdr:y>
    </cdr:from>
    <cdr:to>
      <cdr:x>0.65239</cdr:x>
      <cdr:y>0.67906</cdr:y>
    </cdr:to>
    <cdr:sp macro="" textlink="">
      <cdr:nvSpPr>
        <cdr:cNvPr id="3" name="文字方塊 2">
          <a:extLst xmlns:a="http://schemas.openxmlformats.org/drawingml/2006/main">
            <a:ext uri="{FF2B5EF4-FFF2-40B4-BE49-F238E27FC236}">
              <a16:creationId xmlns:a16="http://schemas.microsoft.com/office/drawing/2014/main" id="{AAF54CAE-1967-3640-7F32-B3D5D75F4438}"/>
            </a:ext>
          </a:extLst>
        </cdr:cNvPr>
        <cdr:cNvSpPr txBox="1"/>
      </cdr:nvSpPr>
      <cdr:spPr>
        <a:xfrm xmlns:a="http://schemas.openxmlformats.org/drawingml/2006/main">
          <a:off x="1968883" y="19786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7A4C5-F0B8-DD40-A01A-B96BEE45E953}" type="datetimeFigureOut">
              <a:rPr lang="en-TW" smtClean="0"/>
              <a:t>10/18/2023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6A31-D2F0-C44C-A30A-B4652EE629D5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1003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192" y="6586881"/>
            <a:ext cx="539808" cy="365125"/>
          </a:xfrm>
        </p:spPr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2" y="1433384"/>
            <a:ext cx="10715844" cy="45102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412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608" y="1407555"/>
            <a:ext cx="11144213" cy="4943818"/>
          </a:xfrm>
        </p:spPr>
        <p:txBody>
          <a:bodyPr/>
          <a:lstStyle/>
          <a:p>
            <a:pPr lvl="0"/>
            <a:r>
              <a:rPr lang="zh-TW" altLang="en-US" dirty="0"/>
              <a:t>按一下新增文字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0124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479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63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129" y="1283987"/>
            <a:ext cx="5482039" cy="4518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7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2030" y="1209376"/>
            <a:ext cx="5593492" cy="4659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8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55600" cy="41112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24000" y="223594"/>
            <a:ext cx="10214919" cy="836799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標題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937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2192" y="6586881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00BB6D-69DD-694C-F3D0-CD6B39E5E715}"/>
              </a:ext>
            </a:extLst>
          </p:cNvPr>
          <p:cNvSpPr txBox="1">
            <a:spLocks/>
          </p:cNvSpPr>
          <p:nvPr userDrawn="1"/>
        </p:nvSpPr>
        <p:spPr>
          <a:xfrm>
            <a:off x="-129215" y="6586881"/>
            <a:ext cx="282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W"/>
            </a:defPPr>
            <a:lvl1pPr marL="0" algn="r" defTabSz="914400" rtl="0" eaLnBrk="1" latinLnBrk="0" hangingPunct="1">
              <a:defRPr sz="9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Taiwan Stock Exchange @Copyright 2023</a:t>
            </a:r>
          </a:p>
        </p:txBody>
      </p:sp>
      <p:pic>
        <p:nvPicPr>
          <p:cNvPr id="7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3" r:id="rId7"/>
    <p:sldLayoutId id="2147483734" r:id="rId8"/>
    <p:sldLayoutId id="2147483736" r:id="rId9"/>
    <p:sldLayoutId id="2147483735" r:id="rId10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rket-regulation.twse.com.tw/TW/law/DAT0201.aspx?FLCODE=FL007376" TargetMode="Externa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ABA25-E496-52A0-7283-4ECA371142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42428" y="3790959"/>
            <a:ext cx="5803072" cy="763381"/>
          </a:xfrm>
        </p:spPr>
        <p:txBody>
          <a:bodyPr anchor="t">
            <a:normAutofit/>
          </a:bodyPr>
          <a:lstStyle/>
          <a:p>
            <a:endParaRPr lang="en-TW" sz="28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8EEF03-D0C2-D873-0D9D-C150312C1648}"/>
              </a:ext>
            </a:extLst>
          </p:cNvPr>
          <p:cNvSpPr txBox="1"/>
          <p:nvPr/>
        </p:nvSpPr>
        <p:spPr>
          <a:xfrm>
            <a:off x="2927838" y="2641952"/>
            <a:ext cx="878387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4305300" algn="l"/>
              </a:tabLst>
            </a:pPr>
            <a:r>
              <a:rPr lang="zh-TW" altLang="en-US" sz="4800" b="1" kern="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有價證券借貸</a:t>
            </a:r>
            <a:r>
              <a:rPr lang="zh-TW" altLang="en-US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暨款項借貸</a:t>
            </a:r>
            <a:endParaRPr lang="en-US" altLang="zh-TW" sz="4800" b="1" kern="100" dirty="0" smtClean="0">
              <a:solidFill>
                <a:srgbClr val="CC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r>
              <a:rPr lang="zh-TW" altLang="en-US" sz="4800" b="1" kern="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宣導</a:t>
            </a:r>
            <a:r>
              <a:rPr lang="zh-TW" altLang="zh-TW" sz="4800" b="1" kern="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zh-TW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4800" b="1" kern="100" dirty="0" smtClean="0">
              <a:solidFill>
                <a:srgbClr val="CC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endParaRPr lang="en-US" altLang="zh-TW" sz="4800" b="1" kern="100" dirty="0">
              <a:solidFill>
                <a:srgbClr val="CC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endParaRPr lang="en-US" altLang="zh-TW" sz="4800" b="1" kern="100" dirty="0" smtClean="0">
              <a:solidFill>
                <a:srgbClr val="CC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r>
              <a:rPr lang="zh-TW" altLang="en-US" sz="4800" b="1" kern="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800" b="1" kern="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臺灣證券交易所</a:t>
            </a:r>
            <a:endParaRPr lang="en-US" altLang="zh-TW" sz="3200" b="1" kern="1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r>
              <a:rPr lang="zh-TW" altLang="en-US" sz="32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2023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3200" b="1" kern="1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endParaRPr lang="en-US" altLang="zh-TW" sz="48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endParaRPr lang="en-US" altLang="zh-TW" sz="48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r>
              <a:rPr lang="zh-TW" altLang="en-US" sz="48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8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endParaRPr lang="en-US" altLang="zh-TW" sz="48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endParaRPr lang="en-US" altLang="zh-TW" sz="4800" b="1" kern="1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305300" algn="l"/>
              </a:tabLst>
            </a:pPr>
            <a:endParaRPr lang="zh-TW" altLang="zh-TW" sz="4800" b="1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TW" sz="3200" dirty="0">
              <a:solidFill>
                <a:srgbClr val="FF0000"/>
              </a:solidFill>
              <a:latin typeface="+mj-lt"/>
              <a:ea typeface="Adobe Fan Heiti Std B" panose="020B0700000000000000" pitchFamily="34" charset="-12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00BB6D-69DD-694C-F3D0-CD6B39E5E715}"/>
              </a:ext>
            </a:extLst>
          </p:cNvPr>
          <p:cNvSpPr txBox="1">
            <a:spLocks/>
          </p:cNvSpPr>
          <p:nvPr/>
        </p:nvSpPr>
        <p:spPr>
          <a:xfrm>
            <a:off x="-129215" y="6586881"/>
            <a:ext cx="282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TW"/>
            </a:defPPr>
            <a:lvl1pPr marL="0" algn="r" defTabSz="914400" rtl="0" eaLnBrk="1" latinLnBrk="0" hangingPunct="1">
              <a:defRPr sz="9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Taiwan Stock Exchange @Copyright 2023</a:t>
            </a:r>
          </a:p>
        </p:txBody>
      </p:sp>
      <p:pic>
        <p:nvPicPr>
          <p:cNvPr id="16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73A73EB-ECAE-0091-9546-6149ADE0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9215" y="-4436"/>
            <a:ext cx="4756144" cy="41110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48000" y="174567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zh-TW" altLang="en-US" sz="5400" b="1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ourier New" panose="02070309020205020404" pitchFamily="49" charset="0"/>
              </a:rPr>
              <a:t>    </a:t>
            </a:r>
            <a:endParaRPr lang="en-US" altLang="zh-TW" sz="5400" b="1" kern="1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3"/>
            <a:ext cx="11804821" cy="529098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10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82630" y="3726198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4965551" y="3588385"/>
            <a:ext cx="990262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4970834" y="3699133"/>
            <a:ext cx="940849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184842" y="3882911"/>
            <a:ext cx="602573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116749" y="3123898"/>
            <a:ext cx="13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608290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借取 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日交割款項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en-US" altLang="zh-TW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型：以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買進證券</a:t>
            </a:r>
            <a:r>
              <a:rPr lang="zh-TW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提供擔保借取交割款項， 原則上不須另提擔保</a:t>
            </a:r>
            <a:endParaRPr lang="en-US" altLang="zh-TW" sz="20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zh-TW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半年型：可以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zh-TW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已持有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庫存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商品提供擔保</a:t>
            </a:r>
            <a:endParaRPr lang="en-US" altLang="zh-TW" sz="20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3539235" y="1546698"/>
            <a:ext cx="656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/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04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3"/>
            <a:ext cx="11804821" cy="529098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11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4965551" y="3588385"/>
            <a:ext cx="990262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4970834" y="3699133"/>
            <a:ext cx="940849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184842" y="3882911"/>
            <a:ext cx="602573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116749" y="3123898"/>
            <a:ext cx="13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199729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9829" y="4965229"/>
            <a:ext cx="699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申請作業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與證券商就相關事項進行約定並簽署借貸契約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客戶提供擔保品，證券商據以評估可借款額度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34328" y="1773644"/>
            <a:ext cx="1196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b="1" dirty="0">
              <a:solidFill>
                <a:srgbClr val="000000"/>
              </a:solidFill>
            </a:endParaRPr>
          </a:p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r>
              <a:rPr lang="zh-TW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b="1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3"/>
            <a:ext cx="11804821" cy="529098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買進交割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12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127341" y="3588385"/>
            <a:ext cx="1040874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5127340" y="3652864"/>
            <a:ext cx="1000331" cy="95694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311572" y="3882911"/>
            <a:ext cx="687132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934441" y="4821949"/>
            <a:ext cx="7022785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en-US" altLang="zh-TW" sz="20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pPr lvl="0" defTabSz="457200"/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借款生效，支應客戶買進交割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融通撥款用於買進交割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借款開始計息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solidFill>
                <a:srgbClr val="000000"/>
              </a:solidFill>
            </a:endParaRP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22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3"/>
            <a:ext cx="12192000" cy="529098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買進交割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13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495296" y="3588385"/>
            <a:ext cx="1025005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5547879" y="3666468"/>
            <a:ext cx="941318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713510" y="3893918"/>
            <a:ext cx="676309" cy="412514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887892" y="3569339"/>
            <a:ext cx="959857" cy="1092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939244" y="3666469"/>
            <a:ext cx="908505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186394" y="3897686"/>
            <a:ext cx="425866" cy="428086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790329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en-US" altLang="zh-TW" sz="20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pPr lvl="0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solidFill>
                <a:srgbClr val="000000"/>
              </a:solidFill>
            </a:endParaRP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6651" y="4932050"/>
            <a:ext cx="7740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借款期間須每日洗價計算擔保價值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型擔保價值需維持借款金額 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100%-130%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證券商可要求補足擔保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半年型擔保維持率須達 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130%</a:t>
            </a:r>
          </a:p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25742" y="2942550"/>
            <a:ext cx="17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每日洗價</a:t>
            </a:r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577009" y="4940635"/>
            <a:ext cx="3689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擔保維持率 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  <a:p>
            <a:pPr lvl="0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prstClr val="black"/>
                </a:solidFill>
                <a:latin typeface="Goldman Sans"/>
                <a:ea typeface="微軟正黑體 Light"/>
              </a:rPr>
              <a:t> </a:t>
            </a:r>
            <a:r>
              <a:rPr lang="en-US" altLang="zh-TW" dirty="0">
                <a:solidFill>
                  <a:srgbClr val="003399"/>
                </a:solidFill>
                <a:latin typeface="Goldman Sans"/>
                <a:ea typeface="微軟正黑體 Light"/>
              </a:rPr>
              <a:t>(</a:t>
            </a:r>
            <a:r>
              <a:rPr lang="zh-TW" altLang="en-US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擔保品市值</a:t>
            </a:r>
            <a:r>
              <a:rPr lang="en-US" altLang="zh-TW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抵繳擔保品市值</a:t>
            </a:r>
            <a:r>
              <a:rPr lang="en-US" altLang="zh-TW" dirty="0">
                <a:solidFill>
                  <a:srgbClr val="003399"/>
                </a:solidFill>
                <a:latin typeface="Goldman Sans"/>
                <a:ea typeface="微軟正黑體 Light"/>
              </a:rPr>
              <a:t>)</a:t>
            </a:r>
          </a:p>
          <a:p>
            <a:pPr lvl="0" defTabSz="457200"/>
            <a:r>
              <a:rPr lang="en-US" altLang="zh-TW" dirty="0">
                <a:solidFill>
                  <a:srgbClr val="003399"/>
                </a:solidFill>
                <a:latin typeface="Goldman Sans"/>
                <a:ea typeface="微軟正黑體 Light"/>
              </a:rPr>
              <a:t>–––––––––––––––––––––––––––––</a:t>
            </a:r>
          </a:p>
          <a:p>
            <a:pPr lvl="0" defTabSz="457200"/>
            <a:r>
              <a:rPr lang="zh-TW" altLang="en-US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融通金額</a:t>
            </a:r>
            <a:endParaRPr lang="en-US" altLang="zh-TW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05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3"/>
            <a:ext cx="12192000" cy="529098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買進交割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14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495296" y="3588385"/>
            <a:ext cx="1025005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5547879" y="3666468"/>
            <a:ext cx="941318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713510" y="3893918"/>
            <a:ext cx="676309" cy="412514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887892" y="3569339"/>
            <a:ext cx="959857" cy="1092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939244" y="3666469"/>
            <a:ext cx="908505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186394" y="3897686"/>
            <a:ext cx="425866" cy="428086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277550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en-US" altLang="zh-TW" sz="20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pPr lvl="0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solidFill>
                <a:srgbClr val="000000"/>
              </a:solidFill>
            </a:endParaRP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6651" y="4932050"/>
            <a:ext cx="774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25742" y="2942550"/>
            <a:ext cx="17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每日洗價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6650" y="4929990"/>
            <a:ext cx="7616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擔保維持率不足須補繳至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166% (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</a:t>
            </a: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補繳後維持率僅達 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130%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未達 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166%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可暫不處分，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惟下次低於 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130%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時須當日立即補繳完畢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無兩日補繳期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064230" y="2653646"/>
            <a:ext cx="15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追繳</a:t>
            </a:r>
            <a: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補繳</a:t>
            </a:r>
            <a: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更換擔保品</a:t>
            </a:r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40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2"/>
            <a:ext cx="12192000" cy="579760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買進交割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15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495296" y="3588385"/>
            <a:ext cx="1025005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5547879" y="3666468"/>
            <a:ext cx="941318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713510" y="3893918"/>
            <a:ext cx="676309" cy="412514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887892" y="3569339"/>
            <a:ext cx="959857" cy="1092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939244" y="3666469"/>
            <a:ext cx="908505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186394" y="3897686"/>
            <a:ext cx="425866" cy="428086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1" y="4854285"/>
            <a:ext cx="7277549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en-US" altLang="zh-TW" sz="20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pPr lvl="0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solidFill>
                <a:srgbClr val="000000"/>
              </a:solidFill>
            </a:endParaRP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6651" y="4932050"/>
            <a:ext cx="774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25742" y="2942550"/>
            <a:ext cx="17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每日洗價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6650" y="4929990"/>
            <a:ext cx="7616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處分擔保品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融通期滿未還款、擔保維持率不足未即時補繳，即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處分擔保品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處分後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應通知客戶清償，仍未結清則通報</a:t>
            </a: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違規</a:t>
            </a:r>
            <a:endParaRPr lang="en-US" altLang="zh-TW" sz="2400" b="1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064230" y="2653646"/>
            <a:ext cx="15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追繳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補繳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更換擔保品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圓角矩形 37"/>
          <p:cNvSpPr/>
          <p:nvPr/>
        </p:nvSpPr>
        <p:spPr>
          <a:xfrm rot="3458309">
            <a:off x="8260452" y="4422002"/>
            <a:ext cx="1606598" cy="696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8278303" y="3569339"/>
            <a:ext cx="1077163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8323321" y="3659073"/>
            <a:ext cx="1023555" cy="94005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0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58812" y="3856392"/>
            <a:ext cx="521639" cy="469380"/>
            <a:chOff x="7000875" y="3251200"/>
            <a:chExt cx="354013" cy="355600"/>
          </a:xfrm>
        </p:grpSpPr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41" name="橢圓 40"/>
          <p:cNvSpPr/>
          <p:nvPr/>
        </p:nvSpPr>
        <p:spPr>
          <a:xfrm>
            <a:off x="9068702" y="5062661"/>
            <a:ext cx="1000998" cy="1058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9080451" y="5157800"/>
            <a:ext cx="935703" cy="89649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03" y="3308403"/>
            <a:ext cx="245576" cy="245576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60" y="5357111"/>
            <a:ext cx="546846" cy="546846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9883370" y="5627454"/>
            <a:ext cx="148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處分擔保品</a:t>
            </a:r>
            <a:endParaRPr lang="en-US" altLang="zh-TW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2"/>
            <a:ext cx="12192000" cy="579760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買進交割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16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65" y="1034427"/>
            <a:ext cx="2456485" cy="615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6254" y="2056364"/>
            <a:ext cx="12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買進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1800000" flipV="1">
            <a:off x="1502833" y="2142509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" name="矩形 7"/>
          <p:cNvSpPr/>
          <p:nvPr/>
        </p:nvSpPr>
        <p:spPr>
          <a:xfrm>
            <a:off x="1674078" y="1650227"/>
            <a:ext cx="166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rot="-1200000">
            <a:off x="1471474" y="2534135"/>
            <a:ext cx="162000" cy="358219"/>
          </a:xfrm>
          <a:prstGeom prst="straightConnector1">
            <a:avLst/>
          </a:prstGeom>
          <a:noFill/>
          <a:ln w="28575" cap="flat" cmpd="sng" algn="ctr">
            <a:solidFill>
              <a:srgbClr val="004F8A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1689848" y="2653646"/>
            <a:ext cx="1736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半年型：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T+1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495296" y="3588385"/>
            <a:ext cx="1025005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橢圓 100"/>
          <p:cNvSpPr/>
          <p:nvPr/>
        </p:nvSpPr>
        <p:spPr>
          <a:xfrm>
            <a:off x="5547879" y="3666468"/>
            <a:ext cx="941318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713510" y="3893918"/>
            <a:ext cx="676309" cy="412514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887892" y="3569339"/>
            <a:ext cx="959857" cy="1092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/>
          <p:cNvSpPr/>
          <p:nvPr/>
        </p:nvSpPr>
        <p:spPr>
          <a:xfrm>
            <a:off x="6939244" y="3666469"/>
            <a:ext cx="908505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186394" y="3897686"/>
            <a:ext cx="425866" cy="428086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147" name="文字方塊 146"/>
          <p:cNvSpPr txBox="1"/>
          <p:nvPr/>
        </p:nvSpPr>
        <p:spPr>
          <a:xfrm>
            <a:off x="886217" y="3121455"/>
            <a:ext cx="7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日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dirty="0">
              <a:solidFill>
                <a:srgbClr val="000000"/>
              </a:solidFill>
            </a:endParaRP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6651" y="4932050"/>
            <a:ext cx="774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/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25742" y="2942550"/>
            <a:ext cx="17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每日洗價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064230" y="2653646"/>
            <a:ext cx="15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追繳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補繳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更換擔保品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圓角矩形 37"/>
          <p:cNvSpPr/>
          <p:nvPr/>
        </p:nvSpPr>
        <p:spPr>
          <a:xfrm rot="3458309">
            <a:off x="8260452" y="4422002"/>
            <a:ext cx="1606598" cy="696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8278303" y="3569339"/>
            <a:ext cx="1077163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8323321" y="3659073"/>
            <a:ext cx="1023555" cy="94005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0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58812" y="3856392"/>
            <a:ext cx="521639" cy="469380"/>
            <a:chOff x="7000875" y="3251200"/>
            <a:chExt cx="354013" cy="355600"/>
          </a:xfrm>
        </p:grpSpPr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sp>
        <p:nvSpPr>
          <p:cNvPr id="41" name="橢圓 40"/>
          <p:cNvSpPr/>
          <p:nvPr/>
        </p:nvSpPr>
        <p:spPr>
          <a:xfrm>
            <a:off x="9068702" y="5062661"/>
            <a:ext cx="1000998" cy="1058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9080451" y="5157800"/>
            <a:ext cx="935703" cy="89649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03" y="3308403"/>
            <a:ext cx="245576" cy="245576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60" y="5357111"/>
            <a:ext cx="546846" cy="546846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9883370" y="5627454"/>
            <a:ext cx="148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145948" y="2573557"/>
            <a:ext cx="81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457200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還款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/>
            <a:endParaRPr lang="en-US" altLang="zh-TW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3"/>
            <a:ext cx="11804821" cy="5290980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3482630" y="3726198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4965551" y="3588385"/>
            <a:ext cx="990262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4970834" y="3699133"/>
            <a:ext cx="940849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184842" y="3882911"/>
            <a:ext cx="602573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608290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3308435" y="1546698"/>
            <a:ext cx="11176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255" y="1060393"/>
            <a:ext cx="2508852" cy="530232"/>
          </a:xfrm>
          <a:prstGeom prst="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</a:p>
        </p:txBody>
      </p:sp>
      <p:sp>
        <p:nvSpPr>
          <p:cNvPr id="23" name="矩形 22"/>
          <p:cNvSpPr/>
          <p:nvPr/>
        </p:nvSpPr>
        <p:spPr>
          <a:xfrm>
            <a:off x="603115" y="2245406"/>
            <a:ext cx="19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客戶有資金需求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8BCFE1-9740-760B-841E-B881AE49C32D}"/>
              </a:ext>
            </a:extLst>
          </p:cNvPr>
          <p:cNvSpPr txBox="1"/>
          <p:nvPr/>
        </p:nvSpPr>
        <p:spPr>
          <a:xfrm>
            <a:off x="886216" y="4946634"/>
            <a:ext cx="6146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申請作業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457200"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與證券商就相關事項進行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約定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並簽署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借貸契約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客戶提供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，證券商據以評估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可借款額度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3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92729"/>
            <a:ext cx="11804821" cy="5258644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en-US" altLang="zh-TW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ru,4</a:t>
            </a: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券業務借貸款項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3482630" y="3726198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4965551" y="3588385"/>
            <a:ext cx="990262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4970834" y="3699133"/>
            <a:ext cx="940849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184842" y="3882911"/>
            <a:ext cx="602573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83632"/>
            <a:ext cx="7608290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2.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借貸撥款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證券商與客戶自行約定撥款帳戶，逕行撥款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3308434" y="1546698"/>
            <a:ext cx="1448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255" y="1060393"/>
            <a:ext cx="2508852" cy="530232"/>
          </a:xfrm>
          <a:prstGeom prst="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</a:p>
        </p:txBody>
      </p:sp>
      <p:sp>
        <p:nvSpPr>
          <p:cNvPr id="23" name="矩形 22"/>
          <p:cNvSpPr/>
          <p:nvPr/>
        </p:nvSpPr>
        <p:spPr>
          <a:xfrm>
            <a:off x="603115" y="2245406"/>
            <a:ext cx="19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客戶有資金需求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97295" y="2461098"/>
            <a:ext cx="133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55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92729"/>
            <a:ext cx="11804821" cy="5258644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en-US" altLang="zh-TW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ru,4</a:t>
            </a: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券業務借貸款項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3482630" y="3726198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4965551" y="3588385"/>
            <a:ext cx="990262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4970834" y="3699133"/>
            <a:ext cx="940849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184842" y="3882911"/>
            <a:ext cx="602573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608290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3.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借款期間須每日洗價計算擔保價值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擔保維持率須達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130%     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擔保品市值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+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抵繳擔保品市值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融通金額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                       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3308434" y="1546698"/>
            <a:ext cx="1448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255" y="1060393"/>
            <a:ext cx="2508852" cy="530232"/>
          </a:xfrm>
          <a:prstGeom prst="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</a:p>
        </p:txBody>
      </p:sp>
      <p:sp>
        <p:nvSpPr>
          <p:cNvPr id="23" name="矩形 22"/>
          <p:cNvSpPr/>
          <p:nvPr/>
        </p:nvSpPr>
        <p:spPr>
          <a:xfrm>
            <a:off x="603115" y="2245406"/>
            <a:ext cx="19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客戶有資金需求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82528" y="2470826"/>
            <a:ext cx="144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75275" y="2470826"/>
            <a:ext cx="149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每日洗價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D2459B12-5778-9A9D-0DC9-429F615C402C}"/>
              </a:ext>
            </a:extLst>
          </p:cNvPr>
          <p:cNvCxnSpPr/>
          <p:nvPr/>
        </p:nvCxnSpPr>
        <p:spPr>
          <a:xfrm flipV="1">
            <a:off x="3738237" y="5765271"/>
            <a:ext cx="3856528" cy="32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0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60608" y="992221"/>
            <a:ext cx="11144213" cy="5442634"/>
          </a:xfrm>
        </p:spPr>
        <p:txBody>
          <a:bodyPr/>
          <a:lstStyle/>
          <a:p>
            <a:pPr lvl="0">
              <a:buClr>
                <a:srgbClr val="000000"/>
              </a:buClr>
            </a:pPr>
            <a:endParaRPr lang="zh-TW" altLang="en-US" dirty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zh-TW" altLang="en-US" dirty="0"/>
              <a:t>                         </a:t>
            </a:r>
            <a:endParaRPr lang="zh-TW" altLang="en-US" dirty="0">
              <a:solidFill>
                <a:srgbClr val="000000"/>
              </a:solidFill>
            </a:endParaRPr>
          </a:p>
          <a:p>
            <a:endParaRPr lang="zh-TW" altLang="en-US" i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2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 flipH="1">
            <a:off x="1025235" y="1828800"/>
            <a:ext cx="422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spc="100" dirty="0">
                <a:solidFill>
                  <a:srgbClr val="004F8A"/>
                </a:solidFill>
                <a:effectLst>
                  <a:outerShdw blurRad="50800" dist="38100" dir="2700000" algn="tl" rotWithShape="0">
                    <a:srgbClr val="E7E6E6">
                      <a:lumMod val="90000"/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款項借貸業務</a:t>
            </a:r>
            <a:endParaRPr lang="en-US" altLang="zh-TW" sz="3600" b="1" spc="100" dirty="0">
              <a:solidFill>
                <a:srgbClr val="004F8A"/>
              </a:solidFill>
              <a:effectLst>
                <a:outerShdw blurRad="50800" dist="38100" dir="2700000" algn="tl" rotWithShape="0">
                  <a:srgbClr val="E7E6E6">
                    <a:lumMod val="90000"/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lang="en-US" altLang="zh-TW" sz="3600" b="1" spc="100" dirty="0">
              <a:solidFill>
                <a:srgbClr val="004F8A"/>
              </a:solidFill>
              <a:effectLst>
                <a:outerShdw blurRad="50800" dist="38100" dir="2700000" algn="tl" rotWithShape="0">
                  <a:srgbClr val="E7E6E6">
                    <a:lumMod val="90000"/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>
            <a:endCxn id="5" idx="1"/>
          </p:cNvCxnSpPr>
          <p:nvPr/>
        </p:nvCxnSpPr>
        <p:spPr>
          <a:xfrm>
            <a:off x="854788" y="2428964"/>
            <a:ext cx="4398148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147882" y="1741252"/>
            <a:ext cx="55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II</a:t>
            </a: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spc="100" dirty="0">
                <a:solidFill>
                  <a:srgbClr val="004F8A"/>
                </a:solidFill>
                <a:effectLst>
                  <a:outerShdw blurRad="50800" dist="38100" dir="2700000" algn="tl" rotWithShape="0">
                    <a:srgbClr val="E7E6E6">
                      <a:lumMod val="90000"/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有價證券借貸</a:t>
            </a:r>
            <a:endParaRPr lang="en-US" altLang="zh-TW" sz="3600" b="1" spc="100" dirty="0">
              <a:solidFill>
                <a:srgbClr val="004F8A"/>
              </a:solidFill>
              <a:effectLst>
                <a:outerShdw blurRad="50800" dist="38100" dir="2700000" algn="tl" rotWithShape="0">
                  <a:srgbClr val="E7E6E6">
                    <a:lumMod val="90000"/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6147882" y="2387583"/>
            <a:ext cx="464009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1">
            <a:extLst>
              <a:ext uri="{FF2B5EF4-FFF2-40B4-BE49-F238E27FC236}">
                <a16:creationId xmlns:a16="http://schemas.microsoft.com/office/drawing/2014/main" id="{215338C2-D2D2-4801-A0B6-8F1425552432}"/>
              </a:ext>
            </a:extLst>
          </p:cNvPr>
          <p:cNvSpPr/>
          <p:nvPr/>
        </p:nvSpPr>
        <p:spPr>
          <a:xfrm>
            <a:off x="1332688" y="2673679"/>
            <a:ext cx="461818" cy="471545"/>
          </a:xfrm>
          <a:prstGeom prst="ellipse">
            <a:avLst/>
          </a:prstGeom>
          <a:solidFill>
            <a:srgbClr val="004F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3" name="Group 47">
            <a:extLst>
              <a:ext uri="{FF2B5EF4-FFF2-40B4-BE49-F238E27FC236}">
                <a16:creationId xmlns:a16="http://schemas.microsoft.com/office/drawing/2014/main" id="{82FE59DA-7275-4737-8626-29EB85F1B42D}"/>
              </a:ext>
            </a:extLst>
          </p:cNvPr>
          <p:cNvGrpSpPr>
            <a:grpSpLocks noChangeAspect="1"/>
          </p:cNvGrpSpPr>
          <p:nvPr/>
        </p:nvGrpSpPr>
        <p:grpSpPr>
          <a:xfrm>
            <a:off x="1373736" y="2750785"/>
            <a:ext cx="383422" cy="316486"/>
            <a:chOff x="9169401" y="2543176"/>
            <a:chExt cx="344487" cy="346076"/>
          </a:xfrm>
        </p:grpSpPr>
        <p:sp>
          <p:nvSpPr>
            <p:cNvPr id="24" name="Oval 84">
              <a:extLst>
                <a:ext uri="{FF2B5EF4-FFF2-40B4-BE49-F238E27FC236}">
                  <a16:creationId xmlns:a16="http://schemas.microsoft.com/office/drawing/2014/main" id="{A4E75621-EBFD-4014-B3C0-5ACD8D81B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401" y="2543176"/>
              <a:ext cx="225425" cy="60325"/>
            </a:xfrm>
            <a:prstGeom prst="ellips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59DA200D-4DCE-4E47-862B-474FFD2B6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5819" y="2572093"/>
              <a:ext cx="225425" cy="74612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376701E4-C20E-4F6E-8836-66519248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617789"/>
              <a:ext cx="225425" cy="76200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7" name="Oval 87">
              <a:extLst>
                <a:ext uri="{FF2B5EF4-FFF2-40B4-BE49-F238E27FC236}">
                  <a16:creationId xmlns:a16="http://schemas.microsoft.com/office/drawing/2014/main" id="{EA4F1621-565C-4DA0-A0A7-A1A5E839B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463" y="2738439"/>
              <a:ext cx="225425" cy="60325"/>
            </a:xfrm>
            <a:prstGeom prst="ellips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1FAB0C7C-29BE-41C5-9B87-A04D41592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2768601"/>
              <a:ext cx="225425" cy="76200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0E3E0B2-EA3C-4300-AB36-53A727C48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2814639"/>
              <a:ext cx="225425" cy="74613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239F0310-6C3E-444A-A3B0-DAFD78D1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663826"/>
              <a:ext cx="225425" cy="74613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17E4132C-411E-4BE8-930A-2AC10D84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708276"/>
              <a:ext cx="119063" cy="7620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2 h 20"/>
                <a:gd name="T4" fmla="*/ 30 w 32"/>
                <a:gd name="T5" fmla="*/ 20 h 20"/>
                <a:gd name="T6" fmla="*/ 32 w 3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13" y="20"/>
                    <a:pt x="30" y="20"/>
                  </a:cubicBezTo>
                  <a:cubicBezTo>
                    <a:pt x="32" y="20"/>
                    <a:pt x="32" y="20"/>
                    <a:pt x="32" y="2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B626FB24-4EF7-4E27-863E-2DE9082C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754314"/>
              <a:ext cx="119063" cy="74613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2 h 20"/>
                <a:gd name="T4" fmla="*/ 30 w 32"/>
                <a:gd name="T5" fmla="*/ 20 h 20"/>
                <a:gd name="T6" fmla="*/ 32 w 3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13" y="20"/>
                    <a:pt x="30" y="20"/>
                  </a:cubicBezTo>
                  <a:cubicBezTo>
                    <a:pt x="32" y="20"/>
                    <a:pt x="32" y="20"/>
                    <a:pt x="32" y="2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Line 93">
              <a:extLst>
                <a:ext uri="{FF2B5EF4-FFF2-40B4-BE49-F238E27FC236}">
                  <a16:creationId xmlns:a16="http://schemas.microsoft.com/office/drawing/2014/main" id="{3C949D9C-DE25-4BF5-8AAF-97E157E0D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4826" y="2708276"/>
              <a:ext cx="0" cy="30163"/>
            </a:xfrm>
            <a:prstGeom prst="lin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2227634" y="2613776"/>
            <a:ext cx="2636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制度介紹</a:t>
            </a: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2649A259-4961-45C2-85D9-B49937DAD8BF}"/>
              </a:ext>
            </a:extLst>
          </p:cNvPr>
          <p:cNvSpPr/>
          <p:nvPr/>
        </p:nvSpPr>
        <p:spPr>
          <a:xfrm>
            <a:off x="1299114" y="3513351"/>
            <a:ext cx="461818" cy="461818"/>
          </a:xfrm>
          <a:prstGeom prst="ellipse">
            <a:avLst/>
          </a:prstGeom>
          <a:solidFill>
            <a:srgbClr val="004F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47" name="Group 76">
            <a:extLst>
              <a:ext uri="{FF2B5EF4-FFF2-40B4-BE49-F238E27FC236}">
                <a16:creationId xmlns:a16="http://schemas.microsoft.com/office/drawing/2014/main" id="{FC81FEB7-A0F7-428E-A7BB-6C94C9C69C8A}"/>
              </a:ext>
            </a:extLst>
          </p:cNvPr>
          <p:cNvGrpSpPr/>
          <p:nvPr/>
        </p:nvGrpSpPr>
        <p:grpSpPr>
          <a:xfrm>
            <a:off x="1444558" y="3574546"/>
            <a:ext cx="238078" cy="339427"/>
            <a:chOff x="6291263" y="4338639"/>
            <a:chExt cx="323851" cy="346075"/>
          </a:xfrm>
        </p:grpSpPr>
        <p:sp>
          <p:nvSpPr>
            <p:cNvPr id="48" name="Oval 151">
              <a:extLst>
                <a:ext uri="{FF2B5EF4-FFF2-40B4-BE49-F238E27FC236}">
                  <a16:creationId xmlns:a16="http://schemas.microsoft.com/office/drawing/2014/main" id="{518BB7C3-D984-4839-81DE-3EF20B89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6" y="4338639"/>
              <a:ext cx="104775" cy="106363"/>
            </a:xfrm>
            <a:prstGeom prst="ellips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49" name="Freeform 152">
              <a:extLst>
                <a:ext uri="{FF2B5EF4-FFF2-40B4-BE49-F238E27FC236}">
                  <a16:creationId xmlns:a16="http://schemas.microsoft.com/office/drawing/2014/main" id="{AAE1CA1D-BB57-42C6-AF01-3CF6F611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4618039"/>
              <a:ext cx="60325" cy="66675"/>
            </a:xfrm>
            <a:custGeom>
              <a:avLst/>
              <a:gdLst>
                <a:gd name="T0" fmla="*/ 0 w 38"/>
                <a:gd name="T1" fmla="*/ 28 h 42"/>
                <a:gd name="T2" fmla="*/ 0 w 38"/>
                <a:gd name="T3" fmla="*/ 42 h 42"/>
                <a:gd name="T4" fmla="*/ 38 w 38"/>
                <a:gd name="T5" fmla="*/ 42 h 42"/>
                <a:gd name="T6" fmla="*/ 38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0" y="28"/>
                  </a:moveTo>
                  <a:lnTo>
                    <a:pt x="0" y="42"/>
                  </a:lnTo>
                  <a:lnTo>
                    <a:pt x="38" y="42"/>
                  </a:lnTo>
                  <a:lnTo>
                    <a:pt x="38" y="0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50" name="Freeform 153">
              <a:extLst>
                <a:ext uri="{FF2B5EF4-FFF2-40B4-BE49-F238E27FC236}">
                  <a16:creationId xmlns:a16="http://schemas.microsoft.com/office/drawing/2014/main" id="{955D7084-6AAE-44C2-BAE6-366D3E29D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75164"/>
              <a:ext cx="165100" cy="112713"/>
            </a:xfrm>
            <a:custGeom>
              <a:avLst/>
              <a:gdLst>
                <a:gd name="T0" fmla="*/ 42 w 44"/>
                <a:gd name="T1" fmla="*/ 14 h 30"/>
                <a:gd name="T2" fmla="*/ 44 w 44"/>
                <a:gd name="T3" fmla="*/ 0 h 30"/>
                <a:gd name="T4" fmla="*/ 0 w 44"/>
                <a:gd name="T5" fmla="*/ 0 h 30"/>
                <a:gd name="T6" fmla="*/ 14 w 44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0">
                  <a:moveTo>
                    <a:pt x="42" y="14"/>
                  </a:moveTo>
                  <a:cubicBezTo>
                    <a:pt x="43" y="10"/>
                    <a:pt x="44" y="5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26"/>
                    <a:pt x="14" y="3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51" name="Oval 154">
              <a:extLst>
                <a:ext uri="{FF2B5EF4-FFF2-40B4-BE49-F238E27FC236}">
                  <a16:creationId xmlns:a16="http://schemas.microsoft.com/office/drawing/2014/main" id="{74782104-9CC1-4C70-B453-C23135E9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01" y="4338639"/>
              <a:ext cx="44450" cy="46038"/>
            </a:xfrm>
            <a:prstGeom prst="ellips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52" name="Freeform 155">
              <a:extLst>
                <a:ext uri="{FF2B5EF4-FFF2-40B4-BE49-F238E27FC236}">
                  <a16:creationId xmlns:a16="http://schemas.microsoft.com/office/drawing/2014/main" id="{276B0667-4B30-424A-BB83-2574908B5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6" y="4398964"/>
              <a:ext cx="74613" cy="53975"/>
            </a:xfrm>
            <a:custGeom>
              <a:avLst/>
              <a:gdLst>
                <a:gd name="T0" fmla="*/ 14 w 20"/>
                <a:gd name="T1" fmla="*/ 14 h 14"/>
                <a:gd name="T2" fmla="*/ 20 w 20"/>
                <a:gd name="T3" fmla="*/ 0 h 14"/>
                <a:gd name="T4" fmla="*/ 0 w 20"/>
                <a:gd name="T5" fmla="*/ 0 h 14"/>
                <a:gd name="T6" fmla="*/ 6 w 2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14" y="14"/>
                  </a:moveTo>
                  <a:cubicBezTo>
                    <a:pt x="17" y="12"/>
                    <a:pt x="20" y="7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3" y="12"/>
                    <a:pt x="6" y="14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53" name="Freeform 156">
              <a:extLst>
                <a:ext uri="{FF2B5EF4-FFF2-40B4-BE49-F238E27FC236}">
                  <a16:creationId xmlns:a16="http://schemas.microsoft.com/office/drawing/2014/main" id="{114FF320-9ABE-4D13-B27D-E5E7411A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89451"/>
              <a:ext cx="323850" cy="195263"/>
            </a:xfrm>
            <a:custGeom>
              <a:avLst/>
              <a:gdLst>
                <a:gd name="T0" fmla="*/ 0 w 204"/>
                <a:gd name="T1" fmla="*/ 123 h 123"/>
                <a:gd name="T2" fmla="*/ 85 w 204"/>
                <a:gd name="T3" fmla="*/ 38 h 123"/>
                <a:gd name="T4" fmla="*/ 133 w 204"/>
                <a:gd name="T5" fmla="*/ 76 h 123"/>
                <a:gd name="T6" fmla="*/ 204 w 204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23">
                  <a:moveTo>
                    <a:pt x="0" y="123"/>
                  </a:moveTo>
                  <a:lnTo>
                    <a:pt x="85" y="38"/>
                  </a:lnTo>
                  <a:lnTo>
                    <a:pt x="133" y="76"/>
                  </a:lnTo>
                  <a:lnTo>
                    <a:pt x="204" y="0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44C3DE89-1BDA-43E4-BC97-C9A1DE96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489451"/>
              <a:ext cx="106363" cy="98425"/>
            </a:xfrm>
            <a:custGeom>
              <a:avLst/>
              <a:gdLst>
                <a:gd name="T0" fmla="*/ 0 w 67"/>
                <a:gd name="T1" fmla="*/ 0 h 62"/>
                <a:gd name="T2" fmla="*/ 67 w 67"/>
                <a:gd name="T3" fmla="*/ 0 h 62"/>
                <a:gd name="T4" fmla="*/ 67 w 67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2">
                  <a:moveTo>
                    <a:pt x="0" y="0"/>
                  </a:moveTo>
                  <a:lnTo>
                    <a:pt x="67" y="0"/>
                  </a:lnTo>
                  <a:lnTo>
                    <a:pt x="67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56" name="Oval 16">
            <a:extLst>
              <a:ext uri="{FF2B5EF4-FFF2-40B4-BE49-F238E27FC236}">
                <a16:creationId xmlns:a16="http://schemas.microsoft.com/office/drawing/2014/main" id="{2649A259-4961-45C2-85D9-B49937DAD8BF}"/>
              </a:ext>
            </a:extLst>
          </p:cNvPr>
          <p:cNvSpPr/>
          <p:nvPr/>
        </p:nvSpPr>
        <p:spPr>
          <a:xfrm rot="21407053">
            <a:off x="1296053" y="5213160"/>
            <a:ext cx="500917" cy="461818"/>
          </a:xfrm>
          <a:prstGeom prst="ellipse">
            <a:avLst/>
          </a:prstGeom>
          <a:solidFill>
            <a:srgbClr val="004F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pic>
        <p:nvPicPr>
          <p:cNvPr id="57" name="圖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864" y="3482099"/>
            <a:ext cx="176799" cy="249958"/>
          </a:xfrm>
          <a:prstGeom prst="rect">
            <a:avLst/>
          </a:prstGeom>
        </p:spPr>
      </p:pic>
      <p:grpSp>
        <p:nvGrpSpPr>
          <p:cNvPr id="58" name="Group 76">
            <a:extLst>
              <a:ext uri="{FF2B5EF4-FFF2-40B4-BE49-F238E27FC236}">
                <a16:creationId xmlns:a16="http://schemas.microsoft.com/office/drawing/2014/main" id="{FC81FEB7-A0F7-428E-A7BB-6C94C9C69C8A}"/>
              </a:ext>
            </a:extLst>
          </p:cNvPr>
          <p:cNvGrpSpPr/>
          <p:nvPr/>
        </p:nvGrpSpPr>
        <p:grpSpPr>
          <a:xfrm>
            <a:off x="854788" y="4314104"/>
            <a:ext cx="238078" cy="278344"/>
            <a:chOff x="6291263" y="4338639"/>
            <a:chExt cx="323851" cy="346075"/>
          </a:xfrm>
        </p:grpSpPr>
        <p:sp>
          <p:nvSpPr>
            <p:cNvPr id="59" name="Oval 151">
              <a:extLst>
                <a:ext uri="{FF2B5EF4-FFF2-40B4-BE49-F238E27FC236}">
                  <a16:creationId xmlns:a16="http://schemas.microsoft.com/office/drawing/2014/main" id="{518BB7C3-D984-4839-81DE-3EF20B89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6" y="4338639"/>
              <a:ext cx="104775" cy="106363"/>
            </a:xfrm>
            <a:prstGeom prst="ellips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0" name="Freeform 152">
              <a:extLst>
                <a:ext uri="{FF2B5EF4-FFF2-40B4-BE49-F238E27FC236}">
                  <a16:creationId xmlns:a16="http://schemas.microsoft.com/office/drawing/2014/main" id="{AAE1CA1D-BB57-42C6-AF01-3CF6F611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4618039"/>
              <a:ext cx="60325" cy="66675"/>
            </a:xfrm>
            <a:custGeom>
              <a:avLst/>
              <a:gdLst>
                <a:gd name="T0" fmla="*/ 0 w 38"/>
                <a:gd name="T1" fmla="*/ 28 h 42"/>
                <a:gd name="T2" fmla="*/ 0 w 38"/>
                <a:gd name="T3" fmla="*/ 42 h 42"/>
                <a:gd name="T4" fmla="*/ 38 w 38"/>
                <a:gd name="T5" fmla="*/ 42 h 42"/>
                <a:gd name="T6" fmla="*/ 38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0" y="28"/>
                  </a:moveTo>
                  <a:lnTo>
                    <a:pt x="0" y="42"/>
                  </a:lnTo>
                  <a:lnTo>
                    <a:pt x="38" y="42"/>
                  </a:lnTo>
                  <a:lnTo>
                    <a:pt x="38" y="0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1" name="Freeform 153">
              <a:extLst>
                <a:ext uri="{FF2B5EF4-FFF2-40B4-BE49-F238E27FC236}">
                  <a16:creationId xmlns:a16="http://schemas.microsoft.com/office/drawing/2014/main" id="{955D7084-6AAE-44C2-BAE6-366D3E29D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75164"/>
              <a:ext cx="165100" cy="112713"/>
            </a:xfrm>
            <a:custGeom>
              <a:avLst/>
              <a:gdLst>
                <a:gd name="T0" fmla="*/ 42 w 44"/>
                <a:gd name="T1" fmla="*/ 14 h 30"/>
                <a:gd name="T2" fmla="*/ 44 w 44"/>
                <a:gd name="T3" fmla="*/ 0 h 30"/>
                <a:gd name="T4" fmla="*/ 0 w 44"/>
                <a:gd name="T5" fmla="*/ 0 h 30"/>
                <a:gd name="T6" fmla="*/ 14 w 44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0">
                  <a:moveTo>
                    <a:pt x="42" y="14"/>
                  </a:moveTo>
                  <a:cubicBezTo>
                    <a:pt x="43" y="10"/>
                    <a:pt x="44" y="5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26"/>
                    <a:pt x="14" y="3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2" name="Oval 154">
              <a:extLst>
                <a:ext uri="{FF2B5EF4-FFF2-40B4-BE49-F238E27FC236}">
                  <a16:creationId xmlns:a16="http://schemas.microsoft.com/office/drawing/2014/main" id="{74782104-9CC1-4C70-B453-C23135E9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01" y="4338639"/>
              <a:ext cx="44450" cy="46038"/>
            </a:xfrm>
            <a:prstGeom prst="ellips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155">
              <a:extLst>
                <a:ext uri="{FF2B5EF4-FFF2-40B4-BE49-F238E27FC236}">
                  <a16:creationId xmlns:a16="http://schemas.microsoft.com/office/drawing/2014/main" id="{276B0667-4B30-424A-BB83-2574908B5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6" y="4398964"/>
              <a:ext cx="74613" cy="53975"/>
            </a:xfrm>
            <a:custGeom>
              <a:avLst/>
              <a:gdLst>
                <a:gd name="T0" fmla="*/ 14 w 20"/>
                <a:gd name="T1" fmla="*/ 14 h 14"/>
                <a:gd name="T2" fmla="*/ 20 w 20"/>
                <a:gd name="T3" fmla="*/ 0 h 14"/>
                <a:gd name="T4" fmla="*/ 0 w 20"/>
                <a:gd name="T5" fmla="*/ 0 h 14"/>
                <a:gd name="T6" fmla="*/ 6 w 2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14" y="14"/>
                  </a:moveTo>
                  <a:cubicBezTo>
                    <a:pt x="17" y="12"/>
                    <a:pt x="20" y="7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3" y="12"/>
                    <a:pt x="6" y="14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156">
              <a:extLst>
                <a:ext uri="{FF2B5EF4-FFF2-40B4-BE49-F238E27FC236}">
                  <a16:creationId xmlns:a16="http://schemas.microsoft.com/office/drawing/2014/main" id="{114FF320-9ABE-4D13-B27D-E5E7411A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89451"/>
              <a:ext cx="323850" cy="195263"/>
            </a:xfrm>
            <a:custGeom>
              <a:avLst/>
              <a:gdLst>
                <a:gd name="T0" fmla="*/ 0 w 204"/>
                <a:gd name="T1" fmla="*/ 123 h 123"/>
                <a:gd name="T2" fmla="*/ 85 w 204"/>
                <a:gd name="T3" fmla="*/ 38 h 123"/>
                <a:gd name="T4" fmla="*/ 133 w 204"/>
                <a:gd name="T5" fmla="*/ 76 h 123"/>
                <a:gd name="T6" fmla="*/ 204 w 204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23">
                  <a:moveTo>
                    <a:pt x="0" y="123"/>
                  </a:moveTo>
                  <a:lnTo>
                    <a:pt x="85" y="38"/>
                  </a:lnTo>
                  <a:lnTo>
                    <a:pt x="133" y="76"/>
                  </a:lnTo>
                  <a:lnTo>
                    <a:pt x="204" y="0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157">
              <a:extLst>
                <a:ext uri="{FF2B5EF4-FFF2-40B4-BE49-F238E27FC236}">
                  <a16:creationId xmlns:a16="http://schemas.microsoft.com/office/drawing/2014/main" id="{44C3DE89-1BDA-43E4-BC97-C9A1DE96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489451"/>
              <a:ext cx="106363" cy="98425"/>
            </a:xfrm>
            <a:custGeom>
              <a:avLst/>
              <a:gdLst>
                <a:gd name="T0" fmla="*/ 0 w 67"/>
                <a:gd name="T1" fmla="*/ 0 h 62"/>
                <a:gd name="T2" fmla="*/ 67 w 67"/>
                <a:gd name="T3" fmla="*/ 0 h 62"/>
                <a:gd name="T4" fmla="*/ 67 w 67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2">
                  <a:moveTo>
                    <a:pt x="0" y="0"/>
                  </a:moveTo>
                  <a:lnTo>
                    <a:pt x="67" y="0"/>
                  </a:lnTo>
                  <a:lnTo>
                    <a:pt x="67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6" name="Group 76">
            <a:extLst>
              <a:ext uri="{FF2B5EF4-FFF2-40B4-BE49-F238E27FC236}">
                <a16:creationId xmlns:a16="http://schemas.microsoft.com/office/drawing/2014/main" id="{FC81FEB7-A0F7-428E-A7BB-6C94C9C69C8A}"/>
              </a:ext>
            </a:extLst>
          </p:cNvPr>
          <p:cNvGrpSpPr/>
          <p:nvPr/>
        </p:nvGrpSpPr>
        <p:grpSpPr>
          <a:xfrm>
            <a:off x="1435001" y="5268297"/>
            <a:ext cx="217511" cy="329459"/>
            <a:chOff x="6291263" y="4338639"/>
            <a:chExt cx="323851" cy="346075"/>
          </a:xfrm>
        </p:grpSpPr>
        <p:sp>
          <p:nvSpPr>
            <p:cNvPr id="67" name="Oval 151">
              <a:extLst>
                <a:ext uri="{FF2B5EF4-FFF2-40B4-BE49-F238E27FC236}">
                  <a16:creationId xmlns:a16="http://schemas.microsoft.com/office/drawing/2014/main" id="{518BB7C3-D984-4839-81DE-3EF20B89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6" y="4338639"/>
              <a:ext cx="104775" cy="106363"/>
            </a:xfrm>
            <a:prstGeom prst="ellips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Freeform 152">
              <a:extLst>
                <a:ext uri="{FF2B5EF4-FFF2-40B4-BE49-F238E27FC236}">
                  <a16:creationId xmlns:a16="http://schemas.microsoft.com/office/drawing/2014/main" id="{AAE1CA1D-BB57-42C6-AF01-3CF6F611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4618039"/>
              <a:ext cx="60325" cy="66675"/>
            </a:xfrm>
            <a:custGeom>
              <a:avLst/>
              <a:gdLst>
                <a:gd name="T0" fmla="*/ 0 w 38"/>
                <a:gd name="T1" fmla="*/ 28 h 42"/>
                <a:gd name="T2" fmla="*/ 0 w 38"/>
                <a:gd name="T3" fmla="*/ 42 h 42"/>
                <a:gd name="T4" fmla="*/ 38 w 38"/>
                <a:gd name="T5" fmla="*/ 42 h 42"/>
                <a:gd name="T6" fmla="*/ 38 w 3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0" y="28"/>
                  </a:moveTo>
                  <a:lnTo>
                    <a:pt x="0" y="42"/>
                  </a:lnTo>
                  <a:lnTo>
                    <a:pt x="38" y="42"/>
                  </a:lnTo>
                  <a:lnTo>
                    <a:pt x="38" y="0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9" name="Freeform 153">
              <a:extLst>
                <a:ext uri="{FF2B5EF4-FFF2-40B4-BE49-F238E27FC236}">
                  <a16:creationId xmlns:a16="http://schemas.microsoft.com/office/drawing/2014/main" id="{955D7084-6AAE-44C2-BAE6-366D3E29D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75164"/>
              <a:ext cx="165100" cy="112713"/>
            </a:xfrm>
            <a:custGeom>
              <a:avLst/>
              <a:gdLst>
                <a:gd name="T0" fmla="*/ 42 w 44"/>
                <a:gd name="T1" fmla="*/ 14 h 30"/>
                <a:gd name="T2" fmla="*/ 44 w 44"/>
                <a:gd name="T3" fmla="*/ 0 h 30"/>
                <a:gd name="T4" fmla="*/ 0 w 44"/>
                <a:gd name="T5" fmla="*/ 0 h 30"/>
                <a:gd name="T6" fmla="*/ 14 w 44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0">
                  <a:moveTo>
                    <a:pt x="42" y="14"/>
                  </a:moveTo>
                  <a:cubicBezTo>
                    <a:pt x="43" y="10"/>
                    <a:pt x="44" y="5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26"/>
                    <a:pt x="14" y="30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70" name="Oval 154">
              <a:extLst>
                <a:ext uri="{FF2B5EF4-FFF2-40B4-BE49-F238E27FC236}">
                  <a16:creationId xmlns:a16="http://schemas.microsoft.com/office/drawing/2014/main" id="{74782104-9CC1-4C70-B453-C23135E9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01" y="4338639"/>
              <a:ext cx="44450" cy="46038"/>
            </a:xfrm>
            <a:prstGeom prst="ellips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71" name="Freeform 155">
              <a:extLst>
                <a:ext uri="{FF2B5EF4-FFF2-40B4-BE49-F238E27FC236}">
                  <a16:creationId xmlns:a16="http://schemas.microsoft.com/office/drawing/2014/main" id="{276B0667-4B30-424A-BB83-2574908B5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6" y="4398964"/>
              <a:ext cx="74613" cy="53975"/>
            </a:xfrm>
            <a:custGeom>
              <a:avLst/>
              <a:gdLst>
                <a:gd name="T0" fmla="*/ 14 w 20"/>
                <a:gd name="T1" fmla="*/ 14 h 14"/>
                <a:gd name="T2" fmla="*/ 20 w 20"/>
                <a:gd name="T3" fmla="*/ 0 h 14"/>
                <a:gd name="T4" fmla="*/ 0 w 20"/>
                <a:gd name="T5" fmla="*/ 0 h 14"/>
                <a:gd name="T6" fmla="*/ 6 w 2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14" y="14"/>
                  </a:moveTo>
                  <a:cubicBezTo>
                    <a:pt x="17" y="12"/>
                    <a:pt x="20" y="7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3" y="12"/>
                    <a:pt x="6" y="14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72" name="Freeform 156">
              <a:extLst>
                <a:ext uri="{FF2B5EF4-FFF2-40B4-BE49-F238E27FC236}">
                  <a16:creationId xmlns:a16="http://schemas.microsoft.com/office/drawing/2014/main" id="{114FF320-9ABE-4D13-B27D-E5E7411A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89451"/>
              <a:ext cx="323850" cy="195263"/>
            </a:xfrm>
            <a:custGeom>
              <a:avLst/>
              <a:gdLst>
                <a:gd name="T0" fmla="*/ 0 w 204"/>
                <a:gd name="T1" fmla="*/ 123 h 123"/>
                <a:gd name="T2" fmla="*/ 85 w 204"/>
                <a:gd name="T3" fmla="*/ 38 h 123"/>
                <a:gd name="T4" fmla="*/ 133 w 204"/>
                <a:gd name="T5" fmla="*/ 76 h 123"/>
                <a:gd name="T6" fmla="*/ 204 w 204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23">
                  <a:moveTo>
                    <a:pt x="0" y="123"/>
                  </a:moveTo>
                  <a:lnTo>
                    <a:pt x="85" y="38"/>
                  </a:lnTo>
                  <a:lnTo>
                    <a:pt x="133" y="76"/>
                  </a:lnTo>
                  <a:lnTo>
                    <a:pt x="204" y="0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73" name="Freeform 157">
              <a:extLst>
                <a:ext uri="{FF2B5EF4-FFF2-40B4-BE49-F238E27FC236}">
                  <a16:creationId xmlns:a16="http://schemas.microsoft.com/office/drawing/2014/main" id="{44C3DE89-1BDA-43E4-BC97-C9A1DE96A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489451"/>
              <a:ext cx="106363" cy="98425"/>
            </a:xfrm>
            <a:custGeom>
              <a:avLst/>
              <a:gdLst>
                <a:gd name="T0" fmla="*/ 0 w 67"/>
                <a:gd name="T1" fmla="*/ 0 h 62"/>
                <a:gd name="T2" fmla="*/ 67 w 67"/>
                <a:gd name="T3" fmla="*/ 0 h 62"/>
                <a:gd name="T4" fmla="*/ 67 w 67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62">
                  <a:moveTo>
                    <a:pt x="0" y="0"/>
                  </a:moveTo>
                  <a:lnTo>
                    <a:pt x="67" y="0"/>
                  </a:lnTo>
                  <a:lnTo>
                    <a:pt x="67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4" name="文字方塊 73"/>
          <p:cNvSpPr txBox="1"/>
          <p:nvPr/>
        </p:nvSpPr>
        <p:spPr>
          <a:xfrm>
            <a:off x="2149813" y="3477390"/>
            <a:ext cx="2714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申請流程</a:t>
            </a: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2149813" y="4257798"/>
            <a:ext cx="25972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業務概況</a:t>
            </a: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法規修訂</a:t>
            </a: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lang="en-US" altLang="zh-TW" sz="3000" dirty="0">
              <a:solidFill>
                <a:sysClr val="windowText" lastClr="000000">
                  <a:lumMod val="75000"/>
                  <a:lumOff val="2500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Oval 16">
            <a:extLst>
              <a:ext uri="{FF2B5EF4-FFF2-40B4-BE49-F238E27FC236}">
                <a16:creationId xmlns:a16="http://schemas.microsoft.com/office/drawing/2014/main" id="{2649A259-4961-45C2-85D9-B49937DAD8BF}"/>
              </a:ext>
            </a:extLst>
          </p:cNvPr>
          <p:cNvSpPr/>
          <p:nvPr/>
        </p:nvSpPr>
        <p:spPr>
          <a:xfrm>
            <a:off x="1315506" y="6063795"/>
            <a:ext cx="461818" cy="461818"/>
          </a:xfrm>
          <a:prstGeom prst="ellipse">
            <a:avLst/>
          </a:prstGeom>
          <a:solidFill>
            <a:srgbClr val="004F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78" name="Group 32">
            <a:extLst>
              <a:ext uri="{FF2B5EF4-FFF2-40B4-BE49-F238E27FC236}">
                <a16:creationId xmlns:a16="http://schemas.microsoft.com/office/drawing/2014/main" id="{A09D9A79-97EA-4BAA-B4AD-3BC9BE5D43CE}"/>
              </a:ext>
            </a:extLst>
          </p:cNvPr>
          <p:cNvGrpSpPr/>
          <p:nvPr/>
        </p:nvGrpSpPr>
        <p:grpSpPr>
          <a:xfrm>
            <a:off x="1403400" y="6143112"/>
            <a:ext cx="259676" cy="316682"/>
            <a:chOff x="9161463" y="3609975"/>
            <a:chExt cx="360363" cy="411871"/>
          </a:xfrm>
          <a:solidFill>
            <a:sysClr val="window" lastClr="FFFFFF"/>
          </a:solidFill>
        </p:grpSpPr>
        <p:sp>
          <p:nvSpPr>
            <p:cNvPr id="79" name="Freeform 1209">
              <a:extLst>
                <a:ext uri="{FF2B5EF4-FFF2-40B4-BE49-F238E27FC236}">
                  <a16:creationId xmlns:a16="http://schemas.microsoft.com/office/drawing/2014/main" id="{DACCB49D-ECD9-4BC7-A073-C80BF28F6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3954463"/>
              <a:ext cx="360363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10">
              <a:extLst>
                <a:ext uri="{FF2B5EF4-FFF2-40B4-BE49-F238E27FC236}">
                  <a16:creationId xmlns:a16="http://schemas.microsoft.com/office/drawing/2014/main" id="{6063582F-3D19-4DD4-8445-50EB59371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5750" y="3879850"/>
              <a:ext cx="60325" cy="90488"/>
            </a:xfrm>
            <a:custGeom>
              <a:avLst/>
              <a:gdLst>
                <a:gd name="T0" fmla="*/ 14 w 16"/>
                <a:gd name="T1" fmla="*/ 24 h 24"/>
                <a:gd name="T2" fmla="*/ 2 w 16"/>
                <a:gd name="T3" fmla="*/ 24 h 24"/>
                <a:gd name="T4" fmla="*/ 0 w 16"/>
                <a:gd name="T5" fmla="*/ 22 h 24"/>
                <a:gd name="T6" fmla="*/ 0 w 16"/>
                <a:gd name="T7" fmla="*/ 2 h 24"/>
                <a:gd name="T8" fmla="*/ 2 w 16"/>
                <a:gd name="T9" fmla="*/ 0 h 24"/>
                <a:gd name="T10" fmla="*/ 14 w 16"/>
                <a:gd name="T11" fmla="*/ 0 h 24"/>
                <a:gd name="T12" fmla="*/ 16 w 16"/>
                <a:gd name="T13" fmla="*/ 2 h 24"/>
                <a:gd name="T14" fmla="*/ 16 w 16"/>
                <a:gd name="T15" fmla="*/ 22 h 24"/>
                <a:gd name="T16" fmla="*/ 14 w 16"/>
                <a:gd name="T17" fmla="*/ 24 h 24"/>
                <a:gd name="T18" fmla="*/ 4 w 16"/>
                <a:gd name="T19" fmla="*/ 20 h 24"/>
                <a:gd name="T20" fmla="*/ 12 w 16"/>
                <a:gd name="T21" fmla="*/ 20 h 24"/>
                <a:gd name="T22" fmla="*/ 12 w 16"/>
                <a:gd name="T23" fmla="*/ 4 h 24"/>
                <a:gd name="T24" fmla="*/ 4 w 16"/>
                <a:gd name="T25" fmla="*/ 4 h 24"/>
                <a:gd name="T26" fmla="*/ 4 w 16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  <a:moveTo>
                    <a:pt x="4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11">
              <a:extLst>
                <a:ext uri="{FF2B5EF4-FFF2-40B4-BE49-F238E27FC236}">
                  <a16:creationId xmlns:a16="http://schemas.microsoft.com/office/drawing/2014/main" id="{DF83CF0C-A099-4332-8EBC-563529E81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6238" y="3805238"/>
              <a:ext cx="60325" cy="165100"/>
            </a:xfrm>
            <a:custGeom>
              <a:avLst/>
              <a:gdLst>
                <a:gd name="T0" fmla="*/ 14 w 16"/>
                <a:gd name="T1" fmla="*/ 44 h 44"/>
                <a:gd name="T2" fmla="*/ 2 w 16"/>
                <a:gd name="T3" fmla="*/ 44 h 44"/>
                <a:gd name="T4" fmla="*/ 0 w 16"/>
                <a:gd name="T5" fmla="*/ 42 h 44"/>
                <a:gd name="T6" fmla="*/ 0 w 16"/>
                <a:gd name="T7" fmla="*/ 2 h 44"/>
                <a:gd name="T8" fmla="*/ 2 w 16"/>
                <a:gd name="T9" fmla="*/ 0 h 44"/>
                <a:gd name="T10" fmla="*/ 14 w 16"/>
                <a:gd name="T11" fmla="*/ 0 h 44"/>
                <a:gd name="T12" fmla="*/ 16 w 16"/>
                <a:gd name="T13" fmla="*/ 2 h 44"/>
                <a:gd name="T14" fmla="*/ 16 w 16"/>
                <a:gd name="T15" fmla="*/ 42 h 44"/>
                <a:gd name="T16" fmla="*/ 14 w 16"/>
                <a:gd name="T17" fmla="*/ 44 h 44"/>
                <a:gd name="T18" fmla="*/ 4 w 16"/>
                <a:gd name="T19" fmla="*/ 40 h 44"/>
                <a:gd name="T20" fmla="*/ 12 w 16"/>
                <a:gd name="T21" fmla="*/ 40 h 44"/>
                <a:gd name="T22" fmla="*/ 12 w 16"/>
                <a:gd name="T23" fmla="*/ 4 h 44"/>
                <a:gd name="T24" fmla="*/ 4 w 16"/>
                <a:gd name="T25" fmla="*/ 4 h 44"/>
                <a:gd name="T26" fmla="*/ 4 w 16"/>
                <a:gd name="T2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  <a:moveTo>
                    <a:pt x="4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12">
              <a:extLst>
                <a:ext uri="{FF2B5EF4-FFF2-40B4-BE49-F238E27FC236}">
                  <a16:creationId xmlns:a16="http://schemas.microsoft.com/office/drawing/2014/main" id="{6C527015-5645-4ED9-8A36-0CC7B2410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6724" y="3802065"/>
              <a:ext cx="88123" cy="219781"/>
            </a:xfrm>
            <a:custGeom>
              <a:avLst/>
              <a:gdLst>
                <a:gd name="T0" fmla="*/ 14 w 16"/>
                <a:gd name="T1" fmla="*/ 36 h 36"/>
                <a:gd name="T2" fmla="*/ 2 w 16"/>
                <a:gd name="T3" fmla="*/ 36 h 36"/>
                <a:gd name="T4" fmla="*/ 0 w 16"/>
                <a:gd name="T5" fmla="*/ 34 h 36"/>
                <a:gd name="T6" fmla="*/ 0 w 16"/>
                <a:gd name="T7" fmla="*/ 2 h 36"/>
                <a:gd name="T8" fmla="*/ 2 w 16"/>
                <a:gd name="T9" fmla="*/ 0 h 36"/>
                <a:gd name="T10" fmla="*/ 14 w 16"/>
                <a:gd name="T11" fmla="*/ 0 h 36"/>
                <a:gd name="T12" fmla="*/ 16 w 16"/>
                <a:gd name="T13" fmla="*/ 2 h 36"/>
                <a:gd name="T14" fmla="*/ 16 w 16"/>
                <a:gd name="T15" fmla="*/ 34 h 36"/>
                <a:gd name="T16" fmla="*/ 14 w 16"/>
                <a:gd name="T17" fmla="*/ 36 h 36"/>
                <a:gd name="T18" fmla="*/ 4 w 16"/>
                <a:gd name="T19" fmla="*/ 32 h 36"/>
                <a:gd name="T20" fmla="*/ 12 w 16"/>
                <a:gd name="T21" fmla="*/ 32 h 36"/>
                <a:gd name="T22" fmla="*/ 12 w 16"/>
                <a:gd name="T23" fmla="*/ 4 h 36"/>
                <a:gd name="T24" fmla="*/ 4 w 16"/>
                <a:gd name="T25" fmla="*/ 4 h 36"/>
                <a:gd name="T26" fmla="*/ 4 w 16"/>
                <a:gd name="T2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  <a:moveTo>
                    <a:pt x="4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13">
              <a:extLst>
                <a:ext uri="{FF2B5EF4-FFF2-40B4-BE49-F238E27FC236}">
                  <a16:creationId xmlns:a16="http://schemas.microsoft.com/office/drawing/2014/main" id="{B4D1E29C-5369-41F9-ADB7-B1D89E719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7213" y="3729038"/>
              <a:ext cx="60325" cy="241300"/>
            </a:xfrm>
            <a:custGeom>
              <a:avLst/>
              <a:gdLst>
                <a:gd name="T0" fmla="*/ 14 w 16"/>
                <a:gd name="T1" fmla="*/ 64 h 64"/>
                <a:gd name="T2" fmla="*/ 2 w 16"/>
                <a:gd name="T3" fmla="*/ 64 h 64"/>
                <a:gd name="T4" fmla="*/ 0 w 16"/>
                <a:gd name="T5" fmla="*/ 62 h 64"/>
                <a:gd name="T6" fmla="*/ 0 w 16"/>
                <a:gd name="T7" fmla="*/ 2 h 64"/>
                <a:gd name="T8" fmla="*/ 2 w 16"/>
                <a:gd name="T9" fmla="*/ 0 h 64"/>
                <a:gd name="T10" fmla="*/ 14 w 16"/>
                <a:gd name="T11" fmla="*/ 0 h 64"/>
                <a:gd name="T12" fmla="*/ 16 w 16"/>
                <a:gd name="T13" fmla="*/ 2 h 64"/>
                <a:gd name="T14" fmla="*/ 16 w 16"/>
                <a:gd name="T15" fmla="*/ 62 h 64"/>
                <a:gd name="T16" fmla="*/ 14 w 16"/>
                <a:gd name="T17" fmla="*/ 64 h 64"/>
                <a:gd name="T18" fmla="*/ 4 w 16"/>
                <a:gd name="T19" fmla="*/ 60 h 64"/>
                <a:gd name="T20" fmla="*/ 12 w 16"/>
                <a:gd name="T21" fmla="*/ 60 h 64"/>
                <a:gd name="T22" fmla="*/ 12 w 16"/>
                <a:gd name="T23" fmla="*/ 4 h 64"/>
                <a:gd name="T24" fmla="*/ 4 w 16"/>
                <a:gd name="T25" fmla="*/ 4 h 64"/>
                <a:gd name="T26" fmla="*/ 4 w 1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4" name="Freeform 1214">
              <a:extLst>
                <a:ext uri="{FF2B5EF4-FFF2-40B4-BE49-F238E27FC236}">
                  <a16:creationId xmlns:a16="http://schemas.microsoft.com/office/drawing/2014/main" id="{418C721F-2E27-4D07-92C1-35850390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3688" y="3759200"/>
              <a:ext cx="46038" cy="460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5" name="Freeform 1215">
              <a:extLst>
                <a:ext uri="{FF2B5EF4-FFF2-40B4-BE49-F238E27FC236}">
                  <a16:creationId xmlns:a16="http://schemas.microsoft.com/office/drawing/2014/main" id="{881C4BE8-47E2-4CCE-9594-3F487C189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4175" y="3684588"/>
              <a:ext cx="44450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6" name="Freeform 1216">
              <a:extLst>
                <a:ext uri="{FF2B5EF4-FFF2-40B4-BE49-F238E27FC236}">
                  <a16:creationId xmlns:a16="http://schemas.microsoft.com/office/drawing/2014/main" id="{392E9FBC-0E25-4818-B6C8-124E6B7EE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4663" y="3714750"/>
              <a:ext cx="44450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7" name="Freeform 1217">
              <a:extLst>
                <a:ext uri="{FF2B5EF4-FFF2-40B4-BE49-F238E27FC236}">
                  <a16:creationId xmlns:a16="http://schemas.microsoft.com/office/drawing/2014/main" id="{61E546B1-8C07-4731-BA70-3723BA7C4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3563" y="3609975"/>
              <a:ext cx="46038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8" name="Freeform 1218">
              <a:extLst>
                <a:ext uri="{FF2B5EF4-FFF2-40B4-BE49-F238E27FC236}">
                  <a16:creationId xmlns:a16="http://schemas.microsoft.com/office/drawing/2014/main" id="{EF115DA4-8CA1-48FB-8D4F-3066F435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5" y="3706813"/>
              <a:ext cx="82550" cy="71438"/>
            </a:xfrm>
            <a:custGeom>
              <a:avLst/>
              <a:gdLst>
                <a:gd name="T0" fmla="*/ 2 w 22"/>
                <a:gd name="T1" fmla="*/ 19 h 19"/>
                <a:gd name="T2" fmla="*/ 1 w 22"/>
                <a:gd name="T3" fmla="*/ 19 h 19"/>
                <a:gd name="T4" fmla="*/ 1 w 22"/>
                <a:gd name="T5" fmla="*/ 16 h 19"/>
                <a:gd name="T6" fmla="*/ 19 w 22"/>
                <a:gd name="T7" fmla="*/ 1 h 19"/>
                <a:gd name="T8" fmla="*/ 21 w 22"/>
                <a:gd name="T9" fmla="*/ 1 h 19"/>
                <a:gd name="T10" fmla="*/ 21 w 22"/>
                <a:gd name="T11" fmla="*/ 4 h 19"/>
                <a:gd name="T12" fmla="*/ 3 w 22"/>
                <a:gd name="T13" fmla="*/ 19 h 19"/>
                <a:gd name="T14" fmla="*/ 2 w 2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2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1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9" name="Freeform 1219">
              <a:extLst>
                <a:ext uri="{FF2B5EF4-FFF2-40B4-BE49-F238E27FC236}">
                  <a16:creationId xmlns:a16="http://schemas.microsoft.com/office/drawing/2014/main" id="{686788A0-8BA5-40D7-BD6A-3F864DF99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338" y="3703638"/>
              <a:ext cx="79375" cy="38100"/>
            </a:xfrm>
            <a:custGeom>
              <a:avLst/>
              <a:gdLst>
                <a:gd name="T0" fmla="*/ 18 w 21"/>
                <a:gd name="T1" fmla="*/ 10 h 10"/>
                <a:gd name="T2" fmla="*/ 18 w 21"/>
                <a:gd name="T3" fmla="*/ 10 h 10"/>
                <a:gd name="T4" fmla="*/ 1 w 21"/>
                <a:gd name="T5" fmla="*/ 4 h 10"/>
                <a:gd name="T6" fmla="*/ 0 w 21"/>
                <a:gd name="T7" fmla="*/ 2 h 10"/>
                <a:gd name="T8" fmla="*/ 2 w 21"/>
                <a:gd name="T9" fmla="*/ 0 h 10"/>
                <a:gd name="T10" fmla="*/ 19 w 21"/>
                <a:gd name="T11" fmla="*/ 6 h 10"/>
                <a:gd name="T12" fmla="*/ 20 w 21"/>
                <a:gd name="T13" fmla="*/ 8 h 10"/>
                <a:gd name="T14" fmla="*/ 18 w 2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7"/>
                    <a:pt x="20" y="8"/>
                  </a:cubicBezTo>
                  <a:cubicBezTo>
                    <a:pt x="20" y="9"/>
                    <a:pt x="19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0" name="Freeform 1220">
              <a:extLst>
                <a:ext uri="{FF2B5EF4-FFF2-40B4-BE49-F238E27FC236}">
                  <a16:creationId xmlns:a16="http://schemas.microsoft.com/office/drawing/2014/main" id="{55625ED3-93D8-4729-A953-67ED1D70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3635375"/>
              <a:ext cx="90488" cy="98425"/>
            </a:xfrm>
            <a:custGeom>
              <a:avLst/>
              <a:gdLst>
                <a:gd name="T0" fmla="*/ 3 w 24"/>
                <a:gd name="T1" fmla="*/ 26 h 26"/>
                <a:gd name="T2" fmla="*/ 1 w 24"/>
                <a:gd name="T3" fmla="*/ 25 h 26"/>
                <a:gd name="T4" fmla="*/ 1 w 24"/>
                <a:gd name="T5" fmla="*/ 23 h 26"/>
                <a:gd name="T6" fmla="*/ 20 w 24"/>
                <a:gd name="T7" fmla="*/ 1 h 26"/>
                <a:gd name="T8" fmla="*/ 23 w 24"/>
                <a:gd name="T9" fmla="*/ 1 h 26"/>
                <a:gd name="T10" fmla="*/ 23 w 24"/>
                <a:gd name="T11" fmla="*/ 3 h 26"/>
                <a:gd name="T12" fmla="*/ 4 w 24"/>
                <a:gd name="T13" fmla="*/ 25 h 26"/>
                <a:gd name="T14" fmla="*/ 3 w 2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6">
                  <a:moveTo>
                    <a:pt x="3" y="26"/>
                  </a:moveTo>
                  <a:cubicBezTo>
                    <a:pt x="2" y="26"/>
                    <a:pt x="2" y="26"/>
                    <a:pt x="1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91" name="Oval 16">
            <a:extLst>
              <a:ext uri="{FF2B5EF4-FFF2-40B4-BE49-F238E27FC236}">
                <a16:creationId xmlns:a16="http://schemas.microsoft.com/office/drawing/2014/main" id="{2649A259-4961-45C2-85D9-B49937DAD8BF}"/>
              </a:ext>
            </a:extLst>
          </p:cNvPr>
          <p:cNvSpPr/>
          <p:nvPr/>
        </p:nvSpPr>
        <p:spPr>
          <a:xfrm>
            <a:off x="1315506" y="4281565"/>
            <a:ext cx="461818" cy="461818"/>
          </a:xfrm>
          <a:prstGeom prst="ellipse">
            <a:avLst/>
          </a:prstGeom>
          <a:solidFill>
            <a:srgbClr val="004F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96" name="Group 66">
            <a:extLst>
              <a:ext uri="{FF2B5EF4-FFF2-40B4-BE49-F238E27FC236}">
                <a16:creationId xmlns:a16="http://schemas.microsoft.com/office/drawing/2014/main" id="{4D4BC592-2647-409B-A41B-AEE6F5CCEC9D}"/>
              </a:ext>
            </a:extLst>
          </p:cNvPr>
          <p:cNvGrpSpPr/>
          <p:nvPr/>
        </p:nvGrpSpPr>
        <p:grpSpPr>
          <a:xfrm>
            <a:off x="1417218" y="4394286"/>
            <a:ext cx="235293" cy="236376"/>
            <a:chOff x="9169400" y="3255963"/>
            <a:chExt cx="344488" cy="346075"/>
          </a:xfrm>
        </p:grpSpPr>
        <p:sp>
          <p:nvSpPr>
            <p:cNvPr id="97" name="Oval 267">
              <a:extLst>
                <a:ext uri="{FF2B5EF4-FFF2-40B4-BE49-F238E27FC236}">
                  <a16:creationId xmlns:a16="http://schemas.microsoft.com/office/drawing/2014/main" id="{89965D2C-0885-4462-BDEC-F2AF7DC17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3462338"/>
              <a:ext cx="47625" cy="53975"/>
            </a:xfrm>
            <a:prstGeom prst="ellips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8" name="Oval 268">
              <a:extLst>
                <a:ext uri="{FF2B5EF4-FFF2-40B4-BE49-F238E27FC236}">
                  <a16:creationId xmlns:a16="http://schemas.microsoft.com/office/drawing/2014/main" id="{3AE575DD-765B-4C43-8201-1BADEDFC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3552825"/>
              <a:ext cx="47625" cy="49213"/>
            </a:xfrm>
            <a:prstGeom prst="ellips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Oval 269">
              <a:extLst>
                <a:ext uri="{FF2B5EF4-FFF2-40B4-BE49-F238E27FC236}">
                  <a16:creationId xmlns:a16="http://schemas.microsoft.com/office/drawing/2014/main" id="{018AD1AA-61FB-4D0C-917C-47C7B79B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4663" y="3516313"/>
              <a:ext cx="47625" cy="47625"/>
            </a:xfrm>
            <a:prstGeom prst="ellips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0" name="Line 270">
              <a:extLst>
                <a:ext uri="{FF2B5EF4-FFF2-40B4-BE49-F238E27FC236}">
                  <a16:creationId xmlns:a16="http://schemas.microsoft.com/office/drawing/2014/main" id="{F141330B-37CA-4965-8E91-2A6D2BD5F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2288" y="3500438"/>
              <a:ext cx="53975" cy="26988"/>
            </a:xfrm>
            <a:prstGeom prst="lin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1" name="Line 271">
              <a:extLst>
                <a:ext uri="{FF2B5EF4-FFF2-40B4-BE49-F238E27FC236}">
                  <a16:creationId xmlns:a16="http://schemas.microsoft.com/office/drawing/2014/main" id="{02B93597-3AEB-44B0-9DA1-DD5BC0770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2288" y="3549650"/>
              <a:ext cx="53975" cy="19050"/>
            </a:xfrm>
            <a:prstGeom prst="lin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2" name="Freeform 272">
              <a:extLst>
                <a:ext uri="{FF2B5EF4-FFF2-40B4-BE49-F238E27FC236}">
                  <a16:creationId xmlns:a16="http://schemas.microsoft.com/office/drawing/2014/main" id="{8E3B7BAA-DAD4-4B20-8DCE-BE3D538D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3255963"/>
              <a:ext cx="68263" cy="165100"/>
            </a:xfrm>
            <a:custGeom>
              <a:avLst/>
              <a:gdLst>
                <a:gd name="T0" fmla="*/ 0 w 18"/>
                <a:gd name="T1" fmla="*/ 0 h 44"/>
                <a:gd name="T2" fmla="*/ 18 w 18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44">
                  <a:moveTo>
                    <a:pt x="0" y="0"/>
                  </a:moveTo>
                  <a:cubicBezTo>
                    <a:pt x="12" y="13"/>
                    <a:pt x="18" y="28"/>
                    <a:pt x="18" y="44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3" name="Line 273">
              <a:extLst>
                <a:ext uri="{FF2B5EF4-FFF2-40B4-BE49-F238E27FC236}">
                  <a16:creationId xmlns:a16="http://schemas.microsoft.com/office/drawing/2014/main" id="{C59649FB-C394-4B3D-8CC7-B355A6C23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1625" y="3511550"/>
              <a:ext cx="150813" cy="0"/>
            </a:xfrm>
            <a:prstGeom prst="line">
              <a:avLst/>
            </a:pr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Line 274">
              <a:extLst>
                <a:ext uri="{FF2B5EF4-FFF2-40B4-BE49-F238E27FC236}">
                  <a16:creationId xmlns:a16="http://schemas.microsoft.com/office/drawing/2014/main" id="{52688D95-0EFF-4D27-BFDA-48F83D9C5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4800" y="3330575"/>
              <a:ext cx="288925" cy="0"/>
            </a:xfrm>
            <a:prstGeom prst="line">
              <a:avLst/>
            </a:pr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275">
              <a:extLst>
                <a:ext uri="{FF2B5EF4-FFF2-40B4-BE49-F238E27FC236}">
                  <a16:creationId xmlns:a16="http://schemas.microsoft.com/office/drawing/2014/main" id="{D173E1E8-0579-4D41-BA65-532DC3FE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3255963"/>
              <a:ext cx="344488" cy="346075"/>
            </a:xfrm>
            <a:custGeom>
              <a:avLst/>
              <a:gdLst>
                <a:gd name="T0" fmla="*/ 43 w 92"/>
                <a:gd name="T1" fmla="*/ 0 h 92"/>
                <a:gd name="T2" fmla="*/ 43 w 92"/>
                <a:gd name="T3" fmla="*/ 92 h 92"/>
                <a:gd name="T4" fmla="*/ 42 w 92"/>
                <a:gd name="T5" fmla="*/ 92 h 92"/>
                <a:gd name="T6" fmla="*/ 0 w 92"/>
                <a:gd name="T7" fmla="*/ 45 h 92"/>
                <a:gd name="T8" fmla="*/ 44 w 92"/>
                <a:gd name="T9" fmla="*/ 0 h 92"/>
                <a:gd name="T10" fmla="*/ 46 w 92"/>
                <a:gd name="T11" fmla="*/ 0 h 92"/>
                <a:gd name="T12" fmla="*/ 92 w 92"/>
                <a:gd name="T13" fmla="*/ 42 h 92"/>
                <a:gd name="T14" fmla="*/ 92 w 92"/>
                <a:gd name="T15" fmla="*/ 44 h 92"/>
                <a:gd name="T16" fmla="*/ 0 w 92"/>
                <a:gd name="T17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2">
                  <a:moveTo>
                    <a:pt x="43" y="0"/>
                  </a:moveTo>
                  <a:cubicBezTo>
                    <a:pt x="19" y="26"/>
                    <a:pt x="19" y="60"/>
                    <a:pt x="43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18" y="90"/>
                    <a:pt x="0" y="69"/>
                    <a:pt x="0" y="45"/>
                  </a:cubicBezTo>
                  <a:cubicBezTo>
                    <a:pt x="0" y="20"/>
                    <a:pt x="19" y="1"/>
                    <a:pt x="44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70" y="0"/>
                    <a:pt x="90" y="18"/>
                    <a:pt x="92" y="4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0" y="44"/>
                    <a:pt x="0" y="44"/>
                    <a:pt x="0" y="44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14C9326F-0932-3EE2-B20B-0A76D5A5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82" y="2529190"/>
            <a:ext cx="457240" cy="46943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EEBF293F-1964-01E9-CEB6-EE68FE978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91407" flipV="1">
            <a:off x="6189787" y="2619374"/>
            <a:ext cx="363893" cy="309978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1A337F2C-B4FC-9D8C-6192-474560BCC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661" y="3416294"/>
            <a:ext cx="463336" cy="463336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31323322-3640-CF9C-A367-5C5A30F96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647" y="3456912"/>
            <a:ext cx="249958" cy="35359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E7E25364-577B-FD95-5F10-A62C21198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089" y="4237568"/>
            <a:ext cx="463336" cy="463336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D9791E08-7A08-51E8-31C9-EB03360AA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023" y="4362444"/>
            <a:ext cx="249958" cy="24995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294BAF50-8ADD-324B-25D2-E8266062D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661" y="5166599"/>
            <a:ext cx="506012" cy="463336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4903DCB1-5AF9-57D9-3658-532DB32C7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792" y="5260438"/>
            <a:ext cx="231668" cy="341406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8C8BCA0D-7432-17F8-08DE-25D939AEE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3089" y="6063794"/>
            <a:ext cx="520865" cy="51266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A2F2F663-A016-DC63-BE59-1CEF61475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882" y="6179939"/>
            <a:ext cx="528591" cy="2798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EF62747-CB9C-3AE4-A239-281319CCE692}"/>
              </a:ext>
            </a:extLst>
          </p:cNvPr>
          <p:cNvSpPr txBox="1"/>
          <p:nvPr/>
        </p:nvSpPr>
        <p:spPr>
          <a:xfrm>
            <a:off x="7086600" y="2428964"/>
            <a:ext cx="4006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概念介紹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F40CBE9-F8A7-BBE9-0B53-5A896FF703B4}"/>
              </a:ext>
            </a:extLst>
          </p:cNvPr>
          <p:cNvSpPr txBox="1"/>
          <p:nvPr/>
        </p:nvSpPr>
        <p:spPr>
          <a:xfrm>
            <a:off x="7086600" y="3354881"/>
            <a:ext cx="3159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借貸制度說明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6D06CC9-06FD-4558-E5FA-2ED65056EF28}"/>
              </a:ext>
            </a:extLst>
          </p:cNvPr>
          <p:cNvSpPr txBox="1"/>
          <p:nvPr/>
        </p:nvSpPr>
        <p:spPr>
          <a:xfrm>
            <a:off x="7124992" y="4257798"/>
            <a:ext cx="2533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注意事項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267323C-5BD4-C56A-0056-4D56A0B84C2A}"/>
              </a:ext>
            </a:extLst>
          </p:cNvPr>
          <p:cNvSpPr txBox="1"/>
          <p:nvPr/>
        </p:nvSpPr>
        <p:spPr>
          <a:xfrm>
            <a:off x="7124992" y="5160715"/>
            <a:ext cx="2180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常見問題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BEFF09C-C5CA-E81E-D387-E4F0593BF7E0}"/>
              </a:ext>
            </a:extLst>
          </p:cNvPr>
          <p:cNvSpPr txBox="1"/>
          <p:nvPr/>
        </p:nvSpPr>
        <p:spPr>
          <a:xfrm>
            <a:off x="7124993" y="5971861"/>
            <a:ext cx="2000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借券資訊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92729"/>
            <a:ext cx="11804821" cy="5258644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en-US" altLang="zh-TW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ru,4</a:t>
            </a: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券業務借貸款項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3482630" y="3726198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4965551" y="3588385"/>
            <a:ext cx="990262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4970834" y="3699133"/>
            <a:ext cx="940849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184842" y="3882911"/>
            <a:ext cx="602573" cy="461409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575276" y="3576977"/>
            <a:ext cx="1051210" cy="1085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6619406" y="3666469"/>
            <a:ext cx="975359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033006" y="3840682"/>
            <a:ext cx="311778" cy="503638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0" name="橢圓 129"/>
          <p:cNvSpPr/>
          <p:nvPr/>
        </p:nvSpPr>
        <p:spPr>
          <a:xfrm>
            <a:off x="8290079" y="3599235"/>
            <a:ext cx="1009564" cy="106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1" name="橢圓 130"/>
          <p:cNvSpPr/>
          <p:nvPr/>
        </p:nvSpPr>
        <p:spPr>
          <a:xfrm>
            <a:off x="8326718" y="3666468"/>
            <a:ext cx="972925" cy="902509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2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77009" y="3869110"/>
            <a:ext cx="411348" cy="456661"/>
            <a:chOff x="7000875" y="3251200"/>
            <a:chExt cx="354013" cy="355600"/>
          </a:xfrm>
        </p:grpSpPr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0" y="4854285"/>
            <a:ext cx="7608290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3308434" y="1546698"/>
            <a:ext cx="1448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簽訂契約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 defTabSz="45720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額度徵審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255" y="1060393"/>
            <a:ext cx="2508852" cy="530232"/>
          </a:xfrm>
          <a:prstGeom prst="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</a:p>
        </p:txBody>
      </p:sp>
      <p:sp>
        <p:nvSpPr>
          <p:cNvPr id="23" name="矩形 22"/>
          <p:cNvSpPr/>
          <p:nvPr/>
        </p:nvSpPr>
        <p:spPr>
          <a:xfrm>
            <a:off x="603115" y="2245406"/>
            <a:ext cx="19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客戶有資金需求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82528" y="2470826"/>
            <a:ext cx="144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75275" y="2470826"/>
            <a:ext cx="149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每日洗價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986409" y="2470826"/>
            <a:ext cx="153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追繳</a:t>
            </a:r>
            <a:r>
              <a:rPr lang="en-US" altLang="zh-TW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補繳</a:t>
            </a:r>
            <a:r>
              <a:rPr lang="en-US" altLang="zh-TW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lvl="0" algn="ctr" defTabSz="457200"/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更換擔保品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07F143-BB56-4E9A-7E10-DC453D09C1F9}"/>
              </a:ext>
            </a:extLst>
          </p:cNvPr>
          <p:cNvSpPr txBox="1"/>
          <p:nvPr/>
        </p:nvSpPr>
        <p:spPr>
          <a:xfrm>
            <a:off x="5573730" y="30206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AEEC1AC-6F18-980C-BAF9-5856341C48E4}"/>
              </a:ext>
            </a:extLst>
          </p:cNvPr>
          <p:cNvSpPr txBox="1"/>
          <p:nvPr/>
        </p:nvSpPr>
        <p:spPr>
          <a:xfrm>
            <a:off x="786680" y="4931760"/>
            <a:ext cx="6055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4.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擔保維持率不足須補繳至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166%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補繳後維持率僅達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130%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未達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166%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可暫不處分，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惟下次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低於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130%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時須當日立即補繳完畢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無兩日補繳期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20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2"/>
            <a:ext cx="12192000" cy="5797607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495296" y="3588385"/>
            <a:ext cx="1025005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5547879" y="3666468"/>
            <a:ext cx="941318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713510" y="3893918"/>
            <a:ext cx="676309" cy="412514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887892" y="3569339"/>
            <a:ext cx="959857" cy="1092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6939244" y="3666469"/>
            <a:ext cx="908505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186394" y="3897686"/>
            <a:ext cx="425866" cy="428086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86681" y="4854285"/>
            <a:ext cx="7277549" cy="182794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簽訂契約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匯撥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擔保品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額度徵審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6651" y="4932050"/>
            <a:ext cx="774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25742" y="2942550"/>
            <a:ext cx="17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每日洗價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6650" y="4929990"/>
            <a:ext cx="7616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處分擔保品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融通期滿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未還款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、擔保維持率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不足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未即時補繳，即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處分擔保品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處分後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不足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應通知客戶清償，仍未結清則通報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違規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064230" y="2653646"/>
            <a:ext cx="15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追繳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補繳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更換擔保品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8" name="圓角矩形 37"/>
          <p:cNvSpPr/>
          <p:nvPr/>
        </p:nvSpPr>
        <p:spPr>
          <a:xfrm rot="3458309">
            <a:off x="8260452" y="4422002"/>
            <a:ext cx="1606598" cy="696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8278303" y="3569339"/>
            <a:ext cx="1077163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8323321" y="3659073"/>
            <a:ext cx="1023555" cy="94005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50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58812" y="3856392"/>
            <a:ext cx="521639" cy="469380"/>
            <a:chOff x="7000875" y="3251200"/>
            <a:chExt cx="354013" cy="355600"/>
          </a:xfrm>
        </p:grpSpPr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41" name="橢圓 40"/>
          <p:cNvSpPr/>
          <p:nvPr/>
        </p:nvSpPr>
        <p:spPr>
          <a:xfrm>
            <a:off x="9068702" y="5062661"/>
            <a:ext cx="1000998" cy="1058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9080451" y="5157800"/>
            <a:ext cx="935703" cy="89649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03" y="3308403"/>
            <a:ext cx="245576" cy="245576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560" y="5357111"/>
            <a:ext cx="546846" cy="546846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9883370" y="5627454"/>
            <a:ext cx="148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處分擔保品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6255" y="1060393"/>
            <a:ext cx="2508852" cy="530232"/>
          </a:xfrm>
          <a:prstGeom prst="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5277623" y="2981571"/>
            <a:ext cx="117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12843" y="2596649"/>
            <a:ext cx="216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客戶有資金需求</a:t>
            </a:r>
            <a:r>
              <a:rPr lang="en-US" altLang="zh-TW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3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060392"/>
            <a:ext cx="12192000" cy="5797607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altLang="zh-TW" sz="18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2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</a:t>
            </a:r>
            <a:endParaRPr lang="en-US" altLang="zh-TW" sz="22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申請流程</a:t>
            </a:r>
            <a:endParaRPr lang="zh-TW" altLang="en-US" dirty="0"/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688890" y="3659073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16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7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0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285541" y="3330926"/>
            <a:ext cx="1014976" cy="10149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3437941" y="3483326"/>
            <a:ext cx="1014976" cy="10149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grpSp>
        <p:nvGrpSpPr>
          <p:cNvPr id="24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593266" y="3664668"/>
            <a:ext cx="380683" cy="347503"/>
            <a:chOff x="6937376" y="25401"/>
            <a:chExt cx="346075" cy="315912"/>
          </a:xfrm>
        </p:grpSpPr>
        <p:sp>
          <p:nvSpPr>
            <p:cNvPr id="25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26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28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281248" y="3699134"/>
            <a:ext cx="506169" cy="294635"/>
            <a:chOff x="3624263" y="2374900"/>
            <a:chExt cx="319087" cy="185737"/>
          </a:xfrm>
          <a:noFill/>
        </p:grpSpPr>
        <p:sp>
          <p:nvSpPr>
            <p:cNvPr id="29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0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1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2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3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4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35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61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857012" y="3666468"/>
            <a:ext cx="327107" cy="372125"/>
            <a:chOff x="3660775" y="1446213"/>
            <a:chExt cx="244475" cy="320675"/>
          </a:xfrm>
          <a:noFill/>
        </p:grpSpPr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836651" y="4507625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79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0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1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2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83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1549810" y="3814712"/>
            <a:ext cx="9018849" cy="611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722068" y="3576976"/>
            <a:ext cx="992480" cy="10965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729574" y="3699134"/>
            <a:ext cx="944504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0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1026119" y="4029996"/>
            <a:ext cx="396399" cy="396399"/>
            <a:chOff x="8440738" y="4330700"/>
            <a:chExt cx="360363" cy="360363"/>
          </a:xfrm>
          <a:solidFill>
            <a:sysClr val="window" lastClr="FFFFFF"/>
          </a:solidFill>
        </p:grpSpPr>
        <p:sp>
          <p:nvSpPr>
            <p:cNvPr id="91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2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3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4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5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3370660" y="3588384"/>
            <a:ext cx="1045618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6" name="橢圓 95"/>
          <p:cNvSpPr/>
          <p:nvPr/>
        </p:nvSpPr>
        <p:spPr>
          <a:xfrm>
            <a:off x="3433864" y="3699134"/>
            <a:ext cx="953310" cy="869845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97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3738237" y="3955935"/>
            <a:ext cx="375991" cy="432516"/>
            <a:chOff x="6937376" y="25401"/>
            <a:chExt cx="346075" cy="315912"/>
          </a:xfrm>
        </p:grpSpPr>
        <p:sp>
          <p:nvSpPr>
            <p:cNvPr id="98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99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00" name="橢圓 99"/>
          <p:cNvSpPr/>
          <p:nvPr/>
        </p:nvSpPr>
        <p:spPr>
          <a:xfrm>
            <a:off x="5495296" y="3588385"/>
            <a:ext cx="1025005" cy="1073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5547879" y="3666468"/>
            <a:ext cx="941318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2" name="Group 168">
            <a:extLst>
              <a:ext uri="{FF2B5EF4-FFF2-40B4-BE49-F238E27FC236}">
                <a16:creationId xmlns:a16="http://schemas.microsoft.com/office/drawing/2014/main" id="{FA244D3B-A43F-4E0A-9EAD-42E0DED6CF8F}"/>
              </a:ext>
            </a:extLst>
          </p:cNvPr>
          <p:cNvGrpSpPr/>
          <p:nvPr/>
        </p:nvGrpSpPr>
        <p:grpSpPr>
          <a:xfrm>
            <a:off x="5713510" y="3893918"/>
            <a:ext cx="676309" cy="412514"/>
            <a:chOff x="3624263" y="2374900"/>
            <a:chExt cx="319087" cy="185737"/>
          </a:xfrm>
          <a:noFill/>
        </p:grpSpPr>
        <p:sp>
          <p:nvSpPr>
            <p:cNvPr id="103" name="Freeform 127">
              <a:extLst>
                <a:ext uri="{FF2B5EF4-FFF2-40B4-BE49-F238E27FC236}">
                  <a16:creationId xmlns:a16="http://schemas.microsoft.com/office/drawing/2014/main" id="{1D6DD54F-CF4C-4B7A-A1D8-66C63BE2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4" name="Freeform 128">
              <a:extLst>
                <a:ext uri="{FF2B5EF4-FFF2-40B4-BE49-F238E27FC236}">
                  <a16:creationId xmlns:a16="http://schemas.microsoft.com/office/drawing/2014/main" id="{48A3C641-A79E-44E9-9B96-7DA5899F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5" name="Freeform 129">
              <a:extLst>
                <a:ext uri="{FF2B5EF4-FFF2-40B4-BE49-F238E27FC236}">
                  <a16:creationId xmlns:a16="http://schemas.microsoft.com/office/drawing/2014/main" id="{CB02E9A2-FC4C-4925-BD2E-100D554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6" name="Freeform 130">
              <a:extLst>
                <a:ext uri="{FF2B5EF4-FFF2-40B4-BE49-F238E27FC236}">
                  <a16:creationId xmlns:a16="http://schemas.microsoft.com/office/drawing/2014/main" id="{40B50C4A-3BA6-4159-991F-27C183B7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7" name="Freeform 131">
              <a:extLst>
                <a:ext uri="{FF2B5EF4-FFF2-40B4-BE49-F238E27FC236}">
                  <a16:creationId xmlns:a16="http://schemas.microsoft.com/office/drawing/2014/main" id="{560F48DF-68EA-432F-A37C-C6C8010C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8" name="Line 132">
              <a:extLst>
                <a:ext uri="{FF2B5EF4-FFF2-40B4-BE49-F238E27FC236}">
                  <a16:creationId xmlns:a16="http://schemas.microsoft.com/office/drawing/2014/main" id="{EBA3113B-0D22-4DBD-83D7-FC857B09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9" name="Line 133">
              <a:extLst>
                <a:ext uri="{FF2B5EF4-FFF2-40B4-BE49-F238E27FC236}">
                  <a16:creationId xmlns:a16="http://schemas.microsoft.com/office/drawing/2014/main" id="{D25AAAAA-3787-44B4-979D-DA7A6B9F8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10" name="橢圓 109"/>
          <p:cNvSpPr/>
          <p:nvPr/>
        </p:nvSpPr>
        <p:spPr>
          <a:xfrm>
            <a:off x="6887892" y="3569339"/>
            <a:ext cx="959857" cy="10927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6939244" y="3666469"/>
            <a:ext cx="908505" cy="90251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12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7186394" y="3897686"/>
            <a:ext cx="425866" cy="428086"/>
            <a:chOff x="3249613" y="1016000"/>
            <a:chExt cx="207963" cy="319088"/>
          </a:xfrm>
          <a:noFill/>
        </p:grpSpPr>
        <p:sp>
          <p:nvSpPr>
            <p:cNvPr id="113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4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5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6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8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2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3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4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8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9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6" name="橢圓 135"/>
          <p:cNvSpPr/>
          <p:nvPr/>
        </p:nvSpPr>
        <p:spPr>
          <a:xfrm>
            <a:off x="10126566" y="3613449"/>
            <a:ext cx="1019319" cy="1048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37" name="橢圓 136"/>
          <p:cNvSpPr/>
          <p:nvPr/>
        </p:nvSpPr>
        <p:spPr>
          <a:xfrm>
            <a:off x="10145949" y="3692253"/>
            <a:ext cx="971983" cy="8767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38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0483122" y="3856391"/>
            <a:ext cx="405754" cy="439035"/>
            <a:chOff x="3660775" y="1446213"/>
            <a:chExt cx="244475" cy="320675"/>
          </a:xfrm>
          <a:noFill/>
        </p:grpSpPr>
        <p:sp>
          <p:nvSpPr>
            <p:cNvPr id="139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0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1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2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4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45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46" name="文字方塊 145"/>
          <p:cNvSpPr txBox="1"/>
          <p:nvPr/>
        </p:nvSpPr>
        <p:spPr>
          <a:xfrm>
            <a:off x="5277623" y="3090793"/>
            <a:ext cx="114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</a:p>
        </p:txBody>
      </p:sp>
      <p:sp>
        <p:nvSpPr>
          <p:cNvPr id="148" name="文字方塊 147"/>
          <p:cNvSpPr txBox="1"/>
          <p:nvPr/>
        </p:nvSpPr>
        <p:spPr>
          <a:xfrm>
            <a:off x="886218" y="4919568"/>
            <a:ext cx="91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3926" y="1554077"/>
            <a:ext cx="13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簽訂契約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匯撥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擔保品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額度徵審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36651" y="4932050"/>
            <a:ext cx="774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25742" y="2942550"/>
            <a:ext cx="17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每日洗價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6650" y="4929990"/>
            <a:ext cx="7616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8064230" y="2653646"/>
            <a:ext cx="157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追繳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補繳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更換擔保品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8" name="圓角矩形 37"/>
          <p:cNvSpPr/>
          <p:nvPr/>
        </p:nvSpPr>
        <p:spPr>
          <a:xfrm rot="3458309">
            <a:off x="8260452" y="4422002"/>
            <a:ext cx="1606598" cy="6969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8278303" y="3569339"/>
            <a:ext cx="1077163" cy="107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8323321" y="3659073"/>
            <a:ext cx="1023555" cy="94005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50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8558812" y="3856392"/>
            <a:ext cx="521639" cy="469380"/>
            <a:chOff x="7000875" y="3251200"/>
            <a:chExt cx="354013" cy="355600"/>
          </a:xfrm>
        </p:grpSpPr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270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41" name="橢圓 40"/>
          <p:cNvSpPr/>
          <p:nvPr/>
        </p:nvSpPr>
        <p:spPr>
          <a:xfrm>
            <a:off x="9068702" y="5062661"/>
            <a:ext cx="1000998" cy="10584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9080451" y="5157800"/>
            <a:ext cx="935703" cy="89649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03" y="3308403"/>
            <a:ext cx="245576" cy="245576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560" y="5357111"/>
            <a:ext cx="546846" cy="546846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9883370" y="5627454"/>
            <a:ext cx="148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處分擔保品</a:t>
            </a:r>
            <a:endParaRPr kumimoji="0" lang="en-US" altLang="zh-TW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6255" y="1060393"/>
            <a:ext cx="2508852" cy="530232"/>
          </a:xfrm>
          <a:prstGeom prst="rect">
            <a:avLst/>
          </a:prstGeom>
          <a:solidFill>
            <a:srgbClr val="74B2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5277623" y="2981571"/>
            <a:ext cx="117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借款起日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12843" y="2596649"/>
            <a:ext cx="216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客戶有資金需求</a:t>
            </a:r>
            <a:r>
              <a:rPr lang="en-US" altLang="zh-TW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隨時申請</a:t>
            </a:r>
            <a:endParaRPr lang="en-US" altLang="zh-TW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311319" y="2596649"/>
            <a:ext cx="96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還款</a:t>
            </a:r>
          </a:p>
        </p:txBody>
      </p:sp>
    </p:spTree>
    <p:extLst>
      <p:ext uri="{BB962C8B-B14F-4D97-AF65-F5344CB8AC3E}">
        <p14:creationId xmlns:p14="http://schemas.microsoft.com/office/powerpoint/2010/main" val="7395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證券業務借貸款項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23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業務概況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128C2D-09B8-4B15-97BE-5AC8AFEEF904}"/>
              </a:ext>
            </a:extLst>
          </p:cNvPr>
          <p:cNvSpPr/>
          <p:nvPr/>
        </p:nvSpPr>
        <p:spPr>
          <a:xfrm>
            <a:off x="3914453" y="1407556"/>
            <a:ext cx="3708971" cy="4109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證券業務借貸款項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0DEB2C-73E4-487C-F640-3847D4BE49AA}"/>
              </a:ext>
            </a:extLst>
          </p:cNvPr>
          <p:cNvSpPr/>
          <p:nvPr/>
        </p:nvSpPr>
        <p:spPr>
          <a:xfrm>
            <a:off x="8126858" y="1407553"/>
            <a:ext cx="3184989" cy="4109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不限用途款項借貸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0F1DB9A-C55E-AEDE-179E-1A235F1CD8F1}"/>
              </a:ext>
            </a:extLst>
          </p:cNvPr>
          <p:cNvSpPr txBox="1"/>
          <p:nvPr/>
        </p:nvSpPr>
        <p:spPr>
          <a:xfrm>
            <a:off x="1212350" y="2774022"/>
            <a:ext cx="2702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2023/9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底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融通餘額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C4DA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defRPr/>
            </a:pPr>
            <a:endParaRPr lang="en-US" altLang="zh-TW" sz="3600" b="1" dirty="0">
              <a:solidFill>
                <a:srgbClr val="0C4DA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en-US" altLang="zh-TW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.1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~2023.9)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每月平均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C4DA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新增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C4DA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>
              <a:spcBef>
                <a:spcPct val="0"/>
              </a:spcBef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C4DA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5C7DC5B-B6BA-02E1-3F7E-70422E722D3C}"/>
              </a:ext>
            </a:extLst>
          </p:cNvPr>
          <p:cNvSpPr txBox="1"/>
          <p:nvPr/>
        </p:nvSpPr>
        <p:spPr>
          <a:xfrm>
            <a:off x="4166764" y="2157573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T+5</a:t>
            </a: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型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89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223805-475F-6004-5FF8-DE0607DF23E2}"/>
              </a:ext>
            </a:extLst>
          </p:cNvPr>
          <p:cNvSpPr txBox="1"/>
          <p:nvPr/>
        </p:nvSpPr>
        <p:spPr>
          <a:xfrm>
            <a:off x="6096000" y="2165689"/>
            <a:ext cx="132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半年型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09898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6BEC4EB-FC5C-0ABF-30A1-091FB37DE0B7}"/>
              </a:ext>
            </a:extLst>
          </p:cNvPr>
          <p:cNvSpPr txBox="1"/>
          <p:nvPr/>
        </p:nvSpPr>
        <p:spPr>
          <a:xfrm>
            <a:off x="3349375" y="3020602"/>
            <a:ext cx="443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軟正黑體"/>
                <a:cs typeface="Times New Roman" panose="02020603050405020304" pitchFamily="18" charset="0"/>
              </a:rPr>
              <a:t>3.58       1.46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/>
                <a:cs typeface="Times New Roman" panose="02020603050405020304" pitchFamily="18" charset="0"/>
              </a:rPr>
              <a:t>    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軟正黑體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0276BC7-8B8B-3A46-136E-D84DC719CA6F}"/>
              </a:ext>
            </a:extLst>
          </p:cNvPr>
          <p:cNvSpPr txBox="1"/>
          <p:nvPr/>
        </p:nvSpPr>
        <p:spPr>
          <a:xfrm>
            <a:off x="7420609" y="3066829"/>
            <a:ext cx="477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/>
                <a:cs typeface="Times New Roman" panose="02020603050405020304" pitchFamily="18" charset="0"/>
              </a:rPr>
              <a:t>1,325.92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/>
                <a:cs typeface="Times New Roman" panose="02020603050405020304" pitchFamily="18" charset="0"/>
              </a:rPr>
              <a:t>  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億元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C4DA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軟正黑體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34F1B63-1107-FDD8-4833-02CD503C654C}"/>
              </a:ext>
            </a:extLst>
          </p:cNvPr>
          <p:cNvSpPr txBox="1"/>
          <p:nvPr/>
        </p:nvSpPr>
        <p:spPr>
          <a:xfrm>
            <a:off x="3683977" y="4553527"/>
            <a:ext cx="762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 Light"/>
                <a:cs typeface="Times New Roman" panose="02020603050405020304" pitchFamily="18" charset="0"/>
              </a:rPr>
              <a:t> 98.3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 Light"/>
                <a:cs typeface="Times New Roman" panose="02020603050405020304" pitchFamily="18" charset="0"/>
              </a:rPr>
              <a:t>       </a:t>
            </a:r>
            <a:r>
              <a:rPr lang="en-US" altLang="zh-TW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軟正黑體 Light"/>
                <a:cs typeface="Times New Roman" panose="02020603050405020304" pitchFamily="18" charset="0"/>
              </a:rPr>
              <a:t>2.12        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軟正黑體 Light"/>
                <a:cs typeface="Times New Roman" panose="02020603050405020304" pitchFamily="18" charset="0"/>
              </a:rPr>
              <a:t>210.27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 Light"/>
                <a:cs typeface="Times New Roman" panose="02020603050405020304" pitchFamily="18" charset="0"/>
              </a:rPr>
              <a:t>   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 Light"/>
                <a:cs typeface="Times New Roman" panose="02020603050405020304" pitchFamily="18" charset="0"/>
              </a:rPr>
              <a:t>    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 Light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5931017-0275-85AE-D2D3-FD0F3314D708}"/>
              </a:ext>
            </a:extLst>
          </p:cNvPr>
          <p:cNvSpPr txBox="1"/>
          <p:nvPr/>
        </p:nvSpPr>
        <p:spPr>
          <a:xfrm>
            <a:off x="5835137" y="4688066"/>
            <a:ext cx="572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億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元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軟正黑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24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業務概況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A63509-6D09-120C-0FC3-8CC8EA58E1A8}"/>
              </a:ext>
            </a:extLst>
          </p:cNvPr>
          <p:cNvSpPr/>
          <p:nvPr/>
        </p:nvSpPr>
        <p:spPr>
          <a:xfrm>
            <a:off x="660608" y="1407555"/>
            <a:ext cx="2575752" cy="52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E52D76-329B-9E83-A36F-4F8CF533186D}"/>
              </a:ext>
            </a:extLst>
          </p:cNvPr>
          <p:cNvSpPr txBox="1"/>
          <p:nvPr/>
        </p:nvSpPr>
        <p:spPr>
          <a:xfrm>
            <a:off x="660608" y="1407555"/>
            <a:ext cx="257575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不限用途款項借貸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9B069AA-B546-8225-66B3-4DBDA8985F80}"/>
              </a:ext>
            </a:extLst>
          </p:cNvPr>
          <p:cNvSpPr txBox="1"/>
          <p:nvPr/>
        </p:nvSpPr>
        <p:spPr>
          <a:xfrm>
            <a:off x="3380198" y="1499260"/>
            <a:ext cx="3107933" cy="5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資金用途概況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7F99237-3699-5646-79F2-DC4B8C56F756}"/>
              </a:ext>
            </a:extLst>
          </p:cNvPr>
          <p:cNvGrpSpPr/>
          <p:nvPr/>
        </p:nvGrpSpPr>
        <p:grpSpPr>
          <a:xfrm>
            <a:off x="1212257" y="2156234"/>
            <a:ext cx="943703" cy="901700"/>
            <a:chOff x="199972" y="2927066"/>
            <a:chExt cx="943703" cy="901700"/>
          </a:xfrm>
        </p:grpSpPr>
        <p:sp>
          <p:nvSpPr>
            <p:cNvPr id="10" name="Oval 73">
              <a:extLst>
                <a:ext uri="{FF2B5EF4-FFF2-40B4-BE49-F238E27FC236}">
                  <a16:creationId xmlns:a16="http://schemas.microsoft.com/office/drawing/2014/main" id="{7B8C0AB7-56FC-89EE-458E-FEA55CE7C3F3}"/>
                </a:ext>
              </a:extLst>
            </p:cNvPr>
            <p:cNvSpPr/>
            <p:nvPr/>
          </p:nvSpPr>
          <p:spPr>
            <a:xfrm>
              <a:off x="199972" y="2927066"/>
              <a:ext cx="943703" cy="901700"/>
            </a:xfrm>
            <a:prstGeom prst="ellipse">
              <a:avLst/>
            </a:prstGeom>
            <a:solidFill>
              <a:srgbClr val="0C4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ysClr val="window" lastClr="FFFFFF"/>
                </a:solidFill>
                <a:latin typeface="Segoe UI Light"/>
                <a:ea typeface="微軟正黑體 Light"/>
              </a:endParaRPr>
            </a:p>
          </p:txBody>
        </p:sp>
        <p:sp>
          <p:nvSpPr>
            <p:cNvPr id="11" name="Freeform 214">
              <a:extLst>
                <a:ext uri="{FF2B5EF4-FFF2-40B4-BE49-F238E27FC236}">
                  <a16:creationId xmlns:a16="http://schemas.microsoft.com/office/drawing/2014/main" id="{138C488F-279D-4DF0-9764-20F09485D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65" y="3314591"/>
              <a:ext cx="441326" cy="296670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solidFill>
                  <a:sysClr val="windowText" lastClr="000000"/>
                </a:solidFill>
                <a:latin typeface="Segoe UI Light"/>
                <a:ea typeface="微軟正黑體 Light"/>
              </a:endParaRPr>
            </a:p>
          </p:txBody>
        </p:sp>
        <p:sp>
          <p:nvSpPr>
            <p:cNvPr id="12" name="Freeform 215">
              <a:extLst>
                <a:ext uri="{FF2B5EF4-FFF2-40B4-BE49-F238E27FC236}">
                  <a16:creationId xmlns:a16="http://schemas.microsoft.com/office/drawing/2014/main" id="{0C78155C-8B20-248F-3411-06938C1FF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87" y="3167478"/>
              <a:ext cx="389839" cy="242730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solidFill>
                  <a:sysClr val="windowText" lastClr="000000"/>
                </a:solidFill>
                <a:latin typeface="Segoe UI Light"/>
                <a:ea typeface="微軟正黑體 Light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11F9C5B-86DD-EFE3-E6B3-AF5FE7855B3D}"/>
              </a:ext>
            </a:extLst>
          </p:cNvPr>
          <p:cNvSpPr txBox="1"/>
          <p:nvPr/>
        </p:nvSpPr>
        <p:spPr>
          <a:xfrm>
            <a:off x="2404753" y="2114952"/>
            <a:ext cx="72426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DA9"/>
                </a:solidFill>
                <a:effectLst/>
                <a:uLnTx/>
                <a:uFillTx/>
                <a:latin typeface="Segoe UI"/>
                <a:ea typeface="微軟正黑體 Light"/>
                <a:cs typeface="+mn-cs"/>
              </a:rPr>
              <a:t>76.32%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C4DA9"/>
              </a:solidFill>
              <a:effectLst/>
              <a:uLnTx/>
              <a:uFillTx/>
              <a:latin typeface="Segoe UI"/>
              <a:ea typeface="微軟正黑體 Ligh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投資上市櫃有價證券及期貨交易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63797FA6-20B6-ECBF-93E6-C7D522000E31}"/>
              </a:ext>
            </a:extLst>
          </p:cNvPr>
          <p:cNvGrpSpPr/>
          <p:nvPr/>
        </p:nvGrpSpPr>
        <p:grpSpPr>
          <a:xfrm>
            <a:off x="1266566" y="3202431"/>
            <a:ext cx="901700" cy="901700"/>
            <a:chOff x="162598" y="3977101"/>
            <a:chExt cx="901700" cy="901700"/>
          </a:xfrm>
        </p:grpSpPr>
        <p:sp>
          <p:nvSpPr>
            <p:cNvPr id="15" name="Oval 74">
              <a:extLst>
                <a:ext uri="{FF2B5EF4-FFF2-40B4-BE49-F238E27FC236}">
                  <a16:creationId xmlns:a16="http://schemas.microsoft.com/office/drawing/2014/main" id="{96B4EDB2-2A14-B35C-FA93-92D0B209D13A}"/>
                </a:ext>
              </a:extLst>
            </p:cNvPr>
            <p:cNvSpPr/>
            <p:nvPr/>
          </p:nvSpPr>
          <p:spPr>
            <a:xfrm>
              <a:off x="162598" y="3977101"/>
              <a:ext cx="901700" cy="901700"/>
            </a:xfrm>
            <a:prstGeom prst="ellipse">
              <a:avLst/>
            </a:prstGeom>
            <a:solidFill>
              <a:srgbClr val="1098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ysClr val="window" lastClr="FFFFFF"/>
                </a:solidFill>
                <a:latin typeface="Segoe UI Light"/>
                <a:ea typeface="微軟正黑體 Light"/>
              </a:endParaRPr>
            </a:p>
          </p:txBody>
        </p:sp>
        <p:sp>
          <p:nvSpPr>
            <p:cNvPr id="16" name="Freeform 290">
              <a:extLst>
                <a:ext uri="{FF2B5EF4-FFF2-40B4-BE49-F238E27FC236}">
                  <a16:creationId xmlns:a16="http://schemas.microsoft.com/office/drawing/2014/main" id="{15EB912D-A4EC-C59E-1875-B9DEBD754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305" y="4218780"/>
              <a:ext cx="323318" cy="397194"/>
            </a:xfrm>
            <a:custGeom>
              <a:avLst/>
              <a:gdLst>
                <a:gd name="T0" fmla="*/ 450 w 630"/>
                <a:gd name="T1" fmla="*/ 52 h 811"/>
                <a:gd name="T2" fmla="*/ 578 w 630"/>
                <a:gd name="T3" fmla="*/ 180 h 811"/>
                <a:gd name="T4" fmla="*/ 450 w 630"/>
                <a:gd name="T5" fmla="*/ 180 h 811"/>
                <a:gd name="T6" fmla="*/ 450 w 630"/>
                <a:gd name="T7" fmla="*/ 52 h 811"/>
                <a:gd name="T8" fmla="*/ 600 w 630"/>
                <a:gd name="T9" fmla="*/ 356 h 811"/>
                <a:gd name="T10" fmla="*/ 630 w 630"/>
                <a:gd name="T11" fmla="*/ 356 h 811"/>
                <a:gd name="T12" fmla="*/ 630 w 630"/>
                <a:gd name="T13" fmla="*/ 195 h 811"/>
                <a:gd name="T14" fmla="*/ 630 w 630"/>
                <a:gd name="T15" fmla="*/ 193 h 811"/>
                <a:gd name="T16" fmla="*/ 629 w 630"/>
                <a:gd name="T17" fmla="*/ 190 h 811"/>
                <a:gd name="T18" fmla="*/ 628 w 630"/>
                <a:gd name="T19" fmla="*/ 187 h 811"/>
                <a:gd name="T20" fmla="*/ 626 w 630"/>
                <a:gd name="T21" fmla="*/ 185 h 811"/>
                <a:gd name="T22" fmla="*/ 446 w 630"/>
                <a:gd name="T23" fmla="*/ 4 h 811"/>
                <a:gd name="T24" fmla="*/ 444 w 630"/>
                <a:gd name="T25" fmla="*/ 3 h 811"/>
                <a:gd name="T26" fmla="*/ 440 w 630"/>
                <a:gd name="T27" fmla="*/ 2 h 811"/>
                <a:gd name="T28" fmla="*/ 438 w 630"/>
                <a:gd name="T29" fmla="*/ 1 h 811"/>
                <a:gd name="T30" fmla="*/ 435 w 630"/>
                <a:gd name="T31" fmla="*/ 0 h 811"/>
                <a:gd name="T32" fmla="*/ 15 w 630"/>
                <a:gd name="T33" fmla="*/ 0 h 811"/>
                <a:gd name="T34" fmla="*/ 11 w 630"/>
                <a:gd name="T35" fmla="*/ 1 h 811"/>
                <a:gd name="T36" fmla="*/ 8 w 630"/>
                <a:gd name="T37" fmla="*/ 1 h 811"/>
                <a:gd name="T38" fmla="*/ 6 w 630"/>
                <a:gd name="T39" fmla="*/ 3 h 811"/>
                <a:gd name="T40" fmla="*/ 4 w 630"/>
                <a:gd name="T41" fmla="*/ 5 h 811"/>
                <a:gd name="T42" fmla="*/ 2 w 630"/>
                <a:gd name="T43" fmla="*/ 7 h 811"/>
                <a:gd name="T44" fmla="*/ 1 w 630"/>
                <a:gd name="T45" fmla="*/ 9 h 811"/>
                <a:gd name="T46" fmla="*/ 0 w 630"/>
                <a:gd name="T47" fmla="*/ 12 h 811"/>
                <a:gd name="T48" fmla="*/ 0 w 630"/>
                <a:gd name="T49" fmla="*/ 15 h 811"/>
                <a:gd name="T50" fmla="*/ 0 w 630"/>
                <a:gd name="T51" fmla="*/ 796 h 811"/>
                <a:gd name="T52" fmla="*/ 0 w 630"/>
                <a:gd name="T53" fmla="*/ 799 h 811"/>
                <a:gd name="T54" fmla="*/ 1 w 630"/>
                <a:gd name="T55" fmla="*/ 802 h 811"/>
                <a:gd name="T56" fmla="*/ 2 w 630"/>
                <a:gd name="T57" fmla="*/ 804 h 811"/>
                <a:gd name="T58" fmla="*/ 4 w 630"/>
                <a:gd name="T59" fmla="*/ 807 h 811"/>
                <a:gd name="T60" fmla="*/ 6 w 630"/>
                <a:gd name="T61" fmla="*/ 809 h 811"/>
                <a:gd name="T62" fmla="*/ 8 w 630"/>
                <a:gd name="T63" fmla="*/ 810 h 811"/>
                <a:gd name="T64" fmla="*/ 11 w 630"/>
                <a:gd name="T65" fmla="*/ 811 h 811"/>
                <a:gd name="T66" fmla="*/ 15 w 630"/>
                <a:gd name="T67" fmla="*/ 811 h 811"/>
                <a:gd name="T68" fmla="*/ 393 w 630"/>
                <a:gd name="T69" fmla="*/ 811 h 811"/>
                <a:gd name="T70" fmla="*/ 393 w 630"/>
                <a:gd name="T71" fmla="*/ 781 h 811"/>
                <a:gd name="T72" fmla="*/ 30 w 630"/>
                <a:gd name="T73" fmla="*/ 781 h 811"/>
                <a:gd name="T74" fmla="*/ 30 w 630"/>
                <a:gd name="T75" fmla="*/ 30 h 811"/>
                <a:gd name="T76" fmla="*/ 420 w 630"/>
                <a:gd name="T77" fmla="*/ 30 h 811"/>
                <a:gd name="T78" fmla="*/ 420 w 630"/>
                <a:gd name="T79" fmla="*/ 195 h 811"/>
                <a:gd name="T80" fmla="*/ 420 w 630"/>
                <a:gd name="T81" fmla="*/ 199 h 811"/>
                <a:gd name="T82" fmla="*/ 421 w 630"/>
                <a:gd name="T83" fmla="*/ 201 h 811"/>
                <a:gd name="T84" fmla="*/ 422 w 630"/>
                <a:gd name="T85" fmla="*/ 204 h 811"/>
                <a:gd name="T86" fmla="*/ 424 w 630"/>
                <a:gd name="T87" fmla="*/ 206 h 811"/>
                <a:gd name="T88" fmla="*/ 427 w 630"/>
                <a:gd name="T89" fmla="*/ 207 h 811"/>
                <a:gd name="T90" fmla="*/ 429 w 630"/>
                <a:gd name="T91" fmla="*/ 209 h 811"/>
                <a:gd name="T92" fmla="*/ 432 w 630"/>
                <a:gd name="T93" fmla="*/ 209 h 811"/>
                <a:gd name="T94" fmla="*/ 435 w 630"/>
                <a:gd name="T95" fmla="*/ 210 h 811"/>
                <a:gd name="T96" fmla="*/ 600 w 630"/>
                <a:gd name="T97" fmla="*/ 210 h 811"/>
                <a:gd name="T98" fmla="*/ 600 w 630"/>
                <a:gd name="T99" fmla="*/ 356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811">
                  <a:moveTo>
                    <a:pt x="450" y="52"/>
                  </a:moveTo>
                  <a:lnTo>
                    <a:pt x="578" y="180"/>
                  </a:lnTo>
                  <a:lnTo>
                    <a:pt x="450" y="180"/>
                  </a:lnTo>
                  <a:lnTo>
                    <a:pt x="450" y="52"/>
                  </a:lnTo>
                  <a:close/>
                  <a:moveTo>
                    <a:pt x="600" y="356"/>
                  </a:moveTo>
                  <a:lnTo>
                    <a:pt x="630" y="356"/>
                  </a:lnTo>
                  <a:lnTo>
                    <a:pt x="630" y="195"/>
                  </a:lnTo>
                  <a:lnTo>
                    <a:pt x="630" y="193"/>
                  </a:lnTo>
                  <a:lnTo>
                    <a:pt x="629" y="190"/>
                  </a:lnTo>
                  <a:lnTo>
                    <a:pt x="628" y="187"/>
                  </a:lnTo>
                  <a:lnTo>
                    <a:pt x="626" y="185"/>
                  </a:lnTo>
                  <a:lnTo>
                    <a:pt x="446" y="4"/>
                  </a:lnTo>
                  <a:lnTo>
                    <a:pt x="444" y="3"/>
                  </a:lnTo>
                  <a:lnTo>
                    <a:pt x="440" y="2"/>
                  </a:lnTo>
                  <a:lnTo>
                    <a:pt x="438" y="1"/>
                  </a:lnTo>
                  <a:lnTo>
                    <a:pt x="435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796"/>
                  </a:lnTo>
                  <a:lnTo>
                    <a:pt x="0" y="799"/>
                  </a:lnTo>
                  <a:lnTo>
                    <a:pt x="1" y="802"/>
                  </a:lnTo>
                  <a:lnTo>
                    <a:pt x="2" y="804"/>
                  </a:lnTo>
                  <a:lnTo>
                    <a:pt x="4" y="807"/>
                  </a:lnTo>
                  <a:lnTo>
                    <a:pt x="6" y="809"/>
                  </a:lnTo>
                  <a:lnTo>
                    <a:pt x="8" y="810"/>
                  </a:lnTo>
                  <a:lnTo>
                    <a:pt x="11" y="811"/>
                  </a:lnTo>
                  <a:lnTo>
                    <a:pt x="15" y="811"/>
                  </a:lnTo>
                  <a:lnTo>
                    <a:pt x="393" y="811"/>
                  </a:lnTo>
                  <a:lnTo>
                    <a:pt x="393" y="781"/>
                  </a:lnTo>
                  <a:lnTo>
                    <a:pt x="30" y="781"/>
                  </a:lnTo>
                  <a:lnTo>
                    <a:pt x="30" y="30"/>
                  </a:lnTo>
                  <a:lnTo>
                    <a:pt x="420" y="30"/>
                  </a:lnTo>
                  <a:lnTo>
                    <a:pt x="420" y="195"/>
                  </a:lnTo>
                  <a:lnTo>
                    <a:pt x="420" y="199"/>
                  </a:lnTo>
                  <a:lnTo>
                    <a:pt x="421" y="201"/>
                  </a:lnTo>
                  <a:lnTo>
                    <a:pt x="422" y="204"/>
                  </a:lnTo>
                  <a:lnTo>
                    <a:pt x="424" y="206"/>
                  </a:lnTo>
                  <a:lnTo>
                    <a:pt x="427" y="207"/>
                  </a:lnTo>
                  <a:lnTo>
                    <a:pt x="429" y="209"/>
                  </a:lnTo>
                  <a:lnTo>
                    <a:pt x="432" y="209"/>
                  </a:lnTo>
                  <a:lnTo>
                    <a:pt x="435" y="210"/>
                  </a:lnTo>
                  <a:lnTo>
                    <a:pt x="600" y="210"/>
                  </a:lnTo>
                  <a:lnTo>
                    <a:pt x="600" y="35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solidFill>
                  <a:sysClr val="windowText" lastClr="000000"/>
                </a:solidFill>
                <a:latin typeface="Segoe UI Light"/>
                <a:ea typeface="微軟正黑體 Light"/>
              </a:endParaRPr>
            </a:p>
          </p:txBody>
        </p:sp>
        <p:sp>
          <p:nvSpPr>
            <p:cNvPr id="17" name="Freeform 291">
              <a:extLst>
                <a:ext uri="{FF2B5EF4-FFF2-40B4-BE49-F238E27FC236}">
                  <a16:creationId xmlns:a16="http://schemas.microsoft.com/office/drawing/2014/main" id="{EBD18433-7F2E-7B89-06EF-4BA569795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086" y="4436674"/>
              <a:ext cx="230942" cy="196226"/>
            </a:xfrm>
            <a:custGeom>
              <a:avLst/>
              <a:gdLst>
                <a:gd name="T0" fmla="*/ 333 w 448"/>
                <a:gd name="T1" fmla="*/ 343 h 451"/>
                <a:gd name="T2" fmla="*/ 302 w 448"/>
                <a:gd name="T3" fmla="*/ 362 h 451"/>
                <a:gd name="T4" fmla="*/ 269 w 448"/>
                <a:gd name="T5" fmla="*/ 380 h 451"/>
                <a:gd name="T6" fmla="*/ 182 w 448"/>
                <a:gd name="T7" fmla="*/ 421 h 451"/>
                <a:gd name="T8" fmla="*/ 177 w 448"/>
                <a:gd name="T9" fmla="*/ 377 h 451"/>
                <a:gd name="T10" fmla="*/ 134 w 448"/>
                <a:gd name="T11" fmla="*/ 354 h 451"/>
                <a:gd name="T12" fmla="*/ 110 w 448"/>
                <a:gd name="T13" fmla="*/ 343 h 451"/>
                <a:gd name="T14" fmla="*/ 63 w 448"/>
                <a:gd name="T15" fmla="*/ 272 h 451"/>
                <a:gd name="T16" fmla="*/ 71 w 448"/>
                <a:gd name="T17" fmla="*/ 257 h 451"/>
                <a:gd name="T18" fmla="*/ 71 w 448"/>
                <a:gd name="T19" fmla="*/ 200 h 451"/>
                <a:gd name="T20" fmla="*/ 63 w 448"/>
                <a:gd name="T21" fmla="*/ 183 h 451"/>
                <a:gd name="T22" fmla="*/ 110 w 448"/>
                <a:gd name="T23" fmla="*/ 114 h 451"/>
                <a:gd name="T24" fmla="*/ 134 w 448"/>
                <a:gd name="T25" fmla="*/ 102 h 451"/>
                <a:gd name="T26" fmla="*/ 177 w 448"/>
                <a:gd name="T27" fmla="*/ 79 h 451"/>
                <a:gd name="T28" fmla="*/ 182 w 448"/>
                <a:gd name="T29" fmla="*/ 30 h 451"/>
                <a:gd name="T30" fmla="*/ 269 w 448"/>
                <a:gd name="T31" fmla="*/ 76 h 451"/>
                <a:gd name="T32" fmla="*/ 302 w 448"/>
                <a:gd name="T33" fmla="*/ 94 h 451"/>
                <a:gd name="T34" fmla="*/ 333 w 448"/>
                <a:gd name="T35" fmla="*/ 114 h 451"/>
                <a:gd name="T36" fmla="*/ 412 w 448"/>
                <a:gd name="T37" fmla="*/ 167 h 451"/>
                <a:gd name="T38" fmla="*/ 376 w 448"/>
                <a:gd name="T39" fmla="*/ 196 h 451"/>
                <a:gd name="T40" fmla="*/ 378 w 448"/>
                <a:gd name="T41" fmla="*/ 242 h 451"/>
                <a:gd name="T42" fmla="*/ 380 w 448"/>
                <a:gd name="T43" fmla="*/ 270 h 451"/>
                <a:gd name="T44" fmla="*/ 440 w 448"/>
                <a:gd name="T45" fmla="*/ 271 h 451"/>
                <a:gd name="T46" fmla="*/ 409 w 448"/>
                <a:gd name="T47" fmla="*/ 217 h 451"/>
                <a:gd name="T48" fmla="*/ 444 w 448"/>
                <a:gd name="T49" fmla="*/ 182 h 451"/>
                <a:gd name="T50" fmla="*/ 448 w 448"/>
                <a:gd name="T51" fmla="*/ 171 h 451"/>
                <a:gd name="T52" fmla="*/ 387 w 448"/>
                <a:gd name="T53" fmla="*/ 65 h 451"/>
                <a:gd name="T54" fmla="*/ 377 w 448"/>
                <a:gd name="T55" fmla="*/ 60 h 451"/>
                <a:gd name="T56" fmla="*/ 336 w 448"/>
                <a:gd name="T57" fmla="*/ 80 h 451"/>
                <a:gd name="T58" fmla="*/ 296 w 448"/>
                <a:gd name="T59" fmla="*/ 58 h 451"/>
                <a:gd name="T60" fmla="*/ 293 w 448"/>
                <a:gd name="T61" fmla="*/ 8 h 451"/>
                <a:gd name="T62" fmla="*/ 284 w 448"/>
                <a:gd name="T63" fmla="*/ 1 h 451"/>
                <a:gd name="T64" fmla="*/ 162 w 448"/>
                <a:gd name="T65" fmla="*/ 1 h 451"/>
                <a:gd name="T66" fmla="*/ 153 w 448"/>
                <a:gd name="T67" fmla="*/ 10 h 451"/>
                <a:gd name="T68" fmla="*/ 143 w 448"/>
                <a:gd name="T69" fmla="*/ 61 h 451"/>
                <a:gd name="T70" fmla="*/ 79 w 448"/>
                <a:gd name="T71" fmla="*/ 62 h 451"/>
                <a:gd name="T72" fmla="*/ 68 w 448"/>
                <a:gd name="T73" fmla="*/ 60 h 451"/>
                <a:gd name="T74" fmla="*/ 59 w 448"/>
                <a:gd name="T75" fmla="*/ 68 h 451"/>
                <a:gd name="T76" fmla="*/ 0 w 448"/>
                <a:gd name="T77" fmla="*/ 175 h 451"/>
                <a:gd name="T78" fmla="*/ 5 w 448"/>
                <a:gd name="T79" fmla="*/ 185 h 451"/>
                <a:gd name="T80" fmla="*/ 38 w 448"/>
                <a:gd name="T81" fmla="*/ 229 h 451"/>
                <a:gd name="T82" fmla="*/ 5 w 448"/>
                <a:gd name="T83" fmla="*/ 272 h 451"/>
                <a:gd name="T84" fmla="*/ 0 w 448"/>
                <a:gd name="T85" fmla="*/ 282 h 451"/>
                <a:gd name="T86" fmla="*/ 59 w 448"/>
                <a:gd name="T87" fmla="*/ 390 h 451"/>
                <a:gd name="T88" fmla="*/ 68 w 448"/>
                <a:gd name="T89" fmla="*/ 396 h 451"/>
                <a:gd name="T90" fmla="*/ 79 w 448"/>
                <a:gd name="T91" fmla="*/ 394 h 451"/>
                <a:gd name="T92" fmla="*/ 143 w 448"/>
                <a:gd name="T93" fmla="*/ 394 h 451"/>
                <a:gd name="T94" fmla="*/ 153 w 448"/>
                <a:gd name="T95" fmla="*/ 442 h 451"/>
                <a:gd name="T96" fmla="*/ 162 w 448"/>
                <a:gd name="T97" fmla="*/ 450 h 451"/>
                <a:gd name="T98" fmla="*/ 284 w 448"/>
                <a:gd name="T99" fmla="*/ 451 h 451"/>
                <a:gd name="T100" fmla="*/ 293 w 448"/>
                <a:gd name="T101" fmla="*/ 444 h 451"/>
                <a:gd name="T102" fmla="*/ 296 w 448"/>
                <a:gd name="T103" fmla="*/ 398 h 451"/>
                <a:gd name="T104" fmla="*/ 336 w 448"/>
                <a:gd name="T105" fmla="*/ 376 h 451"/>
                <a:gd name="T106" fmla="*/ 377 w 448"/>
                <a:gd name="T107" fmla="*/ 396 h 451"/>
                <a:gd name="T108" fmla="*/ 387 w 448"/>
                <a:gd name="T109" fmla="*/ 392 h 451"/>
                <a:gd name="T110" fmla="*/ 448 w 448"/>
                <a:gd name="T111" fmla="*/ 285 h 451"/>
                <a:gd name="T112" fmla="*/ 444 w 448"/>
                <a:gd name="T113" fmla="*/ 27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451">
                  <a:moveTo>
                    <a:pt x="370" y="361"/>
                  </a:moveTo>
                  <a:lnTo>
                    <a:pt x="342" y="345"/>
                  </a:lnTo>
                  <a:lnTo>
                    <a:pt x="337" y="343"/>
                  </a:lnTo>
                  <a:lnTo>
                    <a:pt x="333" y="343"/>
                  </a:lnTo>
                  <a:lnTo>
                    <a:pt x="329" y="344"/>
                  </a:lnTo>
                  <a:lnTo>
                    <a:pt x="324" y="346"/>
                  </a:lnTo>
                  <a:lnTo>
                    <a:pt x="314" y="354"/>
                  </a:lnTo>
                  <a:lnTo>
                    <a:pt x="302" y="362"/>
                  </a:lnTo>
                  <a:lnTo>
                    <a:pt x="289" y="369"/>
                  </a:lnTo>
                  <a:lnTo>
                    <a:pt x="275" y="375"/>
                  </a:lnTo>
                  <a:lnTo>
                    <a:pt x="272" y="377"/>
                  </a:lnTo>
                  <a:lnTo>
                    <a:pt x="269" y="380"/>
                  </a:lnTo>
                  <a:lnTo>
                    <a:pt x="267" y="384"/>
                  </a:lnTo>
                  <a:lnTo>
                    <a:pt x="266" y="390"/>
                  </a:lnTo>
                  <a:lnTo>
                    <a:pt x="266" y="421"/>
                  </a:lnTo>
                  <a:lnTo>
                    <a:pt x="182" y="421"/>
                  </a:lnTo>
                  <a:lnTo>
                    <a:pt x="182" y="390"/>
                  </a:lnTo>
                  <a:lnTo>
                    <a:pt x="182" y="384"/>
                  </a:lnTo>
                  <a:lnTo>
                    <a:pt x="180" y="380"/>
                  </a:lnTo>
                  <a:lnTo>
                    <a:pt x="177" y="377"/>
                  </a:lnTo>
                  <a:lnTo>
                    <a:pt x="173" y="375"/>
                  </a:lnTo>
                  <a:lnTo>
                    <a:pt x="159" y="369"/>
                  </a:lnTo>
                  <a:lnTo>
                    <a:pt x="146" y="362"/>
                  </a:lnTo>
                  <a:lnTo>
                    <a:pt x="134" y="354"/>
                  </a:lnTo>
                  <a:lnTo>
                    <a:pt x="123" y="346"/>
                  </a:lnTo>
                  <a:lnTo>
                    <a:pt x="119" y="344"/>
                  </a:lnTo>
                  <a:lnTo>
                    <a:pt x="115" y="343"/>
                  </a:lnTo>
                  <a:lnTo>
                    <a:pt x="110" y="343"/>
                  </a:lnTo>
                  <a:lnTo>
                    <a:pt x="106" y="345"/>
                  </a:lnTo>
                  <a:lnTo>
                    <a:pt x="77" y="361"/>
                  </a:lnTo>
                  <a:lnTo>
                    <a:pt x="36" y="289"/>
                  </a:lnTo>
                  <a:lnTo>
                    <a:pt x="63" y="272"/>
                  </a:lnTo>
                  <a:lnTo>
                    <a:pt x="68" y="270"/>
                  </a:lnTo>
                  <a:lnTo>
                    <a:pt x="70" y="266"/>
                  </a:lnTo>
                  <a:lnTo>
                    <a:pt x="71" y="261"/>
                  </a:lnTo>
                  <a:lnTo>
                    <a:pt x="71" y="257"/>
                  </a:lnTo>
                  <a:lnTo>
                    <a:pt x="69" y="242"/>
                  </a:lnTo>
                  <a:lnTo>
                    <a:pt x="69" y="229"/>
                  </a:lnTo>
                  <a:lnTo>
                    <a:pt x="69" y="214"/>
                  </a:lnTo>
                  <a:lnTo>
                    <a:pt x="71" y="200"/>
                  </a:lnTo>
                  <a:lnTo>
                    <a:pt x="71" y="196"/>
                  </a:lnTo>
                  <a:lnTo>
                    <a:pt x="70" y="191"/>
                  </a:lnTo>
                  <a:lnTo>
                    <a:pt x="68" y="186"/>
                  </a:lnTo>
                  <a:lnTo>
                    <a:pt x="63" y="183"/>
                  </a:lnTo>
                  <a:lnTo>
                    <a:pt x="36" y="167"/>
                  </a:lnTo>
                  <a:lnTo>
                    <a:pt x="77" y="95"/>
                  </a:lnTo>
                  <a:lnTo>
                    <a:pt x="106" y="111"/>
                  </a:lnTo>
                  <a:lnTo>
                    <a:pt x="110" y="114"/>
                  </a:lnTo>
                  <a:lnTo>
                    <a:pt x="115" y="114"/>
                  </a:lnTo>
                  <a:lnTo>
                    <a:pt x="119" y="113"/>
                  </a:lnTo>
                  <a:lnTo>
                    <a:pt x="123" y="110"/>
                  </a:lnTo>
                  <a:lnTo>
                    <a:pt x="134" y="102"/>
                  </a:lnTo>
                  <a:lnTo>
                    <a:pt x="146" y="94"/>
                  </a:lnTo>
                  <a:lnTo>
                    <a:pt x="159" y="88"/>
                  </a:lnTo>
                  <a:lnTo>
                    <a:pt x="173" y="81"/>
                  </a:lnTo>
                  <a:lnTo>
                    <a:pt x="177" y="79"/>
                  </a:lnTo>
                  <a:lnTo>
                    <a:pt x="180" y="76"/>
                  </a:lnTo>
                  <a:lnTo>
                    <a:pt x="182" y="73"/>
                  </a:lnTo>
                  <a:lnTo>
                    <a:pt x="182" y="68"/>
                  </a:lnTo>
                  <a:lnTo>
                    <a:pt x="182" y="30"/>
                  </a:lnTo>
                  <a:lnTo>
                    <a:pt x="266" y="30"/>
                  </a:lnTo>
                  <a:lnTo>
                    <a:pt x="266" y="68"/>
                  </a:lnTo>
                  <a:lnTo>
                    <a:pt x="267" y="73"/>
                  </a:lnTo>
                  <a:lnTo>
                    <a:pt x="269" y="76"/>
                  </a:lnTo>
                  <a:lnTo>
                    <a:pt x="272" y="79"/>
                  </a:lnTo>
                  <a:lnTo>
                    <a:pt x="275" y="81"/>
                  </a:lnTo>
                  <a:lnTo>
                    <a:pt x="289" y="88"/>
                  </a:lnTo>
                  <a:lnTo>
                    <a:pt x="302" y="94"/>
                  </a:lnTo>
                  <a:lnTo>
                    <a:pt x="314" y="102"/>
                  </a:lnTo>
                  <a:lnTo>
                    <a:pt x="324" y="110"/>
                  </a:lnTo>
                  <a:lnTo>
                    <a:pt x="329" y="113"/>
                  </a:lnTo>
                  <a:lnTo>
                    <a:pt x="333" y="114"/>
                  </a:lnTo>
                  <a:lnTo>
                    <a:pt x="337" y="114"/>
                  </a:lnTo>
                  <a:lnTo>
                    <a:pt x="342" y="111"/>
                  </a:lnTo>
                  <a:lnTo>
                    <a:pt x="370" y="95"/>
                  </a:lnTo>
                  <a:lnTo>
                    <a:pt x="412" y="167"/>
                  </a:lnTo>
                  <a:lnTo>
                    <a:pt x="383" y="183"/>
                  </a:lnTo>
                  <a:lnTo>
                    <a:pt x="380" y="186"/>
                  </a:lnTo>
                  <a:lnTo>
                    <a:pt x="378" y="191"/>
                  </a:lnTo>
                  <a:lnTo>
                    <a:pt x="376" y="196"/>
                  </a:lnTo>
                  <a:lnTo>
                    <a:pt x="376" y="200"/>
                  </a:lnTo>
                  <a:lnTo>
                    <a:pt x="378" y="214"/>
                  </a:lnTo>
                  <a:lnTo>
                    <a:pt x="379" y="229"/>
                  </a:lnTo>
                  <a:lnTo>
                    <a:pt x="378" y="242"/>
                  </a:lnTo>
                  <a:lnTo>
                    <a:pt x="376" y="257"/>
                  </a:lnTo>
                  <a:lnTo>
                    <a:pt x="376" y="261"/>
                  </a:lnTo>
                  <a:lnTo>
                    <a:pt x="378" y="266"/>
                  </a:lnTo>
                  <a:lnTo>
                    <a:pt x="380" y="270"/>
                  </a:lnTo>
                  <a:lnTo>
                    <a:pt x="383" y="272"/>
                  </a:lnTo>
                  <a:lnTo>
                    <a:pt x="412" y="289"/>
                  </a:lnTo>
                  <a:lnTo>
                    <a:pt x="370" y="361"/>
                  </a:lnTo>
                  <a:close/>
                  <a:moveTo>
                    <a:pt x="440" y="271"/>
                  </a:moveTo>
                  <a:lnTo>
                    <a:pt x="408" y="252"/>
                  </a:lnTo>
                  <a:lnTo>
                    <a:pt x="409" y="240"/>
                  </a:lnTo>
                  <a:lnTo>
                    <a:pt x="409" y="229"/>
                  </a:lnTo>
                  <a:lnTo>
                    <a:pt x="409" y="217"/>
                  </a:lnTo>
                  <a:lnTo>
                    <a:pt x="408" y="205"/>
                  </a:lnTo>
                  <a:lnTo>
                    <a:pt x="440" y="186"/>
                  </a:lnTo>
                  <a:lnTo>
                    <a:pt x="442" y="185"/>
                  </a:lnTo>
                  <a:lnTo>
                    <a:pt x="444" y="182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5"/>
                  </a:lnTo>
                  <a:lnTo>
                    <a:pt x="448" y="171"/>
                  </a:lnTo>
                  <a:lnTo>
                    <a:pt x="446" y="168"/>
                  </a:lnTo>
                  <a:lnTo>
                    <a:pt x="445" y="166"/>
                  </a:lnTo>
                  <a:lnTo>
                    <a:pt x="389" y="68"/>
                  </a:lnTo>
                  <a:lnTo>
                    <a:pt x="387" y="65"/>
                  </a:lnTo>
                  <a:lnTo>
                    <a:pt x="384" y="63"/>
                  </a:lnTo>
                  <a:lnTo>
                    <a:pt x="382" y="61"/>
                  </a:lnTo>
                  <a:lnTo>
                    <a:pt x="379" y="60"/>
                  </a:lnTo>
                  <a:lnTo>
                    <a:pt x="377" y="60"/>
                  </a:lnTo>
                  <a:lnTo>
                    <a:pt x="374" y="60"/>
                  </a:lnTo>
                  <a:lnTo>
                    <a:pt x="370" y="61"/>
                  </a:lnTo>
                  <a:lnTo>
                    <a:pt x="368" y="62"/>
                  </a:lnTo>
                  <a:lnTo>
                    <a:pt x="336" y="80"/>
                  </a:lnTo>
                  <a:lnTo>
                    <a:pt x="327" y="74"/>
                  </a:lnTo>
                  <a:lnTo>
                    <a:pt x="317" y="68"/>
                  </a:lnTo>
                  <a:lnTo>
                    <a:pt x="306" y="62"/>
                  </a:lnTo>
                  <a:lnTo>
                    <a:pt x="296" y="58"/>
                  </a:lnTo>
                  <a:lnTo>
                    <a:pt x="296" y="15"/>
                  </a:lnTo>
                  <a:lnTo>
                    <a:pt x="296" y="13"/>
                  </a:lnTo>
                  <a:lnTo>
                    <a:pt x="295" y="10"/>
                  </a:lnTo>
                  <a:lnTo>
                    <a:pt x="293" y="8"/>
                  </a:lnTo>
                  <a:lnTo>
                    <a:pt x="291" y="5"/>
                  </a:lnTo>
                  <a:lnTo>
                    <a:pt x="289" y="3"/>
                  </a:lnTo>
                  <a:lnTo>
                    <a:pt x="287" y="1"/>
                  </a:lnTo>
                  <a:lnTo>
                    <a:pt x="284" y="1"/>
                  </a:lnTo>
                  <a:lnTo>
                    <a:pt x="281" y="0"/>
                  </a:lnTo>
                  <a:lnTo>
                    <a:pt x="167" y="0"/>
                  </a:lnTo>
                  <a:lnTo>
                    <a:pt x="164" y="1"/>
                  </a:lnTo>
                  <a:lnTo>
                    <a:pt x="162" y="1"/>
                  </a:lnTo>
                  <a:lnTo>
                    <a:pt x="159" y="3"/>
                  </a:lnTo>
                  <a:lnTo>
                    <a:pt x="156" y="5"/>
                  </a:lnTo>
                  <a:lnTo>
                    <a:pt x="155" y="8"/>
                  </a:lnTo>
                  <a:lnTo>
                    <a:pt x="153" y="10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2" y="58"/>
                  </a:lnTo>
                  <a:lnTo>
                    <a:pt x="143" y="61"/>
                  </a:lnTo>
                  <a:lnTo>
                    <a:pt x="133" y="66"/>
                  </a:lnTo>
                  <a:lnTo>
                    <a:pt x="122" y="73"/>
                  </a:lnTo>
                  <a:lnTo>
                    <a:pt x="112" y="80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6" y="61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8"/>
                  </a:lnTo>
                  <a:lnTo>
                    <a:pt x="2" y="166"/>
                  </a:lnTo>
                  <a:lnTo>
                    <a:pt x="0" y="168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1" y="180"/>
                  </a:lnTo>
                  <a:lnTo>
                    <a:pt x="2" y="182"/>
                  </a:lnTo>
                  <a:lnTo>
                    <a:pt x="5" y="185"/>
                  </a:lnTo>
                  <a:lnTo>
                    <a:pt x="8" y="186"/>
                  </a:lnTo>
                  <a:lnTo>
                    <a:pt x="40" y="205"/>
                  </a:lnTo>
                  <a:lnTo>
                    <a:pt x="39" y="217"/>
                  </a:lnTo>
                  <a:lnTo>
                    <a:pt x="38" y="229"/>
                  </a:lnTo>
                  <a:lnTo>
                    <a:pt x="39" y="240"/>
                  </a:lnTo>
                  <a:lnTo>
                    <a:pt x="40" y="252"/>
                  </a:lnTo>
                  <a:lnTo>
                    <a:pt x="8" y="271"/>
                  </a:lnTo>
                  <a:lnTo>
                    <a:pt x="5" y="272"/>
                  </a:lnTo>
                  <a:lnTo>
                    <a:pt x="2" y="274"/>
                  </a:lnTo>
                  <a:lnTo>
                    <a:pt x="1" y="276"/>
                  </a:lnTo>
                  <a:lnTo>
                    <a:pt x="0" y="278"/>
                  </a:lnTo>
                  <a:lnTo>
                    <a:pt x="0" y="282"/>
                  </a:lnTo>
                  <a:lnTo>
                    <a:pt x="0" y="285"/>
                  </a:lnTo>
                  <a:lnTo>
                    <a:pt x="0" y="287"/>
                  </a:lnTo>
                  <a:lnTo>
                    <a:pt x="1" y="290"/>
                  </a:lnTo>
                  <a:lnTo>
                    <a:pt x="59" y="390"/>
                  </a:lnTo>
                  <a:lnTo>
                    <a:pt x="60" y="392"/>
                  </a:lnTo>
                  <a:lnTo>
                    <a:pt x="62" y="394"/>
                  </a:lnTo>
                  <a:lnTo>
                    <a:pt x="66" y="395"/>
                  </a:lnTo>
                  <a:lnTo>
                    <a:pt x="68" y="396"/>
                  </a:lnTo>
                  <a:lnTo>
                    <a:pt x="71" y="396"/>
                  </a:lnTo>
                  <a:lnTo>
                    <a:pt x="73" y="396"/>
                  </a:lnTo>
                  <a:lnTo>
                    <a:pt x="76" y="395"/>
                  </a:lnTo>
                  <a:lnTo>
                    <a:pt x="79" y="394"/>
                  </a:lnTo>
                  <a:lnTo>
                    <a:pt x="112" y="376"/>
                  </a:lnTo>
                  <a:lnTo>
                    <a:pt x="122" y="383"/>
                  </a:lnTo>
                  <a:lnTo>
                    <a:pt x="133" y="390"/>
                  </a:lnTo>
                  <a:lnTo>
                    <a:pt x="143" y="394"/>
                  </a:lnTo>
                  <a:lnTo>
                    <a:pt x="152" y="398"/>
                  </a:lnTo>
                  <a:lnTo>
                    <a:pt x="152" y="436"/>
                  </a:lnTo>
                  <a:lnTo>
                    <a:pt x="152" y="439"/>
                  </a:lnTo>
                  <a:lnTo>
                    <a:pt x="153" y="442"/>
                  </a:lnTo>
                  <a:lnTo>
                    <a:pt x="155" y="444"/>
                  </a:lnTo>
                  <a:lnTo>
                    <a:pt x="156" y="446"/>
                  </a:lnTo>
                  <a:lnTo>
                    <a:pt x="159" y="449"/>
                  </a:lnTo>
                  <a:lnTo>
                    <a:pt x="162" y="450"/>
                  </a:lnTo>
                  <a:lnTo>
                    <a:pt x="164" y="451"/>
                  </a:lnTo>
                  <a:lnTo>
                    <a:pt x="167" y="451"/>
                  </a:lnTo>
                  <a:lnTo>
                    <a:pt x="281" y="451"/>
                  </a:lnTo>
                  <a:lnTo>
                    <a:pt x="284" y="451"/>
                  </a:lnTo>
                  <a:lnTo>
                    <a:pt x="287" y="450"/>
                  </a:lnTo>
                  <a:lnTo>
                    <a:pt x="289" y="449"/>
                  </a:lnTo>
                  <a:lnTo>
                    <a:pt x="291" y="446"/>
                  </a:lnTo>
                  <a:lnTo>
                    <a:pt x="293" y="444"/>
                  </a:lnTo>
                  <a:lnTo>
                    <a:pt x="295" y="442"/>
                  </a:lnTo>
                  <a:lnTo>
                    <a:pt x="296" y="439"/>
                  </a:lnTo>
                  <a:lnTo>
                    <a:pt x="296" y="436"/>
                  </a:lnTo>
                  <a:lnTo>
                    <a:pt x="296" y="398"/>
                  </a:lnTo>
                  <a:lnTo>
                    <a:pt x="306" y="394"/>
                  </a:lnTo>
                  <a:lnTo>
                    <a:pt x="317" y="389"/>
                  </a:lnTo>
                  <a:lnTo>
                    <a:pt x="327" y="382"/>
                  </a:lnTo>
                  <a:lnTo>
                    <a:pt x="336" y="376"/>
                  </a:lnTo>
                  <a:lnTo>
                    <a:pt x="368" y="394"/>
                  </a:lnTo>
                  <a:lnTo>
                    <a:pt x="370" y="396"/>
                  </a:lnTo>
                  <a:lnTo>
                    <a:pt x="374" y="396"/>
                  </a:lnTo>
                  <a:lnTo>
                    <a:pt x="377" y="396"/>
                  </a:lnTo>
                  <a:lnTo>
                    <a:pt x="380" y="395"/>
                  </a:lnTo>
                  <a:lnTo>
                    <a:pt x="382" y="395"/>
                  </a:lnTo>
                  <a:lnTo>
                    <a:pt x="384" y="394"/>
                  </a:lnTo>
                  <a:lnTo>
                    <a:pt x="387" y="392"/>
                  </a:lnTo>
                  <a:lnTo>
                    <a:pt x="389" y="390"/>
                  </a:lnTo>
                  <a:lnTo>
                    <a:pt x="445" y="290"/>
                  </a:lnTo>
                  <a:lnTo>
                    <a:pt x="446" y="287"/>
                  </a:lnTo>
                  <a:lnTo>
                    <a:pt x="448" y="285"/>
                  </a:lnTo>
                  <a:lnTo>
                    <a:pt x="448" y="282"/>
                  </a:lnTo>
                  <a:lnTo>
                    <a:pt x="448" y="278"/>
                  </a:lnTo>
                  <a:lnTo>
                    <a:pt x="446" y="276"/>
                  </a:lnTo>
                  <a:lnTo>
                    <a:pt x="444" y="274"/>
                  </a:lnTo>
                  <a:lnTo>
                    <a:pt x="442" y="272"/>
                  </a:lnTo>
                  <a:lnTo>
                    <a:pt x="440" y="2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solidFill>
                  <a:sysClr val="windowText" lastClr="000000"/>
                </a:solidFill>
                <a:latin typeface="Segoe UI Light"/>
                <a:ea typeface="微軟正黑體 Light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846C2AF-9C67-F995-68D7-1F7103B3C356}"/>
              </a:ext>
            </a:extLst>
          </p:cNvPr>
          <p:cNvSpPr txBox="1"/>
          <p:nvPr/>
        </p:nvSpPr>
        <p:spPr>
          <a:xfrm>
            <a:off x="2377563" y="3120210"/>
            <a:ext cx="5651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Segoe UI"/>
                <a:ea typeface="微軟正黑體 Light"/>
                <a:cs typeface="+mn-cs"/>
              </a:rPr>
              <a:t>12.84%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109898"/>
              </a:solidFill>
              <a:effectLst/>
              <a:uLnTx/>
              <a:uFillTx/>
              <a:latin typeface="Segoe UI"/>
              <a:ea typeface="微軟正黑體 Ligh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其他金融理財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19" name="Group 98">
            <a:extLst>
              <a:ext uri="{FF2B5EF4-FFF2-40B4-BE49-F238E27FC236}">
                <a16:creationId xmlns:a16="http://schemas.microsoft.com/office/drawing/2014/main" id="{BC0D6D4C-9FED-F0DD-B25D-76D77A157F80}"/>
              </a:ext>
            </a:extLst>
          </p:cNvPr>
          <p:cNvGrpSpPr/>
          <p:nvPr/>
        </p:nvGrpSpPr>
        <p:grpSpPr>
          <a:xfrm>
            <a:off x="1269042" y="4251244"/>
            <a:ext cx="4062099" cy="901700"/>
            <a:chOff x="647700" y="5007999"/>
            <a:chExt cx="4062099" cy="901700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7BCC61B0-B3EB-D011-1017-1A1D106049DB}"/>
                </a:ext>
              </a:extLst>
            </p:cNvPr>
            <p:cNvSpPr txBox="1">
              <a:spLocks/>
            </p:cNvSpPr>
            <p:nvPr/>
          </p:nvSpPr>
          <p:spPr>
            <a:xfrm>
              <a:off x="1909555" y="5064520"/>
              <a:ext cx="2800244" cy="76944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srgbClr val="ED7D31">
                      <a:lumMod val="60000"/>
                      <a:lumOff val="40000"/>
                    </a:srgbClr>
                  </a:solidFill>
                  <a:latin typeface="Segoe UI"/>
                  <a:ea typeface="微軟正黑體 Light"/>
                </a:rPr>
                <a:t>5.53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"/>
                  <a:ea typeface="微軟正黑體 Light"/>
                  <a:cs typeface="+mn-cs"/>
                </a:rPr>
                <a:t>%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"/>
                <a:ea typeface="微軟正黑體 Light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消費性支出及其他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21" name="Oval 75">
              <a:extLst>
                <a:ext uri="{FF2B5EF4-FFF2-40B4-BE49-F238E27FC236}">
                  <a16:creationId xmlns:a16="http://schemas.microsoft.com/office/drawing/2014/main" id="{24108424-C0EA-B437-C020-F9F83824A269}"/>
                </a:ext>
              </a:extLst>
            </p:cNvPr>
            <p:cNvSpPr/>
            <p:nvPr/>
          </p:nvSpPr>
          <p:spPr>
            <a:xfrm>
              <a:off x="647700" y="5007999"/>
              <a:ext cx="901700" cy="901700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</p:grpSp>
      <p:grpSp>
        <p:nvGrpSpPr>
          <p:cNvPr id="22" name="Group 168">
            <a:extLst>
              <a:ext uri="{FF2B5EF4-FFF2-40B4-BE49-F238E27FC236}">
                <a16:creationId xmlns:a16="http://schemas.microsoft.com/office/drawing/2014/main" id="{5497E573-FC2C-1C9C-7C16-A240DB6067DF}"/>
              </a:ext>
            </a:extLst>
          </p:cNvPr>
          <p:cNvGrpSpPr/>
          <p:nvPr/>
        </p:nvGrpSpPr>
        <p:grpSpPr>
          <a:xfrm>
            <a:off x="1461050" y="4573374"/>
            <a:ext cx="506169" cy="294635"/>
            <a:chOff x="3624263" y="2374900"/>
            <a:chExt cx="319087" cy="185737"/>
          </a:xfrm>
          <a:noFill/>
        </p:grpSpPr>
        <p:sp>
          <p:nvSpPr>
            <p:cNvPr id="23" name="Freeform 127">
              <a:extLst>
                <a:ext uri="{FF2B5EF4-FFF2-40B4-BE49-F238E27FC236}">
                  <a16:creationId xmlns:a16="http://schemas.microsoft.com/office/drawing/2014/main" id="{02B740EE-87C8-9E56-87FF-ED17F85F9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2374900"/>
              <a:ext cx="155575" cy="185737"/>
            </a:xfrm>
            <a:custGeom>
              <a:avLst/>
              <a:gdLst>
                <a:gd name="T0" fmla="*/ 167 w 167"/>
                <a:gd name="T1" fmla="*/ 100 h 200"/>
                <a:gd name="T2" fmla="*/ 0 w 167"/>
                <a:gd name="T3" fmla="*/ 200 h 200"/>
                <a:gd name="T4" fmla="*/ 95 w 167"/>
                <a:gd name="T5" fmla="*/ 100 h 200"/>
                <a:gd name="T6" fmla="*/ 0 w 167"/>
                <a:gd name="T7" fmla="*/ 0 h 200"/>
                <a:gd name="T8" fmla="*/ 167 w 167"/>
                <a:gd name="T9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100"/>
                  </a:moveTo>
                  <a:cubicBezTo>
                    <a:pt x="167" y="100"/>
                    <a:pt x="93" y="196"/>
                    <a:pt x="0" y="200"/>
                  </a:cubicBezTo>
                  <a:cubicBezTo>
                    <a:pt x="53" y="197"/>
                    <a:pt x="95" y="154"/>
                    <a:pt x="95" y="100"/>
                  </a:cubicBezTo>
                  <a:cubicBezTo>
                    <a:pt x="95" y="46"/>
                    <a:pt x="53" y="3"/>
                    <a:pt x="0" y="0"/>
                  </a:cubicBezTo>
                  <a:cubicBezTo>
                    <a:pt x="93" y="4"/>
                    <a:pt x="167" y="100"/>
                    <a:pt x="167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4" name="Freeform 128">
              <a:extLst>
                <a:ext uri="{FF2B5EF4-FFF2-40B4-BE49-F238E27FC236}">
                  <a16:creationId xmlns:a16="http://schemas.microsoft.com/office/drawing/2014/main" id="{EC293368-22F3-F85E-A41C-0A431A6D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2374900"/>
              <a:ext cx="153988" cy="185737"/>
            </a:xfrm>
            <a:custGeom>
              <a:avLst/>
              <a:gdLst>
                <a:gd name="T0" fmla="*/ 167 w 167"/>
                <a:gd name="T1" fmla="*/ 200 h 200"/>
                <a:gd name="T2" fmla="*/ 0 w 167"/>
                <a:gd name="T3" fmla="*/ 100 h 200"/>
                <a:gd name="T4" fmla="*/ 167 w 167"/>
                <a:gd name="T5" fmla="*/ 0 h 200"/>
                <a:gd name="T6" fmla="*/ 72 w 167"/>
                <a:gd name="T7" fmla="*/ 100 h 200"/>
                <a:gd name="T8" fmla="*/ 167 w 16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0">
                  <a:moveTo>
                    <a:pt x="167" y="200"/>
                  </a:moveTo>
                  <a:cubicBezTo>
                    <a:pt x="74" y="196"/>
                    <a:pt x="0" y="100"/>
                    <a:pt x="0" y="100"/>
                  </a:cubicBezTo>
                  <a:cubicBezTo>
                    <a:pt x="0" y="100"/>
                    <a:pt x="74" y="4"/>
                    <a:pt x="167" y="0"/>
                  </a:cubicBezTo>
                  <a:cubicBezTo>
                    <a:pt x="114" y="3"/>
                    <a:pt x="72" y="46"/>
                    <a:pt x="72" y="100"/>
                  </a:cubicBezTo>
                  <a:cubicBezTo>
                    <a:pt x="72" y="154"/>
                    <a:pt x="114" y="197"/>
                    <a:pt x="167" y="2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5" name="Freeform 129">
              <a:extLst>
                <a:ext uri="{FF2B5EF4-FFF2-40B4-BE49-F238E27FC236}">
                  <a16:creationId xmlns:a16="http://schemas.microsoft.com/office/drawing/2014/main" id="{B48660C7-2635-48F6-B484-2DA635A7D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2374900"/>
              <a:ext cx="185738" cy="185737"/>
            </a:xfrm>
            <a:custGeom>
              <a:avLst/>
              <a:gdLst>
                <a:gd name="T0" fmla="*/ 200 w 200"/>
                <a:gd name="T1" fmla="*/ 100 h 200"/>
                <a:gd name="T2" fmla="*/ 105 w 200"/>
                <a:gd name="T3" fmla="*/ 200 h 200"/>
                <a:gd name="T4" fmla="*/ 100 w 200"/>
                <a:gd name="T5" fmla="*/ 200 h 200"/>
                <a:gd name="T6" fmla="*/ 95 w 200"/>
                <a:gd name="T7" fmla="*/ 200 h 200"/>
                <a:gd name="T8" fmla="*/ 0 w 200"/>
                <a:gd name="T9" fmla="*/ 100 h 200"/>
                <a:gd name="T10" fmla="*/ 95 w 200"/>
                <a:gd name="T11" fmla="*/ 0 h 200"/>
                <a:gd name="T12" fmla="*/ 100 w 200"/>
                <a:gd name="T13" fmla="*/ 0 h 200"/>
                <a:gd name="T14" fmla="*/ 105 w 200"/>
                <a:gd name="T15" fmla="*/ 0 h 200"/>
                <a:gd name="T16" fmla="*/ 200 w 200"/>
                <a:gd name="T17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200" y="154"/>
                    <a:pt x="158" y="197"/>
                    <a:pt x="105" y="200"/>
                  </a:cubicBezTo>
                  <a:cubicBezTo>
                    <a:pt x="103" y="200"/>
                    <a:pt x="102" y="200"/>
                    <a:pt x="100" y="200"/>
                  </a:cubicBezTo>
                  <a:cubicBezTo>
                    <a:pt x="98" y="200"/>
                    <a:pt x="97" y="200"/>
                    <a:pt x="95" y="200"/>
                  </a:cubicBezTo>
                  <a:cubicBezTo>
                    <a:pt x="42" y="197"/>
                    <a:pt x="0" y="154"/>
                    <a:pt x="0" y="100"/>
                  </a:cubicBezTo>
                  <a:cubicBezTo>
                    <a:pt x="0" y="46"/>
                    <a:pt x="42" y="3"/>
                    <a:pt x="95" y="0"/>
                  </a:cubicBezTo>
                  <a:cubicBezTo>
                    <a:pt x="97" y="0"/>
                    <a:pt x="98" y="0"/>
                    <a:pt x="100" y="0"/>
                  </a:cubicBezTo>
                  <a:cubicBezTo>
                    <a:pt x="102" y="0"/>
                    <a:pt x="103" y="0"/>
                    <a:pt x="105" y="0"/>
                  </a:cubicBezTo>
                  <a:cubicBezTo>
                    <a:pt x="158" y="3"/>
                    <a:pt x="200" y="46"/>
                    <a:pt x="200" y="100"/>
                  </a:cubicBezTo>
                  <a:close/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6" name="Freeform 130">
              <a:extLst>
                <a:ext uri="{FF2B5EF4-FFF2-40B4-BE49-F238E27FC236}">
                  <a16:creationId xmlns:a16="http://schemas.microsoft.com/office/drawing/2014/main" id="{C35B7B13-4CFE-3207-0078-790B1B88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20938"/>
              <a:ext cx="47625" cy="46037"/>
            </a:xfrm>
            <a:custGeom>
              <a:avLst/>
              <a:gdLst>
                <a:gd name="T0" fmla="*/ 26 w 52"/>
                <a:gd name="T1" fmla="*/ 51 h 51"/>
                <a:gd name="T2" fmla="*/ 0 w 52"/>
                <a:gd name="T3" fmla="*/ 25 h 51"/>
                <a:gd name="T4" fmla="*/ 26 w 52"/>
                <a:gd name="T5" fmla="*/ 0 h 51"/>
                <a:gd name="T6" fmla="*/ 52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7" name="Freeform 131">
              <a:extLst>
                <a:ext uri="{FF2B5EF4-FFF2-40B4-BE49-F238E27FC236}">
                  <a16:creationId xmlns:a16="http://schemas.microsoft.com/office/drawing/2014/main" id="{6F841684-27D2-E258-0E2D-9169E0FB8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2466975"/>
              <a:ext cx="47625" cy="47625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25 h 51"/>
                <a:gd name="T4" fmla="*/ 26 w 52"/>
                <a:gd name="T5" fmla="*/ 51 h 51"/>
                <a:gd name="T6" fmla="*/ 0 w 52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cubicBezTo>
                    <a:pt x="40" y="0"/>
                    <a:pt x="52" y="11"/>
                    <a:pt x="52" y="25"/>
                  </a:cubicBezTo>
                  <a:cubicBezTo>
                    <a:pt x="52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8" name="Line 132">
              <a:extLst>
                <a:ext uri="{FF2B5EF4-FFF2-40B4-BE49-F238E27FC236}">
                  <a16:creationId xmlns:a16="http://schemas.microsoft.com/office/drawing/2014/main" id="{880F0ADD-AC63-5994-603C-4637E9D64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516188"/>
              <a:ext cx="0" cy="11112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  <p:sp>
          <p:nvSpPr>
            <p:cNvPr id="29" name="Line 133">
              <a:extLst>
                <a:ext uri="{FF2B5EF4-FFF2-40B4-BE49-F238E27FC236}">
                  <a16:creationId xmlns:a16="http://schemas.microsoft.com/office/drawing/2014/main" id="{AAB19BF7-D39B-1BD4-C550-37071A2BE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2408238"/>
              <a:ext cx="0" cy="12700"/>
            </a:xfrm>
            <a:prstGeom prst="line">
              <a:avLst/>
            </a:prstGeom>
            <a:grpFill/>
            <a:ln w="15875" cap="rnd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</a:endParaRPr>
            </a:p>
          </p:txBody>
        </p:sp>
      </p:grpSp>
      <p:grpSp>
        <p:nvGrpSpPr>
          <p:cNvPr id="30" name="Group 98">
            <a:extLst>
              <a:ext uri="{FF2B5EF4-FFF2-40B4-BE49-F238E27FC236}">
                <a16:creationId xmlns:a16="http://schemas.microsoft.com/office/drawing/2014/main" id="{4154B32B-8748-B1F9-BF52-99E1B8B844E0}"/>
              </a:ext>
            </a:extLst>
          </p:cNvPr>
          <p:cNvGrpSpPr/>
          <p:nvPr/>
        </p:nvGrpSpPr>
        <p:grpSpPr>
          <a:xfrm>
            <a:off x="1269042" y="5281668"/>
            <a:ext cx="4062099" cy="901700"/>
            <a:chOff x="647700" y="5007999"/>
            <a:chExt cx="4062099" cy="901700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F90DFCCD-371E-8EFC-648D-4C5000FB9E81}"/>
                </a:ext>
              </a:extLst>
            </p:cNvPr>
            <p:cNvSpPr txBox="1">
              <a:spLocks/>
            </p:cNvSpPr>
            <p:nvPr/>
          </p:nvSpPr>
          <p:spPr>
            <a:xfrm>
              <a:off x="1909555" y="5074130"/>
              <a:ext cx="2800244" cy="76944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 smtClean="0">
                  <a:solidFill>
                    <a:srgbClr val="A6A6A6"/>
                  </a:solidFill>
                  <a:latin typeface="Segoe UI"/>
                  <a:ea typeface="微軟正黑體 Light"/>
                </a:rPr>
                <a:t>5.31%</a:t>
              </a:r>
              <a:endParaRPr lang="en-US" sz="3200" b="1" dirty="0">
                <a:solidFill>
                  <a:srgbClr val="A6A6A6"/>
                </a:solidFill>
                <a:latin typeface="Segoe UI"/>
                <a:ea typeface="微軟正黑體 Light"/>
              </a:endParaRPr>
            </a:p>
            <a:p>
              <a:pPr>
                <a:defRPr/>
              </a:pPr>
              <a:r>
                <a:rPr lang="zh-TW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資金周轉</a:t>
              </a:r>
              <a:endPara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Oval 75">
              <a:extLst>
                <a:ext uri="{FF2B5EF4-FFF2-40B4-BE49-F238E27FC236}">
                  <a16:creationId xmlns:a16="http://schemas.microsoft.com/office/drawing/2014/main" id="{2BBEF73E-89A9-7674-938B-E5415656841B}"/>
                </a:ext>
              </a:extLst>
            </p:cNvPr>
            <p:cNvSpPr/>
            <p:nvPr/>
          </p:nvSpPr>
          <p:spPr>
            <a:xfrm>
              <a:off x="647700" y="5007999"/>
              <a:ext cx="901700" cy="901700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ysClr val="window" lastClr="FFFFFF"/>
                </a:solidFill>
                <a:latin typeface="Segoe UI Light"/>
                <a:ea typeface="微軟正黑體 Light"/>
              </a:endParaRPr>
            </a:p>
          </p:txBody>
        </p:sp>
        <p:grpSp>
          <p:nvGrpSpPr>
            <p:cNvPr id="33" name="Group 87">
              <a:extLst>
                <a:ext uri="{FF2B5EF4-FFF2-40B4-BE49-F238E27FC236}">
                  <a16:creationId xmlns:a16="http://schemas.microsoft.com/office/drawing/2014/main" id="{9886D900-92EB-F92D-2DAE-2E0F22DFF111}"/>
                </a:ext>
              </a:extLst>
            </p:cNvPr>
            <p:cNvGrpSpPr/>
            <p:nvPr/>
          </p:nvGrpSpPr>
          <p:grpSpPr>
            <a:xfrm>
              <a:off x="880320" y="5241863"/>
              <a:ext cx="436423" cy="433972"/>
              <a:chOff x="5468938" y="1920875"/>
              <a:chExt cx="282575" cy="280988"/>
            </a:xfrm>
            <a:solidFill>
              <a:sysClr val="window" lastClr="FFFFFF"/>
            </a:solidFill>
          </p:grpSpPr>
          <p:sp>
            <p:nvSpPr>
              <p:cNvPr id="34" name="Freeform 87">
                <a:extLst>
                  <a:ext uri="{FF2B5EF4-FFF2-40B4-BE49-F238E27FC236}">
                    <a16:creationId xmlns:a16="http://schemas.microsoft.com/office/drawing/2014/main" id="{235CFAC8-0D50-B7AE-5AE9-5B10F8026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8938" y="1920875"/>
                <a:ext cx="130175" cy="128588"/>
              </a:xfrm>
              <a:custGeom>
                <a:avLst/>
                <a:gdLst>
                  <a:gd name="T0" fmla="*/ 32 w 407"/>
                  <a:gd name="T1" fmla="*/ 364 h 406"/>
                  <a:gd name="T2" fmla="*/ 46 w 407"/>
                  <a:gd name="T3" fmla="*/ 346 h 406"/>
                  <a:gd name="T4" fmla="*/ 166 w 407"/>
                  <a:gd name="T5" fmla="*/ 271 h 406"/>
                  <a:gd name="T6" fmla="*/ 205 w 407"/>
                  <a:gd name="T7" fmla="*/ 278 h 406"/>
                  <a:gd name="T8" fmla="*/ 241 w 407"/>
                  <a:gd name="T9" fmla="*/ 272 h 406"/>
                  <a:gd name="T10" fmla="*/ 363 w 407"/>
                  <a:gd name="T11" fmla="*/ 346 h 406"/>
                  <a:gd name="T12" fmla="*/ 374 w 407"/>
                  <a:gd name="T13" fmla="*/ 364 h 406"/>
                  <a:gd name="T14" fmla="*/ 202 w 407"/>
                  <a:gd name="T15" fmla="*/ 376 h 406"/>
                  <a:gd name="T16" fmla="*/ 106 w 407"/>
                  <a:gd name="T17" fmla="*/ 136 h 406"/>
                  <a:gd name="T18" fmla="*/ 164 w 407"/>
                  <a:gd name="T19" fmla="*/ 141 h 406"/>
                  <a:gd name="T20" fmla="*/ 221 w 407"/>
                  <a:gd name="T21" fmla="*/ 119 h 406"/>
                  <a:gd name="T22" fmla="*/ 243 w 407"/>
                  <a:gd name="T23" fmla="*/ 135 h 406"/>
                  <a:gd name="T24" fmla="*/ 269 w 407"/>
                  <a:gd name="T25" fmla="*/ 143 h 406"/>
                  <a:gd name="T26" fmla="*/ 304 w 407"/>
                  <a:gd name="T27" fmla="*/ 141 h 406"/>
                  <a:gd name="T28" fmla="*/ 296 w 407"/>
                  <a:gd name="T29" fmla="*/ 183 h 406"/>
                  <a:gd name="T30" fmla="*/ 275 w 407"/>
                  <a:gd name="T31" fmla="*/ 216 h 406"/>
                  <a:gd name="T32" fmla="*/ 244 w 407"/>
                  <a:gd name="T33" fmla="*/ 240 h 406"/>
                  <a:gd name="T34" fmla="*/ 205 w 407"/>
                  <a:gd name="T35" fmla="*/ 248 h 406"/>
                  <a:gd name="T36" fmla="*/ 166 w 407"/>
                  <a:gd name="T37" fmla="*/ 240 h 406"/>
                  <a:gd name="T38" fmla="*/ 135 w 407"/>
                  <a:gd name="T39" fmla="*/ 216 h 406"/>
                  <a:gd name="T40" fmla="*/ 114 w 407"/>
                  <a:gd name="T41" fmla="*/ 181 h 406"/>
                  <a:gd name="T42" fmla="*/ 106 w 407"/>
                  <a:gd name="T43" fmla="*/ 139 h 406"/>
                  <a:gd name="T44" fmla="*/ 230 w 407"/>
                  <a:gd name="T45" fmla="*/ 33 h 406"/>
                  <a:gd name="T46" fmla="*/ 260 w 407"/>
                  <a:gd name="T47" fmla="*/ 48 h 406"/>
                  <a:gd name="T48" fmla="*/ 282 w 407"/>
                  <a:gd name="T49" fmla="*/ 71 h 406"/>
                  <a:gd name="T50" fmla="*/ 298 w 407"/>
                  <a:gd name="T51" fmla="*/ 102 h 406"/>
                  <a:gd name="T52" fmla="*/ 281 w 407"/>
                  <a:gd name="T53" fmla="*/ 114 h 406"/>
                  <a:gd name="T54" fmla="*/ 250 w 407"/>
                  <a:gd name="T55" fmla="*/ 105 h 406"/>
                  <a:gd name="T56" fmla="*/ 235 w 407"/>
                  <a:gd name="T57" fmla="*/ 87 h 406"/>
                  <a:gd name="T58" fmla="*/ 223 w 407"/>
                  <a:gd name="T59" fmla="*/ 82 h 406"/>
                  <a:gd name="T60" fmla="*/ 208 w 407"/>
                  <a:gd name="T61" fmla="*/ 92 h 406"/>
                  <a:gd name="T62" fmla="*/ 181 w 407"/>
                  <a:gd name="T63" fmla="*/ 107 h 406"/>
                  <a:gd name="T64" fmla="*/ 147 w 407"/>
                  <a:gd name="T65" fmla="*/ 113 h 406"/>
                  <a:gd name="T66" fmla="*/ 114 w 407"/>
                  <a:gd name="T67" fmla="*/ 97 h 406"/>
                  <a:gd name="T68" fmla="*/ 130 w 407"/>
                  <a:gd name="T69" fmla="*/ 68 h 406"/>
                  <a:gd name="T70" fmla="*/ 152 w 407"/>
                  <a:gd name="T71" fmla="*/ 47 h 406"/>
                  <a:gd name="T72" fmla="*/ 181 w 407"/>
                  <a:gd name="T73" fmla="*/ 33 h 406"/>
                  <a:gd name="T74" fmla="*/ 239 w 407"/>
                  <a:gd name="T75" fmla="*/ 406 h 406"/>
                  <a:gd name="T76" fmla="*/ 403 w 407"/>
                  <a:gd name="T77" fmla="*/ 354 h 406"/>
                  <a:gd name="T78" fmla="*/ 380 w 407"/>
                  <a:gd name="T79" fmla="*/ 321 h 406"/>
                  <a:gd name="T80" fmla="*/ 271 w 407"/>
                  <a:gd name="T81" fmla="*/ 258 h 406"/>
                  <a:gd name="T82" fmla="*/ 297 w 407"/>
                  <a:gd name="T83" fmla="*/ 236 h 406"/>
                  <a:gd name="T84" fmla="*/ 324 w 407"/>
                  <a:gd name="T85" fmla="*/ 192 h 406"/>
                  <a:gd name="T86" fmla="*/ 333 w 407"/>
                  <a:gd name="T87" fmla="*/ 157 h 406"/>
                  <a:gd name="T88" fmla="*/ 332 w 407"/>
                  <a:gd name="T89" fmla="*/ 111 h 406"/>
                  <a:gd name="T90" fmla="*/ 312 w 407"/>
                  <a:gd name="T91" fmla="*/ 61 h 406"/>
                  <a:gd name="T92" fmla="*/ 277 w 407"/>
                  <a:gd name="T93" fmla="*/ 23 h 406"/>
                  <a:gd name="T94" fmla="*/ 231 w 407"/>
                  <a:gd name="T95" fmla="*/ 3 h 406"/>
                  <a:gd name="T96" fmla="*/ 179 w 407"/>
                  <a:gd name="T97" fmla="*/ 3 h 406"/>
                  <a:gd name="T98" fmla="*/ 133 w 407"/>
                  <a:gd name="T99" fmla="*/ 23 h 406"/>
                  <a:gd name="T100" fmla="*/ 99 w 407"/>
                  <a:gd name="T101" fmla="*/ 61 h 406"/>
                  <a:gd name="T102" fmla="*/ 80 w 407"/>
                  <a:gd name="T103" fmla="*/ 111 h 406"/>
                  <a:gd name="T104" fmla="*/ 77 w 407"/>
                  <a:gd name="T105" fmla="*/ 157 h 406"/>
                  <a:gd name="T106" fmla="*/ 92 w 407"/>
                  <a:gd name="T107" fmla="*/ 206 h 406"/>
                  <a:gd name="T108" fmla="*/ 136 w 407"/>
                  <a:gd name="T109" fmla="*/ 256 h 406"/>
                  <a:gd name="T110" fmla="*/ 29 w 407"/>
                  <a:gd name="T111" fmla="*/ 321 h 406"/>
                  <a:gd name="T112" fmla="*/ 5 w 407"/>
                  <a:gd name="T113" fmla="*/ 354 h 406"/>
                  <a:gd name="T114" fmla="*/ 202 w 407"/>
                  <a:gd name="T1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7" h="406">
                    <a:moveTo>
                      <a:pt x="30" y="376"/>
                    </a:move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6" y="359"/>
                    </a:lnTo>
                    <a:lnTo>
                      <a:pt x="39" y="354"/>
                    </a:lnTo>
                    <a:lnTo>
                      <a:pt x="42" y="350"/>
                    </a:lnTo>
                    <a:lnTo>
                      <a:pt x="46" y="346"/>
                    </a:lnTo>
                    <a:lnTo>
                      <a:pt x="51" y="343"/>
                    </a:lnTo>
                    <a:lnTo>
                      <a:pt x="56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5" y="274"/>
                    </a:lnTo>
                    <a:lnTo>
                      <a:pt x="186" y="276"/>
                    </a:lnTo>
                    <a:lnTo>
                      <a:pt x="195" y="277"/>
                    </a:lnTo>
                    <a:lnTo>
                      <a:pt x="205" y="278"/>
                    </a:lnTo>
                    <a:lnTo>
                      <a:pt x="215" y="277"/>
                    </a:lnTo>
                    <a:lnTo>
                      <a:pt x="223" y="276"/>
                    </a:lnTo>
                    <a:lnTo>
                      <a:pt x="233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4" y="340"/>
                    </a:lnTo>
                    <a:lnTo>
                      <a:pt x="358" y="343"/>
                    </a:lnTo>
                    <a:lnTo>
                      <a:pt x="363" y="346"/>
                    </a:lnTo>
                    <a:lnTo>
                      <a:pt x="367" y="349"/>
                    </a:lnTo>
                    <a:lnTo>
                      <a:pt x="370" y="353"/>
                    </a:lnTo>
                    <a:lnTo>
                      <a:pt x="373" y="359"/>
                    </a:lnTo>
                    <a:lnTo>
                      <a:pt x="374" y="364"/>
                    </a:lnTo>
                    <a:lnTo>
                      <a:pt x="377" y="369"/>
                    </a:lnTo>
                    <a:lnTo>
                      <a:pt x="377" y="376"/>
                    </a:lnTo>
                    <a:lnTo>
                      <a:pt x="239" y="376"/>
                    </a:lnTo>
                    <a:lnTo>
                      <a:pt x="202" y="376"/>
                    </a:lnTo>
                    <a:lnTo>
                      <a:pt x="30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9" y="142"/>
                    </a:lnTo>
                    <a:lnTo>
                      <a:pt x="164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2" y="128"/>
                    </a:lnTo>
                    <a:lnTo>
                      <a:pt x="237" y="131"/>
                    </a:lnTo>
                    <a:lnTo>
                      <a:pt x="243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62" y="142"/>
                    </a:lnTo>
                    <a:lnTo>
                      <a:pt x="269" y="143"/>
                    </a:lnTo>
                    <a:lnTo>
                      <a:pt x="276" y="144"/>
                    </a:lnTo>
                    <a:lnTo>
                      <a:pt x="282" y="144"/>
                    </a:lnTo>
                    <a:lnTo>
                      <a:pt x="293" y="143"/>
                    </a:lnTo>
                    <a:lnTo>
                      <a:pt x="304" y="141"/>
                    </a:lnTo>
                    <a:lnTo>
                      <a:pt x="304" y="152"/>
                    </a:lnTo>
                    <a:lnTo>
                      <a:pt x="302" y="162"/>
                    </a:lnTo>
                    <a:lnTo>
                      <a:pt x="299" y="173"/>
                    </a:lnTo>
                    <a:lnTo>
                      <a:pt x="296" y="183"/>
                    </a:lnTo>
                    <a:lnTo>
                      <a:pt x="292" y="191"/>
                    </a:lnTo>
                    <a:lnTo>
                      <a:pt x="287" y="201"/>
                    </a:lnTo>
                    <a:lnTo>
                      <a:pt x="281" y="209"/>
                    </a:lnTo>
                    <a:lnTo>
                      <a:pt x="275" y="216"/>
                    </a:lnTo>
                    <a:lnTo>
                      <a:pt x="267" y="224"/>
                    </a:lnTo>
                    <a:lnTo>
                      <a:pt x="260" y="230"/>
                    </a:lnTo>
                    <a:lnTo>
                      <a:pt x="252" y="235"/>
                    </a:lnTo>
                    <a:lnTo>
                      <a:pt x="244" y="240"/>
                    </a:lnTo>
                    <a:lnTo>
                      <a:pt x="234" y="243"/>
                    </a:lnTo>
                    <a:lnTo>
                      <a:pt x="225" y="246"/>
                    </a:lnTo>
                    <a:lnTo>
                      <a:pt x="216" y="247"/>
                    </a:lnTo>
                    <a:lnTo>
                      <a:pt x="205" y="248"/>
                    </a:lnTo>
                    <a:lnTo>
                      <a:pt x="195" y="247"/>
                    </a:lnTo>
                    <a:lnTo>
                      <a:pt x="186" y="245"/>
                    </a:lnTo>
                    <a:lnTo>
                      <a:pt x="176" y="243"/>
                    </a:lnTo>
                    <a:lnTo>
                      <a:pt x="166" y="240"/>
                    </a:lnTo>
                    <a:lnTo>
                      <a:pt x="158" y="234"/>
                    </a:lnTo>
                    <a:lnTo>
                      <a:pt x="150" y="229"/>
                    </a:lnTo>
                    <a:lnTo>
                      <a:pt x="143" y="223"/>
                    </a:lnTo>
                    <a:lnTo>
                      <a:pt x="135" y="216"/>
                    </a:lnTo>
                    <a:lnTo>
                      <a:pt x="129" y="208"/>
                    </a:lnTo>
                    <a:lnTo>
                      <a:pt x="124" y="200"/>
                    </a:lnTo>
                    <a:lnTo>
                      <a:pt x="118" y="190"/>
                    </a:lnTo>
                    <a:lnTo>
                      <a:pt x="114" y="181"/>
                    </a:lnTo>
                    <a:lnTo>
                      <a:pt x="111" y="171"/>
                    </a:lnTo>
                    <a:lnTo>
                      <a:pt x="109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4" y="30"/>
                    </a:lnTo>
                    <a:lnTo>
                      <a:pt x="222" y="32"/>
                    </a:lnTo>
                    <a:lnTo>
                      <a:pt x="230" y="33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3"/>
                    </a:lnTo>
                    <a:lnTo>
                      <a:pt x="260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8" y="65"/>
                    </a:lnTo>
                    <a:lnTo>
                      <a:pt x="282" y="71"/>
                    </a:lnTo>
                    <a:lnTo>
                      <a:pt x="288" y="78"/>
                    </a:lnTo>
                    <a:lnTo>
                      <a:pt x="292" y="85"/>
                    </a:lnTo>
                    <a:lnTo>
                      <a:pt x="295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5" y="112"/>
                    </a:lnTo>
                    <a:lnTo>
                      <a:pt x="289" y="113"/>
                    </a:lnTo>
                    <a:lnTo>
                      <a:pt x="281" y="114"/>
                    </a:lnTo>
                    <a:lnTo>
                      <a:pt x="274" y="113"/>
                    </a:lnTo>
                    <a:lnTo>
                      <a:pt x="265" y="112"/>
                    </a:lnTo>
                    <a:lnTo>
                      <a:pt x="255" y="108"/>
                    </a:lnTo>
                    <a:lnTo>
                      <a:pt x="250" y="105"/>
                    </a:lnTo>
                    <a:lnTo>
                      <a:pt x="246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3" y="84"/>
                    </a:lnTo>
                    <a:lnTo>
                      <a:pt x="230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20" y="83"/>
                    </a:lnTo>
                    <a:lnTo>
                      <a:pt x="217" y="84"/>
                    </a:lnTo>
                    <a:lnTo>
                      <a:pt x="214" y="86"/>
                    </a:lnTo>
                    <a:lnTo>
                      <a:pt x="208" y="92"/>
                    </a:lnTo>
                    <a:lnTo>
                      <a:pt x="202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1"/>
                    </a:lnTo>
                    <a:lnTo>
                      <a:pt x="161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1" y="106"/>
                    </a:lnTo>
                    <a:lnTo>
                      <a:pt x="114" y="97"/>
                    </a:lnTo>
                    <a:lnTo>
                      <a:pt x="117" y="90"/>
                    </a:lnTo>
                    <a:lnTo>
                      <a:pt x="121" y="82"/>
                    </a:lnTo>
                    <a:lnTo>
                      <a:pt x="125" y="76"/>
                    </a:lnTo>
                    <a:lnTo>
                      <a:pt x="130" y="68"/>
                    </a:lnTo>
                    <a:lnTo>
                      <a:pt x="135" y="63"/>
                    </a:lnTo>
                    <a:lnTo>
                      <a:pt x="141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60" y="42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8" y="30"/>
                    </a:lnTo>
                    <a:lnTo>
                      <a:pt x="205" y="30"/>
                    </a:lnTo>
                    <a:close/>
                    <a:moveTo>
                      <a:pt x="239" y="406"/>
                    </a:moveTo>
                    <a:lnTo>
                      <a:pt x="407" y="406"/>
                    </a:lnTo>
                    <a:lnTo>
                      <a:pt x="407" y="376"/>
                    </a:lnTo>
                    <a:lnTo>
                      <a:pt x="406" y="365"/>
                    </a:lnTo>
                    <a:lnTo>
                      <a:pt x="403" y="354"/>
                    </a:lnTo>
                    <a:lnTo>
                      <a:pt x="399" y="345"/>
                    </a:lnTo>
                    <a:lnTo>
                      <a:pt x="394" y="336"/>
                    </a:lnTo>
                    <a:lnTo>
                      <a:pt x="387" y="328"/>
                    </a:lnTo>
                    <a:lnTo>
                      <a:pt x="380" y="321"/>
                    </a:lnTo>
                    <a:lnTo>
                      <a:pt x="371" y="316"/>
                    </a:lnTo>
                    <a:lnTo>
                      <a:pt x="363" y="311"/>
                    </a:lnTo>
                    <a:lnTo>
                      <a:pt x="271" y="289"/>
                    </a:lnTo>
                    <a:lnTo>
                      <a:pt x="271" y="258"/>
                    </a:lnTo>
                    <a:lnTo>
                      <a:pt x="278" y="253"/>
                    </a:lnTo>
                    <a:lnTo>
                      <a:pt x="284" y="248"/>
                    </a:lnTo>
                    <a:lnTo>
                      <a:pt x="291" y="242"/>
                    </a:lnTo>
                    <a:lnTo>
                      <a:pt x="297" y="236"/>
                    </a:lnTo>
                    <a:lnTo>
                      <a:pt x="308" y="223"/>
                    </a:lnTo>
                    <a:lnTo>
                      <a:pt x="317" y="209"/>
                    </a:lnTo>
                    <a:lnTo>
                      <a:pt x="321" y="200"/>
                    </a:lnTo>
                    <a:lnTo>
                      <a:pt x="324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2" y="167"/>
                    </a:lnTo>
                    <a:lnTo>
                      <a:pt x="333" y="157"/>
                    </a:lnTo>
                    <a:lnTo>
                      <a:pt x="334" y="149"/>
                    </a:lnTo>
                    <a:lnTo>
                      <a:pt x="334" y="139"/>
                    </a:lnTo>
                    <a:lnTo>
                      <a:pt x="334" y="125"/>
                    </a:lnTo>
                    <a:lnTo>
                      <a:pt x="332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9" y="72"/>
                    </a:lnTo>
                    <a:lnTo>
                      <a:pt x="312" y="61"/>
                    </a:lnTo>
                    <a:lnTo>
                      <a:pt x="305" y="50"/>
                    </a:lnTo>
                    <a:lnTo>
                      <a:pt x="296" y="40"/>
                    </a:lnTo>
                    <a:lnTo>
                      <a:pt x="288" y="32"/>
                    </a:lnTo>
                    <a:lnTo>
                      <a:pt x="277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4" y="6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6" y="10"/>
                    </a:lnTo>
                    <a:lnTo>
                      <a:pt x="144" y="17"/>
                    </a:lnTo>
                    <a:lnTo>
                      <a:pt x="133" y="23"/>
                    </a:lnTo>
                    <a:lnTo>
                      <a:pt x="124" y="32"/>
                    </a:lnTo>
                    <a:lnTo>
                      <a:pt x="114" y="40"/>
                    </a:lnTo>
                    <a:lnTo>
                      <a:pt x="106" y="50"/>
                    </a:lnTo>
                    <a:lnTo>
                      <a:pt x="99" y="61"/>
                    </a:lnTo>
                    <a:lnTo>
                      <a:pt x="92" y="72"/>
                    </a:lnTo>
                    <a:lnTo>
                      <a:pt x="87" y="84"/>
                    </a:lnTo>
                    <a:lnTo>
                      <a:pt x="83" y="97"/>
                    </a:lnTo>
                    <a:lnTo>
                      <a:pt x="80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1" y="174"/>
                    </a:lnTo>
                    <a:lnTo>
                      <a:pt x="86" y="190"/>
                    </a:lnTo>
                    <a:lnTo>
                      <a:pt x="92" y="206"/>
                    </a:lnTo>
                    <a:lnTo>
                      <a:pt x="101" y="220"/>
                    </a:lnTo>
                    <a:lnTo>
                      <a:pt x="112" y="234"/>
                    </a:lnTo>
                    <a:lnTo>
                      <a:pt x="124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8" y="313"/>
                    </a:lnTo>
                    <a:lnTo>
                      <a:pt x="39" y="316"/>
                    </a:lnTo>
                    <a:lnTo>
                      <a:pt x="29" y="321"/>
                    </a:lnTo>
                    <a:lnTo>
                      <a:pt x="22" y="328"/>
                    </a:lnTo>
                    <a:lnTo>
                      <a:pt x="14" y="336"/>
                    </a:lnTo>
                    <a:lnTo>
                      <a:pt x="9" y="345"/>
                    </a:lnTo>
                    <a:lnTo>
                      <a:pt x="5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2" y="406"/>
                    </a:lnTo>
                    <a:lnTo>
                      <a:pt x="23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ysClr val="windowText" lastClr="000000"/>
                  </a:solidFill>
                  <a:latin typeface="Segoe UI Light"/>
                  <a:ea typeface="微軟正黑體 Light"/>
                </a:endParaRPr>
              </a:p>
            </p:txBody>
          </p:sp>
          <p:sp>
            <p:nvSpPr>
              <p:cNvPr id="35" name="Freeform 88">
                <a:extLst>
                  <a:ext uri="{FF2B5EF4-FFF2-40B4-BE49-F238E27FC236}">
                    <a16:creationId xmlns:a16="http://schemas.microsoft.com/office/drawing/2014/main" id="{88F6BD9A-BC2E-F05A-EEB4-E1403B84CD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925" y="1920875"/>
                <a:ext cx="128588" cy="128588"/>
              </a:xfrm>
              <a:custGeom>
                <a:avLst/>
                <a:gdLst>
                  <a:gd name="T0" fmla="*/ 30 w 406"/>
                  <a:gd name="T1" fmla="*/ 375 h 406"/>
                  <a:gd name="T2" fmla="*/ 37 w 406"/>
                  <a:gd name="T3" fmla="*/ 354 h 406"/>
                  <a:gd name="T4" fmla="*/ 55 w 406"/>
                  <a:gd name="T5" fmla="*/ 342 h 406"/>
                  <a:gd name="T6" fmla="*/ 184 w 406"/>
                  <a:gd name="T7" fmla="*/ 276 h 406"/>
                  <a:gd name="T8" fmla="*/ 223 w 406"/>
                  <a:gd name="T9" fmla="*/ 276 h 406"/>
                  <a:gd name="T10" fmla="*/ 353 w 406"/>
                  <a:gd name="T11" fmla="*/ 340 h 406"/>
                  <a:gd name="T12" fmla="*/ 370 w 406"/>
                  <a:gd name="T13" fmla="*/ 353 h 406"/>
                  <a:gd name="T14" fmla="*/ 376 w 406"/>
                  <a:gd name="T15" fmla="*/ 376 h 406"/>
                  <a:gd name="T16" fmla="*/ 106 w 406"/>
                  <a:gd name="T17" fmla="*/ 136 h 406"/>
                  <a:gd name="T18" fmla="*/ 163 w 406"/>
                  <a:gd name="T19" fmla="*/ 141 h 406"/>
                  <a:gd name="T20" fmla="*/ 221 w 406"/>
                  <a:gd name="T21" fmla="*/ 119 h 406"/>
                  <a:gd name="T22" fmla="*/ 242 w 406"/>
                  <a:gd name="T23" fmla="*/ 135 h 406"/>
                  <a:gd name="T24" fmla="*/ 269 w 406"/>
                  <a:gd name="T25" fmla="*/ 143 h 406"/>
                  <a:gd name="T26" fmla="*/ 303 w 406"/>
                  <a:gd name="T27" fmla="*/ 141 h 406"/>
                  <a:gd name="T28" fmla="*/ 294 w 406"/>
                  <a:gd name="T29" fmla="*/ 183 h 406"/>
                  <a:gd name="T30" fmla="*/ 274 w 406"/>
                  <a:gd name="T31" fmla="*/ 216 h 406"/>
                  <a:gd name="T32" fmla="*/ 243 w 406"/>
                  <a:gd name="T33" fmla="*/ 240 h 406"/>
                  <a:gd name="T34" fmla="*/ 204 w 406"/>
                  <a:gd name="T35" fmla="*/ 248 h 406"/>
                  <a:gd name="T36" fmla="*/ 166 w 406"/>
                  <a:gd name="T37" fmla="*/ 240 h 406"/>
                  <a:gd name="T38" fmla="*/ 135 w 406"/>
                  <a:gd name="T39" fmla="*/ 216 h 406"/>
                  <a:gd name="T40" fmla="*/ 113 w 406"/>
                  <a:gd name="T41" fmla="*/ 181 h 406"/>
                  <a:gd name="T42" fmla="*/ 106 w 406"/>
                  <a:gd name="T43" fmla="*/ 139 h 406"/>
                  <a:gd name="T44" fmla="*/ 229 w 406"/>
                  <a:gd name="T45" fmla="*/ 33 h 406"/>
                  <a:gd name="T46" fmla="*/ 259 w 406"/>
                  <a:gd name="T47" fmla="*/ 48 h 406"/>
                  <a:gd name="T48" fmla="*/ 282 w 406"/>
                  <a:gd name="T49" fmla="*/ 71 h 406"/>
                  <a:gd name="T50" fmla="*/ 298 w 406"/>
                  <a:gd name="T51" fmla="*/ 102 h 406"/>
                  <a:gd name="T52" fmla="*/ 281 w 406"/>
                  <a:gd name="T53" fmla="*/ 114 h 406"/>
                  <a:gd name="T54" fmla="*/ 249 w 406"/>
                  <a:gd name="T55" fmla="*/ 105 h 406"/>
                  <a:gd name="T56" fmla="*/ 234 w 406"/>
                  <a:gd name="T57" fmla="*/ 87 h 406"/>
                  <a:gd name="T58" fmla="*/ 223 w 406"/>
                  <a:gd name="T59" fmla="*/ 82 h 406"/>
                  <a:gd name="T60" fmla="*/ 207 w 406"/>
                  <a:gd name="T61" fmla="*/ 92 h 406"/>
                  <a:gd name="T62" fmla="*/ 181 w 406"/>
                  <a:gd name="T63" fmla="*/ 107 h 406"/>
                  <a:gd name="T64" fmla="*/ 147 w 406"/>
                  <a:gd name="T65" fmla="*/ 113 h 406"/>
                  <a:gd name="T66" fmla="*/ 113 w 406"/>
                  <a:gd name="T67" fmla="*/ 97 h 406"/>
                  <a:gd name="T68" fmla="*/ 129 w 406"/>
                  <a:gd name="T69" fmla="*/ 68 h 406"/>
                  <a:gd name="T70" fmla="*/ 152 w 406"/>
                  <a:gd name="T71" fmla="*/ 47 h 406"/>
                  <a:gd name="T72" fmla="*/ 181 w 406"/>
                  <a:gd name="T73" fmla="*/ 33 h 406"/>
                  <a:gd name="T74" fmla="*/ 361 w 406"/>
                  <a:gd name="T75" fmla="*/ 311 h 406"/>
                  <a:gd name="T76" fmla="*/ 284 w 406"/>
                  <a:gd name="T77" fmla="*/ 248 h 406"/>
                  <a:gd name="T78" fmla="*/ 316 w 406"/>
                  <a:gd name="T79" fmla="*/ 209 h 406"/>
                  <a:gd name="T80" fmla="*/ 329 w 406"/>
                  <a:gd name="T81" fmla="*/ 175 h 406"/>
                  <a:gd name="T82" fmla="*/ 333 w 406"/>
                  <a:gd name="T83" fmla="*/ 139 h 406"/>
                  <a:gd name="T84" fmla="*/ 323 w 406"/>
                  <a:gd name="T85" fmla="*/ 84 h 406"/>
                  <a:gd name="T86" fmla="*/ 296 w 406"/>
                  <a:gd name="T87" fmla="*/ 40 h 406"/>
                  <a:gd name="T88" fmla="*/ 255 w 406"/>
                  <a:gd name="T89" fmla="*/ 10 h 406"/>
                  <a:gd name="T90" fmla="*/ 204 w 406"/>
                  <a:gd name="T91" fmla="*/ 0 h 406"/>
                  <a:gd name="T92" fmla="*/ 154 w 406"/>
                  <a:gd name="T93" fmla="*/ 10 h 406"/>
                  <a:gd name="T94" fmla="*/ 113 w 406"/>
                  <a:gd name="T95" fmla="*/ 40 h 406"/>
                  <a:gd name="T96" fmla="*/ 85 w 406"/>
                  <a:gd name="T97" fmla="*/ 84 h 406"/>
                  <a:gd name="T98" fmla="*/ 76 w 406"/>
                  <a:gd name="T99" fmla="*/ 139 h 406"/>
                  <a:gd name="T100" fmla="*/ 80 w 406"/>
                  <a:gd name="T101" fmla="*/ 174 h 406"/>
                  <a:gd name="T102" fmla="*/ 111 w 406"/>
                  <a:gd name="T103" fmla="*/ 234 h 406"/>
                  <a:gd name="T104" fmla="*/ 47 w 406"/>
                  <a:gd name="T105" fmla="*/ 313 h 406"/>
                  <a:gd name="T106" fmla="*/ 14 w 406"/>
                  <a:gd name="T107" fmla="*/ 336 h 406"/>
                  <a:gd name="T108" fmla="*/ 0 w 406"/>
                  <a:gd name="T109" fmla="*/ 375 h 406"/>
                  <a:gd name="T110" fmla="*/ 406 w 406"/>
                  <a:gd name="T111" fmla="*/ 406 h 406"/>
                  <a:gd name="T112" fmla="*/ 398 w 406"/>
                  <a:gd name="T113" fmla="*/ 345 h 406"/>
                  <a:gd name="T114" fmla="*/ 371 w 406"/>
                  <a:gd name="T115" fmla="*/ 31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6">
                    <a:moveTo>
                      <a:pt x="239" y="376"/>
                    </a:moveTo>
                    <a:lnTo>
                      <a:pt x="201" y="376"/>
                    </a:lnTo>
                    <a:lnTo>
                      <a:pt x="30" y="376"/>
                    </a:ln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4" y="359"/>
                    </a:lnTo>
                    <a:lnTo>
                      <a:pt x="37" y="354"/>
                    </a:lnTo>
                    <a:lnTo>
                      <a:pt x="41" y="350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5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4" y="274"/>
                    </a:lnTo>
                    <a:lnTo>
                      <a:pt x="184" y="276"/>
                    </a:lnTo>
                    <a:lnTo>
                      <a:pt x="195" y="277"/>
                    </a:lnTo>
                    <a:lnTo>
                      <a:pt x="204" y="278"/>
                    </a:lnTo>
                    <a:lnTo>
                      <a:pt x="214" y="277"/>
                    </a:lnTo>
                    <a:lnTo>
                      <a:pt x="223" y="276"/>
                    </a:lnTo>
                    <a:lnTo>
                      <a:pt x="232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3" y="340"/>
                    </a:lnTo>
                    <a:lnTo>
                      <a:pt x="358" y="343"/>
                    </a:lnTo>
                    <a:lnTo>
                      <a:pt x="362" y="346"/>
                    </a:lnTo>
                    <a:lnTo>
                      <a:pt x="366" y="349"/>
                    </a:lnTo>
                    <a:lnTo>
                      <a:pt x="370" y="353"/>
                    </a:lnTo>
                    <a:lnTo>
                      <a:pt x="372" y="359"/>
                    </a:lnTo>
                    <a:lnTo>
                      <a:pt x="374" y="364"/>
                    </a:lnTo>
                    <a:lnTo>
                      <a:pt x="376" y="369"/>
                    </a:lnTo>
                    <a:lnTo>
                      <a:pt x="376" y="376"/>
                    </a:lnTo>
                    <a:lnTo>
                      <a:pt x="239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19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8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0" y="128"/>
                    </a:lnTo>
                    <a:lnTo>
                      <a:pt x="237" y="131"/>
                    </a:lnTo>
                    <a:lnTo>
                      <a:pt x="242" y="135"/>
                    </a:lnTo>
                    <a:lnTo>
                      <a:pt x="248" y="138"/>
                    </a:lnTo>
                    <a:lnTo>
                      <a:pt x="255" y="140"/>
                    </a:lnTo>
                    <a:lnTo>
                      <a:pt x="261" y="142"/>
                    </a:lnTo>
                    <a:lnTo>
                      <a:pt x="269" y="143"/>
                    </a:lnTo>
                    <a:lnTo>
                      <a:pt x="275" y="144"/>
                    </a:lnTo>
                    <a:lnTo>
                      <a:pt x="282" y="144"/>
                    </a:lnTo>
                    <a:lnTo>
                      <a:pt x="292" y="143"/>
                    </a:lnTo>
                    <a:lnTo>
                      <a:pt x="303" y="141"/>
                    </a:lnTo>
                    <a:lnTo>
                      <a:pt x="303" y="152"/>
                    </a:lnTo>
                    <a:lnTo>
                      <a:pt x="301" y="162"/>
                    </a:lnTo>
                    <a:lnTo>
                      <a:pt x="299" y="173"/>
                    </a:lnTo>
                    <a:lnTo>
                      <a:pt x="294" y="183"/>
                    </a:lnTo>
                    <a:lnTo>
                      <a:pt x="290" y="191"/>
                    </a:lnTo>
                    <a:lnTo>
                      <a:pt x="286" y="201"/>
                    </a:lnTo>
                    <a:lnTo>
                      <a:pt x="279" y="209"/>
                    </a:lnTo>
                    <a:lnTo>
                      <a:pt x="274" y="216"/>
                    </a:lnTo>
                    <a:lnTo>
                      <a:pt x="267" y="224"/>
                    </a:lnTo>
                    <a:lnTo>
                      <a:pt x="259" y="230"/>
                    </a:lnTo>
                    <a:lnTo>
                      <a:pt x="251" y="235"/>
                    </a:lnTo>
                    <a:lnTo>
                      <a:pt x="243" y="240"/>
                    </a:lnTo>
                    <a:lnTo>
                      <a:pt x="233" y="243"/>
                    </a:lnTo>
                    <a:lnTo>
                      <a:pt x="224" y="246"/>
                    </a:lnTo>
                    <a:lnTo>
                      <a:pt x="214" y="247"/>
                    </a:lnTo>
                    <a:lnTo>
                      <a:pt x="204" y="248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5" y="243"/>
                    </a:lnTo>
                    <a:lnTo>
                      <a:pt x="166" y="240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200"/>
                    </a:lnTo>
                    <a:lnTo>
                      <a:pt x="118" y="190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6" y="150"/>
                    </a:lnTo>
                    <a:lnTo>
                      <a:pt x="106" y="139"/>
                    </a:lnTo>
                    <a:close/>
                    <a:moveTo>
                      <a:pt x="204" y="30"/>
                    </a:moveTo>
                    <a:lnTo>
                      <a:pt x="213" y="30"/>
                    </a:lnTo>
                    <a:lnTo>
                      <a:pt x="222" y="32"/>
                    </a:lnTo>
                    <a:lnTo>
                      <a:pt x="229" y="33"/>
                    </a:lnTo>
                    <a:lnTo>
                      <a:pt x="238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9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6" y="65"/>
                    </a:lnTo>
                    <a:lnTo>
                      <a:pt x="282" y="71"/>
                    </a:lnTo>
                    <a:lnTo>
                      <a:pt x="287" y="78"/>
                    </a:lnTo>
                    <a:lnTo>
                      <a:pt x="291" y="85"/>
                    </a:lnTo>
                    <a:lnTo>
                      <a:pt x="294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4" y="112"/>
                    </a:lnTo>
                    <a:lnTo>
                      <a:pt x="288" y="113"/>
                    </a:lnTo>
                    <a:lnTo>
                      <a:pt x="281" y="114"/>
                    </a:lnTo>
                    <a:lnTo>
                      <a:pt x="273" y="113"/>
                    </a:lnTo>
                    <a:lnTo>
                      <a:pt x="264" y="112"/>
                    </a:lnTo>
                    <a:lnTo>
                      <a:pt x="255" y="108"/>
                    </a:lnTo>
                    <a:lnTo>
                      <a:pt x="249" y="105"/>
                    </a:lnTo>
                    <a:lnTo>
                      <a:pt x="245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4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8" y="83"/>
                    </a:lnTo>
                    <a:lnTo>
                      <a:pt x="216" y="84"/>
                    </a:lnTo>
                    <a:lnTo>
                      <a:pt x="213" y="86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8" y="104"/>
                    </a:lnTo>
                    <a:lnTo>
                      <a:pt x="181" y="107"/>
                    </a:lnTo>
                    <a:lnTo>
                      <a:pt x="174" y="109"/>
                    </a:lnTo>
                    <a:lnTo>
                      <a:pt x="167" y="111"/>
                    </a:lnTo>
                    <a:lnTo>
                      <a:pt x="160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0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6"/>
                    </a:lnTo>
                    <a:lnTo>
                      <a:pt x="129" y="68"/>
                    </a:lnTo>
                    <a:lnTo>
                      <a:pt x="135" y="63"/>
                    </a:lnTo>
                    <a:lnTo>
                      <a:pt x="140" y="56"/>
                    </a:lnTo>
                    <a:lnTo>
                      <a:pt x="145" y="51"/>
                    </a:lnTo>
                    <a:lnTo>
                      <a:pt x="152" y="47"/>
                    </a:lnTo>
                    <a:lnTo>
                      <a:pt x="158" y="42"/>
                    </a:lnTo>
                    <a:lnTo>
                      <a:pt x="166" y="38"/>
                    </a:lnTo>
                    <a:lnTo>
                      <a:pt x="173" y="35"/>
                    </a:lnTo>
                    <a:lnTo>
                      <a:pt x="181" y="33"/>
                    </a:lnTo>
                    <a:lnTo>
                      <a:pt x="188" y="31"/>
                    </a:lnTo>
                    <a:lnTo>
                      <a:pt x="197" y="30"/>
                    </a:lnTo>
                    <a:lnTo>
                      <a:pt x="204" y="30"/>
                    </a:lnTo>
                    <a:close/>
                    <a:moveTo>
                      <a:pt x="361" y="311"/>
                    </a:moveTo>
                    <a:lnTo>
                      <a:pt x="271" y="289"/>
                    </a:lnTo>
                    <a:lnTo>
                      <a:pt x="271" y="258"/>
                    </a:lnTo>
                    <a:lnTo>
                      <a:pt x="277" y="253"/>
                    </a:lnTo>
                    <a:lnTo>
                      <a:pt x="284" y="248"/>
                    </a:lnTo>
                    <a:lnTo>
                      <a:pt x="290" y="242"/>
                    </a:lnTo>
                    <a:lnTo>
                      <a:pt x="297" y="236"/>
                    </a:lnTo>
                    <a:lnTo>
                      <a:pt x="307" y="223"/>
                    </a:lnTo>
                    <a:lnTo>
                      <a:pt x="316" y="209"/>
                    </a:lnTo>
                    <a:lnTo>
                      <a:pt x="320" y="200"/>
                    </a:lnTo>
                    <a:lnTo>
                      <a:pt x="323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7"/>
                    </a:lnTo>
                    <a:lnTo>
                      <a:pt x="332" y="157"/>
                    </a:lnTo>
                    <a:lnTo>
                      <a:pt x="333" y="149"/>
                    </a:lnTo>
                    <a:lnTo>
                      <a:pt x="333" y="139"/>
                    </a:lnTo>
                    <a:lnTo>
                      <a:pt x="333" y="125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3" y="84"/>
                    </a:lnTo>
                    <a:lnTo>
                      <a:pt x="318" y="72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4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6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2"/>
                    </a:lnTo>
                    <a:lnTo>
                      <a:pt x="85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0" y="174"/>
                    </a:lnTo>
                    <a:lnTo>
                      <a:pt x="85" y="190"/>
                    </a:lnTo>
                    <a:lnTo>
                      <a:pt x="92" y="206"/>
                    </a:lnTo>
                    <a:lnTo>
                      <a:pt x="100" y="220"/>
                    </a:lnTo>
                    <a:lnTo>
                      <a:pt x="111" y="234"/>
                    </a:lnTo>
                    <a:lnTo>
                      <a:pt x="123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7" y="313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1" y="406"/>
                    </a:lnTo>
                    <a:lnTo>
                      <a:pt x="239" y="406"/>
                    </a:lnTo>
                    <a:lnTo>
                      <a:pt x="406" y="406"/>
                    </a:lnTo>
                    <a:lnTo>
                      <a:pt x="406" y="376"/>
                    </a:lnTo>
                    <a:lnTo>
                      <a:pt x="405" y="365"/>
                    </a:lnTo>
                    <a:lnTo>
                      <a:pt x="403" y="354"/>
                    </a:lnTo>
                    <a:lnTo>
                      <a:pt x="398" y="345"/>
                    </a:lnTo>
                    <a:lnTo>
                      <a:pt x="393" y="336"/>
                    </a:lnTo>
                    <a:lnTo>
                      <a:pt x="387" y="328"/>
                    </a:lnTo>
                    <a:lnTo>
                      <a:pt x="379" y="321"/>
                    </a:lnTo>
                    <a:lnTo>
                      <a:pt x="371" y="316"/>
                    </a:lnTo>
                    <a:lnTo>
                      <a:pt x="36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ysClr val="windowText" lastClr="000000"/>
                  </a:solidFill>
                  <a:latin typeface="Segoe UI Light"/>
                  <a:ea typeface="微軟正黑體 Light"/>
                </a:endParaRPr>
              </a:p>
            </p:txBody>
          </p:sp>
          <p:sp>
            <p:nvSpPr>
              <p:cNvPr id="36" name="Freeform 89">
                <a:extLst>
                  <a:ext uri="{FF2B5EF4-FFF2-40B4-BE49-F238E27FC236}">
                    <a16:creationId xmlns:a16="http://schemas.microsoft.com/office/drawing/2014/main" id="{A6B4C582-4871-21AF-3D1E-3E9296FA8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3550" y="2073275"/>
                <a:ext cx="130175" cy="128588"/>
              </a:xfrm>
              <a:custGeom>
                <a:avLst/>
                <a:gdLst>
                  <a:gd name="T0" fmla="*/ 30 w 409"/>
                  <a:gd name="T1" fmla="*/ 379 h 409"/>
                  <a:gd name="T2" fmla="*/ 35 w 409"/>
                  <a:gd name="T3" fmla="*/ 359 h 409"/>
                  <a:gd name="T4" fmla="*/ 50 w 409"/>
                  <a:gd name="T5" fmla="*/ 343 h 409"/>
                  <a:gd name="T6" fmla="*/ 172 w 409"/>
                  <a:gd name="T7" fmla="*/ 273 h 409"/>
                  <a:gd name="T8" fmla="*/ 215 w 409"/>
                  <a:gd name="T9" fmla="*/ 277 h 409"/>
                  <a:gd name="T10" fmla="*/ 246 w 409"/>
                  <a:gd name="T11" fmla="*/ 311 h 409"/>
                  <a:gd name="T12" fmla="*/ 368 w 409"/>
                  <a:gd name="T13" fmla="*/ 349 h 409"/>
                  <a:gd name="T14" fmla="*/ 379 w 409"/>
                  <a:gd name="T15" fmla="*/ 370 h 409"/>
                  <a:gd name="T16" fmla="*/ 106 w 409"/>
                  <a:gd name="T17" fmla="*/ 137 h 409"/>
                  <a:gd name="T18" fmla="*/ 148 w 409"/>
                  <a:gd name="T19" fmla="*/ 142 h 409"/>
                  <a:gd name="T20" fmla="*/ 208 w 409"/>
                  <a:gd name="T21" fmla="*/ 127 h 409"/>
                  <a:gd name="T22" fmla="*/ 236 w 409"/>
                  <a:gd name="T23" fmla="*/ 132 h 409"/>
                  <a:gd name="T24" fmla="*/ 260 w 409"/>
                  <a:gd name="T25" fmla="*/ 141 h 409"/>
                  <a:gd name="T26" fmla="*/ 293 w 409"/>
                  <a:gd name="T27" fmla="*/ 142 h 409"/>
                  <a:gd name="T28" fmla="*/ 299 w 409"/>
                  <a:gd name="T29" fmla="*/ 172 h 409"/>
                  <a:gd name="T30" fmla="*/ 281 w 409"/>
                  <a:gd name="T31" fmla="*/ 209 h 409"/>
                  <a:gd name="T32" fmla="*/ 252 w 409"/>
                  <a:gd name="T33" fmla="*/ 234 h 409"/>
                  <a:gd name="T34" fmla="*/ 215 w 409"/>
                  <a:gd name="T35" fmla="*/ 247 h 409"/>
                  <a:gd name="T36" fmla="*/ 176 w 409"/>
                  <a:gd name="T37" fmla="*/ 243 h 409"/>
                  <a:gd name="T38" fmla="*/ 142 w 409"/>
                  <a:gd name="T39" fmla="*/ 223 h 409"/>
                  <a:gd name="T40" fmla="*/ 118 w 409"/>
                  <a:gd name="T41" fmla="*/ 191 h 409"/>
                  <a:gd name="T42" fmla="*/ 107 w 409"/>
                  <a:gd name="T43" fmla="*/ 150 h 409"/>
                  <a:gd name="T44" fmla="*/ 222 w 409"/>
                  <a:gd name="T45" fmla="*/ 31 h 409"/>
                  <a:gd name="T46" fmla="*/ 252 w 409"/>
                  <a:gd name="T47" fmla="*/ 43 h 409"/>
                  <a:gd name="T48" fmla="*/ 276 w 409"/>
                  <a:gd name="T49" fmla="*/ 64 h 409"/>
                  <a:gd name="T50" fmla="*/ 295 w 409"/>
                  <a:gd name="T51" fmla="*/ 93 h 409"/>
                  <a:gd name="T52" fmla="*/ 287 w 409"/>
                  <a:gd name="T53" fmla="*/ 113 h 409"/>
                  <a:gd name="T54" fmla="*/ 254 w 409"/>
                  <a:gd name="T55" fmla="*/ 107 h 409"/>
                  <a:gd name="T56" fmla="*/ 237 w 409"/>
                  <a:gd name="T57" fmla="*/ 90 h 409"/>
                  <a:gd name="T58" fmla="*/ 226 w 409"/>
                  <a:gd name="T59" fmla="*/ 82 h 409"/>
                  <a:gd name="T60" fmla="*/ 213 w 409"/>
                  <a:gd name="T61" fmla="*/ 87 h 409"/>
                  <a:gd name="T62" fmla="*/ 189 w 409"/>
                  <a:gd name="T63" fmla="*/ 104 h 409"/>
                  <a:gd name="T64" fmla="*/ 161 w 409"/>
                  <a:gd name="T65" fmla="*/ 112 h 409"/>
                  <a:gd name="T66" fmla="*/ 111 w 409"/>
                  <a:gd name="T67" fmla="*/ 106 h 409"/>
                  <a:gd name="T68" fmla="*/ 124 w 409"/>
                  <a:gd name="T69" fmla="*/ 75 h 409"/>
                  <a:gd name="T70" fmla="*/ 146 w 409"/>
                  <a:gd name="T71" fmla="*/ 51 h 409"/>
                  <a:gd name="T72" fmla="*/ 174 w 409"/>
                  <a:gd name="T73" fmla="*/ 35 h 409"/>
                  <a:gd name="T74" fmla="*/ 205 w 409"/>
                  <a:gd name="T75" fmla="*/ 30 h 409"/>
                  <a:gd name="T76" fmla="*/ 289 w 409"/>
                  <a:gd name="T77" fmla="*/ 244 h 409"/>
                  <a:gd name="T78" fmla="*/ 325 w 409"/>
                  <a:gd name="T79" fmla="*/ 189 h 409"/>
                  <a:gd name="T80" fmla="*/ 333 w 409"/>
                  <a:gd name="T81" fmla="*/ 124 h 409"/>
                  <a:gd name="T82" fmla="*/ 318 w 409"/>
                  <a:gd name="T83" fmla="*/ 73 h 409"/>
                  <a:gd name="T84" fmla="*/ 287 w 409"/>
                  <a:gd name="T85" fmla="*/ 32 h 409"/>
                  <a:gd name="T86" fmla="*/ 243 w 409"/>
                  <a:gd name="T87" fmla="*/ 6 h 409"/>
                  <a:gd name="T88" fmla="*/ 192 w 409"/>
                  <a:gd name="T89" fmla="*/ 1 h 409"/>
                  <a:gd name="T90" fmla="*/ 143 w 409"/>
                  <a:gd name="T91" fmla="*/ 17 h 409"/>
                  <a:gd name="T92" fmla="*/ 105 w 409"/>
                  <a:gd name="T93" fmla="*/ 50 h 409"/>
                  <a:gd name="T94" fmla="*/ 81 w 409"/>
                  <a:gd name="T95" fmla="*/ 97 h 409"/>
                  <a:gd name="T96" fmla="*/ 77 w 409"/>
                  <a:gd name="T97" fmla="*/ 156 h 409"/>
                  <a:gd name="T98" fmla="*/ 100 w 409"/>
                  <a:gd name="T99" fmla="*/ 219 h 409"/>
                  <a:gd name="T100" fmla="*/ 133 w 409"/>
                  <a:gd name="T101" fmla="*/ 288 h 409"/>
                  <a:gd name="T102" fmla="*/ 21 w 409"/>
                  <a:gd name="T103" fmla="*/ 328 h 409"/>
                  <a:gd name="T104" fmla="*/ 1 w 409"/>
                  <a:gd name="T105" fmla="*/ 364 h 409"/>
                  <a:gd name="T106" fmla="*/ 224 w 409"/>
                  <a:gd name="T107" fmla="*/ 409 h 409"/>
                  <a:gd name="T108" fmla="*/ 406 w 409"/>
                  <a:gd name="T109" fmla="*/ 355 h 409"/>
                  <a:gd name="T110" fmla="*/ 380 w 409"/>
                  <a:gd name="T111" fmla="*/ 32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9">
                    <a:moveTo>
                      <a:pt x="379" y="379"/>
                    </a:moveTo>
                    <a:lnTo>
                      <a:pt x="224" y="379"/>
                    </a:lnTo>
                    <a:lnTo>
                      <a:pt x="186" y="379"/>
                    </a:lnTo>
                    <a:lnTo>
                      <a:pt x="30" y="379"/>
                    </a:lnTo>
                    <a:lnTo>
                      <a:pt x="30" y="375"/>
                    </a:lnTo>
                    <a:lnTo>
                      <a:pt x="31" y="370"/>
                    </a:lnTo>
                    <a:lnTo>
                      <a:pt x="32" y="364"/>
                    </a:lnTo>
                    <a:lnTo>
                      <a:pt x="35" y="359"/>
                    </a:lnTo>
                    <a:lnTo>
                      <a:pt x="37" y="355"/>
                    </a:lnTo>
                    <a:lnTo>
                      <a:pt x="42" y="349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6" y="341"/>
                    </a:lnTo>
                    <a:lnTo>
                      <a:pt x="163" y="311"/>
                    </a:lnTo>
                    <a:lnTo>
                      <a:pt x="163" y="270"/>
                    </a:lnTo>
                    <a:lnTo>
                      <a:pt x="172" y="273"/>
                    </a:lnTo>
                    <a:lnTo>
                      <a:pt x="183" y="275"/>
                    </a:lnTo>
                    <a:lnTo>
                      <a:pt x="194" y="277"/>
                    </a:lnTo>
                    <a:lnTo>
                      <a:pt x="205" y="277"/>
                    </a:lnTo>
                    <a:lnTo>
                      <a:pt x="215" y="277"/>
                    </a:lnTo>
                    <a:lnTo>
                      <a:pt x="226" y="275"/>
                    </a:lnTo>
                    <a:lnTo>
                      <a:pt x="237" y="273"/>
                    </a:lnTo>
                    <a:lnTo>
                      <a:pt x="246" y="270"/>
                    </a:lnTo>
                    <a:lnTo>
                      <a:pt x="246" y="311"/>
                    </a:lnTo>
                    <a:lnTo>
                      <a:pt x="354" y="341"/>
                    </a:lnTo>
                    <a:lnTo>
                      <a:pt x="359" y="343"/>
                    </a:lnTo>
                    <a:lnTo>
                      <a:pt x="363" y="346"/>
                    </a:lnTo>
                    <a:lnTo>
                      <a:pt x="368" y="349"/>
                    </a:lnTo>
                    <a:lnTo>
                      <a:pt x="372" y="355"/>
                    </a:lnTo>
                    <a:lnTo>
                      <a:pt x="375" y="359"/>
                    </a:lnTo>
                    <a:lnTo>
                      <a:pt x="377" y="364"/>
                    </a:lnTo>
                    <a:lnTo>
                      <a:pt x="379" y="370"/>
                    </a:lnTo>
                    <a:lnTo>
                      <a:pt x="379" y="375"/>
                    </a:lnTo>
                    <a:lnTo>
                      <a:pt x="379" y="379"/>
                    </a:lnTo>
                    <a:close/>
                    <a:moveTo>
                      <a:pt x="106" y="139"/>
                    </a:moveTo>
                    <a:lnTo>
                      <a:pt x="106" y="137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3"/>
                    </a:lnTo>
                    <a:lnTo>
                      <a:pt x="230" y="127"/>
                    </a:lnTo>
                    <a:lnTo>
                      <a:pt x="236" y="132"/>
                    </a:lnTo>
                    <a:lnTo>
                      <a:pt x="242" y="135"/>
                    </a:lnTo>
                    <a:lnTo>
                      <a:pt x="247" y="137"/>
                    </a:lnTo>
                    <a:lnTo>
                      <a:pt x="254" y="139"/>
                    </a:lnTo>
                    <a:lnTo>
                      <a:pt x="260" y="141"/>
                    </a:lnTo>
                    <a:lnTo>
                      <a:pt x="268" y="142"/>
                    </a:lnTo>
                    <a:lnTo>
                      <a:pt x="273" y="143"/>
                    </a:lnTo>
                    <a:lnTo>
                      <a:pt x="280" y="143"/>
                    </a:lnTo>
                    <a:lnTo>
                      <a:pt x="293" y="142"/>
                    </a:lnTo>
                    <a:lnTo>
                      <a:pt x="303" y="140"/>
                    </a:lnTo>
                    <a:lnTo>
                      <a:pt x="303" y="151"/>
                    </a:lnTo>
                    <a:lnTo>
                      <a:pt x="301" y="162"/>
                    </a:lnTo>
                    <a:lnTo>
                      <a:pt x="299" y="172"/>
                    </a:lnTo>
                    <a:lnTo>
                      <a:pt x="296" y="182"/>
                    </a:lnTo>
                    <a:lnTo>
                      <a:pt x="291" y="192"/>
                    </a:lnTo>
                    <a:lnTo>
                      <a:pt x="286" y="200"/>
                    </a:lnTo>
                    <a:lnTo>
                      <a:pt x="281" y="209"/>
                    </a:lnTo>
                    <a:lnTo>
                      <a:pt x="274" y="216"/>
                    </a:lnTo>
                    <a:lnTo>
                      <a:pt x="267" y="223"/>
                    </a:lnTo>
                    <a:lnTo>
                      <a:pt x="259" y="229"/>
                    </a:lnTo>
                    <a:lnTo>
                      <a:pt x="252" y="234"/>
                    </a:lnTo>
                    <a:lnTo>
                      <a:pt x="243" y="239"/>
                    </a:lnTo>
                    <a:lnTo>
                      <a:pt x="234" y="243"/>
                    </a:lnTo>
                    <a:lnTo>
                      <a:pt x="225" y="245"/>
                    </a:lnTo>
                    <a:lnTo>
                      <a:pt x="215" y="247"/>
                    </a:lnTo>
                    <a:lnTo>
                      <a:pt x="205" y="247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6" y="243"/>
                    </a:lnTo>
                    <a:lnTo>
                      <a:pt x="166" y="239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199"/>
                    </a:lnTo>
                    <a:lnTo>
                      <a:pt x="118" y="191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3" y="30"/>
                    </a:lnTo>
                    <a:lnTo>
                      <a:pt x="222" y="31"/>
                    </a:lnTo>
                    <a:lnTo>
                      <a:pt x="229" y="33"/>
                    </a:lnTo>
                    <a:lnTo>
                      <a:pt x="237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8" y="47"/>
                    </a:lnTo>
                    <a:lnTo>
                      <a:pt x="265" y="52"/>
                    </a:lnTo>
                    <a:lnTo>
                      <a:pt x="271" y="58"/>
                    </a:lnTo>
                    <a:lnTo>
                      <a:pt x="276" y="64"/>
                    </a:lnTo>
                    <a:lnTo>
                      <a:pt x="282" y="70"/>
                    </a:lnTo>
                    <a:lnTo>
                      <a:pt x="286" y="78"/>
                    </a:lnTo>
                    <a:lnTo>
                      <a:pt x="290" y="85"/>
                    </a:lnTo>
                    <a:lnTo>
                      <a:pt x="295" y="93"/>
                    </a:lnTo>
                    <a:lnTo>
                      <a:pt x="297" y="100"/>
                    </a:lnTo>
                    <a:lnTo>
                      <a:pt x="300" y="109"/>
                    </a:lnTo>
                    <a:lnTo>
                      <a:pt x="294" y="111"/>
                    </a:lnTo>
                    <a:lnTo>
                      <a:pt x="287" y="113"/>
                    </a:lnTo>
                    <a:lnTo>
                      <a:pt x="280" y="113"/>
                    </a:lnTo>
                    <a:lnTo>
                      <a:pt x="272" y="112"/>
                    </a:lnTo>
                    <a:lnTo>
                      <a:pt x="264" y="111"/>
                    </a:lnTo>
                    <a:lnTo>
                      <a:pt x="254" y="107"/>
                    </a:lnTo>
                    <a:lnTo>
                      <a:pt x="250" y="104"/>
                    </a:lnTo>
                    <a:lnTo>
                      <a:pt x="245" y="100"/>
                    </a:lnTo>
                    <a:lnTo>
                      <a:pt x="241" y="95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9" y="82"/>
                    </a:lnTo>
                    <a:lnTo>
                      <a:pt x="216" y="84"/>
                    </a:lnTo>
                    <a:lnTo>
                      <a:pt x="213" y="87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47" y="112"/>
                    </a:lnTo>
                    <a:lnTo>
                      <a:pt x="134" y="112"/>
                    </a:lnTo>
                    <a:lnTo>
                      <a:pt x="121" y="109"/>
                    </a:lnTo>
                    <a:lnTo>
                      <a:pt x="111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5"/>
                    </a:lnTo>
                    <a:lnTo>
                      <a:pt x="130" y="68"/>
                    </a:lnTo>
                    <a:lnTo>
                      <a:pt x="135" y="62"/>
                    </a:lnTo>
                    <a:lnTo>
                      <a:pt x="140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59" y="43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7" y="30"/>
                    </a:lnTo>
                    <a:lnTo>
                      <a:pt x="205" y="30"/>
                    </a:lnTo>
                    <a:close/>
                    <a:moveTo>
                      <a:pt x="362" y="312"/>
                    </a:moveTo>
                    <a:lnTo>
                      <a:pt x="276" y="288"/>
                    </a:lnTo>
                    <a:lnTo>
                      <a:pt x="276" y="254"/>
                    </a:lnTo>
                    <a:lnTo>
                      <a:pt x="289" y="244"/>
                    </a:lnTo>
                    <a:lnTo>
                      <a:pt x="300" y="232"/>
                    </a:lnTo>
                    <a:lnTo>
                      <a:pt x="310" y="219"/>
                    </a:lnTo>
                    <a:lnTo>
                      <a:pt x="318" y="204"/>
                    </a:lnTo>
                    <a:lnTo>
                      <a:pt x="325" y="189"/>
                    </a:lnTo>
                    <a:lnTo>
                      <a:pt x="329" y="173"/>
                    </a:lnTo>
                    <a:lnTo>
                      <a:pt x="332" y="156"/>
                    </a:lnTo>
                    <a:lnTo>
                      <a:pt x="333" y="139"/>
                    </a:lnTo>
                    <a:lnTo>
                      <a:pt x="333" y="124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8" y="73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3"/>
                    </a:lnTo>
                    <a:lnTo>
                      <a:pt x="86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4"/>
                    </a:lnTo>
                    <a:lnTo>
                      <a:pt x="76" y="139"/>
                    </a:lnTo>
                    <a:lnTo>
                      <a:pt x="77" y="156"/>
                    </a:lnTo>
                    <a:lnTo>
                      <a:pt x="80" y="173"/>
                    </a:lnTo>
                    <a:lnTo>
                      <a:pt x="85" y="189"/>
                    </a:lnTo>
                    <a:lnTo>
                      <a:pt x="92" y="204"/>
                    </a:lnTo>
                    <a:lnTo>
                      <a:pt x="100" y="219"/>
                    </a:lnTo>
                    <a:lnTo>
                      <a:pt x="109" y="232"/>
                    </a:lnTo>
                    <a:lnTo>
                      <a:pt x="121" y="244"/>
                    </a:lnTo>
                    <a:lnTo>
                      <a:pt x="133" y="254"/>
                    </a:lnTo>
                    <a:lnTo>
                      <a:pt x="133" y="288"/>
                    </a:lnTo>
                    <a:lnTo>
                      <a:pt x="47" y="312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5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9"/>
                    </a:lnTo>
                    <a:lnTo>
                      <a:pt x="186" y="409"/>
                    </a:lnTo>
                    <a:lnTo>
                      <a:pt x="224" y="409"/>
                    </a:lnTo>
                    <a:lnTo>
                      <a:pt x="409" y="409"/>
                    </a:lnTo>
                    <a:lnTo>
                      <a:pt x="409" y="375"/>
                    </a:lnTo>
                    <a:lnTo>
                      <a:pt x="408" y="364"/>
                    </a:lnTo>
                    <a:lnTo>
                      <a:pt x="406" y="355"/>
                    </a:lnTo>
                    <a:lnTo>
                      <a:pt x="402" y="345"/>
                    </a:lnTo>
                    <a:lnTo>
                      <a:pt x="395" y="336"/>
                    </a:lnTo>
                    <a:lnTo>
                      <a:pt x="389" y="328"/>
                    </a:lnTo>
                    <a:lnTo>
                      <a:pt x="380" y="321"/>
                    </a:lnTo>
                    <a:lnTo>
                      <a:pt x="372" y="316"/>
                    </a:lnTo>
                    <a:lnTo>
                      <a:pt x="362" y="3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ysClr val="windowText" lastClr="000000"/>
                  </a:solidFill>
                  <a:latin typeface="Segoe UI Light"/>
                  <a:ea typeface="微軟正黑體 Light"/>
                </a:endParaRPr>
              </a:p>
            </p:txBody>
          </p:sp>
          <p:sp>
            <p:nvSpPr>
              <p:cNvPr id="37" name="Freeform 90">
                <a:extLst>
                  <a:ext uri="{FF2B5EF4-FFF2-40B4-BE49-F238E27FC236}">
                    <a16:creationId xmlns:a16="http://schemas.microsoft.com/office/drawing/2014/main" id="{CCBF14C4-4DD3-3916-3A3E-0C9289982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2060575"/>
                <a:ext cx="39688" cy="39688"/>
              </a:xfrm>
              <a:custGeom>
                <a:avLst/>
                <a:gdLst>
                  <a:gd name="T0" fmla="*/ 121 w 126"/>
                  <a:gd name="T1" fmla="*/ 99 h 125"/>
                  <a:gd name="T2" fmla="*/ 26 w 126"/>
                  <a:gd name="T3" fmla="*/ 4 h 125"/>
                  <a:gd name="T4" fmla="*/ 24 w 126"/>
                  <a:gd name="T5" fmla="*/ 2 h 125"/>
                  <a:gd name="T6" fmla="*/ 21 w 126"/>
                  <a:gd name="T7" fmla="*/ 1 h 125"/>
                  <a:gd name="T8" fmla="*/ 18 w 126"/>
                  <a:gd name="T9" fmla="*/ 0 h 125"/>
                  <a:gd name="T10" fmla="*/ 15 w 126"/>
                  <a:gd name="T11" fmla="*/ 0 h 125"/>
                  <a:gd name="T12" fmla="*/ 13 w 126"/>
                  <a:gd name="T13" fmla="*/ 0 h 125"/>
                  <a:gd name="T14" fmla="*/ 10 w 126"/>
                  <a:gd name="T15" fmla="*/ 1 h 125"/>
                  <a:gd name="T16" fmla="*/ 7 w 126"/>
                  <a:gd name="T17" fmla="*/ 2 h 125"/>
                  <a:gd name="T18" fmla="*/ 4 w 126"/>
                  <a:gd name="T19" fmla="*/ 4 h 125"/>
                  <a:gd name="T20" fmla="*/ 2 w 126"/>
                  <a:gd name="T21" fmla="*/ 7 h 125"/>
                  <a:gd name="T22" fmla="*/ 1 w 126"/>
                  <a:gd name="T23" fmla="*/ 9 h 125"/>
                  <a:gd name="T24" fmla="*/ 0 w 126"/>
                  <a:gd name="T25" fmla="*/ 12 h 125"/>
                  <a:gd name="T26" fmla="*/ 0 w 126"/>
                  <a:gd name="T27" fmla="*/ 15 h 125"/>
                  <a:gd name="T28" fmla="*/ 0 w 126"/>
                  <a:gd name="T29" fmla="*/ 17 h 125"/>
                  <a:gd name="T30" fmla="*/ 1 w 126"/>
                  <a:gd name="T31" fmla="*/ 21 h 125"/>
                  <a:gd name="T32" fmla="*/ 2 w 126"/>
                  <a:gd name="T33" fmla="*/ 23 h 125"/>
                  <a:gd name="T34" fmla="*/ 4 w 126"/>
                  <a:gd name="T35" fmla="*/ 26 h 125"/>
                  <a:gd name="T36" fmla="*/ 100 w 126"/>
                  <a:gd name="T37" fmla="*/ 120 h 125"/>
                  <a:gd name="T38" fmla="*/ 102 w 126"/>
                  <a:gd name="T39" fmla="*/ 122 h 125"/>
                  <a:gd name="T40" fmla="*/ 104 w 126"/>
                  <a:gd name="T41" fmla="*/ 123 h 125"/>
                  <a:gd name="T42" fmla="*/ 107 w 126"/>
                  <a:gd name="T43" fmla="*/ 125 h 125"/>
                  <a:gd name="T44" fmla="*/ 111 w 126"/>
                  <a:gd name="T45" fmla="*/ 125 h 125"/>
                  <a:gd name="T46" fmla="*/ 113 w 126"/>
                  <a:gd name="T47" fmla="*/ 125 h 125"/>
                  <a:gd name="T48" fmla="*/ 116 w 126"/>
                  <a:gd name="T49" fmla="*/ 123 h 125"/>
                  <a:gd name="T50" fmla="*/ 118 w 126"/>
                  <a:gd name="T51" fmla="*/ 122 h 125"/>
                  <a:gd name="T52" fmla="*/ 121 w 126"/>
                  <a:gd name="T53" fmla="*/ 120 h 125"/>
                  <a:gd name="T54" fmla="*/ 122 w 126"/>
                  <a:gd name="T55" fmla="*/ 118 h 125"/>
                  <a:gd name="T56" fmla="*/ 125 w 126"/>
                  <a:gd name="T57" fmla="*/ 115 h 125"/>
                  <a:gd name="T58" fmla="*/ 125 w 126"/>
                  <a:gd name="T59" fmla="*/ 113 h 125"/>
                  <a:gd name="T60" fmla="*/ 126 w 126"/>
                  <a:gd name="T61" fmla="*/ 110 h 125"/>
                  <a:gd name="T62" fmla="*/ 125 w 126"/>
                  <a:gd name="T63" fmla="*/ 106 h 125"/>
                  <a:gd name="T64" fmla="*/ 125 w 126"/>
                  <a:gd name="T65" fmla="*/ 104 h 125"/>
                  <a:gd name="T66" fmla="*/ 122 w 126"/>
                  <a:gd name="T67" fmla="*/ 101 h 125"/>
                  <a:gd name="T68" fmla="*/ 121 w 126"/>
                  <a:gd name="T69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25">
                    <a:moveTo>
                      <a:pt x="121" y="99"/>
                    </a:move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0" y="120"/>
                    </a:lnTo>
                    <a:lnTo>
                      <a:pt x="102" y="122"/>
                    </a:lnTo>
                    <a:lnTo>
                      <a:pt x="104" y="123"/>
                    </a:lnTo>
                    <a:lnTo>
                      <a:pt x="107" y="125"/>
                    </a:lnTo>
                    <a:lnTo>
                      <a:pt x="111" y="125"/>
                    </a:lnTo>
                    <a:lnTo>
                      <a:pt x="113" y="125"/>
                    </a:lnTo>
                    <a:lnTo>
                      <a:pt x="116" y="123"/>
                    </a:lnTo>
                    <a:lnTo>
                      <a:pt x="118" y="122"/>
                    </a:lnTo>
                    <a:lnTo>
                      <a:pt x="121" y="120"/>
                    </a:lnTo>
                    <a:lnTo>
                      <a:pt x="122" y="118"/>
                    </a:lnTo>
                    <a:lnTo>
                      <a:pt x="125" y="115"/>
                    </a:lnTo>
                    <a:lnTo>
                      <a:pt x="125" y="113"/>
                    </a:lnTo>
                    <a:lnTo>
                      <a:pt x="126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2" y="101"/>
                    </a:lnTo>
                    <a:lnTo>
                      <a:pt x="121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ysClr val="windowText" lastClr="000000"/>
                  </a:solidFill>
                  <a:latin typeface="Segoe UI Light"/>
                  <a:ea typeface="微軟正黑體 Light"/>
                </a:endParaRPr>
              </a:p>
            </p:txBody>
          </p:sp>
          <p:sp>
            <p:nvSpPr>
              <p:cNvPr id="38" name="Freeform 91">
                <a:extLst>
                  <a:ext uri="{FF2B5EF4-FFF2-40B4-BE49-F238E27FC236}">
                    <a16:creationId xmlns:a16="http://schemas.microsoft.com/office/drawing/2014/main" id="{817FD552-FFBA-50F8-0F4B-9EDEE33D2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060575"/>
                <a:ext cx="38100" cy="39688"/>
              </a:xfrm>
              <a:custGeom>
                <a:avLst/>
                <a:gdLst>
                  <a:gd name="T0" fmla="*/ 98 w 124"/>
                  <a:gd name="T1" fmla="*/ 4 h 125"/>
                  <a:gd name="T2" fmla="*/ 4 w 124"/>
                  <a:gd name="T3" fmla="*/ 99 h 125"/>
                  <a:gd name="T4" fmla="*/ 2 w 124"/>
                  <a:gd name="T5" fmla="*/ 101 h 125"/>
                  <a:gd name="T6" fmla="*/ 1 w 124"/>
                  <a:gd name="T7" fmla="*/ 104 h 125"/>
                  <a:gd name="T8" fmla="*/ 0 w 124"/>
                  <a:gd name="T9" fmla="*/ 106 h 125"/>
                  <a:gd name="T10" fmla="*/ 0 w 124"/>
                  <a:gd name="T11" fmla="*/ 110 h 125"/>
                  <a:gd name="T12" fmla="*/ 0 w 124"/>
                  <a:gd name="T13" fmla="*/ 113 h 125"/>
                  <a:gd name="T14" fmla="*/ 1 w 124"/>
                  <a:gd name="T15" fmla="*/ 115 h 125"/>
                  <a:gd name="T16" fmla="*/ 2 w 124"/>
                  <a:gd name="T17" fmla="*/ 118 h 125"/>
                  <a:gd name="T18" fmla="*/ 4 w 124"/>
                  <a:gd name="T19" fmla="*/ 120 h 125"/>
                  <a:gd name="T20" fmla="*/ 6 w 124"/>
                  <a:gd name="T21" fmla="*/ 122 h 125"/>
                  <a:gd name="T22" fmla="*/ 8 w 124"/>
                  <a:gd name="T23" fmla="*/ 123 h 125"/>
                  <a:gd name="T24" fmla="*/ 11 w 124"/>
                  <a:gd name="T25" fmla="*/ 125 h 125"/>
                  <a:gd name="T26" fmla="*/ 15 w 124"/>
                  <a:gd name="T27" fmla="*/ 125 h 125"/>
                  <a:gd name="T28" fmla="*/ 17 w 124"/>
                  <a:gd name="T29" fmla="*/ 125 h 125"/>
                  <a:gd name="T30" fmla="*/ 20 w 124"/>
                  <a:gd name="T31" fmla="*/ 123 h 125"/>
                  <a:gd name="T32" fmla="*/ 22 w 124"/>
                  <a:gd name="T33" fmla="*/ 122 h 125"/>
                  <a:gd name="T34" fmla="*/ 25 w 124"/>
                  <a:gd name="T35" fmla="*/ 120 h 125"/>
                  <a:gd name="T36" fmla="*/ 120 w 124"/>
                  <a:gd name="T37" fmla="*/ 25 h 125"/>
                  <a:gd name="T38" fmla="*/ 122 w 124"/>
                  <a:gd name="T39" fmla="*/ 23 h 125"/>
                  <a:gd name="T40" fmla="*/ 123 w 124"/>
                  <a:gd name="T41" fmla="*/ 21 h 125"/>
                  <a:gd name="T42" fmla="*/ 124 w 124"/>
                  <a:gd name="T43" fmla="*/ 17 h 125"/>
                  <a:gd name="T44" fmla="*/ 124 w 124"/>
                  <a:gd name="T45" fmla="*/ 15 h 125"/>
                  <a:gd name="T46" fmla="*/ 124 w 124"/>
                  <a:gd name="T47" fmla="*/ 12 h 125"/>
                  <a:gd name="T48" fmla="*/ 123 w 124"/>
                  <a:gd name="T49" fmla="*/ 9 h 125"/>
                  <a:gd name="T50" fmla="*/ 122 w 124"/>
                  <a:gd name="T51" fmla="*/ 7 h 125"/>
                  <a:gd name="T52" fmla="*/ 120 w 124"/>
                  <a:gd name="T53" fmla="*/ 4 h 125"/>
                  <a:gd name="T54" fmla="*/ 118 w 124"/>
                  <a:gd name="T55" fmla="*/ 2 h 125"/>
                  <a:gd name="T56" fmla="*/ 114 w 124"/>
                  <a:gd name="T57" fmla="*/ 1 h 125"/>
                  <a:gd name="T58" fmla="*/ 112 w 124"/>
                  <a:gd name="T59" fmla="*/ 0 h 125"/>
                  <a:gd name="T60" fmla="*/ 109 w 124"/>
                  <a:gd name="T61" fmla="*/ 0 h 125"/>
                  <a:gd name="T62" fmla="*/ 107 w 124"/>
                  <a:gd name="T63" fmla="*/ 0 h 125"/>
                  <a:gd name="T64" fmla="*/ 104 w 124"/>
                  <a:gd name="T65" fmla="*/ 1 h 125"/>
                  <a:gd name="T66" fmla="*/ 100 w 124"/>
                  <a:gd name="T67" fmla="*/ 2 h 125"/>
                  <a:gd name="T68" fmla="*/ 98 w 124"/>
                  <a:gd name="T6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25">
                    <a:moveTo>
                      <a:pt x="98" y="4"/>
                    </a:moveTo>
                    <a:lnTo>
                      <a:pt x="4" y="99"/>
                    </a:lnTo>
                    <a:lnTo>
                      <a:pt x="2" y="101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11" y="125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5" y="120"/>
                    </a:lnTo>
                    <a:lnTo>
                      <a:pt x="120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20" y="4"/>
                    </a:lnTo>
                    <a:lnTo>
                      <a:pt x="118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0" y="2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ysClr val="windowText" lastClr="000000"/>
                  </a:solidFill>
                  <a:latin typeface="Segoe UI Light"/>
                  <a:ea typeface="微軟正黑體 Light"/>
                </a:endParaRPr>
              </a:p>
            </p:txBody>
          </p:sp>
        </p:grpSp>
      </p:grpSp>
      <p:graphicFrame>
        <p:nvGraphicFramePr>
          <p:cNvPr id="40" name="Chart 57">
            <a:extLst>
              <a:ext uri="{FF2B5EF4-FFF2-40B4-BE49-F238E27FC236}">
                <a16:creationId xmlns:a16="http://schemas.microsoft.com/office/drawing/2014/main" id="{8545D510-6008-ABE2-EBC8-148A90E4F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799631"/>
              </p:ext>
            </p:extLst>
          </p:nvPr>
        </p:nvGraphicFramePr>
        <p:xfrm>
          <a:off x="7105305" y="1689077"/>
          <a:ext cx="4419600" cy="426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Chart 57">
            <a:extLst>
              <a:ext uri="{FF2B5EF4-FFF2-40B4-BE49-F238E27FC236}">
                <a16:creationId xmlns:a16="http://schemas.microsoft.com/office/drawing/2014/main" id="{FB8C7E44-BE96-2F84-6996-CFD4E8F11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966810"/>
              </p:ext>
            </p:extLst>
          </p:nvPr>
        </p:nvGraphicFramePr>
        <p:xfrm>
          <a:off x="7134020" y="1862631"/>
          <a:ext cx="4419600" cy="426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Freeform 271">
            <a:extLst>
              <a:ext uri="{FF2B5EF4-FFF2-40B4-BE49-F238E27FC236}">
                <a16:creationId xmlns:a16="http://schemas.microsoft.com/office/drawing/2014/main" id="{9AD180AD-D876-C463-8A2F-78487C7181F3}"/>
              </a:ext>
            </a:extLst>
          </p:cNvPr>
          <p:cNvSpPr>
            <a:spLocks noEditPoints="1"/>
          </p:cNvSpPr>
          <p:nvPr/>
        </p:nvSpPr>
        <p:spPr bwMode="auto">
          <a:xfrm>
            <a:off x="8962666" y="3423101"/>
            <a:ext cx="1087190" cy="1093232"/>
          </a:xfrm>
          <a:custGeom>
            <a:avLst/>
            <a:gdLst>
              <a:gd name="T0" fmla="*/ 718 w 903"/>
              <a:gd name="T1" fmla="*/ 206 h 903"/>
              <a:gd name="T2" fmla="*/ 764 w 903"/>
              <a:gd name="T3" fmla="*/ 278 h 903"/>
              <a:gd name="T4" fmla="*/ 372 w 903"/>
              <a:gd name="T5" fmla="*/ 455 h 903"/>
              <a:gd name="T6" fmla="*/ 265 w 903"/>
              <a:gd name="T7" fmla="*/ 490 h 903"/>
              <a:gd name="T8" fmla="*/ 254 w 903"/>
              <a:gd name="T9" fmla="*/ 607 h 903"/>
              <a:gd name="T10" fmla="*/ 357 w 903"/>
              <a:gd name="T11" fmla="*/ 662 h 903"/>
              <a:gd name="T12" fmla="*/ 447 w 903"/>
              <a:gd name="T13" fmla="*/ 588 h 903"/>
              <a:gd name="T14" fmla="*/ 494 w 903"/>
              <a:gd name="T15" fmla="*/ 429 h 903"/>
              <a:gd name="T16" fmla="*/ 526 w 903"/>
              <a:gd name="T17" fmla="*/ 633 h 903"/>
              <a:gd name="T18" fmla="*/ 346 w 903"/>
              <a:gd name="T19" fmla="*/ 752 h 903"/>
              <a:gd name="T20" fmla="*/ 166 w 903"/>
              <a:gd name="T21" fmla="*/ 633 h 903"/>
              <a:gd name="T22" fmla="*/ 208 w 903"/>
              <a:gd name="T23" fmla="*/ 418 h 903"/>
              <a:gd name="T24" fmla="*/ 415 w 903"/>
              <a:gd name="T25" fmla="*/ 373 h 903"/>
              <a:gd name="T26" fmla="*/ 408 w 903"/>
              <a:gd name="T27" fmla="*/ 599 h 903"/>
              <a:gd name="T28" fmla="*/ 331 w 903"/>
              <a:gd name="T29" fmla="*/ 631 h 903"/>
              <a:gd name="T30" fmla="*/ 272 w 903"/>
              <a:gd name="T31" fmla="*/ 572 h 903"/>
              <a:gd name="T32" fmla="*/ 304 w 903"/>
              <a:gd name="T33" fmla="*/ 495 h 903"/>
              <a:gd name="T34" fmla="*/ 350 w 903"/>
              <a:gd name="T35" fmla="*/ 527 h 903"/>
              <a:gd name="T36" fmla="*/ 321 w 903"/>
              <a:gd name="T37" fmla="*/ 574 h 903"/>
              <a:gd name="T38" fmla="*/ 376 w 903"/>
              <a:gd name="T39" fmla="*/ 563 h 903"/>
              <a:gd name="T40" fmla="*/ 658 w 903"/>
              <a:gd name="T41" fmla="*/ 605 h 903"/>
              <a:gd name="T42" fmla="*/ 580 w 903"/>
              <a:gd name="T43" fmla="*/ 769 h 903"/>
              <a:gd name="T44" fmla="*/ 425 w 903"/>
              <a:gd name="T45" fmla="*/ 862 h 903"/>
              <a:gd name="T46" fmla="*/ 238 w 903"/>
              <a:gd name="T47" fmla="*/ 854 h 903"/>
              <a:gd name="T48" fmla="*/ 93 w 903"/>
              <a:gd name="T49" fmla="*/ 746 h 903"/>
              <a:gd name="T50" fmla="*/ 31 w 903"/>
              <a:gd name="T51" fmla="*/ 573 h 903"/>
              <a:gd name="T52" fmla="*/ 76 w 903"/>
              <a:gd name="T53" fmla="*/ 393 h 903"/>
              <a:gd name="T54" fmla="*/ 209 w 903"/>
              <a:gd name="T55" fmla="*/ 272 h 903"/>
              <a:gd name="T56" fmla="*/ 391 w 903"/>
              <a:gd name="T57" fmla="*/ 244 h 903"/>
              <a:gd name="T58" fmla="*/ 548 w 903"/>
              <a:gd name="T59" fmla="*/ 313 h 903"/>
              <a:gd name="T60" fmla="*/ 324 w 903"/>
              <a:gd name="T61" fmla="*/ 333 h 903"/>
              <a:gd name="T62" fmla="*/ 159 w 903"/>
              <a:gd name="T63" fmla="*/ 430 h 903"/>
              <a:gd name="T64" fmla="*/ 122 w 903"/>
              <a:gd name="T65" fmla="*/ 579 h 903"/>
              <a:gd name="T66" fmla="*/ 219 w 903"/>
              <a:gd name="T67" fmla="*/ 743 h 903"/>
              <a:gd name="T68" fmla="*/ 370 w 903"/>
              <a:gd name="T69" fmla="*/ 781 h 903"/>
              <a:gd name="T70" fmla="*/ 534 w 903"/>
              <a:gd name="T71" fmla="*/ 683 h 903"/>
              <a:gd name="T72" fmla="*/ 568 w 903"/>
              <a:gd name="T73" fmla="*/ 515 h 903"/>
              <a:gd name="T74" fmla="*/ 622 w 903"/>
              <a:gd name="T75" fmla="*/ 402 h 903"/>
              <a:gd name="T76" fmla="*/ 608 w 903"/>
              <a:gd name="T77" fmla="*/ 173 h 903"/>
              <a:gd name="T78" fmla="*/ 632 w 903"/>
              <a:gd name="T79" fmla="*/ 249 h 903"/>
              <a:gd name="T80" fmla="*/ 740 w 903"/>
              <a:gd name="T81" fmla="*/ 55 h 903"/>
              <a:gd name="T82" fmla="*/ 813 w 903"/>
              <a:gd name="T83" fmla="*/ 11 h 903"/>
              <a:gd name="T84" fmla="*/ 711 w 903"/>
              <a:gd name="T85" fmla="*/ 36 h 903"/>
              <a:gd name="T86" fmla="*/ 581 w 903"/>
              <a:gd name="T87" fmla="*/ 157 h 903"/>
              <a:gd name="T88" fmla="*/ 556 w 903"/>
              <a:gd name="T89" fmla="*/ 281 h 903"/>
              <a:gd name="T90" fmla="*/ 379 w 903"/>
              <a:gd name="T91" fmla="*/ 213 h 903"/>
              <a:gd name="T92" fmla="*/ 181 w 903"/>
              <a:gd name="T93" fmla="*/ 252 h 903"/>
              <a:gd name="T94" fmla="*/ 41 w 903"/>
              <a:gd name="T95" fmla="*/ 392 h 903"/>
              <a:gd name="T96" fmla="*/ 2 w 903"/>
              <a:gd name="T97" fmla="*/ 590 h 903"/>
              <a:gd name="T98" fmla="*/ 70 w 903"/>
              <a:gd name="T99" fmla="*/ 767 h 903"/>
              <a:gd name="T100" fmla="*/ 7 w 903"/>
              <a:gd name="T101" fmla="*/ 900 h 903"/>
              <a:gd name="T102" fmla="*/ 163 w 903"/>
              <a:gd name="T103" fmla="*/ 850 h 903"/>
              <a:gd name="T104" fmla="*/ 346 w 903"/>
              <a:gd name="T105" fmla="*/ 903 h 903"/>
              <a:gd name="T106" fmla="*/ 531 w 903"/>
              <a:gd name="T107" fmla="*/ 850 h 903"/>
              <a:gd name="T108" fmla="*/ 686 w 903"/>
              <a:gd name="T109" fmla="*/ 900 h 903"/>
              <a:gd name="T110" fmla="*/ 622 w 903"/>
              <a:gd name="T111" fmla="*/ 767 h 903"/>
              <a:gd name="T112" fmla="*/ 690 w 903"/>
              <a:gd name="T113" fmla="*/ 590 h 903"/>
              <a:gd name="T114" fmla="*/ 655 w 903"/>
              <a:gd name="T115" fmla="*/ 400 h 903"/>
              <a:gd name="T116" fmla="*/ 684 w 903"/>
              <a:gd name="T117" fmla="*/ 322 h 903"/>
              <a:gd name="T118" fmla="*/ 801 w 903"/>
              <a:gd name="T119" fmla="*/ 287 h 903"/>
              <a:gd name="T120" fmla="*/ 903 w 903"/>
              <a:gd name="T121" fmla="*/ 106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3">
                <a:moveTo>
                  <a:pt x="714" y="297"/>
                </a:moveTo>
                <a:lnTo>
                  <a:pt x="707" y="296"/>
                </a:lnTo>
                <a:lnTo>
                  <a:pt x="700" y="295"/>
                </a:lnTo>
                <a:lnTo>
                  <a:pt x="692" y="293"/>
                </a:lnTo>
                <a:lnTo>
                  <a:pt x="685" y="290"/>
                </a:lnTo>
                <a:lnTo>
                  <a:pt x="676" y="287"/>
                </a:lnTo>
                <a:lnTo>
                  <a:pt x="669" y="282"/>
                </a:lnTo>
                <a:lnTo>
                  <a:pt x="661" y="277"/>
                </a:lnTo>
                <a:lnTo>
                  <a:pt x="654" y="270"/>
                </a:lnTo>
                <a:lnTo>
                  <a:pt x="718" y="206"/>
                </a:lnTo>
                <a:lnTo>
                  <a:pt x="718" y="206"/>
                </a:lnTo>
                <a:lnTo>
                  <a:pt x="718" y="206"/>
                </a:lnTo>
                <a:lnTo>
                  <a:pt x="804" y="120"/>
                </a:lnTo>
                <a:lnTo>
                  <a:pt x="866" y="120"/>
                </a:lnTo>
                <a:lnTo>
                  <a:pt x="855" y="146"/>
                </a:lnTo>
                <a:lnTo>
                  <a:pt x="843" y="174"/>
                </a:lnTo>
                <a:lnTo>
                  <a:pt x="835" y="189"/>
                </a:lnTo>
                <a:lnTo>
                  <a:pt x="827" y="204"/>
                </a:lnTo>
                <a:lnTo>
                  <a:pt x="817" y="218"/>
                </a:lnTo>
                <a:lnTo>
                  <a:pt x="807" y="232"/>
                </a:lnTo>
                <a:lnTo>
                  <a:pt x="798" y="246"/>
                </a:lnTo>
                <a:lnTo>
                  <a:pt x="787" y="258"/>
                </a:lnTo>
                <a:lnTo>
                  <a:pt x="776" y="268"/>
                </a:lnTo>
                <a:lnTo>
                  <a:pt x="764" y="278"/>
                </a:lnTo>
                <a:lnTo>
                  <a:pt x="753" y="285"/>
                </a:lnTo>
                <a:lnTo>
                  <a:pt x="740" y="292"/>
                </a:lnTo>
                <a:lnTo>
                  <a:pt x="733" y="294"/>
                </a:lnTo>
                <a:lnTo>
                  <a:pt x="727" y="295"/>
                </a:lnTo>
                <a:lnTo>
                  <a:pt x="720" y="296"/>
                </a:lnTo>
                <a:lnTo>
                  <a:pt x="714" y="297"/>
                </a:lnTo>
                <a:close/>
                <a:moveTo>
                  <a:pt x="409" y="472"/>
                </a:moveTo>
                <a:lnTo>
                  <a:pt x="402" y="468"/>
                </a:lnTo>
                <a:lnTo>
                  <a:pt x="395" y="464"/>
                </a:lnTo>
                <a:lnTo>
                  <a:pt x="388" y="460"/>
                </a:lnTo>
                <a:lnTo>
                  <a:pt x="380" y="457"/>
                </a:lnTo>
                <a:lnTo>
                  <a:pt x="372" y="455"/>
                </a:lnTo>
                <a:lnTo>
                  <a:pt x="363" y="453"/>
                </a:lnTo>
                <a:lnTo>
                  <a:pt x="355" y="452"/>
                </a:lnTo>
                <a:lnTo>
                  <a:pt x="346" y="452"/>
                </a:lnTo>
                <a:lnTo>
                  <a:pt x="335" y="452"/>
                </a:lnTo>
                <a:lnTo>
                  <a:pt x="325" y="454"/>
                </a:lnTo>
                <a:lnTo>
                  <a:pt x="315" y="456"/>
                </a:lnTo>
                <a:lnTo>
                  <a:pt x="305" y="459"/>
                </a:lnTo>
                <a:lnTo>
                  <a:pt x="296" y="465"/>
                </a:lnTo>
                <a:lnTo>
                  <a:pt x="287" y="470"/>
                </a:lnTo>
                <a:lnTo>
                  <a:pt x="280" y="475"/>
                </a:lnTo>
                <a:lnTo>
                  <a:pt x="272" y="483"/>
                </a:lnTo>
                <a:lnTo>
                  <a:pt x="265" y="490"/>
                </a:lnTo>
                <a:lnTo>
                  <a:pt x="259" y="498"/>
                </a:lnTo>
                <a:lnTo>
                  <a:pt x="254" y="506"/>
                </a:lnTo>
                <a:lnTo>
                  <a:pt x="250" y="516"/>
                </a:lnTo>
                <a:lnTo>
                  <a:pt x="245" y="526"/>
                </a:lnTo>
                <a:lnTo>
                  <a:pt x="243" y="535"/>
                </a:lnTo>
                <a:lnTo>
                  <a:pt x="241" y="546"/>
                </a:lnTo>
                <a:lnTo>
                  <a:pt x="241" y="557"/>
                </a:lnTo>
                <a:lnTo>
                  <a:pt x="241" y="568"/>
                </a:lnTo>
                <a:lnTo>
                  <a:pt x="243" y="578"/>
                </a:lnTo>
                <a:lnTo>
                  <a:pt x="245" y="588"/>
                </a:lnTo>
                <a:lnTo>
                  <a:pt x="250" y="598"/>
                </a:lnTo>
                <a:lnTo>
                  <a:pt x="254" y="607"/>
                </a:lnTo>
                <a:lnTo>
                  <a:pt x="259" y="616"/>
                </a:lnTo>
                <a:lnTo>
                  <a:pt x="265" y="623"/>
                </a:lnTo>
                <a:lnTo>
                  <a:pt x="272" y="631"/>
                </a:lnTo>
                <a:lnTo>
                  <a:pt x="280" y="638"/>
                </a:lnTo>
                <a:lnTo>
                  <a:pt x="287" y="644"/>
                </a:lnTo>
                <a:lnTo>
                  <a:pt x="296" y="649"/>
                </a:lnTo>
                <a:lnTo>
                  <a:pt x="305" y="654"/>
                </a:lnTo>
                <a:lnTo>
                  <a:pt x="315" y="658"/>
                </a:lnTo>
                <a:lnTo>
                  <a:pt x="325" y="660"/>
                </a:lnTo>
                <a:lnTo>
                  <a:pt x="335" y="662"/>
                </a:lnTo>
                <a:lnTo>
                  <a:pt x="346" y="662"/>
                </a:lnTo>
                <a:lnTo>
                  <a:pt x="357" y="662"/>
                </a:lnTo>
                <a:lnTo>
                  <a:pt x="367" y="660"/>
                </a:lnTo>
                <a:lnTo>
                  <a:pt x="377" y="658"/>
                </a:lnTo>
                <a:lnTo>
                  <a:pt x="387" y="653"/>
                </a:lnTo>
                <a:lnTo>
                  <a:pt x="396" y="649"/>
                </a:lnTo>
                <a:lnTo>
                  <a:pt x="405" y="644"/>
                </a:lnTo>
                <a:lnTo>
                  <a:pt x="414" y="638"/>
                </a:lnTo>
                <a:lnTo>
                  <a:pt x="421" y="631"/>
                </a:lnTo>
                <a:lnTo>
                  <a:pt x="428" y="623"/>
                </a:lnTo>
                <a:lnTo>
                  <a:pt x="434" y="616"/>
                </a:lnTo>
                <a:lnTo>
                  <a:pt x="438" y="607"/>
                </a:lnTo>
                <a:lnTo>
                  <a:pt x="444" y="598"/>
                </a:lnTo>
                <a:lnTo>
                  <a:pt x="447" y="588"/>
                </a:lnTo>
                <a:lnTo>
                  <a:pt x="449" y="578"/>
                </a:lnTo>
                <a:lnTo>
                  <a:pt x="451" y="568"/>
                </a:lnTo>
                <a:lnTo>
                  <a:pt x="451" y="557"/>
                </a:lnTo>
                <a:lnTo>
                  <a:pt x="451" y="548"/>
                </a:lnTo>
                <a:lnTo>
                  <a:pt x="450" y="540"/>
                </a:lnTo>
                <a:lnTo>
                  <a:pt x="448" y="531"/>
                </a:lnTo>
                <a:lnTo>
                  <a:pt x="446" y="522"/>
                </a:lnTo>
                <a:lnTo>
                  <a:pt x="443" y="515"/>
                </a:lnTo>
                <a:lnTo>
                  <a:pt x="439" y="507"/>
                </a:lnTo>
                <a:lnTo>
                  <a:pt x="435" y="501"/>
                </a:lnTo>
                <a:lnTo>
                  <a:pt x="431" y="494"/>
                </a:lnTo>
                <a:lnTo>
                  <a:pt x="494" y="429"/>
                </a:lnTo>
                <a:lnTo>
                  <a:pt x="505" y="443"/>
                </a:lnTo>
                <a:lnTo>
                  <a:pt x="514" y="457"/>
                </a:lnTo>
                <a:lnTo>
                  <a:pt x="522" y="472"/>
                </a:lnTo>
                <a:lnTo>
                  <a:pt x="529" y="488"/>
                </a:lnTo>
                <a:lnTo>
                  <a:pt x="535" y="504"/>
                </a:lnTo>
                <a:lnTo>
                  <a:pt x="538" y="521"/>
                </a:lnTo>
                <a:lnTo>
                  <a:pt x="541" y="539"/>
                </a:lnTo>
                <a:lnTo>
                  <a:pt x="542" y="557"/>
                </a:lnTo>
                <a:lnTo>
                  <a:pt x="541" y="577"/>
                </a:lnTo>
                <a:lnTo>
                  <a:pt x="538" y="596"/>
                </a:lnTo>
                <a:lnTo>
                  <a:pt x="533" y="615"/>
                </a:lnTo>
                <a:lnTo>
                  <a:pt x="526" y="633"/>
                </a:lnTo>
                <a:lnTo>
                  <a:pt x="518" y="650"/>
                </a:lnTo>
                <a:lnTo>
                  <a:pt x="508" y="666"/>
                </a:lnTo>
                <a:lnTo>
                  <a:pt x="497" y="681"/>
                </a:lnTo>
                <a:lnTo>
                  <a:pt x="484" y="695"/>
                </a:lnTo>
                <a:lnTo>
                  <a:pt x="470" y="708"/>
                </a:lnTo>
                <a:lnTo>
                  <a:pt x="455" y="719"/>
                </a:lnTo>
                <a:lnTo>
                  <a:pt x="439" y="728"/>
                </a:lnTo>
                <a:lnTo>
                  <a:pt x="422" y="737"/>
                </a:lnTo>
                <a:lnTo>
                  <a:pt x="404" y="743"/>
                </a:lnTo>
                <a:lnTo>
                  <a:pt x="386" y="749"/>
                </a:lnTo>
                <a:lnTo>
                  <a:pt x="366" y="752"/>
                </a:lnTo>
                <a:lnTo>
                  <a:pt x="346" y="752"/>
                </a:lnTo>
                <a:lnTo>
                  <a:pt x="326" y="751"/>
                </a:lnTo>
                <a:lnTo>
                  <a:pt x="306" y="749"/>
                </a:lnTo>
                <a:lnTo>
                  <a:pt x="288" y="743"/>
                </a:lnTo>
                <a:lnTo>
                  <a:pt x="270" y="737"/>
                </a:lnTo>
                <a:lnTo>
                  <a:pt x="253" y="728"/>
                </a:lnTo>
                <a:lnTo>
                  <a:pt x="237" y="719"/>
                </a:lnTo>
                <a:lnTo>
                  <a:pt x="222" y="708"/>
                </a:lnTo>
                <a:lnTo>
                  <a:pt x="208" y="695"/>
                </a:lnTo>
                <a:lnTo>
                  <a:pt x="195" y="681"/>
                </a:lnTo>
                <a:lnTo>
                  <a:pt x="184" y="666"/>
                </a:lnTo>
                <a:lnTo>
                  <a:pt x="174" y="650"/>
                </a:lnTo>
                <a:lnTo>
                  <a:pt x="166" y="633"/>
                </a:lnTo>
                <a:lnTo>
                  <a:pt x="159" y="615"/>
                </a:lnTo>
                <a:lnTo>
                  <a:pt x="154" y="596"/>
                </a:lnTo>
                <a:lnTo>
                  <a:pt x="152" y="577"/>
                </a:lnTo>
                <a:lnTo>
                  <a:pt x="151" y="557"/>
                </a:lnTo>
                <a:lnTo>
                  <a:pt x="152" y="536"/>
                </a:lnTo>
                <a:lnTo>
                  <a:pt x="154" y="517"/>
                </a:lnTo>
                <a:lnTo>
                  <a:pt x="159" y="499"/>
                </a:lnTo>
                <a:lnTo>
                  <a:pt x="166" y="481"/>
                </a:lnTo>
                <a:lnTo>
                  <a:pt x="174" y="464"/>
                </a:lnTo>
                <a:lnTo>
                  <a:pt x="184" y="447"/>
                </a:lnTo>
                <a:lnTo>
                  <a:pt x="195" y="432"/>
                </a:lnTo>
                <a:lnTo>
                  <a:pt x="208" y="418"/>
                </a:lnTo>
                <a:lnTo>
                  <a:pt x="222" y="406"/>
                </a:lnTo>
                <a:lnTo>
                  <a:pt x="237" y="395"/>
                </a:lnTo>
                <a:lnTo>
                  <a:pt x="253" y="385"/>
                </a:lnTo>
                <a:lnTo>
                  <a:pt x="270" y="377"/>
                </a:lnTo>
                <a:lnTo>
                  <a:pt x="288" y="370"/>
                </a:lnTo>
                <a:lnTo>
                  <a:pt x="306" y="365"/>
                </a:lnTo>
                <a:lnTo>
                  <a:pt x="326" y="362"/>
                </a:lnTo>
                <a:lnTo>
                  <a:pt x="346" y="362"/>
                </a:lnTo>
                <a:lnTo>
                  <a:pt x="364" y="362"/>
                </a:lnTo>
                <a:lnTo>
                  <a:pt x="381" y="365"/>
                </a:lnTo>
                <a:lnTo>
                  <a:pt x="399" y="368"/>
                </a:lnTo>
                <a:lnTo>
                  <a:pt x="415" y="373"/>
                </a:lnTo>
                <a:lnTo>
                  <a:pt x="431" y="381"/>
                </a:lnTo>
                <a:lnTo>
                  <a:pt x="446" y="388"/>
                </a:lnTo>
                <a:lnTo>
                  <a:pt x="460" y="398"/>
                </a:lnTo>
                <a:lnTo>
                  <a:pt x="474" y="409"/>
                </a:lnTo>
                <a:lnTo>
                  <a:pt x="409" y="472"/>
                </a:lnTo>
                <a:close/>
                <a:moveTo>
                  <a:pt x="421" y="557"/>
                </a:moveTo>
                <a:lnTo>
                  <a:pt x="421" y="564"/>
                </a:lnTo>
                <a:lnTo>
                  <a:pt x="420" y="572"/>
                </a:lnTo>
                <a:lnTo>
                  <a:pt x="418" y="579"/>
                </a:lnTo>
                <a:lnTo>
                  <a:pt x="416" y="586"/>
                </a:lnTo>
                <a:lnTo>
                  <a:pt x="413" y="592"/>
                </a:lnTo>
                <a:lnTo>
                  <a:pt x="408" y="599"/>
                </a:lnTo>
                <a:lnTo>
                  <a:pt x="404" y="605"/>
                </a:lnTo>
                <a:lnTo>
                  <a:pt x="400" y="610"/>
                </a:lnTo>
                <a:lnTo>
                  <a:pt x="394" y="615"/>
                </a:lnTo>
                <a:lnTo>
                  <a:pt x="388" y="619"/>
                </a:lnTo>
                <a:lnTo>
                  <a:pt x="382" y="623"/>
                </a:lnTo>
                <a:lnTo>
                  <a:pt x="375" y="627"/>
                </a:lnTo>
                <a:lnTo>
                  <a:pt x="369" y="629"/>
                </a:lnTo>
                <a:lnTo>
                  <a:pt x="361" y="631"/>
                </a:lnTo>
                <a:lnTo>
                  <a:pt x="354" y="632"/>
                </a:lnTo>
                <a:lnTo>
                  <a:pt x="346" y="632"/>
                </a:lnTo>
                <a:lnTo>
                  <a:pt x="339" y="632"/>
                </a:lnTo>
                <a:lnTo>
                  <a:pt x="331" y="631"/>
                </a:lnTo>
                <a:lnTo>
                  <a:pt x="324" y="629"/>
                </a:lnTo>
                <a:lnTo>
                  <a:pt x="317" y="627"/>
                </a:lnTo>
                <a:lnTo>
                  <a:pt x="311" y="623"/>
                </a:lnTo>
                <a:lnTo>
                  <a:pt x="304" y="619"/>
                </a:lnTo>
                <a:lnTo>
                  <a:pt x="298" y="615"/>
                </a:lnTo>
                <a:lnTo>
                  <a:pt x="292" y="610"/>
                </a:lnTo>
                <a:lnTo>
                  <a:pt x="288" y="605"/>
                </a:lnTo>
                <a:lnTo>
                  <a:pt x="284" y="599"/>
                </a:lnTo>
                <a:lnTo>
                  <a:pt x="280" y="592"/>
                </a:lnTo>
                <a:lnTo>
                  <a:pt x="276" y="586"/>
                </a:lnTo>
                <a:lnTo>
                  <a:pt x="274" y="579"/>
                </a:lnTo>
                <a:lnTo>
                  <a:pt x="272" y="572"/>
                </a:lnTo>
                <a:lnTo>
                  <a:pt x="271" y="564"/>
                </a:lnTo>
                <a:lnTo>
                  <a:pt x="271" y="557"/>
                </a:lnTo>
                <a:lnTo>
                  <a:pt x="271" y="549"/>
                </a:lnTo>
                <a:lnTo>
                  <a:pt x="272" y="542"/>
                </a:lnTo>
                <a:lnTo>
                  <a:pt x="274" y="534"/>
                </a:lnTo>
                <a:lnTo>
                  <a:pt x="276" y="528"/>
                </a:lnTo>
                <a:lnTo>
                  <a:pt x="280" y="521"/>
                </a:lnTo>
                <a:lnTo>
                  <a:pt x="284" y="515"/>
                </a:lnTo>
                <a:lnTo>
                  <a:pt x="288" y="509"/>
                </a:lnTo>
                <a:lnTo>
                  <a:pt x="292" y="503"/>
                </a:lnTo>
                <a:lnTo>
                  <a:pt x="298" y="499"/>
                </a:lnTo>
                <a:lnTo>
                  <a:pt x="304" y="495"/>
                </a:lnTo>
                <a:lnTo>
                  <a:pt x="311" y="490"/>
                </a:lnTo>
                <a:lnTo>
                  <a:pt x="317" y="487"/>
                </a:lnTo>
                <a:lnTo>
                  <a:pt x="324" y="485"/>
                </a:lnTo>
                <a:lnTo>
                  <a:pt x="331" y="483"/>
                </a:lnTo>
                <a:lnTo>
                  <a:pt x="339" y="482"/>
                </a:lnTo>
                <a:lnTo>
                  <a:pt x="346" y="482"/>
                </a:lnTo>
                <a:lnTo>
                  <a:pt x="358" y="483"/>
                </a:lnTo>
                <a:lnTo>
                  <a:pt x="369" y="485"/>
                </a:lnTo>
                <a:lnTo>
                  <a:pt x="378" y="489"/>
                </a:lnTo>
                <a:lnTo>
                  <a:pt x="388" y="494"/>
                </a:lnTo>
                <a:lnTo>
                  <a:pt x="354" y="528"/>
                </a:lnTo>
                <a:lnTo>
                  <a:pt x="350" y="527"/>
                </a:lnTo>
                <a:lnTo>
                  <a:pt x="346" y="527"/>
                </a:lnTo>
                <a:lnTo>
                  <a:pt x="340" y="527"/>
                </a:lnTo>
                <a:lnTo>
                  <a:pt x="334" y="529"/>
                </a:lnTo>
                <a:lnTo>
                  <a:pt x="329" y="532"/>
                </a:lnTo>
                <a:lnTo>
                  <a:pt x="325" y="535"/>
                </a:lnTo>
                <a:lnTo>
                  <a:pt x="321" y="540"/>
                </a:lnTo>
                <a:lnTo>
                  <a:pt x="318" y="545"/>
                </a:lnTo>
                <a:lnTo>
                  <a:pt x="317" y="550"/>
                </a:lnTo>
                <a:lnTo>
                  <a:pt x="316" y="557"/>
                </a:lnTo>
                <a:lnTo>
                  <a:pt x="317" y="563"/>
                </a:lnTo>
                <a:lnTo>
                  <a:pt x="318" y="569"/>
                </a:lnTo>
                <a:lnTo>
                  <a:pt x="321" y="574"/>
                </a:lnTo>
                <a:lnTo>
                  <a:pt x="325" y="578"/>
                </a:lnTo>
                <a:lnTo>
                  <a:pt x="329" y="581"/>
                </a:lnTo>
                <a:lnTo>
                  <a:pt x="334" y="585"/>
                </a:lnTo>
                <a:lnTo>
                  <a:pt x="340" y="586"/>
                </a:lnTo>
                <a:lnTo>
                  <a:pt x="346" y="587"/>
                </a:lnTo>
                <a:lnTo>
                  <a:pt x="352" y="586"/>
                </a:lnTo>
                <a:lnTo>
                  <a:pt x="358" y="585"/>
                </a:lnTo>
                <a:lnTo>
                  <a:pt x="363" y="581"/>
                </a:lnTo>
                <a:lnTo>
                  <a:pt x="367" y="578"/>
                </a:lnTo>
                <a:lnTo>
                  <a:pt x="371" y="574"/>
                </a:lnTo>
                <a:lnTo>
                  <a:pt x="374" y="569"/>
                </a:lnTo>
                <a:lnTo>
                  <a:pt x="376" y="563"/>
                </a:lnTo>
                <a:lnTo>
                  <a:pt x="376" y="557"/>
                </a:lnTo>
                <a:lnTo>
                  <a:pt x="376" y="553"/>
                </a:lnTo>
                <a:lnTo>
                  <a:pt x="375" y="549"/>
                </a:lnTo>
                <a:lnTo>
                  <a:pt x="409" y="515"/>
                </a:lnTo>
                <a:lnTo>
                  <a:pt x="414" y="525"/>
                </a:lnTo>
                <a:lnTo>
                  <a:pt x="418" y="534"/>
                </a:lnTo>
                <a:lnTo>
                  <a:pt x="420" y="545"/>
                </a:lnTo>
                <a:lnTo>
                  <a:pt x="421" y="557"/>
                </a:lnTo>
                <a:close/>
                <a:moveTo>
                  <a:pt x="662" y="557"/>
                </a:moveTo>
                <a:lnTo>
                  <a:pt x="661" y="573"/>
                </a:lnTo>
                <a:lnTo>
                  <a:pt x="660" y="589"/>
                </a:lnTo>
                <a:lnTo>
                  <a:pt x="658" y="605"/>
                </a:lnTo>
                <a:lnTo>
                  <a:pt x="656" y="620"/>
                </a:lnTo>
                <a:lnTo>
                  <a:pt x="653" y="636"/>
                </a:lnTo>
                <a:lnTo>
                  <a:pt x="648" y="651"/>
                </a:lnTo>
                <a:lnTo>
                  <a:pt x="643" y="665"/>
                </a:lnTo>
                <a:lnTo>
                  <a:pt x="638" y="680"/>
                </a:lnTo>
                <a:lnTo>
                  <a:pt x="631" y="694"/>
                </a:lnTo>
                <a:lnTo>
                  <a:pt x="624" y="707"/>
                </a:lnTo>
                <a:lnTo>
                  <a:pt x="616" y="721"/>
                </a:lnTo>
                <a:lnTo>
                  <a:pt x="608" y="734"/>
                </a:lnTo>
                <a:lnTo>
                  <a:pt x="599" y="746"/>
                </a:lnTo>
                <a:lnTo>
                  <a:pt x="589" y="757"/>
                </a:lnTo>
                <a:lnTo>
                  <a:pt x="580" y="769"/>
                </a:lnTo>
                <a:lnTo>
                  <a:pt x="569" y="780"/>
                </a:lnTo>
                <a:lnTo>
                  <a:pt x="558" y="791"/>
                </a:lnTo>
                <a:lnTo>
                  <a:pt x="547" y="800"/>
                </a:lnTo>
                <a:lnTo>
                  <a:pt x="535" y="810"/>
                </a:lnTo>
                <a:lnTo>
                  <a:pt x="523" y="818"/>
                </a:lnTo>
                <a:lnTo>
                  <a:pt x="510" y="827"/>
                </a:lnTo>
                <a:lnTo>
                  <a:pt x="496" y="835"/>
                </a:lnTo>
                <a:lnTo>
                  <a:pt x="483" y="842"/>
                </a:lnTo>
                <a:lnTo>
                  <a:pt x="469" y="848"/>
                </a:lnTo>
                <a:lnTo>
                  <a:pt x="454" y="854"/>
                </a:lnTo>
                <a:lnTo>
                  <a:pt x="440" y="858"/>
                </a:lnTo>
                <a:lnTo>
                  <a:pt x="425" y="862"/>
                </a:lnTo>
                <a:lnTo>
                  <a:pt x="409" y="867"/>
                </a:lnTo>
                <a:lnTo>
                  <a:pt x="394" y="869"/>
                </a:lnTo>
                <a:lnTo>
                  <a:pt x="378" y="871"/>
                </a:lnTo>
                <a:lnTo>
                  <a:pt x="362" y="872"/>
                </a:lnTo>
                <a:lnTo>
                  <a:pt x="346" y="873"/>
                </a:lnTo>
                <a:lnTo>
                  <a:pt x="330" y="872"/>
                </a:lnTo>
                <a:lnTo>
                  <a:pt x="314" y="871"/>
                </a:lnTo>
                <a:lnTo>
                  <a:pt x="298" y="869"/>
                </a:lnTo>
                <a:lnTo>
                  <a:pt x="283" y="867"/>
                </a:lnTo>
                <a:lnTo>
                  <a:pt x="267" y="862"/>
                </a:lnTo>
                <a:lnTo>
                  <a:pt x="253" y="858"/>
                </a:lnTo>
                <a:lnTo>
                  <a:pt x="238" y="854"/>
                </a:lnTo>
                <a:lnTo>
                  <a:pt x="223" y="848"/>
                </a:lnTo>
                <a:lnTo>
                  <a:pt x="209" y="842"/>
                </a:lnTo>
                <a:lnTo>
                  <a:pt x="196" y="835"/>
                </a:lnTo>
                <a:lnTo>
                  <a:pt x="182" y="827"/>
                </a:lnTo>
                <a:lnTo>
                  <a:pt x="169" y="818"/>
                </a:lnTo>
                <a:lnTo>
                  <a:pt x="157" y="810"/>
                </a:lnTo>
                <a:lnTo>
                  <a:pt x="145" y="800"/>
                </a:lnTo>
                <a:lnTo>
                  <a:pt x="134" y="791"/>
                </a:lnTo>
                <a:lnTo>
                  <a:pt x="123" y="780"/>
                </a:lnTo>
                <a:lnTo>
                  <a:pt x="112" y="769"/>
                </a:lnTo>
                <a:lnTo>
                  <a:pt x="103" y="757"/>
                </a:lnTo>
                <a:lnTo>
                  <a:pt x="93" y="746"/>
                </a:lnTo>
                <a:lnTo>
                  <a:pt x="84" y="734"/>
                </a:lnTo>
                <a:lnTo>
                  <a:pt x="76" y="721"/>
                </a:lnTo>
                <a:lnTo>
                  <a:pt x="68" y="707"/>
                </a:lnTo>
                <a:lnTo>
                  <a:pt x="61" y="694"/>
                </a:lnTo>
                <a:lnTo>
                  <a:pt x="55" y="680"/>
                </a:lnTo>
                <a:lnTo>
                  <a:pt x="49" y="665"/>
                </a:lnTo>
                <a:lnTo>
                  <a:pt x="45" y="651"/>
                </a:lnTo>
                <a:lnTo>
                  <a:pt x="40" y="636"/>
                </a:lnTo>
                <a:lnTo>
                  <a:pt x="36" y="620"/>
                </a:lnTo>
                <a:lnTo>
                  <a:pt x="34" y="605"/>
                </a:lnTo>
                <a:lnTo>
                  <a:pt x="32" y="589"/>
                </a:lnTo>
                <a:lnTo>
                  <a:pt x="31" y="573"/>
                </a:lnTo>
                <a:lnTo>
                  <a:pt x="30" y="557"/>
                </a:lnTo>
                <a:lnTo>
                  <a:pt x="31" y="541"/>
                </a:lnTo>
                <a:lnTo>
                  <a:pt x="32" y="525"/>
                </a:lnTo>
                <a:lnTo>
                  <a:pt x="34" y="509"/>
                </a:lnTo>
                <a:lnTo>
                  <a:pt x="36" y="494"/>
                </a:lnTo>
                <a:lnTo>
                  <a:pt x="40" y="477"/>
                </a:lnTo>
                <a:lnTo>
                  <a:pt x="45" y="462"/>
                </a:lnTo>
                <a:lnTo>
                  <a:pt x="49" y="448"/>
                </a:lnTo>
                <a:lnTo>
                  <a:pt x="55" y="433"/>
                </a:lnTo>
                <a:lnTo>
                  <a:pt x="61" y="420"/>
                </a:lnTo>
                <a:lnTo>
                  <a:pt x="68" y="407"/>
                </a:lnTo>
                <a:lnTo>
                  <a:pt x="76" y="393"/>
                </a:lnTo>
                <a:lnTo>
                  <a:pt x="84" y="380"/>
                </a:lnTo>
                <a:lnTo>
                  <a:pt x="93" y="368"/>
                </a:lnTo>
                <a:lnTo>
                  <a:pt x="103" y="356"/>
                </a:lnTo>
                <a:lnTo>
                  <a:pt x="112" y="344"/>
                </a:lnTo>
                <a:lnTo>
                  <a:pt x="123" y="334"/>
                </a:lnTo>
                <a:lnTo>
                  <a:pt x="134" y="323"/>
                </a:lnTo>
                <a:lnTo>
                  <a:pt x="145" y="313"/>
                </a:lnTo>
                <a:lnTo>
                  <a:pt x="157" y="304"/>
                </a:lnTo>
                <a:lnTo>
                  <a:pt x="169" y="295"/>
                </a:lnTo>
                <a:lnTo>
                  <a:pt x="182" y="287"/>
                </a:lnTo>
                <a:lnTo>
                  <a:pt x="196" y="279"/>
                </a:lnTo>
                <a:lnTo>
                  <a:pt x="209" y="272"/>
                </a:lnTo>
                <a:lnTo>
                  <a:pt x="223" y="265"/>
                </a:lnTo>
                <a:lnTo>
                  <a:pt x="238" y="260"/>
                </a:lnTo>
                <a:lnTo>
                  <a:pt x="253" y="255"/>
                </a:lnTo>
                <a:lnTo>
                  <a:pt x="267" y="251"/>
                </a:lnTo>
                <a:lnTo>
                  <a:pt x="283" y="247"/>
                </a:lnTo>
                <a:lnTo>
                  <a:pt x="298" y="245"/>
                </a:lnTo>
                <a:lnTo>
                  <a:pt x="314" y="243"/>
                </a:lnTo>
                <a:lnTo>
                  <a:pt x="330" y="242"/>
                </a:lnTo>
                <a:lnTo>
                  <a:pt x="346" y="240"/>
                </a:lnTo>
                <a:lnTo>
                  <a:pt x="361" y="242"/>
                </a:lnTo>
                <a:lnTo>
                  <a:pt x="376" y="243"/>
                </a:lnTo>
                <a:lnTo>
                  <a:pt x="391" y="244"/>
                </a:lnTo>
                <a:lnTo>
                  <a:pt x="406" y="247"/>
                </a:lnTo>
                <a:lnTo>
                  <a:pt x="420" y="250"/>
                </a:lnTo>
                <a:lnTo>
                  <a:pt x="434" y="253"/>
                </a:lnTo>
                <a:lnTo>
                  <a:pt x="448" y="258"/>
                </a:lnTo>
                <a:lnTo>
                  <a:pt x="462" y="263"/>
                </a:lnTo>
                <a:lnTo>
                  <a:pt x="475" y="268"/>
                </a:lnTo>
                <a:lnTo>
                  <a:pt x="488" y="275"/>
                </a:lnTo>
                <a:lnTo>
                  <a:pt x="500" y="281"/>
                </a:lnTo>
                <a:lnTo>
                  <a:pt x="513" y="289"/>
                </a:lnTo>
                <a:lnTo>
                  <a:pt x="525" y="296"/>
                </a:lnTo>
                <a:lnTo>
                  <a:pt x="537" y="305"/>
                </a:lnTo>
                <a:lnTo>
                  <a:pt x="548" y="313"/>
                </a:lnTo>
                <a:lnTo>
                  <a:pt x="558" y="323"/>
                </a:lnTo>
                <a:lnTo>
                  <a:pt x="494" y="387"/>
                </a:lnTo>
                <a:lnTo>
                  <a:pt x="479" y="375"/>
                </a:lnTo>
                <a:lnTo>
                  <a:pt x="463" y="364"/>
                </a:lnTo>
                <a:lnTo>
                  <a:pt x="445" y="354"/>
                </a:lnTo>
                <a:lnTo>
                  <a:pt x="426" y="346"/>
                </a:lnTo>
                <a:lnTo>
                  <a:pt x="407" y="339"/>
                </a:lnTo>
                <a:lnTo>
                  <a:pt x="388" y="335"/>
                </a:lnTo>
                <a:lnTo>
                  <a:pt x="367" y="332"/>
                </a:lnTo>
                <a:lnTo>
                  <a:pt x="346" y="331"/>
                </a:lnTo>
                <a:lnTo>
                  <a:pt x="334" y="332"/>
                </a:lnTo>
                <a:lnTo>
                  <a:pt x="324" y="333"/>
                </a:lnTo>
                <a:lnTo>
                  <a:pt x="312" y="334"/>
                </a:lnTo>
                <a:lnTo>
                  <a:pt x="301" y="336"/>
                </a:lnTo>
                <a:lnTo>
                  <a:pt x="290" y="338"/>
                </a:lnTo>
                <a:lnTo>
                  <a:pt x="280" y="341"/>
                </a:lnTo>
                <a:lnTo>
                  <a:pt x="269" y="344"/>
                </a:lnTo>
                <a:lnTo>
                  <a:pt x="258" y="349"/>
                </a:lnTo>
                <a:lnTo>
                  <a:pt x="239" y="358"/>
                </a:lnTo>
                <a:lnTo>
                  <a:pt x="219" y="369"/>
                </a:lnTo>
                <a:lnTo>
                  <a:pt x="202" y="383"/>
                </a:lnTo>
                <a:lnTo>
                  <a:pt x="186" y="397"/>
                </a:lnTo>
                <a:lnTo>
                  <a:pt x="172" y="413"/>
                </a:lnTo>
                <a:lnTo>
                  <a:pt x="159" y="430"/>
                </a:lnTo>
                <a:lnTo>
                  <a:pt x="148" y="450"/>
                </a:lnTo>
                <a:lnTo>
                  <a:pt x="138" y="469"/>
                </a:lnTo>
                <a:lnTo>
                  <a:pt x="134" y="480"/>
                </a:lnTo>
                <a:lnTo>
                  <a:pt x="130" y="489"/>
                </a:lnTo>
                <a:lnTo>
                  <a:pt x="127" y="500"/>
                </a:lnTo>
                <a:lnTo>
                  <a:pt x="125" y="512"/>
                </a:lnTo>
                <a:lnTo>
                  <a:pt x="123" y="522"/>
                </a:lnTo>
                <a:lnTo>
                  <a:pt x="122" y="534"/>
                </a:lnTo>
                <a:lnTo>
                  <a:pt x="121" y="545"/>
                </a:lnTo>
                <a:lnTo>
                  <a:pt x="121" y="557"/>
                </a:lnTo>
                <a:lnTo>
                  <a:pt x="121" y="569"/>
                </a:lnTo>
                <a:lnTo>
                  <a:pt x="122" y="579"/>
                </a:lnTo>
                <a:lnTo>
                  <a:pt x="123" y="591"/>
                </a:lnTo>
                <a:lnTo>
                  <a:pt x="125" y="602"/>
                </a:lnTo>
                <a:lnTo>
                  <a:pt x="127" y="614"/>
                </a:lnTo>
                <a:lnTo>
                  <a:pt x="130" y="624"/>
                </a:lnTo>
                <a:lnTo>
                  <a:pt x="134" y="634"/>
                </a:lnTo>
                <a:lnTo>
                  <a:pt x="138" y="645"/>
                </a:lnTo>
                <a:lnTo>
                  <a:pt x="148" y="664"/>
                </a:lnTo>
                <a:lnTo>
                  <a:pt x="159" y="683"/>
                </a:lnTo>
                <a:lnTo>
                  <a:pt x="172" y="700"/>
                </a:lnTo>
                <a:lnTo>
                  <a:pt x="186" y="717"/>
                </a:lnTo>
                <a:lnTo>
                  <a:pt x="202" y="731"/>
                </a:lnTo>
                <a:lnTo>
                  <a:pt x="219" y="743"/>
                </a:lnTo>
                <a:lnTo>
                  <a:pt x="239" y="755"/>
                </a:lnTo>
                <a:lnTo>
                  <a:pt x="258" y="765"/>
                </a:lnTo>
                <a:lnTo>
                  <a:pt x="269" y="769"/>
                </a:lnTo>
                <a:lnTo>
                  <a:pt x="280" y="772"/>
                </a:lnTo>
                <a:lnTo>
                  <a:pt x="290" y="776"/>
                </a:lnTo>
                <a:lnTo>
                  <a:pt x="301" y="778"/>
                </a:lnTo>
                <a:lnTo>
                  <a:pt x="312" y="780"/>
                </a:lnTo>
                <a:lnTo>
                  <a:pt x="324" y="781"/>
                </a:lnTo>
                <a:lnTo>
                  <a:pt x="334" y="782"/>
                </a:lnTo>
                <a:lnTo>
                  <a:pt x="346" y="783"/>
                </a:lnTo>
                <a:lnTo>
                  <a:pt x="358" y="782"/>
                </a:lnTo>
                <a:lnTo>
                  <a:pt x="370" y="781"/>
                </a:lnTo>
                <a:lnTo>
                  <a:pt x="380" y="780"/>
                </a:lnTo>
                <a:lnTo>
                  <a:pt x="391" y="778"/>
                </a:lnTo>
                <a:lnTo>
                  <a:pt x="403" y="776"/>
                </a:lnTo>
                <a:lnTo>
                  <a:pt x="414" y="772"/>
                </a:lnTo>
                <a:lnTo>
                  <a:pt x="423" y="769"/>
                </a:lnTo>
                <a:lnTo>
                  <a:pt x="434" y="765"/>
                </a:lnTo>
                <a:lnTo>
                  <a:pt x="453" y="755"/>
                </a:lnTo>
                <a:lnTo>
                  <a:pt x="473" y="744"/>
                </a:lnTo>
                <a:lnTo>
                  <a:pt x="490" y="731"/>
                </a:lnTo>
                <a:lnTo>
                  <a:pt x="506" y="717"/>
                </a:lnTo>
                <a:lnTo>
                  <a:pt x="520" y="700"/>
                </a:lnTo>
                <a:lnTo>
                  <a:pt x="534" y="683"/>
                </a:lnTo>
                <a:lnTo>
                  <a:pt x="544" y="664"/>
                </a:lnTo>
                <a:lnTo>
                  <a:pt x="554" y="645"/>
                </a:lnTo>
                <a:lnTo>
                  <a:pt x="558" y="634"/>
                </a:lnTo>
                <a:lnTo>
                  <a:pt x="562" y="624"/>
                </a:lnTo>
                <a:lnTo>
                  <a:pt x="565" y="614"/>
                </a:lnTo>
                <a:lnTo>
                  <a:pt x="567" y="602"/>
                </a:lnTo>
                <a:lnTo>
                  <a:pt x="569" y="591"/>
                </a:lnTo>
                <a:lnTo>
                  <a:pt x="570" y="579"/>
                </a:lnTo>
                <a:lnTo>
                  <a:pt x="571" y="569"/>
                </a:lnTo>
                <a:lnTo>
                  <a:pt x="572" y="557"/>
                </a:lnTo>
                <a:lnTo>
                  <a:pt x="571" y="535"/>
                </a:lnTo>
                <a:lnTo>
                  <a:pt x="568" y="515"/>
                </a:lnTo>
                <a:lnTo>
                  <a:pt x="564" y="496"/>
                </a:lnTo>
                <a:lnTo>
                  <a:pt x="557" y="476"/>
                </a:lnTo>
                <a:lnTo>
                  <a:pt x="549" y="458"/>
                </a:lnTo>
                <a:lnTo>
                  <a:pt x="539" y="440"/>
                </a:lnTo>
                <a:lnTo>
                  <a:pt x="528" y="424"/>
                </a:lnTo>
                <a:lnTo>
                  <a:pt x="515" y="409"/>
                </a:lnTo>
                <a:lnTo>
                  <a:pt x="580" y="344"/>
                </a:lnTo>
                <a:lnTo>
                  <a:pt x="588" y="355"/>
                </a:lnTo>
                <a:lnTo>
                  <a:pt x="598" y="366"/>
                </a:lnTo>
                <a:lnTo>
                  <a:pt x="607" y="378"/>
                </a:lnTo>
                <a:lnTo>
                  <a:pt x="614" y="390"/>
                </a:lnTo>
                <a:lnTo>
                  <a:pt x="622" y="402"/>
                </a:lnTo>
                <a:lnTo>
                  <a:pt x="628" y="415"/>
                </a:lnTo>
                <a:lnTo>
                  <a:pt x="635" y="428"/>
                </a:lnTo>
                <a:lnTo>
                  <a:pt x="640" y="441"/>
                </a:lnTo>
                <a:lnTo>
                  <a:pt x="645" y="455"/>
                </a:lnTo>
                <a:lnTo>
                  <a:pt x="650" y="469"/>
                </a:lnTo>
                <a:lnTo>
                  <a:pt x="654" y="483"/>
                </a:lnTo>
                <a:lnTo>
                  <a:pt x="656" y="497"/>
                </a:lnTo>
                <a:lnTo>
                  <a:pt x="659" y="512"/>
                </a:lnTo>
                <a:lnTo>
                  <a:pt x="660" y="527"/>
                </a:lnTo>
                <a:lnTo>
                  <a:pt x="661" y="542"/>
                </a:lnTo>
                <a:lnTo>
                  <a:pt x="662" y="557"/>
                </a:lnTo>
                <a:close/>
                <a:moveTo>
                  <a:pt x="608" y="173"/>
                </a:moveTo>
                <a:lnTo>
                  <a:pt x="610" y="166"/>
                </a:lnTo>
                <a:lnTo>
                  <a:pt x="612" y="159"/>
                </a:lnTo>
                <a:lnTo>
                  <a:pt x="615" y="153"/>
                </a:lnTo>
                <a:lnTo>
                  <a:pt x="620" y="146"/>
                </a:lnTo>
                <a:lnTo>
                  <a:pt x="628" y="134"/>
                </a:lnTo>
                <a:lnTo>
                  <a:pt x="639" y="123"/>
                </a:lnTo>
                <a:lnTo>
                  <a:pt x="651" y="111"/>
                </a:lnTo>
                <a:lnTo>
                  <a:pt x="663" y="100"/>
                </a:lnTo>
                <a:lnTo>
                  <a:pt x="677" y="90"/>
                </a:lnTo>
                <a:lnTo>
                  <a:pt x="692" y="81"/>
                </a:lnTo>
                <a:lnTo>
                  <a:pt x="692" y="189"/>
                </a:lnTo>
                <a:lnTo>
                  <a:pt x="632" y="249"/>
                </a:lnTo>
                <a:lnTo>
                  <a:pt x="625" y="239"/>
                </a:lnTo>
                <a:lnTo>
                  <a:pt x="618" y="230"/>
                </a:lnTo>
                <a:lnTo>
                  <a:pt x="613" y="220"/>
                </a:lnTo>
                <a:lnTo>
                  <a:pt x="610" y="210"/>
                </a:lnTo>
                <a:lnTo>
                  <a:pt x="607" y="201"/>
                </a:lnTo>
                <a:lnTo>
                  <a:pt x="606" y="191"/>
                </a:lnTo>
                <a:lnTo>
                  <a:pt x="607" y="183"/>
                </a:lnTo>
                <a:lnTo>
                  <a:pt x="608" y="173"/>
                </a:lnTo>
                <a:close/>
                <a:moveTo>
                  <a:pt x="783" y="99"/>
                </a:moveTo>
                <a:lnTo>
                  <a:pt x="722" y="159"/>
                </a:lnTo>
                <a:lnTo>
                  <a:pt x="722" y="64"/>
                </a:lnTo>
                <a:lnTo>
                  <a:pt x="740" y="55"/>
                </a:lnTo>
                <a:lnTo>
                  <a:pt x="756" y="47"/>
                </a:lnTo>
                <a:lnTo>
                  <a:pt x="771" y="42"/>
                </a:lnTo>
                <a:lnTo>
                  <a:pt x="783" y="37"/>
                </a:lnTo>
                <a:lnTo>
                  <a:pt x="783" y="99"/>
                </a:lnTo>
                <a:close/>
                <a:moveTo>
                  <a:pt x="901" y="97"/>
                </a:moveTo>
                <a:lnTo>
                  <a:pt x="897" y="94"/>
                </a:lnTo>
                <a:lnTo>
                  <a:pt x="895" y="91"/>
                </a:lnTo>
                <a:lnTo>
                  <a:pt x="892" y="90"/>
                </a:lnTo>
                <a:lnTo>
                  <a:pt x="888" y="90"/>
                </a:lnTo>
                <a:lnTo>
                  <a:pt x="813" y="90"/>
                </a:lnTo>
                <a:lnTo>
                  <a:pt x="813" y="15"/>
                </a:lnTo>
                <a:lnTo>
                  <a:pt x="813" y="11"/>
                </a:lnTo>
                <a:lnTo>
                  <a:pt x="811" y="8"/>
                </a:lnTo>
                <a:lnTo>
                  <a:pt x="809" y="6"/>
                </a:lnTo>
                <a:lnTo>
                  <a:pt x="806" y="2"/>
                </a:lnTo>
                <a:lnTo>
                  <a:pt x="803" y="1"/>
                </a:lnTo>
                <a:lnTo>
                  <a:pt x="800" y="0"/>
                </a:lnTo>
                <a:lnTo>
                  <a:pt x="796" y="0"/>
                </a:lnTo>
                <a:lnTo>
                  <a:pt x="793" y="0"/>
                </a:lnTo>
                <a:lnTo>
                  <a:pt x="783" y="5"/>
                </a:lnTo>
                <a:lnTo>
                  <a:pt x="760" y="13"/>
                </a:lnTo>
                <a:lnTo>
                  <a:pt x="745" y="20"/>
                </a:lnTo>
                <a:lnTo>
                  <a:pt x="728" y="27"/>
                </a:lnTo>
                <a:lnTo>
                  <a:pt x="711" y="36"/>
                </a:lnTo>
                <a:lnTo>
                  <a:pt x="692" y="46"/>
                </a:lnTo>
                <a:lnTo>
                  <a:pt x="673" y="57"/>
                </a:lnTo>
                <a:lnTo>
                  <a:pt x="655" y="70"/>
                </a:lnTo>
                <a:lnTo>
                  <a:pt x="638" y="83"/>
                </a:lnTo>
                <a:lnTo>
                  <a:pt x="622" y="98"/>
                </a:lnTo>
                <a:lnTo>
                  <a:pt x="614" y="105"/>
                </a:lnTo>
                <a:lnTo>
                  <a:pt x="607" y="113"/>
                </a:lnTo>
                <a:lnTo>
                  <a:pt x="600" y="121"/>
                </a:lnTo>
                <a:lnTo>
                  <a:pt x="595" y="130"/>
                </a:lnTo>
                <a:lnTo>
                  <a:pt x="589" y="139"/>
                </a:lnTo>
                <a:lnTo>
                  <a:pt x="585" y="147"/>
                </a:lnTo>
                <a:lnTo>
                  <a:pt x="581" y="157"/>
                </a:lnTo>
                <a:lnTo>
                  <a:pt x="579" y="165"/>
                </a:lnTo>
                <a:lnTo>
                  <a:pt x="577" y="179"/>
                </a:lnTo>
                <a:lnTo>
                  <a:pt x="576" y="192"/>
                </a:lnTo>
                <a:lnTo>
                  <a:pt x="578" y="205"/>
                </a:lnTo>
                <a:lnTo>
                  <a:pt x="581" y="218"/>
                </a:lnTo>
                <a:lnTo>
                  <a:pt x="585" y="232"/>
                </a:lnTo>
                <a:lnTo>
                  <a:pt x="593" y="245"/>
                </a:lnTo>
                <a:lnTo>
                  <a:pt x="601" y="258"/>
                </a:lnTo>
                <a:lnTo>
                  <a:pt x="611" y="270"/>
                </a:lnTo>
                <a:lnTo>
                  <a:pt x="580" y="302"/>
                </a:lnTo>
                <a:lnTo>
                  <a:pt x="568" y="291"/>
                </a:lnTo>
                <a:lnTo>
                  <a:pt x="556" y="281"/>
                </a:lnTo>
                <a:lnTo>
                  <a:pt x="543" y="273"/>
                </a:lnTo>
                <a:lnTo>
                  <a:pt x="531" y="264"/>
                </a:lnTo>
                <a:lnTo>
                  <a:pt x="517" y="255"/>
                </a:lnTo>
                <a:lnTo>
                  <a:pt x="503" y="248"/>
                </a:lnTo>
                <a:lnTo>
                  <a:pt x="489" y="242"/>
                </a:lnTo>
                <a:lnTo>
                  <a:pt x="474" y="235"/>
                </a:lnTo>
                <a:lnTo>
                  <a:pt x="459" y="230"/>
                </a:lnTo>
                <a:lnTo>
                  <a:pt x="444" y="224"/>
                </a:lnTo>
                <a:lnTo>
                  <a:pt x="428" y="220"/>
                </a:lnTo>
                <a:lnTo>
                  <a:pt x="411" y="217"/>
                </a:lnTo>
                <a:lnTo>
                  <a:pt x="395" y="215"/>
                </a:lnTo>
                <a:lnTo>
                  <a:pt x="379" y="213"/>
                </a:lnTo>
                <a:lnTo>
                  <a:pt x="363" y="212"/>
                </a:lnTo>
                <a:lnTo>
                  <a:pt x="346" y="210"/>
                </a:lnTo>
                <a:lnTo>
                  <a:pt x="328" y="212"/>
                </a:lnTo>
                <a:lnTo>
                  <a:pt x="311" y="213"/>
                </a:lnTo>
                <a:lnTo>
                  <a:pt x="293" y="215"/>
                </a:lnTo>
                <a:lnTo>
                  <a:pt x="276" y="218"/>
                </a:lnTo>
                <a:lnTo>
                  <a:pt x="259" y="221"/>
                </a:lnTo>
                <a:lnTo>
                  <a:pt x="243" y="227"/>
                </a:lnTo>
                <a:lnTo>
                  <a:pt x="227" y="232"/>
                </a:lnTo>
                <a:lnTo>
                  <a:pt x="212" y="238"/>
                </a:lnTo>
                <a:lnTo>
                  <a:pt x="196" y="245"/>
                </a:lnTo>
                <a:lnTo>
                  <a:pt x="181" y="252"/>
                </a:lnTo>
                <a:lnTo>
                  <a:pt x="167" y="261"/>
                </a:lnTo>
                <a:lnTo>
                  <a:pt x="153" y="269"/>
                </a:lnTo>
                <a:lnTo>
                  <a:pt x="139" y="279"/>
                </a:lnTo>
                <a:lnTo>
                  <a:pt x="126" y="290"/>
                </a:lnTo>
                <a:lnTo>
                  <a:pt x="113" y="301"/>
                </a:lnTo>
                <a:lnTo>
                  <a:pt x="102" y="312"/>
                </a:lnTo>
                <a:lnTo>
                  <a:pt x="90" y="324"/>
                </a:lnTo>
                <a:lnTo>
                  <a:pt x="79" y="337"/>
                </a:lnTo>
                <a:lnTo>
                  <a:pt x="68" y="350"/>
                </a:lnTo>
                <a:lnTo>
                  <a:pt x="59" y="364"/>
                </a:lnTo>
                <a:lnTo>
                  <a:pt x="50" y="378"/>
                </a:lnTo>
                <a:lnTo>
                  <a:pt x="41" y="392"/>
                </a:lnTo>
                <a:lnTo>
                  <a:pt x="34" y="407"/>
                </a:lnTo>
                <a:lnTo>
                  <a:pt x="27" y="422"/>
                </a:lnTo>
                <a:lnTo>
                  <a:pt x="21" y="438"/>
                </a:lnTo>
                <a:lnTo>
                  <a:pt x="16" y="454"/>
                </a:lnTo>
                <a:lnTo>
                  <a:pt x="10" y="470"/>
                </a:lnTo>
                <a:lnTo>
                  <a:pt x="7" y="487"/>
                </a:lnTo>
                <a:lnTo>
                  <a:pt x="4" y="504"/>
                </a:lnTo>
                <a:lnTo>
                  <a:pt x="2" y="521"/>
                </a:lnTo>
                <a:lnTo>
                  <a:pt x="1" y="539"/>
                </a:lnTo>
                <a:lnTo>
                  <a:pt x="0" y="557"/>
                </a:lnTo>
                <a:lnTo>
                  <a:pt x="1" y="574"/>
                </a:lnTo>
                <a:lnTo>
                  <a:pt x="2" y="590"/>
                </a:lnTo>
                <a:lnTo>
                  <a:pt x="4" y="606"/>
                </a:lnTo>
                <a:lnTo>
                  <a:pt x="6" y="622"/>
                </a:lnTo>
                <a:lnTo>
                  <a:pt x="9" y="638"/>
                </a:lnTo>
                <a:lnTo>
                  <a:pt x="14" y="654"/>
                </a:lnTo>
                <a:lnTo>
                  <a:pt x="19" y="669"/>
                </a:lnTo>
                <a:lnTo>
                  <a:pt x="24" y="684"/>
                </a:lnTo>
                <a:lnTo>
                  <a:pt x="31" y="699"/>
                </a:lnTo>
                <a:lnTo>
                  <a:pt x="37" y="713"/>
                </a:lnTo>
                <a:lnTo>
                  <a:pt x="45" y="727"/>
                </a:lnTo>
                <a:lnTo>
                  <a:pt x="53" y="740"/>
                </a:lnTo>
                <a:lnTo>
                  <a:pt x="62" y="754"/>
                </a:lnTo>
                <a:lnTo>
                  <a:pt x="70" y="767"/>
                </a:lnTo>
                <a:lnTo>
                  <a:pt x="81" y="779"/>
                </a:lnTo>
                <a:lnTo>
                  <a:pt x="91" y="791"/>
                </a:lnTo>
                <a:lnTo>
                  <a:pt x="4" y="877"/>
                </a:lnTo>
                <a:lnTo>
                  <a:pt x="3" y="880"/>
                </a:lnTo>
                <a:lnTo>
                  <a:pt x="1" y="882"/>
                </a:lnTo>
                <a:lnTo>
                  <a:pt x="0" y="885"/>
                </a:lnTo>
                <a:lnTo>
                  <a:pt x="0" y="888"/>
                </a:lnTo>
                <a:lnTo>
                  <a:pt x="0" y="890"/>
                </a:lnTo>
                <a:lnTo>
                  <a:pt x="1" y="894"/>
                </a:lnTo>
                <a:lnTo>
                  <a:pt x="3" y="896"/>
                </a:lnTo>
                <a:lnTo>
                  <a:pt x="4" y="899"/>
                </a:lnTo>
                <a:lnTo>
                  <a:pt x="7" y="900"/>
                </a:lnTo>
                <a:lnTo>
                  <a:pt x="9" y="902"/>
                </a:lnTo>
                <a:lnTo>
                  <a:pt x="12" y="903"/>
                </a:lnTo>
                <a:lnTo>
                  <a:pt x="15" y="903"/>
                </a:lnTo>
                <a:lnTo>
                  <a:pt x="18" y="903"/>
                </a:lnTo>
                <a:lnTo>
                  <a:pt x="21" y="902"/>
                </a:lnTo>
                <a:lnTo>
                  <a:pt x="23" y="900"/>
                </a:lnTo>
                <a:lnTo>
                  <a:pt x="25" y="899"/>
                </a:lnTo>
                <a:lnTo>
                  <a:pt x="112" y="812"/>
                </a:lnTo>
                <a:lnTo>
                  <a:pt x="124" y="822"/>
                </a:lnTo>
                <a:lnTo>
                  <a:pt x="137" y="832"/>
                </a:lnTo>
                <a:lnTo>
                  <a:pt x="149" y="841"/>
                </a:lnTo>
                <a:lnTo>
                  <a:pt x="163" y="850"/>
                </a:lnTo>
                <a:lnTo>
                  <a:pt x="176" y="858"/>
                </a:lnTo>
                <a:lnTo>
                  <a:pt x="189" y="866"/>
                </a:lnTo>
                <a:lnTo>
                  <a:pt x="203" y="872"/>
                </a:lnTo>
                <a:lnTo>
                  <a:pt x="218" y="879"/>
                </a:lnTo>
                <a:lnTo>
                  <a:pt x="233" y="884"/>
                </a:lnTo>
                <a:lnTo>
                  <a:pt x="248" y="889"/>
                </a:lnTo>
                <a:lnTo>
                  <a:pt x="265" y="894"/>
                </a:lnTo>
                <a:lnTo>
                  <a:pt x="281" y="897"/>
                </a:lnTo>
                <a:lnTo>
                  <a:pt x="297" y="899"/>
                </a:lnTo>
                <a:lnTo>
                  <a:pt x="313" y="901"/>
                </a:lnTo>
                <a:lnTo>
                  <a:pt x="329" y="902"/>
                </a:lnTo>
                <a:lnTo>
                  <a:pt x="346" y="903"/>
                </a:lnTo>
                <a:lnTo>
                  <a:pt x="363" y="902"/>
                </a:lnTo>
                <a:lnTo>
                  <a:pt x="379" y="901"/>
                </a:lnTo>
                <a:lnTo>
                  <a:pt x="395" y="899"/>
                </a:lnTo>
                <a:lnTo>
                  <a:pt x="411" y="897"/>
                </a:lnTo>
                <a:lnTo>
                  <a:pt x="428" y="894"/>
                </a:lnTo>
                <a:lnTo>
                  <a:pt x="444" y="889"/>
                </a:lnTo>
                <a:lnTo>
                  <a:pt x="459" y="884"/>
                </a:lnTo>
                <a:lnTo>
                  <a:pt x="474" y="879"/>
                </a:lnTo>
                <a:lnTo>
                  <a:pt x="489" y="872"/>
                </a:lnTo>
                <a:lnTo>
                  <a:pt x="503" y="866"/>
                </a:lnTo>
                <a:lnTo>
                  <a:pt x="517" y="858"/>
                </a:lnTo>
                <a:lnTo>
                  <a:pt x="531" y="850"/>
                </a:lnTo>
                <a:lnTo>
                  <a:pt x="543" y="841"/>
                </a:lnTo>
                <a:lnTo>
                  <a:pt x="556" y="832"/>
                </a:lnTo>
                <a:lnTo>
                  <a:pt x="568" y="822"/>
                </a:lnTo>
                <a:lnTo>
                  <a:pt x="580" y="812"/>
                </a:lnTo>
                <a:lnTo>
                  <a:pt x="667" y="899"/>
                </a:lnTo>
                <a:lnTo>
                  <a:pt x="669" y="900"/>
                </a:lnTo>
                <a:lnTo>
                  <a:pt x="672" y="902"/>
                </a:lnTo>
                <a:lnTo>
                  <a:pt x="674" y="903"/>
                </a:lnTo>
                <a:lnTo>
                  <a:pt x="677" y="903"/>
                </a:lnTo>
                <a:lnTo>
                  <a:pt x="681" y="903"/>
                </a:lnTo>
                <a:lnTo>
                  <a:pt x="683" y="902"/>
                </a:lnTo>
                <a:lnTo>
                  <a:pt x="686" y="900"/>
                </a:lnTo>
                <a:lnTo>
                  <a:pt x="688" y="899"/>
                </a:lnTo>
                <a:lnTo>
                  <a:pt x="690" y="896"/>
                </a:lnTo>
                <a:lnTo>
                  <a:pt x="691" y="894"/>
                </a:lnTo>
                <a:lnTo>
                  <a:pt x="692" y="890"/>
                </a:lnTo>
                <a:lnTo>
                  <a:pt x="692" y="888"/>
                </a:lnTo>
                <a:lnTo>
                  <a:pt x="692" y="885"/>
                </a:lnTo>
                <a:lnTo>
                  <a:pt x="691" y="882"/>
                </a:lnTo>
                <a:lnTo>
                  <a:pt x="690" y="880"/>
                </a:lnTo>
                <a:lnTo>
                  <a:pt x="688" y="877"/>
                </a:lnTo>
                <a:lnTo>
                  <a:pt x="601" y="791"/>
                </a:lnTo>
                <a:lnTo>
                  <a:pt x="612" y="779"/>
                </a:lnTo>
                <a:lnTo>
                  <a:pt x="622" y="767"/>
                </a:lnTo>
                <a:lnTo>
                  <a:pt x="630" y="754"/>
                </a:lnTo>
                <a:lnTo>
                  <a:pt x="639" y="740"/>
                </a:lnTo>
                <a:lnTo>
                  <a:pt x="647" y="727"/>
                </a:lnTo>
                <a:lnTo>
                  <a:pt x="655" y="713"/>
                </a:lnTo>
                <a:lnTo>
                  <a:pt x="661" y="699"/>
                </a:lnTo>
                <a:lnTo>
                  <a:pt x="668" y="684"/>
                </a:lnTo>
                <a:lnTo>
                  <a:pt x="673" y="669"/>
                </a:lnTo>
                <a:lnTo>
                  <a:pt x="679" y="654"/>
                </a:lnTo>
                <a:lnTo>
                  <a:pt x="683" y="638"/>
                </a:lnTo>
                <a:lnTo>
                  <a:pt x="686" y="622"/>
                </a:lnTo>
                <a:lnTo>
                  <a:pt x="689" y="606"/>
                </a:lnTo>
                <a:lnTo>
                  <a:pt x="690" y="590"/>
                </a:lnTo>
                <a:lnTo>
                  <a:pt x="691" y="574"/>
                </a:lnTo>
                <a:lnTo>
                  <a:pt x="692" y="557"/>
                </a:lnTo>
                <a:lnTo>
                  <a:pt x="691" y="540"/>
                </a:lnTo>
                <a:lnTo>
                  <a:pt x="690" y="524"/>
                </a:lnTo>
                <a:lnTo>
                  <a:pt x="689" y="507"/>
                </a:lnTo>
                <a:lnTo>
                  <a:pt x="686" y="491"/>
                </a:lnTo>
                <a:lnTo>
                  <a:pt x="683" y="475"/>
                </a:lnTo>
                <a:lnTo>
                  <a:pt x="679" y="459"/>
                </a:lnTo>
                <a:lnTo>
                  <a:pt x="673" y="444"/>
                </a:lnTo>
                <a:lnTo>
                  <a:pt x="668" y="429"/>
                </a:lnTo>
                <a:lnTo>
                  <a:pt x="661" y="414"/>
                </a:lnTo>
                <a:lnTo>
                  <a:pt x="655" y="400"/>
                </a:lnTo>
                <a:lnTo>
                  <a:pt x="647" y="386"/>
                </a:lnTo>
                <a:lnTo>
                  <a:pt x="639" y="372"/>
                </a:lnTo>
                <a:lnTo>
                  <a:pt x="630" y="359"/>
                </a:lnTo>
                <a:lnTo>
                  <a:pt x="622" y="347"/>
                </a:lnTo>
                <a:lnTo>
                  <a:pt x="612" y="335"/>
                </a:lnTo>
                <a:lnTo>
                  <a:pt x="601" y="323"/>
                </a:lnTo>
                <a:lnTo>
                  <a:pt x="632" y="292"/>
                </a:lnTo>
                <a:lnTo>
                  <a:pt x="642" y="299"/>
                </a:lnTo>
                <a:lnTo>
                  <a:pt x="653" y="307"/>
                </a:lnTo>
                <a:lnTo>
                  <a:pt x="662" y="313"/>
                </a:lnTo>
                <a:lnTo>
                  <a:pt x="673" y="318"/>
                </a:lnTo>
                <a:lnTo>
                  <a:pt x="684" y="322"/>
                </a:lnTo>
                <a:lnTo>
                  <a:pt x="694" y="325"/>
                </a:lnTo>
                <a:lnTo>
                  <a:pt x="704" y="326"/>
                </a:lnTo>
                <a:lnTo>
                  <a:pt x="714" y="327"/>
                </a:lnTo>
                <a:lnTo>
                  <a:pt x="725" y="326"/>
                </a:lnTo>
                <a:lnTo>
                  <a:pt x="735" y="324"/>
                </a:lnTo>
                <a:lnTo>
                  <a:pt x="746" y="322"/>
                </a:lnTo>
                <a:lnTo>
                  <a:pt x="756" y="318"/>
                </a:lnTo>
                <a:lnTo>
                  <a:pt x="765" y="313"/>
                </a:lnTo>
                <a:lnTo>
                  <a:pt x="774" y="308"/>
                </a:lnTo>
                <a:lnTo>
                  <a:pt x="784" y="302"/>
                </a:lnTo>
                <a:lnTo>
                  <a:pt x="792" y="294"/>
                </a:lnTo>
                <a:lnTo>
                  <a:pt x="801" y="287"/>
                </a:lnTo>
                <a:lnTo>
                  <a:pt x="808" y="278"/>
                </a:lnTo>
                <a:lnTo>
                  <a:pt x="816" y="269"/>
                </a:lnTo>
                <a:lnTo>
                  <a:pt x="823" y="261"/>
                </a:lnTo>
                <a:lnTo>
                  <a:pt x="838" y="242"/>
                </a:lnTo>
                <a:lnTo>
                  <a:pt x="850" y="222"/>
                </a:lnTo>
                <a:lnTo>
                  <a:pt x="862" y="202"/>
                </a:lnTo>
                <a:lnTo>
                  <a:pt x="872" y="183"/>
                </a:lnTo>
                <a:lnTo>
                  <a:pt x="881" y="164"/>
                </a:lnTo>
                <a:lnTo>
                  <a:pt x="888" y="147"/>
                </a:lnTo>
                <a:lnTo>
                  <a:pt x="898" y="121"/>
                </a:lnTo>
                <a:lnTo>
                  <a:pt x="903" y="110"/>
                </a:lnTo>
                <a:lnTo>
                  <a:pt x="903" y="106"/>
                </a:lnTo>
                <a:lnTo>
                  <a:pt x="903" y="103"/>
                </a:lnTo>
                <a:lnTo>
                  <a:pt x="902" y="100"/>
                </a:lnTo>
                <a:lnTo>
                  <a:pt x="901" y="97"/>
                </a:lnTo>
                <a:close/>
              </a:path>
            </a:pathLst>
          </a:custGeom>
          <a:solidFill>
            <a:srgbClr val="0C4D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Segoe UI Light"/>
              <a:ea typeface="微軟正黑體 Light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B17587A-8F20-82F0-A98E-D64DA31561B4}"/>
              </a:ext>
            </a:extLst>
          </p:cNvPr>
          <p:cNvSpPr txBox="1"/>
          <p:nvPr/>
        </p:nvSpPr>
        <p:spPr>
          <a:xfrm>
            <a:off x="4695290" y="3841304"/>
            <a:ext cx="243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多元資金需求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CC14652-9A07-B6C9-7DC5-E1CF457303A1}"/>
              </a:ext>
            </a:extLst>
          </p:cNvPr>
          <p:cNvSpPr txBox="1"/>
          <p:nvPr/>
        </p:nvSpPr>
        <p:spPr>
          <a:xfrm>
            <a:off x="9207720" y="1515470"/>
            <a:ext cx="218385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回流證券市場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DA66C92-A6BC-937A-2987-AE2AF0FE1B37}"/>
              </a:ext>
            </a:extLst>
          </p:cNvPr>
          <p:cNvSpPr txBox="1"/>
          <p:nvPr/>
        </p:nvSpPr>
        <p:spPr>
          <a:xfrm flipH="1">
            <a:off x="8157680" y="6041208"/>
            <a:ext cx="295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資料期間：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2023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BA6981-ACFC-772A-642F-BA671239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2" y="1037685"/>
            <a:ext cx="11144213" cy="4943818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                            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806FB1A-6E44-56D1-9EB6-5CB8BADF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25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C2587B-2C1A-BF8E-2ADE-7493D76FC54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524000" y="223594"/>
            <a:ext cx="10214919" cy="1183961"/>
          </a:xfrm>
        </p:spPr>
        <p:txBody>
          <a:bodyPr>
            <a:noAutofit/>
          </a:bodyPr>
          <a:lstStyle/>
          <a:p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以客戶應收在途交割款債權為擔保品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</a:b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辦理不限用途款項借貸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(T+0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3200" dirty="0"/>
          </a:p>
        </p:txBody>
      </p:sp>
      <p:sp>
        <p:nvSpPr>
          <p:cNvPr id="6" name="箭號: 燕尾形向右 5">
            <a:extLst>
              <a:ext uri="{FF2B5EF4-FFF2-40B4-BE49-F238E27FC236}">
                <a16:creationId xmlns:a16="http://schemas.microsoft.com/office/drawing/2014/main" id="{84B476E8-9164-C156-8476-CD56D0D36CA7}"/>
              </a:ext>
            </a:extLst>
          </p:cNvPr>
          <p:cNvSpPr/>
          <p:nvPr/>
        </p:nvSpPr>
        <p:spPr>
          <a:xfrm>
            <a:off x="1171575" y="2753222"/>
            <a:ext cx="9848850" cy="2183535"/>
          </a:xfrm>
          <a:prstGeom prst="notchedRightArrow">
            <a:avLst/>
          </a:prstGeom>
          <a:gradFill rotWithShape="0">
            <a:gsLst>
              <a:gs pos="66848">
                <a:srgbClr val="FFC000">
                  <a:lumMod val="20000"/>
                  <a:lumOff val="80000"/>
                </a:srgbClr>
              </a:gs>
              <a:gs pos="50000">
                <a:srgbClr val="7030A0"/>
              </a:gs>
              <a:gs pos="74000">
                <a:srgbClr val="5B9BD5">
                  <a:lumMod val="45000"/>
                  <a:lumOff val="55000"/>
                </a:srgbClr>
              </a:gs>
              <a:gs pos="42935">
                <a:srgbClr val="7030A0"/>
              </a:gs>
              <a:gs pos="85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D78D70-797A-6602-C5A3-EBC450E7B90C}"/>
              </a:ext>
            </a:extLst>
          </p:cNvPr>
          <p:cNvSpPr/>
          <p:nvPr/>
        </p:nvSpPr>
        <p:spPr>
          <a:xfrm>
            <a:off x="2455524" y="3585680"/>
            <a:ext cx="770564" cy="554805"/>
          </a:xfrm>
          <a:prstGeom prst="ellipse">
            <a:avLst/>
          </a:prstGeom>
          <a:solidFill>
            <a:srgbClr val="1D9EFF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CF4B8AB-788F-FF80-247C-A354886E6084}"/>
              </a:ext>
            </a:extLst>
          </p:cNvPr>
          <p:cNvSpPr/>
          <p:nvPr/>
        </p:nvSpPr>
        <p:spPr>
          <a:xfrm>
            <a:off x="5219271" y="3585680"/>
            <a:ext cx="770563" cy="554805"/>
          </a:xfrm>
          <a:prstGeom prst="ellipse">
            <a:avLst/>
          </a:prstGeom>
          <a:solidFill>
            <a:srgbClr val="1D9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3B2778B-D3A2-5E60-A1C4-28671AEA6437}"/>
              </a:ext>
            </a:extLst>
          </p:cNvPr>
          <p:cNvSpPr txBox="1"/>
          <p:nvPr/>
        </p:nvSpPr>
        <p:spPr>
          <a:xfrm>
            <a:off x="5205575" y="3678148"/>
            <a:ext cx="99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T+1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F5CD7628-2A5A-7580-236B-14771EA72745}"/>
              </a:ext>
            </a:extLst>
          </p:cNvPr>
          <p:cNvSpPr/>
          <p:nvPr/>
        </p:nvSpPr>
        <p:spPr>
          <a:xfrm>
            <a:off x="7767263" y="3617264"/>
            <a:ext cx="996593" cy="523221"/>
          </a:xfrm>
          <a:prstGeom prst="ellipse">
            <a:avLst/>
          </a:prstGeom>
          <a:solidFill>
            <a:srgbClr val="1D9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T+2</a:t>
            </a:r>
            <a:endParaRPr lang="zh-TW" alt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4CC9ED6-4CE5-8231-38F2-9FECDB47F35A}"/>
              </a:ext>
            </a:extLst>
          </p:cNvPr>
          <p:cNvSpPr txBox="1"/>
          <p:nvPr/>
        </p:nvSpPr>
        <p:spPr>
          <a:xfrm>
            <a:off x="1171575" y="1510301"/>
            <a:ext cx="394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現行交割日：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T+2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EDC234D-1FF1-BDB6-3CD2-7E2E2C6A4059}"/>
              </a:ext>
            </a:extLst>
          </p:cNvPr>
          <p:cNvSpPr txBox="1"/>
          <p:nvPr/>
        </p:nvSpPr>
        <p:spPr>
          <a:xfrm>
            <a:off x="1900719" y="2567692"/>
            <a:ext cx="13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成交日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09BEF06-91C9-F0A5-653D-215A96E3B92A}"/>
              </a:ext>
            </a:extLst>
          </p:cNvPr>
          <p:cNvSpPr txBox="1"/>
          <p:nvPr/>
        </p:nvSpPr>
        <p:spPr>
          <a:xfrm>
            <a:off x="1736334" y="4532511"/>
            <a:ext cx="170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07D7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賣出股票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93BFD33-A7DC-462D-8245-C027CA4C094D}"/>
              </a:ext>
            </a:extLst>
          </p:cNvPr>
          <p:cNvSpPr txBox="1"/>
          <p:nvPr/>
        </p:nvSpPr>
        <p:spPr>
          <a:xfrm>
            <a:off x="7890553" y="2567692"/>
            <a:ext cx="12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交割日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4983F9E-853F-408D-448C-979BFF6FD791}"/>
              </a:ext>
            </a:extLst>
          </p:cNvPr>
          <p:cNvSpPr txBox="1"/>
          <p:nvPr/>
        </p:nvSpPr>
        <p:spPr>
          <a:xfrm flipH="1">
            <a:off x="7767263" y="4532512"/>
            <a:ext cx="218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707D7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收取價金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07D7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6BA6981-ACFC-772A-642F-BA671239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2" y="1037684"/>
            <a:ext cx="11144213" cy="5914321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                             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806FB1A-6E44-56D1-9EB6-5CB8BADF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26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C2587B-2C1A-BF8E-2ADE-7493D76FC54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524000" y="223594"/>
            <a:ext cx="10214919" cy="1183961"/>
          </a:xfrm>
        </p:spPr>
        <p:txBody>
          <a:bodyPr>
            <a:noAutofit/>
          </a:bodyPr>
          <a:lstStyle/>
          <a:p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以客戶應收在途交割款債權為擔保品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</a:b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辦理不限用途款項借貸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(T+0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3200" dirty="0"/>
          </a:p>
        </p:txBody>
      </p:sp>
      <p:sp>
        <p:nvSpPr>
          <p:cNvPr id="6" name="箭號: 燕尾形向右 5">
            <a:extLst>
              <a:ext uri="{FF2B5EF4-FFF2-40B4-BE49-F238E27FC236}">
                <a16:creationId xmlns:a16="http://schemas.microsoft.com/office/drawing/2014/main" id="{84B476E8-9164-C156-8476-CD56D0D36CA7}"/>
              </a:ext>
            </a:extLst>
          </p:cNvPr>
          <p:cNvSpPr/>
          <p:nvPr/>
        </p:nvSpPr>
        <p:spPr>
          <a:xfrm>
            <a:off x="1171575" y="2753222"/>
            <a:ext cx="9848850" cy="2183535"/>
          </a:xfrm>
          <a:prstGeom prst="notchedRightArrow">
            <a:avLst/>
          </a:prstGeom>
          <a:gradFill rotWithShape="0">
            <a:gsLst>
              <a:gs pos="66848">
                <a:srgbClr val="FFC000">
                  <a:lumMod val="20000"/>
                  <a:lumOff val="80000"/>
                </a:srgbClr>
              </a:gs>
              <a:gs pos="50000">
                <a:srgbClr val="7030A0"/>
              </a:gs>
              <a:gs pos="74000">
                <a:srgbClr val="5B9BD5">
                  <a:lumMod val="45000"/>
                  <a:lumOff val="55000"/>
                </a:srgbClr>
              </a:gs>
              <a:gs pos="42935">
                <a:srgbClr val="7030A0"/>
              </a:gs>
              <a:gs pos="85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D78D70-797A-6602-C5A3-EBC450E7B90C}"/>
              </a:ext>
            </a:extLst>
          </p:cNvPr>
          <p:cNvSpPr/>
          <p:nvPr/>
        </p:nvSpPr>
        <p:spPr>
          <a:xfrm>
            <a:off x="2455524" y="3585680"/>
            <a:ext cx="770564" cy="554805"/>
          </a:xfrm>
          <a:prstGeom prst="ellipse">
            <a:avLst/>
          </a:prstGeom>
          <a:solidFill>
            <a:srgbClr val="1D9EFF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CF4B8AB-788F-FF80-247C-A354886E6084}"/>
              </a:ext>
            </a:extLst>
          </p:cNvPr>
          <p:cNvSpPr/>
          <p:nvPr/>
        </p:nvSpPr>
        <p:spPr>
          <a:xfrm>
            <a:off x="5219271" y="3585680"/>
            <a:ext cx="770563" cy="554805"/>
          </a:xfrm>
          <a:prstGeom prst="ellipse">
            <a:avLst/>
          </a:prstGeom>
          <a:solidFill>
            <a:srgbClr val="1D9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3B2778B-D3A2-5E60-A1C4-28671AEA6437}"/>
              </a:ext>
            </a:extLst>
          </p:cNvPr>
          <p:cNvSpPr txBox="1"/>
          <p:nvPr/>
        </p:nvSpPr>
        <p:spPr>
          <a:xfrm>
            <a:off x="5205575" y="3678148"/>
            <a:ext cx="99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T+1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F5CD7628-2A5A-7580-236B-14771EA72745}"/>
              </a:ext>
            </a:extLst>
          </p:cNvPr>
          <p:cNvSpPr/>
          <p:nvPr/>
        </p:nvSpPr>
        <p:spPr>
          <a:xfrm>
            <a:off x="7767263" y="3617264"/>
            <a:ext cx="996593" cy="523221"/>
          </a:xfrm>
          <a:prstGeom prst="ellipse">
            <a:avLst/>
          </a:prstGeom>
          <a:solidFill>
            <a:srgbClr val="1D9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T+2</a:t>
            </a:r>
            <a:endParaRPr lang="zh-TW" alt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4CC9ED6-4CE5-8231-38F2-9FECDB47F35A}"/>
              </a:ext>
            </a:extLst>
          </p:cNvPr>
          <p:cNvSpPr txBox="1"/>
          <p:nvPr/>
        </p:nvSpPr>
        <p:spPr>
          <a:xfrm>
            <a:off x="1171575" y="1510301"/>
            <a:ext cx="3940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T+0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借款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EDC234D-1FF1-BDB6-3CD2-7E2E2C6A4059}"/>
              </a:ext>
            </a:extLst>
          </p:cNvPr>
          <p:cNvSpPr txBox="1"/>
          <p:nvPr/>
        </p:nvSpPr>
        <p:spPr>
          <a:xfrm>
            <a:off x="1900719" y="2567692"/>
            <a:ext cx="13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成交日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09BEF06-91C9-F0A5-653D-215A96E3B92A}"/>
              </a:ext>
            </a:extLst>
          </p:cNvPr>
          <p:cNvSpPr txBox="1"/>
          <p:nvPr/>
        </p:nvSpPr>
        <p:spPr>
          <a:xfrm>
            <a:off x="1787702" y="4232281"/>
            <a:ext cx="3832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07D7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賣出股票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707D7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defTabSz="457200"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T+0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/T+1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日收取價金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07D7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93BFD33-A7DC-462D-8245-C027CA4C094D}"/>
              </a:ext>
            </a:extLst>
          </p:cNvPr>
          <p:cNvSpPr txBox="1"/>
          <p:nvPr/>
        </p:nvSpPr>
        <p:spPr>
          <a:xfrm>
            <a:off x="7890553" y="2567692"/>
            <a:ext cx="12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交割日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964491B-4DAA-FEBD-1E7B-A993ECCA0D02}"/>
              </a:ext>
            </a:extLst>
          </p:cNvPr>
          <p:cNvSpPr txBox="1"/>
          <p:nvPr/>
        </p:nvSpPr>
        <p:spPr>
          <a:xfrm>
            <a:off x="670882" y="5281182"/>
            <a:ext cx="872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應收在途交割款之債權為擔保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&amp; 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設定權利質權予證券商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zh-TW" sz="2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向證券商申請不限用途款項借貸融通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支付利息給券商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D4312F87-CBFC-EB09-BEAF-E66A535277AF}"/>
              </a:ext>
            </a:extLst>
          </p:cNvPr>
          <p:cNvSpPr/>
          <p:nvPr/>
        </p:nvSpPr>
        <p:spPr>
          <a:xfrm>
            <a:off x="7767262" y="1407555"/>
            <a:ext cx="3884929" cy="1253452"/>
          </a:xfrm>
          <a:prstGeom prst="cloud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707D7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將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應收在途交割款債權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707D7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納入不限用途款項借貸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擔保品範圍</a:t>
            </a:r>
          </a:p>
        </p:txBody>
      </p:sp>
    </p:spTree>
    <p:extLst>
      <p:ext uri="{BB962C8B-B14F-4D97-AF65-F5344CB8AC3E}">
        <p14:creationId xmlns:p14="http://schemas.microsoft.com/office/powerpoint/2010/main" val="48830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247775"/>
            <a:ext cx="11176171" cy="51035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依據：金融監督管理委員會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金管證券字第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1120345459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依據：臺證交字第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1120013527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號公告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投資人於同一證券商之不限用途款項借貸帳戶內，擔保品價值超過整戶擔保維持率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130%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部分之金額，得作為申請展延、變更額度或續約時之財產證明。</a:t>
            </a:r>
            <a:endParaRPr lang="en-US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證券商就上述財產證明，應訂定適當之授信控管措施。</a:t>
            </a:r>
            <a:endParaRPr lang="en-US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"/>
            </a:pP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增訂證券商辦理不限用途款項借貸業務操作辦法第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項、第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</a:p>
          <a:p>
            <a:pPr lvl="1">
              <a:buFont typeface="Wingdings" panose="05000000000000000000" pitchFamily="2" charset="2"/>
              <a:buChar char="l"/>
            </a:pPr>
            <a:endParaRPr lang="zh-TW" altLang="zh-TW" sz="2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zh-TW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法規修訂</a:t>
            </a:r>
          </a:p>
        </p:txBody>
      </p:sp>
    </p:spTree>
    <p:extLst>
      <p:ext uri="{BB962C8B-B14F-4D97-AF65-F5344CB8AC3E}">
        <p14:creationId xmlns:p14="http://schemas.microsoft.com/office/powerpoint/2010/main" val="140588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23E2EA8-ED33-753B-565C-08E0174A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08" y="1060392"/>
            <a:ext cx="11144213" cy="5574013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依據：金融監督管理委員會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日金管證券字第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1120344557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號函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依據：臺證交字第</a:t>
            </a:r>
            <a:r>
              <a:rPr lang="en-US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1120011497</a:t>
            </a:r>
            <a:r>
              <a:rPr lang="zh-TW" altLang="zh-TW" sz="2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號公告</a:t>
            </a:r>
            <a:endParaRPr lang="en-US" altLang="zh-TW" sz="2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US" altLang="zh-TW" sz="2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有擔保可轉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交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換公司債之擔保品融通計算標準以面額六折計算</a:t>
            </a:r>
            <a:endParaRPr lang="en-US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28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修正</a:t>
            </a:r>
            <a:endParaRPr lang="en-US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l"/>
            </a:pP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證券商辦理不限用途款項借貸業務操作辦法第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款及第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款</a:t>
            </a:r>
          </a:p>
          <a:p>
            <a:pPr marL="571500" indent="-342900">
              <a:buFont typeface="Wingdings" panose="05000000000000000000" pitchFamily="2" charset="2"/>
              <a:buChar char="l"/>
            </a:pP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修正證券商辦理證券業務借貸款項操作辦法第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款及第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款</a:t>
            </a:r>
          </a:p>
          <a:p>
            <a:pPr marL="571500" indent="-342900">
              <a:buFont typeface="Wingdings" panose="05000000000000000000" pitchFamily="2" charset="2"/>
              <a:buChar char="l"/>
            </a:pP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zh-TW" altLang="zh-TW" sz="2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344084A-9C68-3FF7-00C6-95D52AA2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BECBC1-9F89-A595-1312-60E0C06B3C6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法規修訂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15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4FE21E-57D6-40F2-97B5-2C4ABA5D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407554"/>
            <a:ext cx="11357146" cy="52268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有擔保可轉</a:t>
            </a:r>
            <a:r>
              <a:rPr lang="en-US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交</a:t>
            </a:r>
            <a:r>
              <a:rPr lang="en-US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換公司債之客戶整戶擔保維持率計算標準，按面額計算不予打折，其他中央登錄公債、地方政府公債、普通公司債原係以八折或六折計算，亦併同比照以面額計算不予打折辦理</a:t>
            </a:r>
            <a:endParaRPr lang="en-US" altLang="zh-TW" sz="28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修正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證券商辦理不限用途款項借貸業務操作辦法第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證券商辦理證券業務借貸款項操作辦法第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就證券商辦理證券業務借貸款項之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T+5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型業務部分基於一致性，改以面額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60%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修正證券商辦理證券業務借貸款項操作辦法第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</a:p>
          <a:p>
            <a:pPr marL="457200" lvl="1" indent="0">
              <a:buNone/>
            </a:pP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8A20850-3B38-36B7-AF3D-A6ACF7C2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5A1902-606E-6ED9-A33E-D1584D6C349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法規修訂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074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60608" y="1407555"/>
            <a:ext cx="11144213" cy="438364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4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款項借貸業務  </a:t>
            </a:r>
            <a:r>
              <a:rPr lang="zh-TW" altLang="en-US" sz="5400" b="1" dirty="0">
                <a:solidFill>
                  <a:srgbClr val="004F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向證券商借錢</a:t>
            </a:r>
            <a:endParaRPr lang="en-US" altLang="zh-TW" sz="5400" b="1" dirty="0">
              <a:solidFill>
                <a:srgbClr val="004F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zh-TW" sz="4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3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7" name="Group 47">
            <a:extLst>
              <a:ext uri="{FF2B5EF4-FFF2-40B4-BE49-F238E27FC236}">
                <a16:creationId xmlns:a16="http://schemas.microsoft.com/office/drawing/2014/main" id="{82FE59DA-7275-4737-8626-29EB85F1B42D}"/>
              </a:ext>
            </a:extLst>
          </p:cNvPr>
          <p:cNvGrpSpPr>
            <a:grpSpLocks noChangeAspect="1"/>
          </p:cNvGrpSpPr>
          <p:nvPr/>
        </p:nvGrpSpPr>
        <p:grpSpPr>
          <a:xfrm>
            <a:off x="822038" y="1407556"/>
            <a:ext cx="1348507" cy="966190"/>
            <a:chOff x="9169401" y="2543176"/>
            <a:chExt cx="344487" cy="346076"/>
          </a:xfrm>
        </p:grpSpPr>
        <p:sp>
          <p:nvSpPr>
            <p:cNvPr id="18" name="Oval 84">
              <a:extLst>
                <a:ext uri="{FF2B5EF4-FFF2-40B4-BE49-F238E27FC236}">
                  <a16:creationId xmlns:a16="http://schemas.microsoft.com/office/drawing/2014/main" id="{A4E75621-EBFD-4014-B3C0-5ACD8D81B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401" y="2543176"/>
              <a:ext cx="225425" cy="60325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59DA200D-4DCE-4E47-862B-474FFD2B6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573339"/>
              <a:ext cx="225425" cy="74613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376701E4-C20E-4F6E-8836-66519248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617789"/>
              <a:ext cx="225425" cy="76200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87">
              <a:extLst>
                <a:ext uri="{FF2B5EF4-FFF2-40B4-BE49-F238E27FC236}">
                  <a16:creationId xmlns:a16="http://schemas.microsoft.com/office/drawing/2014/main" id="{EA4F1621-565C-4DA0-A0A7-A1A5E839B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463" y="2738439"/>
              <a:ext cx="225425" cy="60325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88">
              <a:extLst>
                <a:ext uri="{FF2B5EF4-FFF2-40B4-BE49-F238E27FC236}">
                  <a16:creationId xmlns:a16="http://schemas.microsoft.com/office/drawing/2014/main" id="{1FAB0C7C-29BE-41C5-9B87-A04D41592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2768601"/>
              <a:ext cx="225425" cy="76200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89">
              <a:extLst>
                <a:ext uri="{FF2B5EF4-FFF2-40B4-BE49-F238E27FC236}">
                  <a16:creationId xmlns:a16="http://schemas.microsoft.com/office/drawing/2014/main" id="{00E3E0B2-EA3C-4300-AB36-53A727C48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2814639"/>
              <a:ext cx="225425" cy="74613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90">
              <a:extLst>
                <a:ext uri="{FF2B5EF4-FFF2-40B4-BE49-F238E27FC236}">
                  <a16:creationId xmlns:a16="http://schemas.microsoft.com/office/drawing/2014/main" id="{239F0310-6C3E-444A-A3B0-DAFD78D1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663826"/>
              <a:ext cx="225425" cy="74613"/>
            </a:xfrm>
            <a:custGeom>
              <a:avLst/>
              <a:gdLst>
                <a:gd name="T0" fmla="*/ 60 w 60"/>
                <a:gd name="T1" fmla="*/ 0 h 20"/>
                <a:gd name="T2" fmla="*/ 60 w 60"/>
                <a:gd name="T3" fmla="*/ 12 h 20"/>
                <a:gd name="T4" fmla="*/ 30 w 60"/>
                <a:gd name="T5" fmla="*/ 20 h 20"/>
                <a:gd name="T6" fmla="*/ 0 w 60"/>
                <a:gd name="T7" fmla="*/ 12 h 20"/>
                <a:gd name="T8" fmla="*/ 0 w 6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">
                  <a:moveTo>
                    <a:pt x="60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16"/>
                    <a:pt x="47" y="20"/>
                    <a:pt x="30" y="20"/>
                  </a:cubicBezTo>
                  <a:cubicBezTo>
                    <a:pt x="13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91">
              <a:extLst>
                <a:ext uri="{FF2B5EF4-FFF2-40B4-BE49-F238E27FC236}">
                  <a16:creationId xmlns:a16="http://schemas.microsoft.com/office/drawing/2014/main" id="{17E4132C-411E-4BE8-930A-2AC10D84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708276"/>
              <a:ext cx="119063" cy="7620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2 h 20"/>
                <a:gd name="T4" fmla="*/ 30 w 32"/>
                <a:gd name="T5" fmla="*/ 20 h 20"/>
                <a:gd name="T6" fmla="*/ 32 w 3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13" y="20"/>
                    <a:pt x="30" y="20"/>
                  </a:cubicBezTo>
                  <a:cubicBezTo>
                    <a:pt x="32" y="20"/>
                    <a:pt x="32" y="20"/>
                    <a:pt x="32" y="2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92">
              <a:extLst>
                <a:ext uri="{FF2B5EF4-FFF2-40B4-BE49-F238E27FC236}">
                  <a16:creationId xmlns:a16="http://schemas.microsoft.com/office/drawing/2014/main" id="{B626FB24-4EF7-4E27-863E-2DE9082C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2754314"/>
              <a:ext cx="119063" cy="74613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2 h 20"/>
                <a:gd name="T4" fmla="*/ 30 w 32"/>
                <a:gd name="T5" fmla="*/ 20 h 20"/>
                <a:gd name="T6" fmla="*/ 32 w 3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13" y="20"/>
                    <a:pt x="30" y="20"/>
                  </a:cubicBezTo>
                  <a:cubicBezTo>
                    <a:pt x="32" y="20"/>
                    <a:pt x="32" y="20"/>
                    <a:pt x="32" y="2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3C949D9C-DE25-4BF5-8AAF-97E157E0D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4826" y="2708276"/>
              <a:ext cx="0" cy="30163"/>
            </a:xfrm>
            <a:prstGeom prst="line">
              <a:avLst/>
            </a:prstGeom>
            <a:noFill/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8" name="圖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0" y="3459161"/>
            <a:ext cx="10804338" cy="2624554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016001" y="3593215"/>
            <a:ext cx="10752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購買有價證券需求  →   </a:t>
            </a:r>
            <a:r>
              <a:rPr lang="zh-TW" altLang="en-US" sz="4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證券業務借貸款項</a:t>
            </a:r>
            <a:endParaRPr lang="en-US" altLang="zh-TW" sz="40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彈性資金需求      →   </a:t>
            </a:r>
            <a:r>
              <a:rPr lang="zh-TW" altLang="en-US" sz="4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  <a:endParaRPr lang="en-US" altLang="zh-TW" sz="40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zh-TW" sz="40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zh-TW" sz="40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10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3964" y="1191491"/>
            <a:ext cx="11877963" cy="53109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3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認股借貸案於</a:t>
            </a:r>
            <a:r>
              <a:rPr lang="zh-TW" altLang="zh-TW" sz="3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112年</a:t>
            </a:r>
            <a:r>
              <a:rPr lang="en-US" altLang="zh-TW" sz="3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100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3100" dirty="0" smtClean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由券商公會向證交所建議，目前證交所已陳報主管機關</a:t>
            </a:r>
            <a:endParaRPr lang="en-US" altLang="zh-TW" sz="3100" dirty="0" smtClean="0">
              <a:solidFill>
                <a:srgbClr val="CC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ea"/>
              <a:buAutoNum type="ea1ChtPeriod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公開發行股票公司初次上市櫃或上市櫃後現金發行新股時，客戶具有員工或原股東身分者，得以認購之有價證券為擔保品，向證券商申請融通資金以認購股票。</a:t>
            </a:r>
          </a:p>
          <a:p>
            <a:pPr marL="742950" indent="-742950">
              <a:buFont typeface="+mj-ea"/>
              <a:buAutoNum type="ea1Cht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要件：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公司發行新股。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員工的保留認購以及原股東的優先認購。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認股借貸者必須備妥自備款。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自備款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融通資金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認購股款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認購的有價證券應全部作為擔保品。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準用證券商辦理證券業務借貸款項半年型的規定。</a:t>
            </a:r>
          </a:p>
          <a:p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認股借貸意義與要件</a:t>
            </a:r>
          </a:p>
        </p:txBody>
      </p:sp>
    </p:spTree>
    <p:extLst>
      <p:ext uri="{BB962C8B-B14F-4D97-AF65-F5344CB8AC3E}">
        <p14:creationId xmlns:p14="http://schemas.microsoft.com/office/powerpoint/2010/main" val="2052531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6250" y="1523178"/>
            <a:ext cx="11715750" cy="4391847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ea1Cht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認股人與證券商雙方簽訂證券業務借貸款項契約。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客戶於股款繳納截止日前四個營業日起至前二個營業日提出申請。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客戶應於股款繳納截止日前一個營業日繳交自備款與證券商。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證券商審核無誤後，併同借貸款項匯給發行公司之股款代收專戶。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證券商應於股款繳納截止日編製認股借貸明細，送給集保公司，由集保公司送給發行公司。作為劃撥有價證券的依據。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0" y="223594"/>
            <a:ext cx="12192000" cy="8367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認股借貸的申請作業</a:t>
            </a:r>
          </a:p>
        </p:txBody>
      </p:sp>
    </p:spTree>
    <p:extLst>
      <p:ext uri="{BB962C8B-B14F-4D97-AF65-F5344CB8AC3E}">
        <p14:creationId xmlns:p14="http://schemas.microsoft.com/office/powerpoint/2010/main" val="2045239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74908" y="1807605"/>
            <a:ext cx="11144213" cy="442174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一、申請成立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公發公司現金發行新股申報生效後，認股人於股款繳納完畢取得新股後，須指示發行公司及集保公司匯入證券商借貸款項擔保品專戶。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二、申請不成立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證券商應於收到發行人退還股款之次一營業日，扣除借貸款項以及利息，將剩餘款項退還給客戶。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-201168" y="570756"/>
            <a:ext cx="12234672" cy="836799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認股借貸申請成立與不成立</a:t>
            </a:r>
          </a:p>
        </p:txBody>
      </p:sp>
    </p:spTree>
    <p:extLst>
      <p:ext uri="{BB962C8B-B14F-4D97-AF65-F5344CB8AC3E}">
        <p14:creationId xmlns:p14="http://schemas.microsoft.com/office/powerpoint/2010/main" val="4293206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60609" y="1236104"/>
            <a:ext cx="10991583" cy="51789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一、擔保品標的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限定為股票，包括普通股及特別股。惟不包括公司債券。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二、擔保品市值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初次上市櫃為認購價格。非初次上市櫃為市價。</a:t>
            </a:r>
          </a:p>
          <a:p>
            <a:pPr marL="0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三、融通計算標準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認購價格之</a:t>
            </a: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。非屬融資融券者為認購價格之</a:t>
            </a:r>
            <a:r>
              <a:rPr lang="en-US" altLang="zh-TW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四、洗價作業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認購股款繳納截止日之次一營業日開始洗價。</a:t>
            </a:r>
          </a:p>
          <a:p>
            <a:pPr marL="0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五、處分</a:t>
            </a:r>
            <a:endParaRPr lang="en-US" altLang="zh-TW" sz="1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</a:rPr>
              <a:t>除特殊情形外，悉依現有規定辦理。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0" y="227856"/>
            <a:ext cx="12087225" cy="83679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認股借貸擔保品資格丶條件及控管</a:t>
            </a:r>
          </a:p>
        </p:txBody>
      </p:sp>
    </p:spTree>
    <p:extLst>
      <p:ext uri="{BB962C8B-B14F-4D97-AF65-F5344CB8AC3E}">
        <p14:creationId xmlns:p14="http://schemas.microsoft.com/office/powerpoint/2010/main" val="72926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1561" y="2005670"/>
            <a:ext cx="10372725" cy="3635933"/>
          </a:xfrm>
        </p:spPr>
        <p:txBody>
          <a:bodyPr>
            <a:normAutofit/>
          </a:bodyPr>
          <a:lstStyle/>
          <a:p>
            <a:pPr marL="742950" indent="-742950">
              <a:buFont typeface="+mj-ea"/>
              <a:buAutoNum type="ea1Cht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與上市上櫃前的公開申購或競價拍賣比較。</a:t>
            </a:r>
          </a:p>
          <a:p>
            <a:pPr marL="742950" indent="-742950">
              <a:buFont typeface="+mj-ea"/>
              <a:buAutoNum type="ea1Cht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與認股融資比較。</a:t>
            </a:r>
          </a:p>
          <a:p>
            <a:pPr marL="742950" indent="-742950">
              <a:buFont typeface="+mj-ea"/>
              <a:buAutoNum type="ea1Cht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T+5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型比較。</a:t>
            </a:r>
          </a:p>
          <a:p>
            <a:pPr marL="742950" indent="-742950">
              <a:buFont typeface="+mj-ea"/>
              <a:buAutoNum type="ea1Cht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與半年型比較。</a:t>
            </a:r>
          </a:p>
          <a:p>
            <a:endParaRPr lang="zh-TW" altLang="en-US" sz="1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539496" y="615462"/>
            <a:ext cx="11199423" cy="444931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認股借貸與其他證券業務借貸款項比較</a:t>
            </a:r>
          </a:p>
        </p:txBody>
      </p:sp>
    </p:spTree>
    <p:extLst>
      <p:ext uri="{BB962C8B-B14F-4D97-AF65-F5344CB8AC3E}">
        <p14:creationId xmlns:p14="http://schemas.microsoft.com/office/powerpoint/2010/main" val="3550789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D77886-019C-654D-E4CD-8576CF04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08" y="1270059"/>
            <a:ext cx="11144213" cy="508131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</a:t>
            </a:r>
            <a:r>
              <a:rPr lang="zh-TW" altLang="en-US" sz="36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r>
              <a:rPr kumimoji="0" lang="zh-TW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交易限制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D1D1519-A91C-C7D6-2CE2-277F6EBF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35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9B3B31-F487-63A0-6040-66D1874FF37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注意事項</a:t>
            </a:r>
            <a:endParaRPr lang="zh-TW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D962BB-6922-F225-D08B-65ECB5C099F9}"/>
              </a:ext>
            </a:extLst>
          </p:cNvPr>
          <p:cNvSpPr/>
          <p:nvPr/>
        </p:nvSpPr>
        <p:spPr>
          <a:xfrm>
            <a:off x="950300" y="1316366"/>
            <a:ext cx="373715" cy="580826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D4F969-1864-6DB0-352F-321A2DA338E3}"/>
              </a:ext>
            </a:extLst>
          </p:cNvPr>
          <p:cNvSpPr/>
          <p:nvPr/>
        </p:nvSpPr>
        <p:spPr>
          <a:xfrm>
            <a:off x="1137157" y="1143708"/>
            <a:ext cx="580826" cy="580826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54D23CB-3B0A-191E-4ED9-B22A6A46CACC}"/>
              </a:ext>
            </a:extLst>
          </p:cNvPr>
          <p:cNvSpPr txBox="1"/>
          <p:nvPr/>
        </p:nvSpPr>
        <p:spPr>
          <a:xfrm>
            <a:off x="5537771" y="1316366"/>
            <a:ext cx="665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證券業務借貸款項管理辦法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§15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、操作辦法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§30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不限用途款項借貸操作辦法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§6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§ 28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964ECF-E741-6256-B6FE-8BBD6FF20325}"/>
              </a:ext>
            </a:extLst>
          </p:cNvPr>
          <p:cNvSpPr txBox="1"/>
          <p:nvPr/>
        </p:nvSpPr>
        <p:spPr>
          <a:xfrm>
            <a:off x="2229492" y="2357029"/>
            <a:ext cx="10058400" cy="616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6000" marR="0" lvl="3" indent="-342900" algn="l" defTabSz="4572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不得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與證券商從事借貸款項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不限用途交易：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rgbClr val="C00000"/>
              </a:solidFill>
              <a:latin typeface="Goldman Sans"/>
              <a:ea typeface="微軟正黑體 Light"/>
            </a:endParaRPr>
          </a:p>
          <a:p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rPr>
              <a:t>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證券商董事、監察人及法人董事、監察人之代表人、</a:t>
            </a:r>
            <a:r>
              <a: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受僱人</a:t>
            </a:r>
            <a:endParaRPr kumimoji="0" lang="en-US" altLang="zh-TW" sz="24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或持有公司股份超過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10%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股東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1" defTabSz="457200">
              <a:lnSpc>
                <a:spcPts val="3200"/>
              </a:lnSpc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證券商董事、監察人及法人董事、監察人之代表人等之配偶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1" defTabSz="457200">
              <a:lnSpc>
                <a:spcPts val="3200"/>
              </a:lnSpc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上述人之未成年子女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1" defTabSz="457200">
              <a:lnSpc>
                <a:spcPts val="3200"/>
              </a:lnSpc>
              <a:defRPr/>
            </a:pP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56000" marR="0" lvl="3" indent="-342900" algn="l" defTabSz="4572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上市櫃公司董事、監察人、經理人及持有公司股份超過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10%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股東：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lvl="1" defTabSz="457200">
              <a:lnSpc>
                <a:spcPts val="3200"/>
              </a:lnSpc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以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自家股票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作為不限用途融通擔保品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須設質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以其他有價證券作為擔保品不受限制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indent="-342900" defTabSz="457200">
              <a:lnSpc>
                <a:spcPts val="3200"/>
              </a:lnSpc>
              <a:buFont typeface="Wingdings" panose="05000000000000000000" pitchFamily="2" charset="2"/>
              <a:buChar char="n"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625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D77886-019C-654D-E4CD-8576CF04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08" y="1432619"/>
            <a:ext cx="11144213" cy="508131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D1D1519-A91C-C7D6-2CE2-277F6EBF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36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9B3B31-F487-63A0-6040-66D1874FF37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523999" y="89769"/>
            <a:ext cx="10214919" cy="836799"/>
          </a:xfrm>
        </p:spPr>
        <p:txBody>
          <a:bodyPr>
            <a:normAutofit lnSpcReduction="10000"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注意事項</a:t>
            </a:r>
            <a:endParaRPr lang="zh-TW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D962BB-6922-F225-D08B-65ECB5C099F9}"/>
              </a:ext>
            </a:extLst>
          </p:cNvPr>
          <p:cNvSpPr/>
          <p:nvPr/>
        </p:nvSpPr>
        <p:spPr>
          <a:xfrm>
            <a:off x="950300" y="1316366"/>
            <a:ext cx="373715" cy="580826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D4F969-1864-6DB0-352F-321A2DA338E3}"/>
              </a:ext>
            </a:extLst>
          </p:cNvPr>
          <p:cNvSpPr/>
          <p:nvPr/>
        </p:nvSpPr>
        <p:spPr>
          <a:xfrm>
            <a:off x="1137157" y="1143708"/>
            <a:ext cx="580826" cy="580826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964ECF-E741-6256-B6FE-8BBD6FF20325}"/>
              </a:ext>
            </a:extLst>
          </p:cNvPr>
          <p:cNvSpPr txBox="1"/>
          <p:nvPr/>
        </p:nvSpPr>
        <p:spPr>
          <a:xfrm>
            <a:off x="2229492" y="2357029"/>
            <a:ext cx="100584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ts val="3200"/>
              </a:lnSpc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FBFDE98-2FFB-198E-BC8C-4D04FE65DA0F}"/>
              </a:ext>
            </a:extLst>
          </p:cNvPr>
          <p:cNvSpPr txBox="1"/>
          <p:nvPr/>
        </p:nvSpPr>
        <p:spPr>
          <a:xfrm>
            <a:off x="1904840" y="1438276"/>
            <a:ext cx="7277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擔保品總量控管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070D64D-7CC9-997E-EA19-AEE3A8B4B4BB}"/>
              </a:ext>
            </a:extLst>
          </p:cNvPr>
          <p:cNvSpPr txBox="1"/>
          <p:nvPr/>
        </p:nvSpPr>
        <p:spPr>
          <a:xfrm>
            <a:off x="1057275" y="3038475"/>
            <a:ext cx="3876676" cy="51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000" marR="0" lvl="3" indent="-342900" algn="l" defTabSz="4572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證券業務借貸款項 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≤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7B54735-68EA-F2CA-5980-6DA11598ADE8}"/>
              </a:ext>
            </a:extLst>
          </p:cNvPr>
          <p:cNvSpPr txBox="1"/>
          <p:nvPr/>
        </p:nvSpPr>
        <p:spPr>
          <a:xfrm>
            <a:off x="5120809" y="2714625"/>
            <a:ext cx="298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標的有價證券</a:t>
            </a:r>
            <a:endParaRPr kumimoji="1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上市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櫃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股份數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受益權單位數 </a:t>
            </a:r>
            <a:r>
              <a: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3EC2974-0E9A-5C1B-FC8C-752965E4F8A4}"/>
              </a:ext>
            </a:extLst>
          </p:cNvPr>
          <p:cNvSpPr txBox="1"/>
          <p:nvPr/>
        </p:nvSpPr>
        <p:spPr>
          <a:xfrm>
            <a:off x="950299" y="4171950"/>
            <a:ext cx="852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證券業務借貸款項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不限用途款項借貸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b="1" dirty="0">
                <a:solidFill>
                  <a:srgbClr val="004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         </a:t>
            </a:r>
            <a:r>
              <a:rPr kumimoji="1"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≤</a:t>
            </a:r>
            <a:r>
              <a:rPr kumimoji="1"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上市</a:t>
            </a:r>
            <a:r>
              <a:rPr kumimoji="1"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櫃</a:t>
            </a:r>
            <a:r>
              <a:rPr kumimoji="1"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股份數</a:t>
            </a:r>
            <a:r>
              <a:rPr kumimoji="1"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kumimoji="1"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受益權單位數 </a:t>
            </a:r>
            <a:r>
              <a:rPr kumimoji="1"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10%</a:t>
            </a:r>
            <a:endParaRPr lang="en-US" altLang="zh-TW" sz="2400" b="1" dirty="0">
              <a:solidFill>
                <a:srgbClr val="004F8A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59946C0-525F-6153-8BAD-3E75E894C5FE}"/>
              </a:ext>
            </a:extLst>
          </p:cNvPr>
          <p:cNvSpPr txBox="1"/>
          <p:nvPr/>
        </p:nvSpPr>
        <p:spPr>
          <a:xfrm>
            <a:off x="1400175" y="5212613"/>
            <a:ext cx="7781925" cy="88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證券業務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不限用途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融資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證金融通</a:t>
            </a:r>
            <a:r>
              <a: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Arial" panose="020B0604020202020204" pitchFamily="34" charset="0"/>
              </a:rPr>
              <a:t>(</a:t>
            </a:r>
            <a:r>
              <a:rPr kumimoji="1" lang="zh-TW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Arial" panose="020B0604020202020204" pitchFamily="34" charset="0"/>
              </a:rPr>
              <a:t>擔保放款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Arial" panose="020B0604020202020204" pitchFamily="34" charset="0"/>
              </a:rPr>
              <a:t>&amp;</a:t>
            </a:r>
            <a:r>
              <a:rPr kumimoji="1" lang="zh-TW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Arial" panose="020B0604020202020204" pitchFamily="34" charset="0"/>
              </a:rPr>
              <a:t>交割融資</a:t>
            </a:r>
            <a:r>
              <a: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Arial" panose="020B0604020202020204" pitchFamily="34" charset="0"/>
              </a:rPr>
              <a:t>)</a:t>
            </a:r>
            <a:endParaRPr kumimoji="1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413100" marR="0" lvl="3" algn="l" defTabSz="4572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≤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上市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櫃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股份數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受益權單位數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25%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F34AB6B-0BF6-A27E-95B3-83FA84DE62A1}"/>
              </a:ext>
            </a:extLst>
          </p:cNvPr>
          <p:cNvSpPr txBox="1"/>
          <p:nvPr/>
        </p:nvSpPr>
        <p:spPr>
          <a:xfrm>
            <a:off x="9571647" y="3038475"/>
            <a:ext cx="19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證券業務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+</a:t>
            </a:r>
            <a:r>
              <a:rPr kumimoji="1"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限用途</a:t>
            </a: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10%</a:t>
            </a:r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F3CB9704-713E-3A52-48D1-6928BF7952A0}"/>
              </a:ext>
            </a:extLst>
          </p:cNvPr>
          <p:cNvSpPr/>
          <p:nvPr/>
        </p:nvSpPr>
        <p:spPr>
          <a:xfrm>
            <a:off x="8839199" y="2936240"/>
            <a:ext cx="2899719" cy="28956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F49DBBD-A7AE-0BEA-8774-FB651C37C715}"/>
              </a:ext>
            </a:extLst>
          </p:cNvPr>
          <p:cNvSpPr txBox="1"/>
          <p:nvPr/>
        </p:nvSpPr>
        <p:spPr>
          <a:xfrm>
            <a:off x="9500875" y="3038476"/>
            <a:ext cx="149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授信業務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3EE114D7-D043-1774-D9E4-792E68A306AB}"/>
              </a:ext>
            </a:extLst>
          </p:cNvPr>
          <p:cNvSpPr/>
          <p:nvPr/>
        </p:nvSpPr>
        <p:spPr>
          <a:xfrm>
            <a:off x="9255021" y="3677948"/>
            <a:ext cx="2139833" cy="2169486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CD32E98-F96A-8C75-0C37-53066574FDFF}"/>
              </a:ext>
            </a:extLst>
          </p:cNvPr>
          <p:cNvSpPr txBox="1"/>
          <p:nvPr/>
        </p:nvSpPr>
        <p:spPr>
          <a:xfrm>
            <a:off x="9337039" y="4264018"/>
            <a:ext cx="2057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證券業務</a:t>
            </a:r>
            <a:r>
              <a:rPr kumimoji="1" lang="en-US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kumimoji="1" lang="zh-TW" altLang="en-US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不限用途</a:t>
            </a:r>
            <a:r>
              <a:rPr kumimoji="1" lang="en-US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1" lang="en-US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1" lang="en-US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10%</a:t>
            </a:r>
            <a:endParaRPr kumimoji="1" lang="zh-TW" altLang="en-US" sz="1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E039862C-D741-95CD-5D1B-6E8E4E6FDFC0}"/>
              </a:ext>
            </a:extLst>
          </p:cNvPr>
          <p:cNvSpPr/>
          <p:nvPr/>
        </p:nvSpPr>
        <p:spPr>
          <a:xfrm>
            <a:off x="9893196" y="4884196"/>
            <a:ext cx="1103896" cy="94764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證券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業務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382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D77886-019C-654D-E4CD-8576CF04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08" y="1270059"/>
            <a:ext cx="11144213" cy="508131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D1D1519-A91C-C7D6-2CE2-277F6EBF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37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9B3B31-F487-63A0-6040-66D1874FF37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注意事項</a:t>
            </a:r>
            <a:endParaRPr lang="zh-TW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D962BB-6922-F225-D08B-65ECB5C099F9}"/>
              </a:ext>
            </a:extLst>
          </p:cNvPr>
          <p:cNvSpPr/>
          <p:nvPr/>
        </p:nvSpPr>
        <p:spPr>
          <a:xfrm>
            <a:off x="950300" y="1316366"/>
            <a:ext cx="373715" cy="580826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D4F969-1864-6DB0-352F-321A2DA338E3}"/>
              </a:ext>
            </a:extLst>
          </p:cNvPr>
          <p:cNvSpPr/>
          <p:nvPr/>
        </p:nvSpPr>
        <p:spPr>
          <a:xfrm>
            <a:off x="1137157" y="1143708"/>
            <a:ext cx="580826" cy="580826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964ECF-E741-6256-B6FE-8BBD6FF20325}"/>
              </a:ext>
            </a:extLst>
          </p:cNvPr>
          <p:cNvSpPr txBox="1"/>
          <p:nvPr/>
        </p:nvSpPr>
        <p:spPr>
          <a:xfrm>
            <a:off x="2229492" y="2459504"/>
            <a:ext cx="9159869" cy="193899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marL="413100" marR="0" lvl="3" algn="l" defTabSz="4572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TW" sz="2400" b="1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1C73AA-E581-89F0-C602-151C03746775}"/>
              </a:ext>
            </a:extLst>
          </p:cNvPr>
          <p:cNvSpPr txBox="1"/>
          <p:nvPr/>
        </p:nvSpPr>
        <p:spPr>
          <a:xfrm>
            <a:off x="1904840" y="1143708"/>
            <a:ext cx="374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擔保品總量控管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BD55C36-A496-DB0C-CCCE-45C1946C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69" y="1147681"/>
            <a:ext cx="5556692" cy="5527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58C0EDC-36D4-2FAE-6D04-42B35C25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33" y="1943498"/>
            <a:ext cx="10060828" cy="250158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0BD1568-FA84-FF61-D8E7-4169814EF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30"/>
          <a:stretch/>
        </p:blipFill>
        <p:spPr>
          <a:xfrm>
            <a:off x="1357212" y="4558237"/>
            <a:ext cx="7384216" cy="2299704"/>
          </a:xfrm>
          <a:prstGeom prst="rect">
            <a:avLst/>
          </a:prstGeom>
        </p:spPr>
      </p:pic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D77C2AF0-66D1-888D-224E-8A262EBE347C}"/>
              </a:ext>
            </a:extLst>
          </p:cNvPr>
          <p:cNvSpPr/>
          <p:nvPr/>
        </p:nvSpPr>
        <p:spPr>
          <a:xfrm>
            <a:off x="8930639" y="4598542"/>
            <a:ext cx="2600753" cy="1799136"/>
          </a:xfrm>
          <a:prstGeom prst="wedgeRectCallout">
            <a:avLst>
              <a:gd name="adj1" fmla="val -57792"/>
              <a:gd name="adj2" fmla="val -1543"/>
            </a:avLst>
          </a:prstGeom>
          <a:solidFill>
            <a:srgbClr val="FFFFCC"/>
          </a:solidFill>
          <a:ln>
            <a:solidFill>
              <a:srgbClr val="74B2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05AE35B-295B-C3C4-9747-3B337000D90C}"/>
              </a:ext>
            </a:extLst>
          </p:cNvPr>
          <p:cNvSpPr txBox="1"/>
          <p:nvPr/>
        </p:nvSpPr>
        <p:spPr>
          <a:xfrm>
            <a:off x="9005470" y="4871036"/>
            <a:ext cx="6178952" cy="150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700"/>
              </a:lnSpc>
              <a:spcBef>
                <a:spcPct val="20000"/>
              </a:spcBef>
              <a:spcAft>
                <a:spcPts val="1200"/>
              </a:spcAft>
              <a:buClr>
                <a:srgbClr val="F3A447"/>
              </a:buClr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餘額達</a:t>
            </a:r>
            <a:r>
              <a:rPr kumimoji="1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20%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時，依規進行分</a:t>
            </a: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700"/>
              </a:lnSpc>
              <a:spcBef>
                <a:spcPct val="20000"/>
              </a:spcBef>
              <a:spcAft>
                <a:spcPts val="1200"/>
              </a:spcAft>
              <a:buClr>
                <a:srgbClr val="F3A447"/>
              </a:buClr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配各業務、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各證券商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可使</a:t>
            </a:r>
            <a:endParaRPr kumimoji="1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700"/>
              </a:lnSpc>
              <a:spcBef>
                <a:spcPct val="20000"/>
              </a:spcBef>
              <a:spcAft>
                <a:spcPts val="1200"/>
              </a:spcAft>
              <a:buClr>
                <a:srgbClr val="F3A447"/>
              </a:buClr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用張數</a:t>
            </a:r>
            <a:endParaRPr kumimoji="1" lang="en-US" altLang="zh-TW" sz="105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r:id="rId5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A447"/>
              </a:buClr>
              <a:buSzTx/>
              <a:buFontTx/>
              <a:buNone/>
              <a:tabLst/>
              <a:defRPr/>
            </a:pPr>
            <a:r>
              <a:rPr kumimoji="1" lang="en-US" altLang="zh-TW" sz="105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  <a:hlinkClick r:id="rId5"/>
              </a:rPr>
              <a:t>[</a:t>
            </a:r>
            <a:r>
              <a:rPr kumimoji="1" lang="zh-TW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5"/>
              </a:rPr>
              <a:t>臺灣證券交易所股份有限公司辦理有價證</a:t>
            </a:r>
            <a:endParaRPr kumimoji="1" lang="en-US" altLang="zh-TW" sz="105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r:id="rId5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A447"/>
              </a:buClr>
              <a:buSzTx/>
              <a:buFontTx/>
              <a:buNone/>
              <a:tabLst/>
              <a:defRPr/>
            </a:pPr>
            <a:r>
              <a:rPr kumimoji="1" lang="zh-TW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5"/>
              </a:rPr>
              <a:t>券買賣得為融資融券額度暨借券賣出額度</a:t>
            </a:r>
            <a:endParaRPr kumimoji="1" lang="en-US" altLang="zh-TW" sz="105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r:id="rId5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A447"/>
              </a:buClr>
              <a:buSzTx/>
              <a:buFontTx/>
              <a:buNone/>
              <a:tabLst/>
              <a:defRPr/>
            </a:pPr>
            <a:r>
              <a:rPr kumimoji="1" lang="zh-TW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5"/>
              </a:rPr>
              <a:t>分配作業要點</a:t>
            </a:r>
            <a:r>
              <a:rPr kumimoji="1" lang="en-US" altLang="zh-TW" sz="105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]</a:t>
            </a:r>
            <a:r>
              <a:rPr kumimoji="1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 </a:t>
            </a:r>
            <a:endParaRPr kumimoji="1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10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8616E35-7E79-843D-44C9-651DF15B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38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4DE4DC-1C12-9987-FC0A-C8D99565CD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30" name="Picture 6" descr="咖啡杯图片素材_免费咖啡杯PNG设计图片大全_图精灵">
            <a:extLst>
              <a:ext uri="{FF2B5EF4-FFF2-40B4-BE49-F238E27FC236}">
                <a16:creationId xmlns:a16="http://schemas.microsoft.com/office/drawing/2014/main" id="{EE7BD53D-D90A-7F13-85B8-122451464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42" y="4023359"/>
            <a:ext cx="3371458" cy="25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AAC19E6-A454-3AB0-5501-872CA509B945}"/>
              </a:ext>
            </a:extLst>
          </p:cNvPr>
          <p:cNvSpPr txBox="1"/>
          <p:nvPr/>
        </p:nvSpPr>
        <p:spPr>
          <a:xfrm>
            <a:off x="4043680" y="2692400"/>
            <a:ext cx="43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 場 休 息</a:t>
            </a:r>
          </a:p>
        </p:txBody>
      </p:sp>
    </p:spTree>
    <p:extLst>
      <p:ext uri="{BB962C8B-B14F-4D97-AF65-F5344CB8AC3E}">
        <p14:creationId xmlns:p14="http://schemas.microsoft.com/office/powerpoint/2010/main" val="2750796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" name="Freeform 26"/>
          <p:cNvSpPr>
            <a:spLocks noEditPoints="1"/>
          </p:cNvSpPr>
          <p:nvPr/>
        </p:nvSpPr>
        <p:spPr bwMode="auto">
          <a:xfrm>
            <a:off x="1579601" y="1260531"/>
            <a:ext cx="583307" cy="575147"/>
          </a:xfrm>
          <a:custGeom>
            <a:avLst/>
            <a:gdLst>
              <a:gd name="T0" fmla="*/ 0 w 13998"/>
              <a:gd name="T1" fmla="*/ 0 h 13998"/>
              <a:gd name="T2" fmla="*/ 10837 w 13998"/>
              <a:gd name="T3" fmla="*/ 10837 h 13998"/>
              <a:gd name="T4" fmla="*/ 10837 w 13998"/>
              <a:gd name="T5" fmla="*/ 4064 h 13998"/>
              <a:gd name="T6" fmla="*/ 9934 w 13998"/>
              <a:gd name="T7" fmla="*/ 12192 h 13998"/>
              <a:gd name="T8" fmla="*/ 9483 w 13998"/>
              <a:gd name="T9" fmla="*/ 12644 h 13998"/>
              <a:gd name="T10" fmla="*/ 9483 w 13998"/>
              <a:gd name="T11" fmla="*/ 13095 h 13998"/>
              <a:gd name="T12" fmla="*/ 9031 w 13998"/>
              <a:gd name="T13" fmla="*/ 12644 h 13998"/>
              <a:gd name="T14" fmla="*/ 903 w 13998"/>
              <a:gd name="T15" fmla="*/ 12644 h 13998"/>
              <a:gd name="T16" fmla="*/ 9031 w 13998"/>
              <a:gd name="T17" fmla="*/ 3161 h 13998"/>
              <a:gd name="T18" fmla="*/ 9483 w 13998"/>
              <a:gd name="T19" fmla="*/ 2709 h 13998"/>
              <a:gd name="T20" fmla="*/ 9483 w 13998"/>
              <a:gd name="T21" fmla="*/ 3161 h 13998"/>
              <a:gd name="T22" fmla="*/ 9934 w 13998"/>
              <a:gd name="T23" fmla="*/ 1806 h 13998"/>
              <a:gd name="T24" fmla="*/ 5870 w 13998"/>
              <a:gd name="T25" fmla="*/ 1806 h 13998"/>
              <a:gd name="T26" fmla="*/ 9934 w 13998"/>
              <a:gd name="T27" fmla="*/ 1355 h 13998"/>
              <a:gd name="T28" fmla="*/ 8354 w 13998"/>
              <a:gd name="T29" fmla="*/ 4967 h 13998"/>
              <a:gd name="T30" fmla="*/ 10837 w 13998"/>
              <a:gd name="T31" fmla="*/ 7451 h 13998"/>
              <a:gd name="T32" fmla="*/ 6322 w 13998"/>
              <a:gd name="T33" fmla="*/ 7451 h 13998"/>
              <a:gd name="T34" fmla="*/ 8354 w 13998"/>
              <a:gd name="T35" fmla="*/ 9483 h 13998"/>
              <a:gd name="T36" fmla="*/ 11515 w 13998"/>
              <a:gd name="T37" fmla="*/ 9483 h 13998"/>
              <a:gd name="T38" fmla="*/ 13095 w 13998"/>
              <a:gd name="T39" fmla="*/ 8354 h 13998"/>
              <a:gd name="T40" fmla="*/ 11515 w 13998"/>
              <a:gd name="T41" fmla="*/ 5419 h 13998"/>
              <a:gd name="T42" fmla="*/ 13095 w 13998"/>
              <a:gd name="T43" fmla="*/ 6548 h 13998"/>
              <a:gd name="T44" fmla="*/ 4064 w 13998"/>
              <a:gd name="T45" fmla="*/ 9483 h 13998"/>
              <a:gd name="T46" fmla="*/ 3612 w 13998"/>
              <a:gd name="T47" fmla="*/ 9934 h 13998"/>
              <a:gd name="T48" fmla="*/ 4064 w 13998"/>
              <a:gd name="T49" fmla="*/ 9483 h 13998"/>
              <a:gd name="T50" fmla="*/ 4064 w 13998"/>
              <a:gd name="T51" fmla="*/ 6548 h 13998"/>
              <a:gd name="T52" fmla="*/ 5193 w 13998"/>
              <a:gd name="T53" fmla="*/ 4967 h 13998"/>
              <a:gd name="T54" fmla="*/ 8128 w 13998"/>
              <a:gd name="T55" fmla="*/ 6999 h 13998"/>
              <a:gd name="T56" fmla="*/ 9031 w 13998"/>
              <a:gd name="T57" fmla="*/ 6999 h 13998"/>
              <a:gd name="T58" fmla="*/ 8128 w 13998"/>
              <a:gd name="T59" fmla="*/ 5870 h 13998"/>
              <a:gd name="T60" fmla="*/ 8354 w 13998"/>
              <a:gd name="T61" fmla="*/ 7677 h 13998"/>
              <a:gd name="T62" fmla="*/ 8128 w 13998"/>
              <a:gd name="T63" fmla="*/ 7902 h 13998"/>
              <a:gd name="T64" fmla="*/ 8128 w 13998"/>
              <a:gd name="T65" fmla="*/ 9031 h 13998"/>
              <a:gd name="T66" fmla="*/ 9031 w 13998"/>
              <a:gd name="T67" fmla="*/ 7902 h 13998"/>
              <a:gd name="T68" fmla="*/ 452 w 13998"/>
              <a:gd name="T69" fmla="*/ 13547 h 13998"/>
              <a:gd name="T70" fmla="*/ 10386 w 13998"/>
              <a:gd name="T71" fmla="*/ 4064 h 13998"/>
              <a:gd name="T72" fmla="*/ 903 w 13998"/>
              <a:gd name="T73" fmla="*/ 903 h 13998"/>
              <a:gd name="T74" fmla="*/ 2709 w 13998"/>
              <a:gd name="T75" fmla="*/ 10837 h 13998"/>
              <a:gd name="T76" fmla="*/ 4967 w 13998"/>
              <a:gd name="T77" fmla="*/ 1355 h 13998"/>
              <a:gd name="T78" fmla="*/ 2709 w 13998"/>
              <a:gd name="T79" fmla="*/ 4516 h 13998"/>
              <a:gd name="T80" fmla="*/ 4967 w 13998"/>
              <a:gd name="T81" fmla="*/ 1355 h 13998"/>
              <a:gd name="T82" fmla="*/ 3161 w 13998"/>
              <a:gd name="T83" fmla="*/ 4516 h 13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998" h="13998">
                <a:moveTo>
                  <a:pt x="10837" y="4064"/>
                </a:moveTo>
                <a:lnTo>
                  <a:pt x="10837" y="0"/>
                </a:lnTo>
                <a:lnTo>
                  <a:pt x="0" y="0"/>
                </a:lnTo>
                <a:lnTo>
                  <a:pt x="0" y="13998"/>
                </a:lnTo>
                <a:lnTo>
                  <a:pt x="10837" y="13998"/>
                </a:lnTo>
                <a:lnTo>
                  <a:pt x="10837" y="10837"/>
                </a:lnTo>
                <a:lnTo>
                  <a:pt x="13998" y="10837"/>
                </a:lnTo>
                <a:lnTo>
                  <a:pt x="13998" y="4064"/>
                </a:lnTo>
                <a:lnTo>
                  <a:pt x="10837" y="4064"/>
                </a:lnTo>
                <a:close/>
                <a:moveTo>
                  <a:pt x="903" y="11741"/>
                </a:moveTo>
                <a:lnTo>
                  <a:pt x="9934" y="11741"/>
                </a:lnTo>
                <a:lnTo>
                  <a:pt x="9934" y="12192"/>
                </a:lnTo>
                <a:lnTo>
                  <a:pt x="903" y="12192"/>
                </a:lnTo>
                <a:lnTo>
                  <a:pt x="903" y="11741"/>
                </a:lnTo>
                <a:close/>
                <a:moveTo>
                  <a:pt x="9483" y="12644"/>
                </a:moveTo>
                <a:lnTo>
                  <a:pt x="9934" y="12644"/>
                </a:lnTo>
                <a:lnTo>
                  <a:pt x="9934" y="13095"/>
                </a:lnTo>
                <a:lnTo>
                  <a:pt x="9483" y="13095"/>
                </a:lnTo>
                <a:lnTo>
                  <a:pt x="9483" y="12644"/>
                </a:lnTo>
                <a:close/>
                <a:moveTo>
                  <a:pt x="903" y="12644"/>
                </a:moveTo>
                <a:lnTo>
                  <a:pt x="9031" y="12644"/>
                </a:lnTo>
                <a:lnTo>
                  <a:pt x="9031" y="13095"/>
                </a:lnTo>
                <a:lnTo>
                  <a:pt x="903" y="13095"/>
                </a:lnTo>
                <a:lnTo>
                  <a:pt x="903" y="12644"/>
                </a:lnTo>
                <a:close/>
                <a:moveTo>
                  <a:pt x="5870" y="2709"/>
                </a:moveTo>
                <a:lnTo>
                  <a:pt x="9031" y="2709"/>
                </a:lnTo>
                <a:lnTo>
                  <a:pt x="9031" y="3161"/>
                </a:lnTo>
                <a:lnTo>
                  <a:pt x="5870" y="3161"/>
                </a:lnTo>
                <a:lnTo>
                  <a:pt x="5870" y="2709"/>
                </a:lnTo>
                <a:close/>
                <a:moveTo>
                  <a:pt x="9483" y="2709"/>
                </a:moveTo>
                <a:lnTo>
                  <a:pt x="9934" y="2709"/>
                </a:lnTo>
                <a:lnTo>
                  <a:pt x="9934" y="3161"/>
                </a:lnTo>
                <a:lnTo>
                  <a:pt x="9483" y="3161"/>
                </a:lnTo>
                <a:lnTo>
                  <a:pt x="9483" y="2709"/>
                </a:lnTo>
                <a:close/>
                <a:moveTo>
                  <a:pt x="5870" y="1806"/>
                </a:moveTo>
                <a:lnTo>
                  <a:pt x="9934" y="1806"/>
                </a:lnTo>
                <a:lnTo>
                  <a:pt x="9934" y="2258"/>
                </a:lnTo>
                <a:lnTo>
                  <a:pt x="5870" y="2258"/>
                </a:lnTo>
                <a:lnTo>
                  <a:pt x="5870" y="1806"/>
                </a:lnTo>
                <a:close/>
                <a:moveTo>
                  <a:pt x="5870" y="903"/>
                </a:moveTo>
                <a:lnTo>
                  <a:pt x="9934" y="903"/>
                </a:lnTo>
                <a:lnTo>
                  <a:pt x="9934" y="1355"/>
                </a:lnTo>
                <a:lnTo>
                  <a:pt x="5870" y="1355"/>
                </a:lnTo>
                <a:lnTo>
                  <a:pt x="5870" y="903"/>
                </a:lnTo>
                <a:close/>
                <a:moveTo>
                  <a:pt x="8354" y="4967"/>
                </a:moveTo>
                <a:cubicBezTo>
                  <a:pt x="6985" y="4967"/>
                  <a:pt x="5870" y="6081"/>
                  <a:pt x="5870" y="7451"/>
                </a:cubicBezTo>
                <a:cubicBezTo>
                  <a:pt x="5870" y="8820"/>
                  <a:pt x="6985" y="9934"/>
                  <a:pt x="8354" y="9934"/>
                </a:cubicBezTo>
                <a:cubicBezTo>
                  <a:pt x="9723" y="9934"/>
                  <a:pt x="10837" y="8820"/>
                  <a:pt x="10837" y="7451"/>
                </a:cubicBezTo>
                <a:cubicBezTo>
                  <a:pt x="10837" y="6081"/>
                  <a:pt x="9723" y="4967"/>
                  <a:pt x="8354" y="4967"/>
                </a:cubicBezTo>
                <a:close/>
                <a:moveTo>
                  <a:pt x="8354" y="9483"/>
                </a:moveTo>
                <a:cubicBezTo>
                  <a:pt x="7233" y="9483"/>
                  <a:pt x="6322" y="8571"/>
                  <a:pt x="6322" y="7451"/>
                </a:cubicBezTo>
                <a:cubicBezTo>
                  <a:pt x="6322" y="6330"/>
                  <a:pt x="7233" y="5419"/>
                  <a:pt x="8354" y="5419"/>
                </a:cubicBezTo>
                <a:cubicBezTo>
                  <a:pt x="9474" y="5419"/>
                  <a:pt x="10386" y="6330"/>
                  <a:pt x="10386" y="7451"/>
                </a:cubicBezTo>
                <a:cubicBezTo>
                  <a:pt x="10386" y="8571"/>
                  <a:pt x="9474" y="9483"/>
                  <a:pt x="8354" y="9483"/>
                </a:cubicBezTo>
                <a:close/>
                <a:moveTo>
                  <a:pt x="12644" y="8354"/>
                </a:moveTo>
                <a:lnTo>
                  <a:pt x="12644" y="9483"/>
                </a:lnTo>
                <a:lnTo>
                  <a:pt x="11515" y="9483"/>
                </a:lnTo>
                <a:lnTo>
                  <a:pt x="11515" y="9934"/>
                </a:lnTo>
                <a:lnTo>
                  <a:pt x="13095" y="9934"/>
                </a:lnTo>
                <a:lnTo>
                  <a:pt x="13095" y="8354"/>
                </a:lnTo>
                <a:lnTo>
                  <a:pt x="12644" y="8354"/>
                </a:lnTo>
                <a:close/>
                <a:moveTo>
                  <a:pt x="11515" y="4967"/>
                </a:moveTo>
                <a:lnTo>
                  <a:pt x="11515" y="5419"/>
                </a:lnTo>
                <a:lnTo>
                  <a:pt x="12644" y="5419"/>
                </a:lnTo>
                <a:lnTo>
                  <a:pt x="12644" y="6548"/>
                </a:lnTo>
                <a:lnTo>
                  <a:pt x="13095" y="6548"/>
                </a:lnTo>
                <a:lnTo>
                  <a:pt x="13095" y="4967"/>
                </a:lnTo>
                <a:lnTo>
                  <a:pt x="11515" y="4967"/>
                </a:lnTo>
                <a:close/>
                <a:moveTo>
                  <a:pt x="4064" y="9483"/>
                </a:moveTo>
                <a:lnTo>
                  <a:pt x="4064" y="8354"/>
                </a:lnTo>
                <a:lnTo>
                  <a:pt x="3612" y="8354"/>
                </a:lnTo>
                <a:lnTo>
                  <a:pt x="3612" y="9934"/>
                </a:lnTo>
                <a:lnTo>
                  <a:pt x="5193" y="9934"/>
                </a:lnTo>
                <a:lnTo>
                  <a:pt x="5193" y="9483"/>
                </a:lnTo>
                <a:lnTo>
                  <a:pt x="4064" y="9483"/>
                </a:lnTo>
                <a:close/>
                <a:moveTo>
                  <a:pt x="3612" y="4967"/>
                </a:moveTo>
                <a:lnTo>
                  <a:pt x="3612" y="6548"/>
                </a:lnTo>
                <a:lnTo>
                  <a:pt x="4064" y="6548"/>
                </a:lnTo>
                <a:lnTo>
                  <a:pt x="4064" y="5419"/>
                </a:lnTo>
                <a:lnTo>
                  <a:pt x="5193" y="5419"/>
                </a:lnTo>
                <a:lnTo>
                  <a:pt x="5193" y="4967"/>
                </a:lnTo>
                <a:lnTo>
                  <a:pt x="3612" y="4967"/>
                </a:lnTo>
                <a:close/>
                <a:moveTo>
                  <a:pt x="8354" y="7225"/>
                </a:moveTo>
                <a:cubicBezTo>
                  <a:pt x="8229" y="7225"/>
                  <a:pt x="8128" y="7124"/>
                  <a:pt x="8128" y="6999"/>
                </a:cubicBezTo>
                <a:cubicBezTo>
                  <a:pt x="8128" y="6875"/>
                  <a:pt x="8229" y="6773"/>
                  <a:pt x="8354" y="6773"/>
                </a:cubicBezTo>
                <a:cubicBezTo>
                  <a:pt x="8478" y="6773"/>
                  <a:pt x="8580" y="6875"/>
                  <a:pt x="8580" y="6999"/>
                </a:cubicBezTo>
                <a:lnTo>
                  <a:pt x="9031" y="6999"/>
                </a:lnTo>
                <a:cubicBezTo>
                  <a:pt x="9031" y="6705"/>
                  <a:pt x="8842" y="6457"/>
                  <a:pt x="8580" y="6363"/>
                </a:cubicBezTo>
                <a:lnTo>
                  <a:pt x="8580" y="5870"/>
                </a:lnTo>
                <a:lnTo>
                  <a:pt x="8128" y="5870"/>
                </a:lnTo>
                <a:lnTo>
                  <a:pt x="8128" y="6363"/>
                </a:lnTo>
                <a:cubicBezTo>
                  <a:pt x="7866" y="6457"/>
                  <a:pt x="7677" y="6705"/>
                  <a:pt x="7677" y="6999"/>
                </a:cubicBezTo>
                <a:cubicBezTo>
                  <a:pt x="7677" y="7373"/>
                  <a:pt x="7980" y="7677"/>
                  <a:pt x="8354" y="7677"/>
                </a:cubicBezTo>
                <a:cubicBezTo>
                  <a:pt x="8478" y="7677"/>
                  <a:pt x="8580" y="7778"/>
                  <a:pt x="8580" y="7902"/>
                </a:cubicBezTo>
                <a:cubicBezTo>
                  <a:pt x="8580" y="8027"/>
                  <a:pt x="8478" y="8128"/>
                  <a:pt x="8354" y="8128"/>
                </a:cubicBezTo>
                <a:cubicBezTo>
                  <a:pt x="8229" y="8128"/>
                  <a:pt x="8128" y="8027"/>
                  <a:pt x="8128" y="7902"/>
                </a:cubicBezTo>
                <a:lnTo>
                  <a:pt x="7677" y="7902"/>
                </a:lnTo>
                <a:cubicBezTo>
                  <a:pt x="7677" y="8196"/>
                  <a:pt x="7866" y="8445"/>
                  <a:pt x="8128" y="8538"/>
                </a:cubicBezTo>
                <a:lnTo>
                  <a:pt x="8128" y="9031"/>
                </a:lnTo>
                <a:lnTo>
                  <a:pt x="8580" y="9031"/>
                </a:lnTo>
                <a:lnTo>
                  <a:pt x="8580" y="8538"/>
                </a:lnTo>
                <a:cubicBezTo>
                  <a:pt x="8842" y="8445"/>
                  <a:pt x="9031" y="8196"/>
                  <a:pt x="9031" y="7902"/>
                </a:cubicBezTo>
                <a:cubicBezTo>
                  <a:pt x="9031" y="7529"/>
                  <a:pt x="8727" y="7225"/>
                  <a:pt x="8354" y="7225"/>
                </a:cubicBezTo>
                <a:close/>
                <a:moveTo>
                  <a:pt x="10386" y="13547"/>
                </a:moveTo>
                <a:lnTo>
                  <a:pt x="452" y="13547"/>
                </a:lnTo>
                <a:lnTo>
                  <a:pt x="452" y="452"/>
                </a:lnTo>
                <a:lnTo>
                  <a:pt x="10386" y="452"/>
                </a:lnTo>
                <a:lnTo>
                  <a:pt x="10386" y="4064"/>
                </a:lnTo>
                <a:lnTo>
                  <a:pt x="5419" y="4064"/>
                </a:lnTo>
                <a:lnTo>
                  <a:pt x="5419" y="903"/>
                </a:lnTo>
                <a:lnTo>
                  <a:pt x="903" y="903"/>
                </a:lnTo>
                <a:lnTo>
                  <a:pt x="903" y="4967"/>
                </a:lnTo>
                <a:lnTo>
                  <a:pt x="2709" y="4967"/>
                </a:lnTo>
                <a:lnTo>
                  <a:pt x="2709" y="10837"/>
                </a:lnTo>
                <a:lnTo>
                  <a:pt x="10386" y="10837"/>
                </a:lnTo>
                <a:lnTo>
                  <a:pt x="10386" y="13547"/>
                </a:lnTo>
                <a:close/>
                <a:moveTo>
                  <a:pt x="4967" y="1355"/>
                </a:moveTo>
                <a:lnTo>
                  <a:pt x="4967" y="4064"/>
                </a:lnTo>
                <a:lnTo>
                  <a:pt x="2709" y="4064"/>
                </a:lnTo>
                <a:lnTo>
                  <a:pt x="2709" y="4516"/>
                </a:lnTo>
                <a:lnTo>
                  <a:pt x="1355" y="4516"/>
                </a:lnTo>
                <a:lnTo>
                  <a:pt x="1355" y="1355"/>
                </a:lnTo>
                <a:lnTo>
                  <a:pt x="4967" y="1355"/>
                </a:lnTo>
                <a:close/>
                <a:moveTo>
                  <a:pt x="13547" y="10386"/>
                </a:moveTo>
                <a:lnTo>
                  <a:pt x="3161" y="10386"/>
                </a:lnTo>
                <a:lnTo>
                  <a:pt x="3161" y="4516"/>
                </a:lnTo>
                <a:lnTo>
                  <a:pt x="13547" y="4516"/>
                </a:lnTo>
                <a:lnTo>
                  <a:pt x="13547" y="103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2643218" y="1241664"/>
            <a:ext cx="4239110" cy="790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有價證券借貸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7223883" y="1152816"/>
            <a:ext cx="4428309" cy="790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向出借方借券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4A480C14-15C3-466E-9CD4-B73E83A9DCD5}"/>
              </a:ext>
            </a:extLst>
          </p:cNvPr>
          <p:cNvSpPr/>
          <p:nvPr/>
        </p:nvSpPr>
        <p:spPr>
          <a:xfrm>
            <a:off x="129545" y="2185166"/>
            <a:ext cx="11792551" cy="23513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3125" y="2861108"/>
            <a:ext cx="11144250" cy="255025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具有法人身分可參與  →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證交所借券系統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5" name="Rectangle 40">
            <a:extLst>
              <a:ext uri="{FF2B5EF4-FFF2-40B4-BE49-F238E27FC236}">
                <a16:creationId xmlns:a16="http://schemas.microsoft.com/office/drawing/2014/main" id="{4A480C14-15C3-466E-9CD4-B73E83A9DCD5}"/>
              </a:ext>
            </a:extLst>
          </p:cNvPr>
          <p:cNvSpPr/>
          <p:nvPr/>
        </p:nvSpPr>
        <p:spPr>
          <a:xfrm>
            <a:off x="1315426" y="3015762"/>
            <a:ext cx="10881364" cy="2646484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1731011" y="3983689"/>
            <a:ext cx="9211246" cy="84819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1315426" y="4136237"/>
            <a:ext cx="9969758" cy="92564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自然人法人皆可參與  →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證券商有價證券借貸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1315426" y="3362651"/>
            <a:ext cx="9211246" cy="84819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具有法人身分可參與  →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證交所借券系統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4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制度介紹</a:t>
            </a:r>
            <a:endParaRPr lang="zh-TW" altLang="en-US" dirty="0"/>
          </a:p>
        </p:txBody>
      </p:sp>
      <p:sp>
        <p:nvSpPr>
          <p:cNvPr id="5" name="TextBox 58">
            <a:extLst>
              <a:ext uri="{FF2B5EF4-FFF2-40B4-BE49-F238E27FC236}">
                <a16:creationId xmlns:a16="http://schemas.microsoft.com/office/drawing/2014/main" id="{B7E62B51-35EB-4753-8C6C-F61FE882A59E}"/>
              </a:ext>
            </a:extLst>
          </p:cNvPr>
          <p:cNvSpPr txBox="1"/>
          <p:nvPr/>
        </p:nvSpPr>
        <p:spPr>
          <a:xfrm>
            <a:off x="894439" y="1577476"/>
            <a:ext cx="3345759" cy="608344"/>
          </a:xfrm>
          <a:prstGeom prst="rect">
            <a:avLst/>
          </a:prstGeom>
          <a:solidFill>
            <a:srgbClr val="70AD47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57200"/>
            <a:r>
              <a:rPr lang="zh-TW" altLang="en-US" sz="2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證券業務借貸款項</a:t>
            </a:r>
            <a:endParaRPr lang="en-US" sz="26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724622" y="2424732"/>
            <a:ext cx="3345759" cy="1479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lnSpc>
                <a:spcPct val="125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zh-TW" altLang="en-US" sz="22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因應買進有價證券交割需求之資金融通</a:t>
            </a:r>
            <a:endParaRPr lang="en-US" sz="2200" b="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5000"/>
              </a:lnSpc>
              <a:buSzPct val="150000"/>
              <a:buFont typeface="Arial" panose="020B0604020202020204" pitchFamily="34" charset="0"/>
              <a:buChar char="•"/>
            </a:pPr>
            <a:r>
              <a:rPr lang="zh-TW" altLang="en-US" sz="2200" b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融通</a:t>
            </a:r>
            <a:r>
              <a:rPr lang="zh-TW" altLang="en-US" sz="22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期間自</a:t>
            </a:r>
            <a:r>
              <a:rPr lang="en-US" altLang="zh-TW" sz="22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T+2</a:t>
            </a:r>
            <a:r>
              <a:rPr lang="zh-TW" altLang="en-US" sz="22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日起算</a:t>
            </a:r>
            <a:endParaRPr lang="en-US" sz="2200" b="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0F413A96-8E97-45ED-B7DA-30006DCBF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58354" y="1749977"/>
            <a:ext cx="4162838" cy="3076999"/>
          </a:xfrm>
          <a:prstGeom prst="rect">
            <a:avLst/>
          </a:prstGeom>
        </p:spPr>
      </p:pic>
      <p:sp>
        <p:nvSpPr>
          <p:cNvPr id="8" name="TextBox 58">
            <a:extLst>
              <a:ext uri="{FF2B5EF4-FFF2-40B4-BE49-F238E27FC236}">
                <a16:creationId xmlns:a16="http://schemas.microsoft.com/office/drawing/2014/main" id="{B7E62B51-35EB-4753-8C6C-F61FE882A59E}"/>
              </a:ext>
            </a:extLst>
          </p:cNvPr>
          <p:cNvSpPr txBox="1"/>
          <p:nvPr/>
        </p:nvSpPr>
        <p:spPr>
          <a:xfrm>
            <a:off x="8010529" y="1595182"/>
            <a:ext cx="3344400" cy="608344"/>
          </a:xfrm>
          <a:prstGeom prst="rect">
            <a:avLst/>
          </a:prstGeom>
          <a:solidFill>
            <a:srgbClr val="70AD47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57200"/>
            <a:r>
              <a:rPr lang="zh-TW" altLang="en-US" sz="2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  <a:endParaRPr lang="en-US" sz="26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8065186" y="2424732"/>
            <a:ext cx="3345759" cy="1479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lnSpc>
                <a:spcPct val="125000"/>
              </a:lnSpc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zh-TW" altLang="en-US" sz="22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客戶以其持有之有價證券作為擔保品融通資金</a:t>
            </a:r>
            <a:endParaRPr lang="en-US" sz="2200" b="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25000"/>
              </a:lnSpc>
              <a:buSzPct val="150000"/>
              <a:buFont typeface="Arial" panose="020B0604020202020204" pitchFamily="34" charset="0"/>
              <a:buChar char="•"/>
            </a:pPr>
            <a:r>
              <a:rPr lang="zh-TW" altLang="en-US" sz="22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融通資金可自由運用</a:t>
            </a:r>
            <a:endParaRPr lang="en-US" sz="2200" b="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C49EB3E-8B25-44B9-9EDC-D8F6264711A2}"/>
              </a:ext>
            </a:extLst>
          </p:cNvPr>
          <p:cNvSpPr/>
          <p:nvPr/>
        </p:nvSpPr>
        <p:spPr>
          <a:xfrm>
            <a:off x="894439" y="4826976"/>
            <a:ext cx="10650996" cy="154615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74323" y="42115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05069" y="4945224"/>
            <a:ext cx="1068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ldman Sans"/>
                <a:ea typeface="微軟正黑體 Light"/>
              </a:rPr>
              <a:t>                                              </a:t>
            </a: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以雙方簽訂之借貸契約為依據</a:t>
            </a:r>
            <a:r>
              <a:rPr lang="en-US" altLang="zh-TW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客戶提供有價證券擔保品</a:t>
            </a: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ldman Sans"/>
                <a:ea typeface="微軟正黑體 Light"/>
              </a:rPr>
              <a:t>                                                         </a:t>
            </a: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證券商自行撥款</a:t>
            </a:r>
          </a:p>
        </p:txBody>
      </p:sp>
    </p:spTree>
    <p:extLst>
      <p:ext uri="{BB962C8B-B14F-4D97-AF65-F5344CB8AC3E}">
        <p14:creationId xmlns:p14="http://schemas.microsoft.com/office/powerpoint/2010/main" val="1381198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0DB104-DB4C-4F2D-827A-C1425E383AB8}"/>
              </a:ext>
            </a:extLst>
          </p:cNvPr>
          <p:cNvSpPr/>
          <p:nvPr/>
        </p:nvSpPr>
        <p:spPr>
          <a:xfrm>
            <a:off x="1" y="1726251"/>
            <a:ext cx="3116062" cy="4417107"/>
          </a:xfrm>
          <a:prstGeom prst="rect">
            <a:avLst/>
          </a:prstGeom>
          <a:solidFill>
            <a:srgbClr val="004F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73073EC-BFD8-4AFA-84F5-EAE5E08627C1}"/>
              </a:ext>
            </a:extLst>
          </p:cNvPr>
          <p:cNvSpPr/>
          <p:nvPr/>
        </p:nvSpPr>
        <p:spPr>
          <a:xfrm>
            <a:off x="3120002" y="1738653"/>
            <a:ext cx="952499" cy="4404705"/>
          </a:xfrm>
          <a:prstGeom prst="rect">
            <a:avLst/>
          </a:prstGeom>
          <a:pattFill prst="ltUpDiag">
            <a:fgClr>
              <a:srgbClr val="004F8A"/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F7CF6-CAD6-400B-9525-359FEA3A39DC}"/>
              </a:ext>
            </a:extLst>
          </p:cNvPr>
          <p:cNvSpPr/>
          <p:nvPr/>
        </p:nvSpPr>
        <p:spPr>
          <a:xfrm>
            <a:off x="3120001" y="2256223"/>
            <a:ext cx="8420969" cy="335716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59851C-AA67-4E3D-A7CE-2CD57CEBD111}"/>
              </a:ext>
            </a:extLst>
          </p:cNvPr>
          <p:cNvSpPr txBox="1">
            <a:spLocks/>
          </p:cNvSpPr>
          <p:nvPr/>
        </p:nvSpPr>
        <p:spPr>
          <a:xfrm>
            <a:off x="3458510" y="2538534"/>
            <a:ext cx="7614868" cy="27317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出借人為賺取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出借收入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，</a:t>
            </a: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同意將有價證券出借予借券人，並收取擔保品，</a:t>
            </a: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依約定由借券人以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同種類、同數量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有價證券返還出借人之行為。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A821250C-9EA2-4279-A6A2-8AD737E43CCC}"/>
              </a:ext>
            </a:extLst>
          </p:cNvPr>
          <p:cNvGrpSpPr/>
          <p:nvPr/>
        </p:nvGrpSpPr>
        <p:grpSpPr>
          <a:xfrm>
            <a:off x="918721" y="3092734"/>
            <a:ext cx="1249771" cy="1140844"/>
            <a:chOff x="1168401" y="3632201"/>
            <a:chExt cx="346075" cy="315913"/>
          </a:xfrm>
        </p:grpSpPr>
        <p:sp>
          <p:nvSpPr>
            <p:cNvPr id="11" name="Freeform 124">
              <a:extLst>
                <a:ext uri="{FF2B5EF4-FFF2-40B4-BE49-F238E27FC236}">
                  <a16:creationId xmlns:a16="http://schemas.microsoft.com/office/drawing/2014/main" id="{F088CF93-2631-4F2F-9783-8AA60E8339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68401" y="3632201"/>
              <a:ext cx="346075" cy="315913"/>
            </a:xfrm>
            <a:custGeom>
              <a:avLst/>
              <a:gdLst>
                <a:gd name="T0" fmla="*/ 92 w 92"/>
                <a:gd name="T1" fmla="*/ 37 h 84"/>
                <a:gd name="T2" fmla="*/ 46 w 92"/>
                <a:gd name="T3" fmla="*/ 75 h 84"/>
                <a:gd name="T4" fmla="*/ 30 w 92"/>
                <a:gd name="T5" fmla="*/ 72 h 84"/>
                <a:gd name="T6" fmla="*/ 3 w 92"/>
                <a:gd name="T7" fmla="*/ 84 h 84"/>
                <a:gd name="T8" fmla="*/ 14 w 92"/>
                <a:gd name="T9" fmla="*/ 64 h 84"/>
                <a:gd name="T10" fmla="*/ 0 w 92"/>
                <a:gd name="T11" fmla="*/ 37 h 84"/>
                <a:gd name="T12" fmla="*/ 46 w 92"/>
                <a:gd name="T13" fmla="*/ 0 h 84"/>
                <a:gd name="T14" fmla="*/ 92 w 92"/>
                <a:gd name="T1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4">
                  <a:moveTo>
                    <a:pt x="92" y="37"/>
                  </a:moveTo>
                  <a:cubicBezTo>
                    <a:pt x="92" y="58"/>
                    <a:pt x="71" y="75"/>
                    <a:pt x="46" y="75"/>
                  </a:cubicBezTo>
                  <a:cubicBezTo>
                    <a:pt x="40" y="75"/>
                    <a:pt x="35" y="74"/>
                    <a:pt x="30" y="72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5" y="57"/>
                    <a:pt x="0" y="48"/>
                    <a:pt x="0" y="37"/>
                  </a:cubicBezTo>
                  <a:cubicBezTo>
                    <a:pt x="0" y="16"/>
                    <a:pt x="21" y="0"/>
                    <a:pt x="46" y="0"/>
                  </a:cubicBezTo>
                  <a:cubicBezTo>
                    <a:pt x="71" y="0"/>
                    <a:pt x="92" y="16"/>
                    <a:pt x="92" y="37"/>
                  </a:cubicBezTo>
                  <a:close/>
                </a:path>
              </a:pathLst>
            </a:custGeom>
            <a:noFill/>
            <a:ln w="3175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" name="Freeform 125">
              <a:extLst>
                <a:ext uri="{FF2B5EF4-FFF2-40B4-BE49-F238E27FC236}">
                  <a16:creationId xmlns:a16="http://schemas.microsoft.com/office/drawing/2014/main" id="{3120D163-2618-4AC2-8B87-3D4FBD8E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26" y="3736976"/>
              <a:ext cx="30163" cy="90488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" name="Line 126">
              <a:extLst>
                <a:ext uri="{FF2B5EF4-FFF2-40B4-BE49-F238E27FC236}">
                  <a16:creationId xmlns:a16="http://schemas.microsoft.com/office/drawing/2014/main" id="{50AB083F-6B69-40E3-AE58-A4523DC93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7626" y="3827463"/>
              <a:ext cx="60325" cy="0"/>
            </a:xfrm>
            <a:prstGeom prst="line">
              <a:avLst/>
            </a:prstGeom>
            <a:noFill/>
            <a:ln w="3175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" name="Freeform 127">
              <a:extLst>
                <a:ext uri="{FF2B5EF4-FFF2-40B4-BE49-F238E27FC236}">
                  <a16:creationId xmlns:a16="http://schemas.microsoft.com/office/drawing/2014/main" id="{97781CD6-EE4D-4669-86F0-502ABAA8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1" y="3684588"/>
              <a:ext cx="14288" cy="14288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0 w 4"/>
                <a:gd name="T9" fmla="*/ 2 h 4"/>
                <a:gd name="T10" fmla="*/ 2 w 4"/>
                <a:gd name="T11" fmla="*/ 0 h 4"/>
                <a:gd name="T12" fmla="*/ 2 w 4"/>
                <a:gd name="T13" fmla="*/ 0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noFill/>
            <a:ln w="31750" cap="flat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85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3151" y="1131400"/>
            <a:ext cx="11144213" cy="494381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4F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endParaRPr lang="en-US" altLang="zh-TW" sz="4000" b="1" dirty="0">
              <a:solidFill>
                <a:srgbClr val="004F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926122" y="153412"/>
            <a:ext cx="10214919" cy="836799"/>
          </a:xfrm>
        </p:spPr>
        <p:txBody>
          <a:bodyPr/>
          <a:lstStyle/>
          <a:p>
            <a:r>
              <a:rPr lang="zh-TW" altLang="en-US" dirty="0"/>
              <a:t>概念介紹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438110" y="1628865"/>
            <a:ext cx="2159426" cy="616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借券人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253563" y="1601921"/>
            <a:ext cx="1821341" cy="6169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出借人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462170" y="2278691"/>
            <a:ext cx="4125017" cy="6122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借貸標的 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還券時撥回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cxnSp>
        <p:nvCxnSpPr>
          <p:cNvPr id="10" name="直線單箭頭接點 9"/>
          <p:cNvCxnSpPr/>
          <p:nvPr/>
        </p:nvCxnSpPr>
        <p:spPr bwMode="auto">
          <a:xfrm>
            <a:off x="4987696" y="3185487"/>
            <a:ext cx="2415124" cy="0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Content Placeholder 7"/>
          <p:cNvSpPr txBox="1">
            <a:spLocks/>
          </p:cNvSpPr>
          <p:nvPr/>
        </p:nvSpPr>
        <p:spPr>
          <a:xfrm>
            <a:off x="4393352" y="3534933"/>
            <a:ext cx="4381338" cy="33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借券擔保品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還券時撥回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2" name="直線單箭頭接點 11"/>
          <p:cNvCxnSpPr/>
          <p:nvPr/>
        </p:nvCxnSpPr>
        <p:spPr bwMode="auto">
          <a:xfrm flipH="1">
            <a:off x="4320880" y="4403720"/>
            <a:ext cx="2385821" cy="10008"/>
          </a:xfrm>
          <a:prstGeom prst="straightConnector1">
            <a:avLst/>
          </a:prstGeom>
          <a:noFill/>
          <a:ln w="57150" cap="flat" cmpd="sng" algn="ctr">
            <a:solidFill>
              <a:srgbClr val="08C81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13" name="圖片 12" descr="💵 Banknote With &lt;strong&gt;Dollar&lt;/strong&gt; Sign Emoji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808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16" y="4181817"/>
            <a:ext cx="468377" cy="468377"/>
          </a:xfrm>
          <a:prstGeom prst="rect">
            <a:avLst/>
          </a:prstGeom>
        </p:spPr>
      </p:pic>
      <p:pic>
        <p:nvPicPr>
          <p:cNvPr id="14" name="圖片 13" descr="Stock Share &lt;strong&gt;Certificate&lt;/strong&gt; Line Icon, Outline Vector Sign, Linear Pictogram Isolated On White. Stock Vector - Illustration of isolated, investment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7" b="78194" l="16525" r="81261">
                        <a14:foregroundMark x1="56048" y1="30494" x2="56048" y2="30494"/>
                        <a14:foregroundMark x1="49915" y1="33901" x2="49915" y2="33901"/>
                        <a14:foregroundMark x1="49404" y1="39693" x2="49404" y2="39693"/>
                        <a14:foregroundMark x1="60988" y1="49063" x2="60988" y2="49063"/>
                        <a14:foregroundMark x1="60136" y1="52981" x2="60136" y2="52981"/>
                        <a14:foregroundMark x1="39693" y1="55707" x2="39693" y2="55707"/>
                        <a14:foregroundMark x1="50426" y1="59284" x2="50426" y2="59284"/>
                        <a14:foregroundMark x1="70698" y1="48211" x2="70698" y2="48211"/>
                        <a14:foregroundMark x1="28620" y1="48552" x2="28620" y2="48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78" y="3788156"/>
            <a:ext cx="921183" cy="92118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16" y="4515168"/>
            <a:ext cx="410317" cy="33775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73" y="4501890"/>
            <a:ext cx="409946" cy="337446"/>
          </a:xfrm>
          <a:prstGeom prst="rect">
            <a:avLst/>
          </a:prstGeom>
        </p:spPr>
      </p:pic>
      <p:grpSp>
        <p:nvGrpSpPr>
          <p:cNvPr id="19" name="Group 328">
            <a:extLst>
              <a:ext uri="{FF2B5EF4-FFF2-40B4-BE49-F238E27FC236}">
                <a16:creationId xmlns:a16="http://schemas.microsoft.com/office/drawing/2014/main" id="{29DDB173-9394-4B5A-9376-1D24E0A0FF8A}"/>
              </a:ext>
            </a:extLst>
          </p:cNvPr>
          <p:cNvGrpSpPr/>
          <p:nvPr/>
        </p:nvGrpSpPr>
        <p:grpSpPr>
          <a:xfrm>
            <a:off x="2111004" y="3086841"/>
            <a:ext cx="1705872" cy="1625626"/>
            <a:chOff x="6350" y="3244331"/>
            <a:chExt cx="4978400" cy="3610495"/>
          </a:xfrm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C2F5ADA-9EDE-4285-B8C0-E2A4753A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524376"/>
              <a:ext cx="4438650" cy="2330450"/>
            </a:xfrm>
            <a:custGeom>
              <a:avLst/>
              <a:gdLst>
                <a:gd name="T0" fmla="*/ 0 w 1910"/>
                <a:gd name="T1" fmla="*/ 597 h 1003"/>
                <a:gd name="T2" fmla="*/ 763 w 1910"/>
                <a:gd name="T3" fmla="*/ 171 h 1003"/>
                <a:gd name="T4" fmla="*/ 1876 w 1910"/>
                <a:gd name="T5" fmla="*/ 0 h 1003"/>
                <a:gd name="T6" fmla="*/ 1910 w 1910"/>
                <a:gd name="T7" fmla="*/ 73 h 1003"/>
                <a:gd name="T8" fmla="*/ 1307 w 1910"/>
                <a:gd name="T9" fmla="*/ 345 h 1003"/>
                <a:gd name="T10" fmla="*/ 786 w 1910"/>
                <a:gd name="T11" fmla="*/ 1003 h 1003"/>
                <a:gd name="T12" fmla="*/ 117 w 1910"/>
                <a:gd name="T13" fmla="*/ 1003 h 1003"/>
                <a:gd name="T14" fmla="*/ 216 w 1910"/>
                <a:gd name="T15" fmla="*/ 709 h 1003"/>
                <a:gd name="T16" fmla="*/ 0 w 1910"/>
                <a:gd name="T17" fmla="*/ 748 h 1003"/>
                <a:gd name="T18" fmla="*/ 0 w 1910"/>
                <a:gd name="T19" fmla="*/ 597 h 1003"/>
                <a:gd name="connsiteX0" fmla="*/ 0 w 10000"/>
                <a:gd name="connsiteY0" fmla="*/ 5952 h 10000"/>
                <a:gd name="connsiteX1" fmla="*/ 3995 w 10000"/>
                <a:gd name="connsiteY1" fmla="*/ 1705 h 10000"/>
                <a:gd name="connsiteX2" fmla="*/ 9822 w 10000"/>
                <a:gd name="connsiteY2" fmla="*/ 0 h 10000"/>
                <a:gd name="connsiteX3" fmla="*/ 10000 w 10000"/>
                <a:gd name="connsiteY3" fmla="*/ 728 h 10000"/>
                <a:gd name="connsiteX4" fmla="*/ 6843 w 10000"/>
                <a:gd name="connsiteY4" fmla="*/ 3440 h 10000"/>
                <a:gd name="connsiteX5" fmla="*/ 4115 w 10000"/>
                <a:gd name="connsiteY5" fmla="*/ 10000 h 10000"/>
                <a:gd name="connsiteX6" fmla="*/ 613 w 10000"/>
                <a:gd name="connsiteY6" fmla="*/ 10000 h 10000"/>
                <a:gd name="connsiteX7" fmla="*/ 1131 w 10000"/>
                <a:gd name="connsiteY7" fmla="*/ 7069 h 10000"/>
                <a:gd name="connsiteX8" fmla="*/ 0 w 10000"/>
                <a:gd name="connsiteY8" fmla="*/ 7458 h 10000"/>
                <a:gd name="connsiteX9" fmla="*/ 0 w 10000"/>
                <a:gd name="connsiteY9" fmla="*/ 595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0" y="5952"/>
                  </a:moveTo>
                  <a:cubicBezTo>
                    <a:pt x="0" y="5952"/>
                    <a:pt x="1157" y="2084"/>
                    <a:pt x="3995" y="1705"/>
                  </a:cubicBezTo>
                  <a:cubicBezTo>
                    <a:pt x="6440" y="1376"/>
                    <a:pt x="7869" y="2333"/>
                    <a:pt x="9822" y="0"/>
                  </a:cubicBezTo>
                  <a:lnTo>
                    <a:pt x="10000" y="728"/>
                  </a:lnTo>
                  <a:cubicBezTo>
                    <a:pt x="10000" y="728"/>
                    <a:pt x="8948" y="2841"/>
                    <a:pt x="6843" y="3440"/>
                  </a:cubicBezTo>
                  <a:cubicBezTo>
                    <a:pt x="4738" y="4028"/>
                    <a:pt x="4115" y="10000"/>
                    <a:pt x="4115" y="10000"/>
                  </a:cubicBezTo>
                  <a:lnTo>
                    <a:pt x="613" y="10000"/>
                  </a:lnTo>
                  <a:cubicBezTo>
                    <a:pt x="613" y="10000"/>
                    <a:pt x="1047" y="7767"/>
                    <a:pt x="1131" y="7069"/>
                  </a:cubicBezTo>
                  <a:cubicBezTo>
                    <a:pt x="1160" y="6747"/>
                    <a:pt x="995" y="5234"/>
                    <a:pt x="0" y="7458"/>
                  </a:cubicBezTo>
                  <a:lnTo>
                    <a:pt x="0" y="5952"/>
                  </a:lnTo>
                  <a:close/>
                </a:path>
              </a:pathLst>
            </a:custGeom>
            <a:solidFill>
              <a:srgbClr val="EC7474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91BB757-6F47-4737-8EB7-DB67EA1D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83" y="3244331"/>
              <a:ext cx="984862" cy="1411732"/>
            </a:xfrm>
            <a:custGeom>
              <a:avLst/>
              <a:gdLst>
                <a:gd name="T0" fmla="*/ 365 w 479"/>
                <a:gd name="T1" fmla="*/ 168 h 640"/>
                <a:gd name="T2" fmla="*/ 210 w 479"/>
                <a:gd name="T3" fmla="*/ 640 h 640"/>
                <a:gd name="T4" fmla="*/ 148 w 479"/>
                <a:gd name="T5" fmla="*/ 589 h 640"/>
                <a:gd name="T6" fmla="*/ 27 w 479"/>
                <a:gd name="T7" fmla="*/ 418 h 640"/>
                <a:gd name="T8" fmla="*/ 13 w 479"/>
                <a:gd name="T9" fmla="*/ 382 h 640"/>
                <a:gd name="T10" fmla="*/ 8 w 479"/>
                <a:gd name="T11" fmla="*/ 292 h 640"/>
                <a:gd name="T12" fmla="*/ 8 w 479"/>
                <a:gd name="T13" fmla="*/ 292 h 640"/>
                <a:gd name="T14" fmla="*/ 137 w 479"/>
                <a:gd name="T15" fmla="*/ 149 h 640"/>
                <a:gd name="T16" fmla="*/ 255 w 479"/>
                <a:gd name="T17" fmla="*/ 106 h 640"/>
                <a:gd name="T18" fmla="*/ 398 w 479"/>
                <a:gd name="T19" fmla="*/ 44 h 640"/>
                <a:gd name="T20" fmla="*/ 365 w 479"/>
                <a:gd name="T21" fmla="*/ 168 h 640"/>
                <a:gd name="connsiteX0" fmla="*/ 7555 w 8850"/>
                <a:gd name="connsiteY0" fmla="*/ 2105 h 9480"/>
                <a:gd name="connsiteX1" fmla="*/ 4319 w 8850"/>
                <a:gd name="connsiteY1" fmla="*/ 9480 h 9480"/>
                <a:gd name="connsiteX2" fmla="*/ 3025 w 8850"/>
                <a:gd name="connsiteY2" fmla="*/ 8683 h 9480"/>
                <a:gd name="connsiteX3" fmla="*/ 499 w 8850"/>
                <a:gd name="connsiteY3" fmla="*/ 6011 h 9480"/>
                <a:gd name="connsiteX4" fmla="*/ 206 w 8850"/>
                <a:gd name="connsiteY4" fmla="*/ 5449 h 9480"/>
                <a:gd name="connsiteX5" fmla="*/ 102 w 8850"/>
                <a:gd name="connsiteY5" fmla="*/ 4043 h 9480"/>
                <a:gd name="connsiteX6" fmla="*/ 102 w 8850"/>
                <a:gd name="connsiteY6" fmla="*/ 4043 h 9480"/>
                <a:gd name="connsiteX7" fmla="*/ 2795 w 8850"/>
                <a:gd name="connsiteY7" fmla="*/ 1808 h 9480"/>
                <a:gd name="connsiteX8" fmla="*/ 5259 w 8850"/>
                <a:gd name="connsiteY8" fmla="*/ 1136 h 9480"/>
                <a:gd name="connsiteX9" fmla="*/ 8244 w 8850"/>
                <a:gd name="connsiteY9" fmla="*/ 168 h 9480"/>
                <a:gd name="connsiteX10" fmla="*/ 7555 w 8850"/>
                <a:gd name="connsiteY10" fmla="*/ 2105 h 9480"/>
                <a:gd name="connsiteX0" fmla="*/ 8537 w 10000"/>
                <a:gd name="connsiteY0" fmla="*/ 2220 h 10000"/>
                <a:gd name="connsiteX1" fmla="*/ 5721 w 10000"/>
                <a:gd name="connsiteY1" fmla="*/ 8140 h 10000"/>
                <a:gd name="connsiteX2" fmla="*/ 4880 w 10000"/>
                <a:gd name="connsiteY2" fmla="*/ 10000 h 10000"/>
                <a:gd name="connsiteX3" fmla="*/ 3418 w 10000"/>
                <a:gd name="connsiteY3" fmla="*/ 9159 h 10000"/>
                <a:gd name="connsiteX4" fmla="*/ 564 w 10000"/>
                <a:gd name="connsiteY4" fmla="*/ 6341 h 10000"/>
                <a:gd name="connsiteX5" fmla="*/ 233 w 10000"/>
                <a:gd name="connsiteY5" fmla="*/ 5748 h 10000"/>
                <a:gd name="connsiteX6" fmla="*/ 115 w 10000"/>
                <a:gd name="connsiteY6" fmla="*/ 4265 h 10000"/>
                <a:gd name="connsiteX7" fmla="*/ 115 w 10000"/>
                <a:gd name="connsiteY7" fmla="*/ 4265 h 10000"/>
                <a:gd name="connsiteX8" fmla="*/ 3158 w 10000"/>
                <a:gd name="connsiteY8" fmla="*/ 1907 h 10000"/>
                <a:gd name="connsiteX9" fmla="*/ 5942 w 10000"/>
                <a:gd name="connsiteY9" fmla="*/ 1198 h 10000"/>
                <a:gd name="connsiteX10" fmla="*/ 9315 w 10000"/>
                <a:gd name="connsiteY10" fmla="*/ 177 h 10000"/>
                <a:gd name="connsiteX11" fmla="*/ 8537 w 10000"/>
                <a:gd name="connsiteY11" fmla="*/ 2220 h 10000"/>
                <a:gd name="connsiteX0" fmla="*/ 8537 w 10000"/>
                <a:gd name="connsiteY0" fmla="*/ 2220 h 10022"/>
                <a:gd name="connsiteX1" fmla="*/ 6543 w 10000"/>
                <a:gd name="connsiteY1" fmla="*/ 8461 h 10022"/>
                <a:gd name="connsiteX2" fmla="*/ 4880 w 10000"/>
                <a:gd name="connsiteY2" fmla="*/ 10000 h 10022"/>
                <a:gd name="connsiteX3" fmla="*/ 3418 w 10000"/>
                <a:gd name="connsiteY3" fmla="*/ 9159 h 10022"/>
                <a:gd name="connsiteX4" fmla="*/ 564 w 10000"/>
                <a:gd name="connsiteY4" fmla="*/ 6341 h 10022"/>
                <a:gd name="connsiteX5" fmla="*/ 233 w 10000"/>
                <a:gd name="connsiteY5" fmla="*/ 5748 h 10022"/>
                <a:gd name="connsiteX6" fmla="*/ 115 w 10000"/>
                <a:gd name="connsiteY6" fmla="*/ 4265 h 10022"/>
                <a:gd name="connsiteX7" fmla="*/ 115 w 10000"/>
                <a:gd name="connsiteY7" fmla="*/ 4265 h 10022"/>
                <a:gd name="connsiteX8" fmla="*/ 3158 w 10000"/>
                <a:gd name="connsiteY8" fmla="*/ 1907 h 10022"/>
                <a:gd name="connsiteX9" fmla="*/ 5942 w 10000"/>
                <a:gd name="connsiteY9" fmla="*/ 1198 h 10022"/>
                <a:gd name="connsiteX10" fmla="*/ 9315 w 10000"/>
                <a:gd name="connsiteY10" fmla="*/ 177 h 10022"/>
                <a:gd name="connsiteX11" fmla="*/ 8537 w 10000"/>
                <a:gd name="connsiteY11" fmla="*/ 2220 h 1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22">
                  <a:moveTo>
                    <a:pt x="8537" y="2220"/>
                  </a:moveTo>
                  <a:lnTo>
                    <a:pt x="6543" y="8461"/>
                  </a:lnTo>
                  <a:cubicBezTo>
                    <a:pt x="5989" y="8974"/>
                    <a:pt x="5401" y="9884"/>
                    <a:pt x="4880" y="10000"/>
                  </a:cubicBezTo>
                  <a:cubicBezTo>
                    <a:pt x="4359" y="10116"/>
                    <a:pt x="4138" y="9769"/>
                    <a:pt x="3418" y="9159"/>
                  </a:cubicBezTo>
                  <a:cubicBezTo>
                    <a:pt x="2698" y="8550"/>
                    <a:pt x="1130" y="7445"/>
                    <a:pt x="564" y="6341"/>
                  </a:cubicBezTo>
                  <a:lnTo>
                    <a:pt x="233" y="5748"/>
                  </a:lnTo>
                  <a:cubicBezTo>
                    <a:pt x="-26" y="5270"/>
                    <a:pt x="-73" y="4758"/>
                    <a:pt x="115" y="4265"/>
                  </a:cubicBezTo>
                  <a:lnTo>
                    <a:pt x="115" y="4265"/>
                  </a:lnTo>
                  <a:cubicBezTo>
                    <a:pt x="493" y="3176"/>
                    <a:pt x="1625" y="2287"/>
                    <a:pt x="3158" y="1907"/>
                  </a:cubicBezTo>
                  <a:lnTo>
                    <a:pt x="5942" y="1198"/>
                  </a:lnTo>
                  <a:cubicBezTo>
                    <a:pt x="5942" y="1198"/>
                    <a:pt x="7782" y="-549"/>
                    <a:pt x="9315" y="177"/>
                  </a:cubicBezTo>
                  <a:cubicBezTo>
                    <a:pt x="11226" y="1083"/>
                    <a:pt x="8537" y="2220"/>
                    <a:pt x="8537" y="222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3C33D32-A095-4AB3-AC5C-54866712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189538"/>
              <a:ext cx="574675" cy="1466850"/>
            </a:xfrm>
            <a:custGeom>
              <a:avLst/>
              <a:gdLst>
                <a:gd name="T0" fmla="*/ 92 w 247"/>
                <a:gd name="T1" fmla="*/ 50 h 632"/>
                <a:gd name="T2" fmla="*/ 77 w 247"/>
                <a:gd name="T3" fmla="*/ 101 h 632"/>
                <a:gd name="T4" fmla="*/ 146 w 247"/>
                <a:gd name="T5" fmla="*/ 262 h 632"/>
                <a:gd name="T6" fmla="*/ 232 w 247"/>
                <a:gd name="T7" fmla="*/ 563 h 632"/>
                <a:gd name="T8" fmla="*/ 247 w 247"/>
                <a:gd name="T9" fmla="*/ 632 h 632"/>
                <a:gd name="T10" fmla="*/ 117 w 247"/>
                <a:gd name="T11" fmla="*/ 632 h 632"/>
                <a:gd name="T12" fmla="*/ 64 w 247"/>
                <a:gd name="T13" fmla="*/ 365 h 632"/>
                <a:gd name="T14" fmla="*/ 38 w 247"/>
                <a:gd name="T15" fmla="*/ 108 h 632"/>
                <a:gd name="T16" fmla="*/ 0 w 247"/>
                <a:gd name="T17" fmla="*/ 75 h 632"/>
                <a:gd name="T18" fmla="*/ 54 w 247"/>
                <a:gd name="T19" fmla="*/ 0 h 632"/>
                <a:gd name="T20" fmla="*/ 92 w 247"/>
                <a:gd name="T21" fmla="*/ 5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632">
                  <a:moveTo>
                    <a:pt x="92" y="50"/>
                  </a:move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148" y="208"/>
                    <a:pt x="146" y="262"/>
                  </a:cubicBezTo>
                  <a:cubicBezTo>
                    <a:pt x="145" y="315"/>
                    <a:pt x="132" y="495"/>
                    <a:pt x="232" y="563"/>
                  </a:cubicBezTo>
                  <a:cubicBezTo>
                    <a:pt x="247" y="632"/>
                    <a:pt x="247" y="632"/>
                    <a:pt x="247" y="632"/>
                  </a:cubicBezTo>
                  <a:cubicBezTo>
                    <a:pt x="117" y="632"/>
                    <a:pt x="117" y="632"/>
                    <a:pt x="117" y="632"/>
                  </a:cubicBezTo>
                  <a:cubicBezTo>
                    <a:pt x="117" y="632"/>
                    <a:pt x="26" y="523"/>
                    <a:pt x="64" y="365"/>
                  </a:cubicBezTo>
                  <a:cubicBezTo>
                    <a:pt x="103" y="207"/>
                    <a:pt x="38" y="108"/>
                    <a:pt x="38" y="10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92" y="50"/>
                  </a:lnTo>
                  <a:close/>
                </a:path>
              </a:pathLst>
            </a:custGeom>
            <a:solidFill>
              <a:srgbClr val="EC7474">
                <a:lumMod val="75000"/>
              </a:srgb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7501133-655E-4E9C-97AA-BE28A4D0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4833938"/>
              <a:ext cx="881063" cy="628650"/>
            </a:xfrm>
            <a:custGeom>
              <a:avLst/>
              <a:gdLst>
                <a:gd name="T0" fmla="*/ 251 w 379"/>
                <a:gd name="T1" fmla="*/ 153 h 271"/>
                <a:gd name="T2" fmla="*/ 166 w 379"/>
                <a:gd name="T3" fmla="*/ 271 h 271"/>
                <a:gd name="T4" fmla="*/ 10 w 379"/>
                <a:gd name="T5" fmla="*/ 132 h 271"/>
                <a:gd name="T6" fmla="*/ 90 w 379"/>
                <a:gd name="T7" fmla="*/ 22 h 271"/>
                <a:gd name="T8" fmla="*/ 275 w 379"/>
                <a:gd name="T9" fmla="*/ 0 h 271"/>
                <a:gd name="T10" fmla="*/ 377 w 379"/>
                <a:gd name="T11" fmla="*/ 125 h 271"/>
                <a:gd name="T12" fmla="*/ 305 w 379"/>
                <a:gd name="T13" fmla="*/ 224 h 271"/>
                <a:gd name="T14" fmla="*/ 251 w 379"/>
                <a:gd name="T15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71">
                  <a:moveTo>
                    <a:pt x="251" y="153"/>
                  </a:moveTo>
                  <a:cubicBezTo>
                    <a:pt x="166" y="271"/>
                    <a:pt x="166" y="271"/>
                    <a:pt x="166" y="271"/>
                  </a:cubicBezTo>
                  <a:cubicBezTo>
                    <a:pt x="166" y="271"/>
                    <a:pt x="0" y="192"/>
                    <a:pt x="10" y="132"/>
                  </a:cubicBezTo>
                  <a:cubicBezTo>
                    <a:pt x="20" y="71"/>
                    <a:pt x="90" y="22"/>
                    <a:pt x="90" y="22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79" y="81"/>
                    <a:pt x="377" y="125"/>
                  </a:cubicBezTo>
                  <a:cubicBezTo>
                    <a:pt x="375" y="179"/>
                    <a:pt x="305" y="224"/>
                    <a:pt x="305" y="224"/>
                  </a:cubicBezTo>
                  <a:lnTo>
                    <a:pt x="251" y="153"/>
                  </a:lnTo>
                  <a:close/>
                </a:path>
              </a:pathLst>
            </a:custGeom>
            <a:solidFill>
              <a:srgbClr val="EC7474">
                <a:lumMod val="60000"/>
                <a:lumOff val="40000"/>
              </a:srgb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E7E958E-AEB2-49CD-8DBB-CC7922B4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3557588"/>
              <a:ext cx="927100" cy="1712913"/>
            </a:xfrm>
            <a:custGeom>
              <a:avLst/>
              <a:gdLst>
                <a:gd name="T0" fmla="*/ 388 w 399"/>
                <a:gd name="T1" fmla="*/ 234 h 738"/>
                <a:gd name="T2" fmla="*/ 362 w 399"/>
                <a:gd name="T3" fmla="*/ 256 h 738"/>
                <a:gd name="T4" fmla="*/ 399 w 399"/>
                <a:gd name="T5" fmla="*/ 375 h 738"/>
                <a:gd name="T6" fmla="*/ 264 w 399"/>
                <a:gd name="T7" fmla="*/ 450 h 738"/>
                <a:gd name="T8" fmla="*/ 238 w 399"/>
                <a:gd name="T9" fmla="*/ 589 h 738"/>
                <a:gd name="T10" fmla="*/ 266 w 399"/>
                <a:gd name="T11" fmla="*/ 657 h 738"/>
                <a:gd name="T12" fmla="*/ 168 w 399"/>
                <a:gd name="T13" fmla="*/ 729 h 738"/>
                <a:gd name="T14" fmla="*/ 36 w 399"/>
                <a:gd name="T15" fmla="*/ 625 h 738"/>
                <a:gd name="T16" fmla="*/ 121 w 399"/>
                <a:gd name="T17" fmla="*/ 441 h 738"/>
                <a:gd name="T18" fmla="*/ 72 w 399"/>
                <a:gd name="T19" fmla="*/ 380 h 738"/>
                <a:gd name="T20" fmla="*/ 34 w 399"/>
                <a:gd name="T21" fmla="*/ 371 h 738"/>
                <a:gd name="T22" fmla="*/ 34 w 399"/>
                <a:gd name="T23" fmla="*/ 292 h 738"/>
                <a:gd name="T24" fmla="*/ 66 w 399"/>
                <a:gd name="T25" fmla="*/ 316 h 738"/>
                <a:gd name="T26" fmla="*/ 34 w 399"/>
                <a:gd name="T27" fmla="*/ 183 h 738"/>
                <a:gd name="T28" fmla="*/ 73 w 399"/>
                <a:gd name="T29" fmla="*/ 97 h 738"/>
                <a:gd name="T30" fmla="*/ 261 w 399"/>
                <a:gd name="T31" fmla="*/ 0 h 738"/>
                <a:gd name="T32" fmla="*/ 388 w 399"/>
                <a:gd name="T33" fmla="*/ 23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738">
                  <a:moveTo>
                    <a:pt x="388" y="234"/>
                  </a:moveTo>
                  <a:cubicBezTo>
                    <a:pt x="362" y="256"/>
                    <a:pt x="362" y="256"/>
                    <a:pt x="362" y="256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264" y="450"/>
                    <a:pt x="264" y="450"/>
                    <a:pt x="264" y="450"/>
                  </a:cubicBezTo>
                  <a:cubicBezTo>
                    <a:pt x="238" y="589"/>
                    <a:pt x="238" y="589"/>
                    <a:pt x="238" y="589"/>
                  </a:cubicBezTo>
                  <a:cubicBezTo>
                    <a:pt x="266" y="657"/>
                    <a:pt x="266" y="657"/>
                    <a:pt x="266" y="657"/>
                  </a:cubicBezTo>
                  <a:cubicBezTo>
                    <a:pt x="266" y="657"/>
                    <a:pt x="243" y="719"/>
                    <a:pt x="168" y="729"/>
                  </a:cubicBezTo>
                  <a:cubicBezTo>
                    <a:pt x="93" y="738"/>
                    <a:pt x="21" y="663"/>
                    <a:pt x="36" y="625"/>
                  </a:cubicBezTo>
                  <a:cubicBezTo>
                    <a:pt x="121" y="441"/>
                    <a:pt x="121" y="441"/>
                    <a:pt x="121" y="441"/>
                  </a:cubicBezTo>
                  <a:cubicBezTo>
                    <a:pt x="72" y="380"/>
                    <a:pt x="72" y="380"/>
                    <a:pt x="72" y="380"/>
                  </a:cubicBezTo>
                  <a:cubicBezTo>
                    <a:pt x="72" y="380"/>
                    <a:pt x="64" y="401"/>
                    <a:pt x="34" y="371"/>
                  </a:cubicBezTo>
                  <a:cubicBezTo>
                    <a:pt x="4" y="341"/>
                    <a:pt x="0" y="307"/>
                    <a:pt x="34" y="29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25" y="149"/>
                    <a:pt x="41" y="113"/>
                    <a:pt x="73" y="97"/>
                  </a:cubicBezTo>
                  <a:cubicBezTo>
                    <a:pt x="261" y="0"/>
                    <a:pt x="261" y="0"/>
                    <a:pt x="261" y="0"/>
                  </a:cubicBezTo>
                  <a:lnTo>
                    <a:pt x="388" y="234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4D0FD3D8-5696-436A-BB44-B8261EF1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56088"/>
              <a:ext cx="230188" cy="268288"/>
            </a:xfrm>
            <a:custGeom>
              <a:avLst/>
              <a:gdLst>
                <a:gd name="T0" fmla="*/ 0 w 99"/>
                <a:gd name="T1" fmla="*/ 116 h 116"/>
                <a:gd name="T2" fmla="*/ 46 w 99"/>
                <a:gd name="T3" fmla="*/ 29 h 116"/>
                <a:gd name="T4" fmla="*/ 89 w 99"/>
                <a:gd name="T5" fmla="*/ 29 h 116"/>
                <a:gd name="T6" fmla="*/ 57 w 99"/>
                <a:gd name="T7" fmla="*/ 97 h 116"/>
                <a:gd name="T8" fmla="*/ 0 w 9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6">
                  <a:moveTo>
                    <a:pt x="0" y="116"/>
                  </a:moveTo>
                  <a:cubicBezTo>
                    <a:pt x="0" y="116"/>
                    <a:pt x="6" y="57"/>
                    <a:pt x="46" y="29"/>
                  </a:cubicBezTo>
                  <a:cubicBezTo>
                    <a:pt x="86" y="0"/>
                    <a:pt x="99" y="2"/>
                    <a:pt x="89" y="29"/>
                  </a:cubicBezTo>
                  <a:cubicBezTo>
                    <a:pt x="79" y="55"/>
                    <a:pt x="57" y="97"/>
                    <a:pt x="57" y="97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74736B0-B360-405B-BB67-7B9982A0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62438"/>
              <a:ext cx="619125" cy="431800"/>
            </a:xfrm>
            <a:custGeom>
              <a:avLst/>
              <a:gdLst>
                <a:gd name="T0" fmla="*/ 0 w 266"/>
                <a:gd name="T1" fmla="*/ 113 h 186"/>
                <a:gd name="T2" fmla="*/ 118 w 266"/>
                <a:gd name="T3" fmla="*/ 44 h 186"/>
                <a:gd name="T4" fmla="*/ 253 w 266"/>
                <a:gd name="T5" fmla="*/ 21 h 186"/>
                <a:gd name="T6" fmla="*/ 184 w 266"/>
                <a:gd name="T7" fmla="*/ 123 h 186"/>
                <a:gd name="T8" fmla="*/ 34 w 266"/>
                <a:gd name="T9" fmla="*/ 186 h 186"/>
                <a:gd name="T10" fmla="*/ 0 w 266"/>
                <a:gd name="T11" fmla="*/ 11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86">
                  <a:moveTo>
                    <a:pt x="0" y="113"/>
                  </a:moveTo>
                  <a:cubicBezTo>
                    <a:pt x="0" y="113"/>
                    <a:pt x="8" y="58"/>
                    <a:pt x="118" y="44"/>
                  </a:cubicBezTo>
                  <a:cubicBezTo>
                    <a:pt x="227" y="31"/>
                    <a:pt x="229" y="0"/>
                    <a:pt x="253" y="21"/>
                  </a:cubicBezTo>
                  <a:cubicBezTo>
                    <a:pt x="266" y="34"/>
                    <a:pt x="232" y="76"/>
                    <a:pt x="184" y="123"/>
                  </a:cubicBezTo>
                  <a:cubicBezTo>
                    <a:pt x="119" y="186"/>
                    <a:pt x="34" y="186"/>
                    <a:pt x="34" y="186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</p:grpSp>
      <p:grpSp>
        <p:nvGrpSpPr>
          <p:cNvPr id="27" name="Group 328">
            <a:extLst>
              <a:ext uri="{FF2B5EF4-FFF2-40B4-BE49-F238E27FC236}">
                <a16:creationId xmlns:a16="http://schemas.microsoft.com/office/drawing/2014/main" id="{29DDB173-9394-4B5A-9376-1D24E0A0FF8A}"/>
              </a:ext>
            </a:extLst>
          </p:cNvPr>
          <p:cNvGrpSpPr/>
          <p:nvPr/>
        </p:nvGrpSpPr>
        <p:grpSpPr>
          <a:xfrm flipH="1">
            <a:off x="8437046" y="3464980"/>
            <a:ext cx="1705872" cy="1625626"/>
            <a:chOff x="6350" y="3244331"/>
            <a:chExt cx="4978400" cy="3610495"/>
          </a:xfrm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C2F5ADA-9EDE-4285-B8C0-E2A4753A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524376"/>
              <a:ext cx="4438650" cy="2330450"/>
            </a:xfrm>
            <a:custGeom>
              <a:avLst/>
              <a:gdLst>
                <a:gd name="T0" fmla="*/ 0 w 1910"/>
                <a:gd name="T1" fmla="*/ 597 h 1003"/>
                <a:gd name="T2" fmla="*/ 763 w 1910"/>
                <a:gd name="T3" fmla="*/ 171 h 1003"/>
                <a:gd name="T4" fmla="*/ 1876 w 1910"/>
                <a:gd name="T5" fmla="*/ 0 h 1003"/>
                <a:gd name="T6" fmla="*/ 1910 w 1910"/>
                <a:gd name="T7" fmla="*/ 73 h 1003"/>
                <a:gd name="T8" fmla="*/ 1307 w 1910"/>
                <a:gd name="T9" fmla="*/ 345 h 1003"/>
                <a:gd name="T10" fmla="*/ 786 w 1910"/>
                <a:gd name="T11" fmla="*/ 1003 h 1003"/>
                <a:gd name="T12" fmla="*/ 117 w 1910"/>
                <a:gd name="T13" fmla="*/ 1003 h 1003"/>
                <a:gd name="T14" fmla="*/ 216 w 1910"/>
                <a:gd name="T15" fmla="*/ 709 h 1003"/>
                <a:gd name="T16" fmla="*/ 0 w 1910"/>
                <a:gd name="T17" fmla="*/ 748 h 1003"/>
                <a:gd name="T18" fmla="*/ 0 w 1910"/>
                <a:gd name="T19" fmla="*/ 597 h 1003"/>
                <a:gd name="connsiteX0" fmla="*/ 0 w 10000"/>
                <a:gd name="connsiteY0" fmla="*/ 5952 h 10000"/>
                <a:gd name="connsiteX1" fmla="*/ 3995 w 10000"/>
                <a:gd name="connsiteY1" fmla="*/ 1705 h 10000"/>
                <a:gd name="connsiteX2" fmla="*/ 9822 w 10000"/>
                <a:gd name="connsiteY2" fmla="*/ 0 h 10000"/>
                <a:gd name="connsiteX3" fmla="*/ 10000 w 10000"/>
                <a:gd name="connsiteY3" fmla="*/ 728 h 10000"/>
                <a:gd name="connsiteX4" fmla="*/ 6843 w 10000"/>
                <a:gd name="connsiteY4" fmla="*/ 3440 h 10000"/>
                <a:gd name="connsiteX5" fmla="*/ 4115 w 10000"/>
                <a:gd name="connsiteY5" fmla="*/ 10000 h 10000"/>
                <a:gd name="connsiteX6" fmla="*/ 613 w 10000"/>
                <a:gd name="connsiteY6" fmla="*/ 10000 h 10000"/>
                <a:gd name="connsiteX7" fmla="*/ 1131 w 10000"/>
                <a:gd name="connsiteY7" fmla="*/ 7069 h 10000"/>
                <a:gd name="connsiteX8" fmla="*/ 0 w 10000"/>
                <a:gd name="connsiteY8" fmla="*/ 7458 h 10000"/>
                <a:gd name="connsiteX9" fmla="*/ 0 w 10000"/>
                <a:gd name="connsiteY9" fmla="*/ 595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0" y="5952"/>
                  </a:moveTo>
                  <a:cubicBezTo>
                    <a:pt x="0" y="5952"/>
                    <a:pt x="1157" y="2084"/>
                    <a:pt x="3995" y="1705"/>
                  </a:cubicBezTo>
                  <a:cubicBezTo>
                    <a:pt x="6440" y="1376"/>
                    <a:pt x="7869" y="2333"/>
                    <a:pt x="9822" y="0"/>
                  </a:cubicBezTo>
                  <a:lnTo>
                    <a:pt x="10000" y="728"/>
                  </a:lnTo>
                  <a:cubicBezTo>
                    <a:pt x="10000" y="728"/>
                    <a:pt x="8948" y="2841"/>
                    <a:pt x="6843" y="3440"/>
                  </a:cubicBezTo>
                  <a:cubicBezTo>
                    <a:pt x="4738" y="4028"/>
                    <a:pt x="4115" y="10000"/>
                    <a:pt x="4115" y="10000"/>
                  </a:cubicBezTo>
                  <a:lnTo>
                    <a:pt x="613" y="10000"/>
                  </a:lnTo>
                  <a:cubicBezTo>
                    <a:pt x="613" y="10000"/>
                    <a:pt x="1047" y="7767"/>
                    <a:pt x="1131" y="7069"/>
                  </a:cubicBezTo>
                  <a:cubicBezTo>
                    <a:pt x="1160" y="6747"/>
                    <a:pt x="995" y="5234"/>
                    <a:pt x="0" y="7458"/>
                  </a:cubicBezTo>
                  <a:lnTo>
                    <a:pt x="0" y="5952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191BB757-6F47-4737-8EB7-DB67EA1D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83" y="3244331"/>
              <a:ext cx="984862" cy="1411732"/>
            </a:xfrm>
            <a:custGeom>
              <a:avLst/>
              <a:gdLst>
                <a:gd name="T0" fmla="*/ 365 w 479"/>
                <a:gd name="T1" fmla="*/ 168 h 640"/>
                <a:gd name="T2" fmla="*/ 210 w 479"/>
                <a:gd name="T3" fmla="*/ 640 h 640"/>
                <a:gd name="T4" fmla="*/ 148 w 479"/>
                <a:gd name="T5" fmla="*/ 589 h 640"/>
                <a:gd name="T6" fmla="*/ 27 w 479"/>
                <a:gd name="T7" fmla="*/ 418 h 640"/>
                <a:gd name="T8" fmla="*/ 13 w 479"/>
                <a:gd name="T9" fmla="*/ 382 h 640"/>
                <a:gd name="T10" fmla="*/ 8 w 479"/>
                <a:gd name="T11" fmla="*/ 292 h 640"/>
                <a:gd name="T12" fmla="*/ 8 w 479"/>
                <a:gd name="T13" fmla="*/ 292 h 640"/>
                <a:gd name="T14" fmla="*/ 137 w 479"/>
                <a:gd name="T15" fmla="*/ 149 h 640"/>
                <a:gd name="T16" fmla="*/ 255 w 479"/>
                <a:gd name="T17" fmla="*/ 106 h 640"/>
                <a:gd name="T18" fmla="*/ 398 w 479"/>
                <a:gd name="T19" fmla="*/ 44 h 640"/>
                <a:gd name="T20" fmla="*/ 365 w 479"/>
                <a:gd name="T21" fmla="*/ 168 h 640"/>
                <a:gd name="connsiteX0" fmla="*/ 7555 w 8850"/>
                <a:gd name="connsiteY0" fmla="*/ 2105 h 9480"/>
                <a:gd name="connsiteX1" fmla="*/ 4319 w 8850"/>
                <a:gd name="connsiteY1" fmla="*/ 9480 h 9480"/>
                <a:gd name="connsiteX2" fmla="*/ 3025 w 8850"/>
                <a:gd name="connsiteY2" fmla="*/ 8683 h 9480"/>
                <a:gd name="connsiteX3" fmla="*/ 499 w 8850"/>
                <a:gd name="connsiteY3" fmla="*/ 6011 h 9480"/>
                <a:gd name="connsiteX4" fmla="*/ 206 w 8850"/>
                <a:gd name="connsiteY4" fmla="*/ 5449 h 9480"/>
                <a:gd name="connsiteX5" fmla="*/ 102 w 8850"/>
                <a:gd name="connsiteY5" fmla="*/ 4043 h 9480"/>
                <a:gd name="connsiteX6" fmla="*/ 102 w 8850"/>
                <a:gd name="connsiteY6" fmla="*/ 4043 h 9480"/>
                <a:gd name="connsiteX7" fmla="*/ 2795 w 8850"/>
                <a:gd name="connsiteY7" fmla="*/ 1808 h 9480"/>
                <a:gd name="connsiteX8" fmla="*/ 5259 w 8850"/>
                <a:gd name="connsiteY8" fmla="*/ 1136 h 9480"/>
                <a:gd name="connsiteX9" fmla="*/ 8244 w 8850"/>
                <a:gd name="connsiteY9" fmla="*/ 168 h 9480"/>
                <a:gd name="connsiteX10" fmla="*/ 7555 w 8850"/>
                <a:gd name="connsiteY10" fmla="*/ 2105 h 9480"/>
                <a:gd name="connsiteX0" fmla="*/ 8537 w 10000"/>
                <a:gd name="connsiteY0" fmla="*/ 2220 h 10000"/>
                <a:gd name="connsiteX1" fmla="*/ 5721 w 10000"/>
                <a:gd name="connsiteY1" fmla="*/ 8140 h 10000"/>
                <a:gd name="connsiteX2" fmla="*/ 4880 w 10000"/>
                <a:gd name="connsiteY2" fmla="*/ 10000 h 10000"/>
                <a:gd name="connsiteX3" fmla="*/ 3418 w 10000"/>
                <a:gd name="connsiteY3" fmla="*/ 9159 h 10000"/>
                <a:gd name="connsiteX4" fmla="*/ 564 w 10000"/>
                <a:gd name="connsiteY4" fmla="*/ 6341 h 10000"/>
                <a:gd name="connsiteX5" fmla="*/ 233 w 10000"/>
                <a:gd name="connsiteY5" fmla="*/ 5748 h 10000"/>
                <a:gd name="connsiteX6" fmla="*/ 115 w 10000"/>
                <a:gd name="connsiteY6" fmla="*/ 4265 h 10000"/>
                <a:gd name="connsiteX7" fmla="*/ 115 w 10000"/>
                <a:gd name="connsiteY7" fmla="*/ 4265 h 10000"/>
                <a:gd name="connsiteX8" fmla="*/ 3158 w 10000"/>
                <a:gd name="connsiteY8" fmla="*/ 1907 h 10000"/>
                <a:gd name="connsiteX9" fmla="*/ 5942 w 10000"/>
                <a:gd name="connsiteY9" fmla="*/ 1198 h 10000"/>
                <a:gd name="connsiteX10" fmla="*/ 9315 w 10000"/>
                <a:gd name="connsiteY10" fmla="*/ 177 h 10000"/>
                <a:gd name="connsiteX11" fmla="*/ 8537 w 10000"/>
                <a:gd name="connsiteY11" fmla="*/ 2220 h 10000"/>
                <a:gd name="connsiteX0" fmla="*/ 8537 w 10000"/>
                <a:gd name="connsiteY0" fmla="*/ 2220 h 10022"/>
                <a:gd name="connsiteX1" fmla="*/ 6543 w 10000"/>
                <a:gd name="connsiteY1" fmla="*/ 8461 h 10022"/>
                <a:gd name="connsiteX2" fmla="*/ 4880 w 10000"/>
                <a:gd name="connsiteY2" fmla="*/ 10000 h 10022"/>
                <a:gd name="connsiteX3" fmla="*/ 3418 w 10000"/>
                <a:gd name="connsiteY3" fmla="*/ 9159 h 10022"/>
                <a:gd name="connsiteX4" fmla="*/ 564 w 10000"/>
                <a:gd name="connsiteY4" fmla="*/ 6341 h 10022"/>
                <a:gd name="connsiteX5" fmla="*/ 233 w 10000"/>
                <a:gd name="connsiteY5" fmla="*/ 5748 h 10022"/>
                <a:gd name="connsiteX6" fmla="*/ 115 w 10000"/>
                <a:gd name="connsiteY6" fmla="*/ 4265 h 10022"/>
                <a:gd name="connsiteX7" fmla="*/ 115 w 10000"/>
                <a:gd name="connsiteY7" fmla="*/ 4265 h 10022"/>
                <a:gd name="connsiteX8" fmla="*/ 3158 w 10000"/>
                <a:gd name="connsiteY8" fmla="*/ 1907 h 10022"/>
                <a:gd name="connsiteX9" fmla="*/ 5942 w 10000"/>
                <a:gd name="connsiteY9" fmla="*/ 1198 h 10022"/>
                <a:gd name="connsiteX10" fmla="*/ 9315 w 10000"/>
                <a:gd name="connsiteY10" fmla="*/ 177 h 10022"/>
                <a:gd name="connsiteX11" fmla="*/ 8537 w 10000"/>
                <a:gd name="connsiteY11" fmla="*/ 2220 h 1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22">
                  <a:moveTo>
                    <a:pt x="8537" y="2220"/>
                  </a:moveTo>
                  <a:lnTo>
                    <a:pt x="6543" y="8461"/>
                  </a:lnTo>
                  <a:cubicBezTo>
                    <a:pt x="5989" y="8974"/>
                    <a:pt x="5401" y="9884"/>
                    <a:pt x="4880" y="10000"/>
                  </a:cubicBezTo>
                  <a:cubicBezTo>
                    <a:pt x="4359" y="10116"/>
                    <a:pt x="4138" y="9769"/>
                    <a:pt x="3418" y="9159"/>
                  </a:cubicBezTo>
                  <a:cubicBezTo>
                    <a:pt x="2698" y="8550"/>
                    <a:pt x="1130" y="7445"/>
                    <a:pt x="564" y="6341"/>
                  </a:cubicBezTo>
                  <a:lnTo>
                    <a:pt x="233" y="5748"/>
                  </a:lnTo>
                  <a:cubicBezTo>
                    <a:pt x="-26" y="5270"/>
                    <a:pt x="-73" y="4758"/>
                    <a:pt x="115" y="4265"/>
                  </a:cubicBezTo>
                  <a:lnTo>
                    <a:pt x="115" y="4265"/>
                  </a:lnTo>
                  <a:cubicBezTo>
                    <a:pt x="493" y="3176"/>
                    <a:pt x="1625" y="2287"/>
                    <a:pt x="3158" y="1907"/>
                  </a:cubicBezTo>
                  <a:lnTo>
                    <a:pt x="5942" y="1198"/>
                  </a:lnTo>
                  <a:cubicBezTo>
                    <a:pt x="5942" y="1198"/>
                    <a:pt x="7782" y="-549"/>
                    <a:pt x="9315" y="177"/>
                  </a:cubicBezTo>
                  <a:cubicBezTo>
                    <a:pt x="11226" y="1083"/>
                    <a:pt x="8537" y="2220"/>
                    <a:pt x="8537" y="222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3C33D32-A095-4AB3-AC5C-54866712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189538"/>
              <a:ext cx="574675" cy="1466850"/>
            </a:xfrm>
            <a:custGeom>
              <a:avLst/>
              <a:gdLst>
                <a:gd name="T0" fmla="*/ 92 w 247"/>
                <a:gd name="T1" fmla="*/ 50 h 632"/>
                <a:gd name="T2" fmla="*/ 77 w 247"/>
                <a:gd name="T3" fmla="*/ 101 h 632"/>
                <a:gd name="T4" fmla="*/ 146 w 247"/>
                <a:gd name="T5" fmla="*/ 262 h 632"/>
                <a:gd name="T6" fmla="*/ 232 w 247"/>
                <a:gd name="T7" fmla="*/ 563 h 632"/>
                <a:gd name="T8" fmla="*/ 247 w 247"/>
                <a:gd name="T9" fmla="*/ 632 h 632"/>
                <a:gd name="T10" fmla="*/ 117 w 247"/>
                <a:gd name="T11" fmla="*/ 632 h 632"/>
                <a:gd name="T12" fmla="*/ 64 w 247"/>
                <a:gd name="T13" fmla="*/ 365 h 632"/>
                <a:gd name="T14" fmla="*/ 38 w 247"/>
                <a:gd name="T15" fmla="*/ 108 h 632"/>
                <a:gd name="T16" fmla="*/ 0 w 247"/>
                <a:gd name="T17" fmla="*/ 75 h 632"/>
                <a:gd name="T18" fmla="*/ 54 w 247"/>
                <a:gd name="T19" fmla="*/ 0 h 632"/>
                <a:gd name="T20" fmla="*/ 92 w 247"/>
                <a:gd name="T21" fmla="*/ 5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632">
                  <a:moveTo>
                    <a:pt x="92" y="50"/>
                  </a:move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148" y="208"/>
                    <a:pt x="146" y="262"/>
                  </a:cubicBezTo>
                  <a:cubicBezTo>
                    <a:pt x="145" y="315"/>
                    <a:pt x="132" y="495"/>
                    <a:pt x="232" y="563"/>
                  </a:cubicBezTo>
                  <a:cubicBezTo>
                    <a:pt x="247" y="632"/>
                    <a:pt x="247" y="632"/>
                    <a:pt x="247" y="632"/>
                  </a:cubicBezTo>
                  <a:cubicBezTo>
                    <a:pt x="117" y="632"/>
                    <a:pt x="117" y="632"/>
                    <a:pt x="117" y="632"/>
                  </a:cubicBezTo>
                  <a:cubicBezTo>
                    <a:pt x="117" y="632"/>
                    <a:pt x="26" y="523"/>
                    <a:pt x="64" y="365"/>
                  </a:cubicBezTo>
                  <a:cubicBezTo>
                    <a:pt x="103" y="207"/>
                    <a:pt x="38" y="108"/>
                    <a:pt x="38" y="10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92" y="5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D7501133-655E-4E9C-97AA-BE28A4D0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4833938"/>
              <a:ext cx="881063" cy="628650"/>
            </a:xfrm>
            <a:custGeom>
              <a:avLst/>
              <a:gdLst>
                <a:gd name="T0" fmla="*/ 251 w 379"/>
                <a:gd name="T1" fmla="*/ 153 h 271"/>
                <a:gd name="T2" fmla="*/ 166 w 379"/>
                <a:gd name="T3" fmla="*/ 271 h 271"/>
                <a:gd name="T4" fmla="*/ 10 w 379"/>
                <a:gd name="T5" fmla="*/ 132 h 271"/>
                <a:gd name="T6" fmla="*/ 90 w 379"/>
                <a:gd name="T7" fmla="*/ 22 h 271"/>
                <a:gd name="T8" fmla="*/ 275 w 379"/>
                <a:gd name="T9" fmla="*/ 0 h 271"/>
                <a:gd name="T10" fmla="*/ 377 w 379"/>
                <a:gd name="T11" fmla="*/ 125 h 271"/>
                <a:gd name="T12" fmla="*/ 305 w 379"/>
                <a:gd name="T13" fmla="*/ 224 h 271"/>
                <a:gd name="T14" fmla="*/ 251 w 379"/>
                <a:gd name="T15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71">
                  <a:moveTo>
                    <a:pt x="251" y="153"/>
                  </a:moveTo>
                  <a:cubicBezTo>
                    <a:pt x="166" y="271"/>
                    <a:pt x="166" y="271"/>
                    <a:pt x="166" y="271"/>
                  </a:cubicBezTo>
                  <a:cubicBezTo>
                    <a:pt x="166" y="271"/>
                    <a:pt x="0" y="192"/>
                    <a:pt x="10" y="132"/>
                  </a:cubicBezTo>
                  <a:cubicBezTo>
                    <a:pt x="20" y="71"/>
                    <a:pt x="90" y="22"/>
                    <a:pt x="90" y="22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79" y="81"/>
                    <a:pt x="377" y="125"/>
                  </a:cubicBezTo>
                  <a:cubicBezTo>
                    <a:pt x="375" y="179"/>
                    <a:pt x="305" y="224"/>
                    <a:pt x="305" y="224"/>
                  </a:cubicBezTo>
                  <a:lnTo>
                    <a:pt x="25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5E7E958E-AEB2-49CD-8DBB-CC7922B4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3557588"/>
              <a:ext cx="927100" cy="1712913"/>
            </a:xfrm>
            <a:custGeom>
              <a:avLst/>
              <a:gdLst>
                <a:gd name="T0" fmla="*/ 388 w 399"/>
                <a:gd name="T1" fmla="*/ 234 h 738"/>
                <a:gd name="T2" fmla="*/ 362 w 399"/>
                <a:gd name="T3" fmla="*/ 256 h 738"/>
                <a:gd name="T4" fmla="*/ 399 w 399"/>
                <a:gd name="T5" fmla="*/ 375 h 738"/>
                <a:gd name="T6" fmla="*/ 264 w 399"/>
                <a:gd name="T7" fmla="*/ 450 h 738"/>
                <a:gd name="T8" fmla="*/ 238 w 399"/>
                <a:gd name="T9" fmla="*/ 589 h 738"/>
                <a:gd name="T10" fmla="*/ 266 w 399"/>
                <a:gd name="T11" fmla="*/ 657 h 738"/>
                <a:gd name="T12" fmla="*/ 168 w 399"/>
                <a:gd name="T13" fmla="*/ 729 h 738"/>
                <a:gd name="T14" fmla="*/ 36 w 399"/>
                <a:gd name="T15" fmla="*/ 625 h 738"/>
                <a:gd name="T16" fmla="*/ 121 w 399"/>
                <a:gd name="T17" fmla="*/ 441 h 738"/>
                <a:gd name="T18" fmla="*/ 72 w 399"/>
                <a:gd name="T19" fmla="*/ 380 h 738"/>
                <a:gd name="T20" fmla="*/ 34 w 399"/>
                <a:gd name="T21" fmla="*/ 371 h 738"/>
                <a:gd name="T22" fmla="*/ 34 w 399"/>
                <a:gd name="T23" fmla="*/ 292 h 738"/>
                <a:gd name="T24" fmla="*/ 66 w 399"/>
                <a:gd name="T25" fmla="*/ 316 h 738"/>
                <a:gd name="T26" fmla="*/ 34 w 399"/>
                <a:gd name="T27" fmla="*/ 183 h 738"/>
                <a:gd name="T28" fmla="*/ 73 w 399"/>
                <a:gd name="T29" fmla="*/ 97 h 738"/>
                <a:gd name="T30" fmla="*/ 261 w 399"/>
                <a:gd name="T31" fmla="*/ 0 h 738"/>
                <a:gd name="T32" fmla="*/ 388 w 399"/>
                <a:gd name="T33" fmla="*/ 23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738">
                  <a:moveTo>
                    <a:pt x="388" y="234"/>
                  </a:moveTo>
                  <a:cubicBezTo>
                    <a:pt x="362" y="256"/>
                    <a:pt x="362" y="256"/>
                    <a:pt x="362" y="256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264" y="450"/>
                    <a:pt x="264" y="450"/>
                    <a:pt x="264" y="450"/>
                  </a:cubicBezTo>
                  <a:cubicBezTo>
                    <a:pt x="238" y="589"/>
                    <a:pt x="238" y="589"/>
                    <a:pt x="238" y="589"/>
                  </a:cubicBezTo>
                  <a:cubicBezTo>
                    <a:pt x="266" y="657"/>
                    <a:pt x="266" y="657"/>
                    <a:pt x="266" y="657"/>
                  </a:cubicBezTo>
                  <a:cubicBezTo>
                    <a:pt x="266" y="657"/>
                    <a:pt x="243" y="719"/>
                    <a:pt x="168" y="729"/>
                  </a:cubicBezTo>
                  <a:cubicBezTo>
                    <a:pt x="93" y="738"/>
                    <a:pt x="21" y="663"/>
                    <a:pt x="36" y="625"/>
                  </a:cubicBezTo>
                  <a:cubicBezTo>
                    <a:pt x="121" y="441"/>
                    <a:pt x="121" y="441"/>
                    <a:pt x="121" y="441"/>
                  </a:cubicBezTo>
                  <a:cubicBezTo>
                    <a:pt x="72" y="380"/>
                    <a:pt x="72" y="380"/>
                    <a:pt x="72" y="380"/>
                  </a:cubicBezTo>
                  <a:cubicBezTo>
                    <a:pt x="72" y="380"/>
                    <a:pt x="64" y="401"/>
                    <a:pt x="34" y="371"/>
                  </a:cubicBezTo>
                  <a:cubicBezTo>
                    <a:pt x="4" y="341"/>
                    <a:pt x="0" y="307"/>
                    <a:pt x="34" y="29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25" y="149"/>
                    <a:pt x="41" y="113"/>
                    <a:pt x="73" y="97"/>
                  </a:cubicBezTo>
                  <a:cubicBezTo>
                    <a:pt x="261" y="0"/>
                    <a:pt x="261" y="0"/>
                    <a:pt x="261" y="0"/>
                  </a:cubicBezTo>
                  <a:lnTo>
                    <a:pt x="388" y="234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D0FD3D8-5696-436A-BB44-B8261EF1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56088"/>
              <a:ext cx="230188" cy="268288"/>
            </a:xfrm>
            <a:custGeom>
              <a:avLst/>
              <a:gdLst>
                <a:gd name="T0" fmla="*/ 0 w 99"/>
                <a:gd name="T1" fmla="*/ 116 h 116"/>
                <a:gd name="T2" fmla="*/ 46 w 99"/>
                <a:gd name="T3" fmla="*/ 29 h 116"/>
                <a:gd name="T4" fmla="*/ 89 w 99"/>
                <a:gd name="T5" fmla="*/ 29 h 116"/>
                <a:gd name="T6" fmla="*/ 57 w 99"/>
                <a:gd name="T7" fmla="*/ 97 h 116"/>
                <a:gd name="T8" fmla="*/ 0 w 9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6">
                  <a:moveTo>
                    <a:pt x="0" y="116"/>
                  </a:moveTo>
                  <a:cubicBezTo>
                    <a:pt x="0" y="116"/>
                    <a:pt x="6" y="57"/>
                    <a:pt x="46" y="29"/>
                  </a:cubicBezTo>
                  <a:cubicBezTo>
                    <a:pt x="86" y="0"/>
                    <a:pt x="99" y="2"/>
                    <a:pt x="89" y="29"/>
                  </a:cubicBezTo>
                  <a:cubicBezTo>
                    <a:pt x="79" y="55"/>
                    <a:pt x="57" y="97"/>
                    <a:pt x="57" y="97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974736B0-B360-405B-BB67-7B9982A0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62438"/>
              <a:ext cx="619125" cy="431800"/>
            </a:xfrm>
            <a:custGeom>
              <a:avLst/>
              <a:gdLst>
                <a:gd name="T0" fmla="*/ 0 w 266"/>
                <a:gd name="T1" fmla="*/ 113 h 186"/>
                <a:gd name="T2" fmla="*/ 118 w 266"/>
                <a:gd name="T3" fmla="*/ 44 h 186"/>
                <a:gd name="T4" fmla="*/ 253 w 266"/>
                <a:gd name="T5" fmla="*/ 21 h 186"/>
                <a:gd name="T6" fmla="*/ 184 w 266"/>
                <a:gd name="T7" fmla="*/ 123 h 186"/>
                <a:gd name="T8" fmla="*/ 34 w 266"/>
                <a:gd name="T9" fmla="*/ 186 h 186"/>
                <a:gd name="T10" fmla="*/ 0 w 266"/>
                <a:gd name="T11" fmla="*/ 11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86">
                  <a:moveTo>
                    <a:pt x="0" y="113"/>
                  </a:moveTo>
                  <a:cubicBezTo>
                    <a:pt x="0" y="113"/>
                    <a:pt x="8" y="58"/>
                    <a:pt x="118" y="44"/>
                  </a:cubicBezTo>
                  <a:cubicBezTo>
                    <a:pt x="227" y="31"/>
                    <a:pt x="229" y="0"/>
                    <a:pt x="253" y="21"/>
                  </a:cubicBezTo>
                  <a:cubicBezTo>
                    <a:pt x="266" y="34"/>
                    <a:pt x="232" y="76"/>
                    <a:pt x="184" y="123"/>
                  </a:cubicBezTo>
                  <a:cubicBezTo>
                    <a:pt x="119" y="186"/>
                    <a:pt x="34" y="186"/>
                    <a:pt x="34" y="186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</p:grpSp>
      <p:pic>
        <p:nvPicPr>
          <p:cNvPr id="35" name="圖片 34" descr="Value to Academics - Eye Tracking Software and Solutions - iMoti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52" y="4778804"/>
            <a:ext cx="763484" cy="763484"/>
          </a:xfrm>
          <a:prstGeom prst="rect">
            <a:avLst/>
          </a:prstGeom>
        </p:spPr>
      </p:pic>
      <p:cxnSp>
        <p:nvCxnSpPr>
          <p:cNvPr id="36" name="直線單箭頭接點 35"/>
          <p:cNvCxnSpPr/>
          <p:nvPr/>
        </p:nvCxnSpPr>
        <p:spPr bwMode="auto">
          <a:xfrm flipH="1">
            <a:off x="4320880" y="5160546"/>
            <a:ext cx="2385821" cy="0"/>
          </a:xfrm>
          <a:prstGeom prst="straightConnector1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7" name="圖片 36" descr="💵 Banknote With &lt;strong&gt;Dollar&lt;/strong&gt; Sign Emoji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808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46" y="4916842"/>
            <a:ext cx="468377" cy="468377"/>
          </a:xfrm>
          <a:prstGeom prst="rect">
            <a:avLst/>
          </a:prstGeom>
        </p:spPr>
      </p:pic>
      <p:sp>
        <p:nvSpPr>
          <p:cNvPr id="38" name="Content Placeholder 7"/>
          <p:cNvSpPr txBox="1">
            <a:spLocks/>
          </p:cNvSpPr>
          <p:nvPr/>
        </p:nvSpPr>
        <p:spPr>
          <a:xfrm>
            <a:off x="2701899" y="5472979"/>
            <a:ext cx="2746011" cy="42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賺取出借收入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39" name="Content Placeholder 7"/>
          <p:cNvSpPr txBox="1">
            <a:spLocks/>
          </p:cNvSpPr>
          <p:nvPr/>
        </p:nvSpPr>
        <p:spPr>
          <a:xfrm>
            <a:off x="7050546" y="5418381"/>
            <a:ext cx="2444463" cy="4853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支付借券費用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37" y="2839376"/>
            <a:ext cx="468377" cy="385543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31" y="2990806"/>
            <a:ext cx="468377" cy="3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7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1198682" y="136182"/>
            <a:ext cx="10214919" cy="836799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5" name="Content Placeholder 7"/>
          <p:cNvSpPr txBox="1">
            <a:spLocks noGrp="1"/>
          </p:cNvSpPr>
          <p:nvPr>
            <p:ph idx="1"/>
          </p:nvPr>
        </p:nvSpPr>
        <p:spPr>
          <a:xfrm>
            <a:off x="734034" y="1116326"/>
            <a:ext cx="11144213" cy="4943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融資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型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借券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2301236" y="1888270"/>
            <a:ext cx="1821341" cy="6169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出借人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684818" y="1800818"/>
            <a:ext cx="2159426" cy="616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借券人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462170" y="2278691"/>
            <a:ext cx="4125017" cy="6122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借貸標的 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(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還券時撥回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67" y="2876854"/>
            <a:ext cx="468377" cy="385543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 bwMode="auto">
          <a:xfrm>
            <a:off x="5005280" y="3106357"/>
            <a:ext cx="2415124" cy="0"/>
          </a:xfrm>
          <a:prstGeom prst="straightConnector1">
            <a:avLst/>
          </a:prstGeom>
          <a:noFill/>
          <a:ln w="57150" cap="flat" cmpd="sng" algn="ctr">
            <a:solidFill>
              <a:srgbClr val="FF5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Content Placeholder 7"/>
          <p:cNvSpPr txBox="1">
            <a:spLocks/>
          </p:cNvSpPr>
          <p:nvPr/>
        </p:nvSpPr>
        <p:spPr>
          <a:xfrm>
            <a:off x="4363167" y="3464980"/>
            <a:ext cx="4381338" cy="33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借券擔保品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還券時撥回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2" name="直線單箭頭接點 11"/>
          <p:cNvCxnSpPr/>
          <p:nvPr/>
        </p:nvCxnSpPr>
        <p:spPr bwMode="auto">
          <a:xfrm flipH="1">
            <a:off x="4320880" y="4403720"/>
            <a:ext cx="2385821" cy="10008"/>
          </a:xfrm>
          <a:prstGeom prst="straightConnector1">
            <a:avLst/>
          </a:prstGeom>
          <a:noFill/>
          <a:ln w="57150" cap="flat" cmpd="sng" algn="ctr">
            <a:solidFill>
              <a:srgbClr val="08C81F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14" name="圖片 13" descr="💵 Banknote With &lt;strong&gt;Dollar&lt;/strong&gt; Sign Emoji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0" b="808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63" y="4048157"/>
            <a:ext cx="640192" cy="640192"/>
          </a:xfrm>
          <a:prstGeom prst="rect">
            <a:avLst/>
          </a:prstGeom>
        </p:spPr>
      </p:pic>
      <p:pic>
        <p:nvPicPr>
          <p:cNvPr id="15" name="圖片 14" descr="💵 Banknote With &lt;strong&gt;Dollar&lt;/strong&gt; Sign Emoji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0" b="808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50" y="4255853"/>
            <a:ext cx="640192" cy="640192"/>
          </a:xfrm>
          <a:prstGeom prst="rect">
            <a:avLst/>
          </a:prstGeom>
        </p:spPr>
      </p:pic>
      <p:grpSp>
        <p:nvGrpSpPr>
          <p:cNvPr id="16" name="Group 328">
            <a:extLst>
              <a:ext uri="{FF2B5EF4-FFF2-40B4-BE49-F238E27FC236}">
                <a16:creationId xmlns:a16="http://schemas.microsoft.com/office/drawing/2014/main" id="{29DDB173-9394-4B5A-9376-1D24E0A0FF8A}"/>
              </a:ext>
            </a:extLst>
          </p:cNvPr>
          <p:cNvGrpSpPr/>
          <p:nvPr/>
        </p:nvGrpSpPr>
        <p:grpSpPr>
          <a:xfrm>
            <a:off x="2102494" y="3270419"/>
            <a:ext cx="1705872" cy="1625626"/>
            <a:chOff x="6350" y="3244331"/>
            <a:chExt cx="4978400" cy="3610495"/>
          </a:xfrm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C2F5ADA-9EDE-4285-B8C0-E2A4753A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524376"/>
              <a:ext cx="4438650" cy="2330450"/>
            </a:xfrm>
            <a:custGeom>
              <a:avLst/>
              <a:gdLst>
                <a:gd name="T0" fmla="*/ 0 w 1910"/>
                <a:gd name="T1" fmla="*/ 597 h 1003"/>
                <a:gd name="T2" fmla="*/ 763 w 1910"/>
                <a:gd name="T3" fmla="*/ 171 h 1003"/>
                <a:gd name="T4" fmla="*/ 1876 w 1910"/>
                <a:gd name="T5" fmla="*/ 0 h 1003"/>
                <a:gd name="T6" fmla="*/ 1910 w 1910"/>
                <a:gd name="T7" fmla="*/ 73 h 1003"/>
                <a:gd name="T8" fmla="*/ 1307 w 1910"/>
                <a:gd name="T9" fmla="*/ 345 h 1003"/>
                <a:gd name="T10" fmla="*/ 786 w 1910"/>
                <a:gd name="T11" fmla="*/ 1003 h 1003"/>
                <a:gd name="T12" fmla="*/ 117 w 1910"/>
                <a:gd name="T13" fmla="*/ 1003 h 1003"/>
                <a:gd name="T14" fmla="*/ 216 w 1910"/>
                <a:gd name="T15" fmla="*/ 709 h 1003"/>
                <a:gd name="T16" fmla="*/ 0 w 1910"/>
                <a:gd name="T17" fmla="*/ 748 h 1003"/>
                <a:gd name="T18" fmla="*/ 0 w 1910"/>
                <a:gd name="T19" fmla="*/ 597 h 1003"/>
                <a:gd name="connsiteX0" fmla="*/ 0 w 10000"/>
                <a:gd name="connsiteY0" fmla="*/ 5952 h 10000"/>
                <a:gd name="connsiteX1" fmla="*/ 3995 w 10000"/>
                <a:gd name="connsiteY1" fmla="*/ 1705 h 10000"/>
                <a:gd name="connsiteX2" fmla="*/ 9822 w 10000"/>
                <a:gd name="connsiteY2" fmla="*/ 0 h 10000"/>
                <a:gd name="connsiteX3" fmla="*/ 10000 w 10000"/>
                <a:gd name="connsiteY3" fmla="*/ 728 h 10000"/>
                <a:gd name="connsiteX4" fmla="*/ 6843 w 10000"/>
                <a:gd name="connsiteY4" fmla="*/ 3440 h 10000"/>
                <a:gd name="connsiteX5" fmla="*/ 4115 w 10000"/>
                <a:gd name="connsiteY5" fmla="*/ 10000 h 10000"/>
                <a:gd name="connsiteX6" fmla="*/ 613 w 10000"/>
                <a:gd name="connsiteY6" fmla="*/ 10000 h 10000"/>
                <a:gd name="connsiteX7" fmla="*/ 1131 w 10000"/>
                <a:gd name="connsiteY7" fmla="*/ 7069 h 10000"/>
                <a:gd name="connsiteX8" fmla="*/ 0 w 10000"/>
                <a:gd name="connsiteY8" fmla="*/ 7458 h 10000"/>
                <a:gd name="connsiteX9" fmla="*/ 0 w 10000"/>
                <a:gd name="connsiteY9" fmla="*/ 595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0" y="5952"/>
                  </a:moveTo>
                  <a:cubicBezTo>
                    <a:pt x="0" y="5952"/>
                    <a:pt x="1157" y="2084"/>
                    <a:pt x="3995" y="1705"/>
                  </a:cubicBezTo>
                  <a:cubicBezTo>
                    <a:pt x="6440" y="1376"/>
                    <a:pt x="7869" y="2333"/>
                    <a:pt x="9822" y="0"/>
                  </a:cubicBezTo>
                  <a:lnTo>
                    <a:pt x="10000" y="728"/>
                  </a:lnTo>
                  <a:cubicBezTo>
                    <a:pt x="10000" y="728"/>
                    <a:pt x="8948" y="2841"/>
                    <a:pt x="6843" y="3440"/>
                  </a:cubicBezTo>
                  <a:cubicBezTo>
                    <a:pt x="4738" y="4028"/>
                    <a:pt x="4115" y="10000"/>
                    <a:pt x="4115" y="10000"/>
                  </a:cubicBezTo>
                  <a:lnTo>
                    <a:pt x="613" y="10000"/>
                  </a:lnTo>
                  <a:cubicBezTo>
                    <a:pt x="613" y="10000"/>
                    <a:pt x="1047" y="7767"/>
                    <a:pt x="1131" y="7069"/>
                  </a:cubicBezTo>
                  <a:cubicBezTo>
                    <a:pt x="1160" y="6747"/>
                    <a:pt x="995" y="5234"/>
                    <a:pt x="0" y="7458"/>
                  </a:cubicBezTo>
                  <a:lnTo>
                    <a:pt x="0" y="5952"/>
                  </a:lnTo>
                  <a:close/>
                </a:path>
              </a:pathLst>
            </a:custGeom>
            <a:solidFill>
              <a:srgbClr val="EC7474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91BB757-6F47-4737-8EB7-DB67EA1D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83" y="3244331"/>
              <a:ext cx="984862" cy="1411732"/>
            </a:xfrm>
            <a:custGeom>
              <a:avLst/>
              <a:gdLst>
                <a:gd name="T0" fmla="*/ 365 w 479"/>
                <a:gd name="T1" fmla="*/ 168 h 640"/>
                <a:gd name="T2" fmla="*/ 210 w 479"/>
                <a:gd name="T3" fmla="*/ 640 h 640"/>
                <a:gd name="T4" fmla="*/ 148 w 479"/>
                <a:gd name="T5" fmla="*/ 589 h 640"/>
                <a:gd name="T6" fmla="*/ 27 w 479"/>
                <a:gd name="T7" fmla="*/ 418 h 640"/>
                <a:gd name="T8" fmla="*/ 13 w 479"/>
                <a:gd name="T9" fmla="*/ 382 h 640"/>
                <a:gd name="T10" fmla="*/ 8 w 479"/>
                <a:gd name="T11" fmla="*/ 292 h 640"/>
                <a:gd name="T12" fmla="*/ 8 w 479"/>
                <a:gd name="T13" fmla="*/ 292 h 640"/>
                <a:gd name="T14" fmla="*/ 137 w 479"/>
                <a:gd name="T15" fmla="*/ 149 h 640"/>
                <a:gd name="T16" fmla="*/ 255 w 479"/>
                <a:gd name="T17" fmla="*/ 106 h 640"/>
                <a:gd name="T18" fmla="*/ 398 w 479"/>
                <a:gd name="T19" fmla="*/ 44 h 640"/>
                <a:gd name="T20" fmla="*/ 365 w 479"/>
                <a:gd name="T21" fmla="*/ 168 h 640"/>
                <a:gd name="connsiteX0" fmla="*/ 7555 w 8850"/>
                <a:gd name="connsiteY0" fmla="*/ 2105 h 9480"/>
                <a:gd name="connsiteX1" fmla="*/ 4319 w 8850"/>
                <a:gd name="connsiteY1" fmla="*/ 9480 h 9480"/>
                <a:gd name="connsiteX2" fmla="*/ 3025 w 8850"/>
                <a:gd name="connsiteY2" fmla="*/ 8683 h 9480"/>
                <a:gd name="connsiteX3" fmla="*/ 499 w 8850"/>
                <a:gd name="connsiteY3" fmla="*/ 6011 h 9480"/>
                <a:gd name="connsiteX4" fmla="*/ 206 w 8850"/>
                <a:gd name="connsiteY4" fmla="*/ 5449 h 9480"/>
                <a:gd name="connsiteX5" fmla="*/ 102 w 8850"/>
                <a:gd name="connsiteY5" fmla="*/ 4043 h 9480"/>
                <a:gd name="connsiteX6" fmla="*/ 102 w 8850"/>
                <a:gd name="connsiteY6" fmla="*/ 4043 h 9480"/>
                <a:gd name="connsiteX7" fmla="*/ 2795 w 8850"/>
                <a:gd name="connsiteY7" fmla="*/ 1808 h 9480"/>
                <a:gd name="connsiteX8" fmla="*/ 5259 w 8850"/>
                <a:gd name="connsiteY8" fmla="*/ 1136 h 9480"/>
                <a:gd name="connsiteX9" fmla="*/ 8244 w 8850"/>
                <a:gd name="connsiteY9" fmla="*/ 168 h 9480"/>
                <a:gd name="connsiteX10" fmla="*/ 7555 w 8850"/>
                <a:gd name="connsiteY10" fmla="*/ 2105 h 9480"/>
                <a:gd name="connsiteX0" fmla="*/ 8537 w 10000"/>
                <a:gd name="connsiteY0" fmla="*/ 2220 h 10000"/>
                <a:gd name="connsiteX1" fmla="*/ 5721 w 10000"/>
                <a:gd name="connsiteY1" fmla="*/ 8140 h 10000"/>
                <a:gd name="connsiteX2" fmla="*/ 4880 w 10000"/>
                <a:gd name="connsiteY2" fmla="*/ 10000 h 10000"/>
                <a:gd name="connsiteX3" fmla="*/ 3418 w 10000"/>
                <a:gd name="connsiteY3" fmla="*/ 9159 h 10000"/>
                <a:gd name="connsiteX4" fmla="*/ 564 w 10000"/>
                <a:gd name="connsiteY4" fmla="*/ 6341 h 10000"/>
                <a:gd name="connsiteX5" fmla="*/ 233 w 10000"/>
                <a:gd name="connsiteY5" fmla="*/ 5748 h 10000"/>
                <a:gd name="connsiteX6" fmla="*/ 115 w 10000"/>
                <a:gd name="connsiteY6" fmla="*/ 4265 h 10000"/>
                <a:gd name="connsiteX7" fmla="*/ 115 w 10000"/>
                <a:gd name="connsiteY7" fmla="*/ 4265 h 10000"/>
                <a:gd name="connsiteX8" fmla="*/ 3158 w 10000"/>
                <a:gd name="connsiteY8" fmla="*/ 1907 h 10000"/>
                <a:gd name="connsiteX9" fmla="*/ 5942 w 10000"/>
                <a:gd name="connsiteY9" fmla="*/ 1198 h 10000"/>
                <a:gd name="connsiteX10" fmla="*/ 9315 w 10000"/>
                <a:gd name="connsiteY10" fmla="*/ 177 h 10000"/>
                <a:gd name="connsiteX11" fmla="*/ 8537 w 10000"/>
                <a:gd name="connsiteY11" fmla="*/ 2220 h 10000"/>
                <a:gd name="connsiteX0" fmla="*/ 8537 w 10000"/>
                <a:gd name="connsiteY0" fmla="*/ 2220 h 10022"/>
                <a:gd name="connsiteX1" fmla="*/ 6543 w 10000"/>
                <a:gd name="connsiteY1" fmla="*/ 8461 h 10022"/>
                <a:gd name="connsiteX2" fmla="*/ 4880 w 10000"/>
                <a:gd name="connsiteY2" fmla="*/ 10000 h 10022"/>
                <a:gd name="connsiteX3" fmla="*/ 3418 w 10000"/>
                <a:gd name="connsiteY3" fmla="*/ 9159 h 10022"/>
                <a:gd name="connsiteX4" fmla="*/ 564 w 10000"/>
                <a:gd name="connsiteY4" fmla="*/ 6341 h 10022"/>
                <a:gd name="connsiteX5" fmla="*/ 233 w 10000"/>
                <a:gd name="connsiteY5" fmla="*/ 5748 h 10022"/>
                <a:gd name="connsiteX6" fmla="*/ 115 w 10000"/>
                <a:gd name="connsiteY6" fmla="*/ 4265 h 10022"/>
                <a:gd name="connsiteX7" fmla="*/ 115 w 10000"/>
                <a:gd name="connsiteY7" fmla="*/ 4265 h 10022"/>
                <a:gd name="connsiteX8" fmla="*/ 3158 w 10000"/>
                <a:gd name="connsiteY8" fmla="*/ 1907 h 10022"/>
                <a:gd name="connsiteX9" fmla="*/ 5942 w 10000"/>
                <a:gd name="connsiteY9" fmla="*/ 1198 h 10022"/>
                <a:gd name="connsiteX10" fmla="*/ 9315 w 10000"/>
                <a:gd name="connsiteY10" fmla="*/ 177 h 10022"/>
                <a:gd name="connsiteX11" fmla="*/ 8537 w 10000"/>
                <a:gd name="connsiteY11" fmla="*/ 2220 h 1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22">
                  <a:moveTo>
                    <a:pt x="8537" y="2220"/>
                  </a:moveTo>
                  <a:lnTo>
                    <a:pt x="6543" y="8461"/>
                  </a:lnTo>
                  <a:cubicBezTo>
                    <a:pt x="5989" y="8974"/>
                    <a:pt x="5401" y="9884"/>
                    <a:pt x="4880" y="10000"/>
                  </a:cubicBezTo>
                  <a:cubicBezTo>
                    <a:pt x="4359" y="10116"/>
                    <a:pt x="4138" y="9769"/>
                    <a:pt x="3418" y="9159"/>
                  </a:cubicBezTo>
                  <a:cubicBezTo>
                    <a:pt x="2698" y="8550"/>
                    <a:pt x="1130" y="7445"/>
                    <a:pt x="564" y="6341"/>
                  </a:cubicBezTo>
                  <a:lnTo>
                    <a:pt x="233" y="5748"/>
                  </a:lnTo>
                  <a:cubicBezTo>
                    <a:pt x="-26" y="5270"/>
                    <a:pt x="-73" y="4758"/>
                    <a:pt x="115" y="4265"/>
                  </a:cubicBezTo>
                  <a:lnTo>
                    <a:pt x="115" y="4265"/>
                  </a:lnTo>
                  <a:cubicBezTo>
                    <a:pt x="493" y="3176"/>
                    <a:pt x="1625" y="2287"/>
                    <a:pt x="3158" y="1907"/>
                  </a:cubicBezTo>
                  <a:lnTo>
                    <a:pt x="5942" y="1198"/>
                  </a:lnTo>
                  <a:cubicBezTo>
                    <a:pt x="5942" y="1198"/>
                    <a:pt x="7782" y="-549"/>
                    <a:pt x="9315" y="177"/>
                  </a:cubicBezTo>
                  <a:cubicBezTo>
                    <a:pt x="11226" y="1083"/>
                    <a:pt x="8537" y="2220"/>
                    <a:pt x="8537" y="222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3C33D32-A095-4AB3-AC5C-54866712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189538"/>
              <a:ext cx="574675" cy="1466850"/>
            </a:xfrm>
            <a:custGeom>
              <a:avLst/>
              <a:gdLst>
                <a:gd name="T0" fmla="*/ 92 w 247"/>
                <a:gd name="T1" fmla="*/ 50 h 632"/>
                <a:gd name="T2" fmla="*/ 77 w 247"/>
                <a:gd name="T3" fmla="*/ 101 h 632"/>
                <a:gd name="T4" fmla="*/ 146 w 247"/>
                <a:gd name="T5" fmla="*/ 262 h 632"/>
                <a:gd name="T6" fmla="*/ 232 w 247"/>
                <a:gd name="T7" fmla="*/ 563 h 632"/>
                <a:gd name="T8" fmla="*/ 247 w 247"/>
                <a:gd name="T9" fmla="*/ 632 h 632"/>
                <a:gd name="T10" fmla="*/ 117 w 247"/>
                <a:gd name="T11" fmla="*/ 632 h 632"/>
                <a:gd name="T12" fmla="*/ 64 w 247"/>
                <a:gd name="T13" fmla="*/ 365 h 632"/>
                <a:gd name="T14" fmla="*/ 38 w 247"/>
                <a:gd name="T15" fmla="*/ 108 h 632"/>
                <a:gd name="T16" fmla="*/ 0 w 247"/>
                <a:gd name="T17" fmla="*/ 75 h 632"/>
                <a:gd name="T18" fmla="*/ 54 w 247"/>
                <a:gd name="T19" fmla="*/ 0 h 632"/>
                <a:gd name="T20" fmla="*/ 92 w 247"/>
                <a:gd name="T21" fmla="*/ 5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632">
                  <a:moveTo>
                    <a:pt x="92" y="50"/>
                  </a:move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148" y="208"/>
                    <a:pt x="146" y="262"/>
                  </a:cubicBezTo>
                  <a:cubicBezTo>
                    <a:pt x="145" y="315"/>
                    <a:pt x="132" y="495"/>
                    <a:pt x="232" y="563"/>
                  </a:cubicBezTo>
                  <a:cubicBezTo>
                    <a:pt x="247" y="632"/>
                    <a:pt x="247" y="632"/>
                    <a:pt x="247" y="632"/>
                  </a:cubicBezTo>
                  <a:cubicBezTo>
                    <a:pt x="117" y="632"/>
                    <a:pt x="117" y="632"/>
                    <a:pt x="117" y="632"/>
                  </a:cubicBezTo>
                  <a:cubicBezTo>
                    <a:pt x="117" y="632"/>
                    <a:pt x="26" y="523"/>
                    <a:pt x="64" y="365"/>
                  </a:cubicBezTo>
                  <a:cubicBezTo>
                    <a:pt x="103" y="207"/>
                    <a:pt x="38" y="108"/>
                    <a:pt x="38" y="10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92" y="50"/>
                  </a:lnTo>
                  <a:close/>
                </a:path>
              </a:pathLst>
            </a:custGeom>
            <a:solidFill>
              <a:srgbClr val="EC7474">
                <a:lumMod val="75000"/>
              </a:srgb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501133-655E-4E9C-97AA-BE28A4D0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4833938"/>
              <a:ext cx="881063" cy="628650"/>
            </a:xfrm>
            <a:custGeom>
              <a:avLst/>
              <a:gdLst>
                <a:gd name="T0" fmla="*/ 251 w 379"/>
                <a:gd name="T1" fmla="*/ 153 h 271"/>
                <a:gd name="T2" fmla="*/ 166 w 379"/>
                <a:gd name="T3" fmla="*/ 271 h 271"/>
                <a:gd name="T4" fmla="*/ 10 w 379"/>
                <a:gd name="T5" fmla="*/ 132 h 271"/>
                <a:gd name="T6" fmla="*/ 90 w 379"/>
                <a:gd name="T7" fmla="*/ 22 h 271"/>
                <a:gd name="T8" fmla="*/ 275 w 379"/>
                <a:gd name="T9" fmla="*/ 0 h 271"/>
                <a:gd name="T10" fmla="*/ 377 w 379"/>
                <a:gd name="T11" fmla="*/ 125 h 271"/>
                <a:gd name="T12" fmla="*/ 305 w 379"/>
                <a:gd name="T13" fmla="*/ 224 h 271"/>
                <a:gd name="T14" fmla="*/ 251 w 379"/>
                <a:gd name="T15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71">
                  <a:moveTo>
                    <a:pt x="251" y="153"/>
                  </a:moveTo>
                  <a:cubicBezTo>
                    <a:pt x="166" y="271"/>
                    <a:pt x="166" y="271"/>
                    <a:pt x="166" y="271"/>
                  </a:cubicBezTo>
                  <a:cubicBezTo>
                    <a:pt x="166" y="271"/>
                    <a:pt x="0" y="192"/>
                    <a:pt x="10" y="132"/>
                  </a:cubicBezTo>
                  <a:cubicBezTo>
                    <a:pt x="20" y="71"/>
                    <a:pt x="90" y="22"/>
                    <a:pt x="90" y="22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79" y="81"/>
                    <a:pt x="377" y="125"/>
                  </a:cubicBezTo>
                  <a:cubicBezTo>
                    <a:pt x="375" y="179"/>
                    <a:pt x="305" y="224"/>
                    <a:pt x="305" y="224"/>
                  </a:cubicBezTo>
                  <a:lnTo>
                    <a:pt x="251" y="153"/>
                  </a:lnTo>
                  <a:close/>
                </a:path>
              </a:pathLst>
            </a:custGeom>
            <a:solidFill>
              <a:srgbClr val="EC7474">
                <a:lumMod val="60000"/>
                <a:lumOff val="40000"/>
              </a:srgb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E7E958E-AEB2-49CD-8DBB-CC7922B4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3557588"/>
              <a:ext cx="927100" cy="1712913"/>
            </a:xfrm>
            <a:custGeom>
              <a:avLst/>
              <a:gdLst>
                <a:gd name="T0" fmla="*/ 388 w 399"/>
                <a:gd name="T1" fmla="*/ 234 h 738"/>
                <a:gd name="T2" fmla="*/ 362 w 399"/>
                <a:gd name="T3" fmla="*/ 256 h 738"/>
                <a:gd name="T4" fmla="*/ 399 w 399"/>
                <a:gd name="T5" fmla="*/ 375 h 738"/>
                <a:gd name="T6" fmla="*/ 264 w 399"/>
                <a:gd name="T7" fmla="*/ 450 h 738"/>
                <a:gd name="T8" fmla="*/ 238 w 399"/>
                <a:gd name="T9" fmla="*/ 589 h 738"/>
                <a:gd name="T10" fmla="*/ 266 w 399"/>
                <a:gd name="T11" fmla="*/ 657 h 738"/>
                <a:gd name="T12" fmla="*/ 168 w 399"/>
                <a:gd name="T13" fmla="*/ 729 h 738"/>
                <a:gd name="T14" fmla="*/ 36 w 399"/>
                <a:gd name="T15" fmla="*/ 625 h 738"/>
                <a:gd name="T16" fmla="*/ 121 w 399"/>
                <a:gd name="T17" fmla="*/ 441 h 738"/>
                <a:gd name="T18" fmla="*/ 72 w 399"/>
                <a:gd name="T19" fmla="*/ 380 h 738"/>
                <a:gd name="T20" fmla="*/ 34 w 399"/>
                <a:gd name="T21" fmla="*/ 371 h 738"/>
                <a:gd name="T22" fmla="*/ 34 w 399"/>
                <a:gd name="T23" fmla="*/ 292 h 738"/>
                <a:gd name="T24" fmla="*/ 66 w 399"/>
                <a:gd name="T25" fmla="*/ 316 h 738"/>
                <a:gd name="T26" fmla="*/ 34 w 399"/>
                <a:gd name="T27" fmla="*/ 183 h 738"/>
                <a:gd name="T28" fmla="*/ 73 w 399"/>
                <a:gd name="T29" fmla="*/ 97 h 738"/>
                <a:gd name="T30" fmla="*/ 261 w 399"/>
                <a:gd name="T31" fmla="*/ 0 h 738"/>
                <a:gd name="T32" fmla="*/ 388 w 399"/>
                <a:gd name="T33" fmla="*/ 23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738">
                  <a:moveTo>
                    <a:pt x="388" y="234"/>
                  </a:moveTo>
                  <a:cubicBezTo>
                    <a:pt x="362" y="256"/>
                    <a:pt x="362" y="256"/>
                    <a:pt x="362" y="256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264" y="450"/>
                    <a:pt x="264" y="450"/>
                    <a:pt x="264" y="450"/>
                  </a:cubicBezTo>
                  <a:cubicBezTo>
                    <a:pt x="238" y="589"/>
                    <a:pt x="238" y="589"/>
                    <a:pt x="238" y="589"/>
                  </a:cubicBezTo>
                  <a:cubicBezTo>
                    <a:pt x="266" y="657"/>
                    <a:pt x="266" y="657"/>
                    <a:pt x="266" y="657"/>
                  </a:cubicBezTo>
                  <a:cubicBezTo>
                    <a:pt x="266" y="657"/>
                    <a:pt x="243" y="719"/>
                    <a:pt x="168" y="729"/>
                  </a:cubicBezTo>
                  <a:cubicBezTo>
                    <a:pt x="93" y="738"/>
                    <a:pt x="21" y="663"/>
                    <a:pt x="36" y="625"/>
                  </a:cubicBezTo>
                  <a:cubicBezTo>
                    <a:pt x="121" y="441"/>
                    <a:pt x="121" y="441"/>
                    <a:pt x="121" y="441"/>
                  </a:cubicBezTo>
                  <a:cubicBezTo>
                    <a:pt x="72" y="380"/>
                    <a:pt x="72" y="380"/>
                    <a:pt x="72" y="380"/>
                  </a:cubicBezTo>
                  <a:cubicBezTo>
                    <a:pt x="72" y="380"/>
                    <a:pt x="64" y="401"/>
                    <a:pt x="34" y="371"/>
                  </a:cubicBezTo>
                  <a:cubicBezTo>
                    <a:pt x="4" y="341"/>
                    <a:pt x="0" y="307"/>
                    <a:pt x="34" y="29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25" y="149"/>
                    <a:pt x="41" y="113"/>
                    <a:pt x="73" y="97"/>
                  </a:cubicBezTo>
                  <a:cubicBezTo>
                    <a:pt x="261" y="0"/>
                    <a:pt x="261" y="0"/>
                    <a:pt x="261" y="0"/>
                  </a:cubicBezTo>
                  <a:lnTo>
                    <a:pt x="388" y="234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D0FD3D8-5696-436A-BB44-B8261EF1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56088"/>
              <a:ext cx="230188" cy="268288"/>
            </a:xfrm>
            <a:custGeom>
              <a:avLst/>
              <a:gdLst>
                <a:gd name="T0" fmla="*/ 0 w 99"/>
                <a:gd name="T1" fmla="*/ 116 h 116"/>
                <a:gd name="T2" fmla="*/ 46 w 99"/>
                <a:gd name="T3" fmla="*/ 29 h 116"/>
                <a:gd name="T4" fmla="*/ 89 w 99"/>
                <a:gd name="T5" fmla="*/ 29 h 116"/>
                <a:gd name="T6" fmla="*/ 57 w 99"/>
                <a:gd name="T7" fmla="*/ 97 h 116"/>
                <a:gd name="T8" fmla="*/ 0 w 9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6">
                  <a:moveTo>
                    <a:pt x="0" y="116"/>
                  </a:moveTo>
                  <a:cubicBezTo>
                    <a:pt x="0" y="116"/>
                    <a:pt x="6" y="57"/>
                    <a:pt x="46" y="29"/>
                  </a:cubicBezTo>
                  <a:cubicBezTo>
                    <a:pt x="86" y="0"/>
                    <a:pt x="99" y="2"/>
                    <a:pt x="89" y="29"/>
                  </a:cubicBezTo>
                  <a:cubicBezTo>
                    <a:pt x="79" y="55"/>
                    <a:pt x="57" y="97"/>
                    <a:pt x="57" y="97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74736B0-B360-405B-BB67-7B9982A0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62438"/>
              <a:ext cx="619125" cy="431800"/>
            </a:xfrm>
            <a:custGeom>
              <a:avLst/>
              <a:gdLst>
                <a:gd name="T0" fmla="*/ 0 w 266"/>
                <a:gd name="T1" fmla="*/ 113 h 186"/>
                <a:gd name="T2" fmla="*/ 118 w 266"/>
                <a:gd name="T3" fmla="*/ 44 h 186"/>
                <a:gd name="T4" fmla="*/ 253 w 266"/>
                <a:gd name="T5" fmla="*/ 21 h 186"/>
                <a:gd name="T6" fmla="*/ 184 w 266"/>
                <a:gd name="T7" fmla="*/ 123 h 186"/>
                <a:gd name="T8" fmla="*/ 34 w 266"/>
                <a:gd name="T9" fmla="*/ 186 h 186"/>
                <a:gd name="T10" fmla="*/ 0 w 266"/>
                <a:gd name="T11" fmla="*/ 11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86">
                  <a:moveTo>
                    <a:pt x="0" y="113"/>
                  </a:moveTo>
                  <a:cubicBezTo>
                    <a:pt x="0" y="113"/>
                    <a:pt x="8" y="58"/>
                    <a:pt x="118" y="44"/>
                  </a:cubicBezTo>
                  <a:cubicBezTo>
                    <a:pt x="227" y="31"/>
                    <a:pt x="229" y="0"/>
                    <a:pt x="253" y="21"/>
                  </a:cubicBezTo>
                  <a:cubicBezTo>
                    <a:pt x="266" y="34"/>
                    <a:pt x="232" y="76"/>
                    <a:pt x="184" y="123"/>
                  </a:cubicBezTo>
                  <a:cubicBezTo>
                    <a:pt x="119" y="186"/>
                    <a:pt x="34" y="186"/>
                    <a:pt x="34" y="186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</p:grpSp>
      <p:grpSp>
        <p:nvGrpSpPr>
          <p:cNvPr id="24" name="Group 328">
            <a:extLst>
              <a:ext uri="{FF2B5EF4-FFF2-40B4-BE49-F238E27FC236}">
                <a16:creationId xmlns:a16="http://schemas.microsoft.com/office/drawing/2014/main" id="{29DDB173-9394-4B5A-9376-1D24E0A0FF8A}"/>
              </a:ext>
            </a:extLst>
          </p:cNvPr>
          <p:cNvGrpSpPr/>
          <p:nvPr/>
        </p:nvGrpSpPr>
        <p:grpSpPr>
          <a:xfrm flipH="1">
            <a:off x="8446904" y="3511007"/>
            <a:ext cx="1705872" cy="1625626"/>
            <a:chOff x="6350" y="3244331"/>
            <a:chExt cx="4978400" cy="3610495"/>
          </a:xfrm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C2F5ADA-9EDE-4285-B8C0-E2A4753A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524376"/>
              <a:ext cx="4438650" cy="2330450"/>
            </a:xfrm>
            <a:custGeom>
              <a:avLst/>
              <a:gdLst>
                <a:gd name="T0" fmla="*/ 0 w 1910"/>
                <a:gd name="T1" fmla="*/ 597 h 1003"/>
                <a:gd name="T2" fmla="*/ 763 w 1910"/>
                <a:gd name="T3" fmla="*/ 171 h 1003"/>
                <a:gd name="T4" fmla="*/ 1876 w 1910"/>
                <a:gd name="T5" fmla="*/ 0 h 1003"/>
                <a:gd name="T6" fmla="*/ 1910 w 1910"/>
                <a:gd name="T7" fmla="*/ 73 h 1003"/>
                <a:gd name="T8" fmla="*/ 1307 w 1910"/>
                <a:gd name="T9" fmla="*/ 345 h 1003"/>
                <a:gd name="T10" fmla="*/ 786 w 1910"/>
                <a:gd name="T11" fmla="*/ 1003 h 1003"/>
                <a:gd name="T12" fmla="*/ 117 w 1910"/>
                <a:gd name="T13" fmla="*/ 1003 h 1003"/>
                <a:gd name="T14" fmla="*/ 216 w 1910"/>
                <a:gd name="T15" fmla="*/ 709 h 1003"/>
                <a:gd name="T16" fmla="*/ 0 w 1910"/>
                <a:gd name="T17" fmla="*/ 748 h 1003"/>
                <a:gd name="T18" fmla="*/ 0 w 1910"/>
                <a:gd name="T19" fmla="*/ 597 h 1003"/>
                <a:gd name="connsiteX0" fmla="*/ 0 w 10000"/>
                <a:gd name="connsiteY0" fmla="*/ 5952 h 10000"/>
                <a:gd name="connsiteX1" fmla="*/ 3995 w 10000"/>
                <a:gd name="connsiteY1" fmla="*/ 1705 h 10000"/>
                <a:gd name="connsiteX2" fmla="*/ 9822 w 10000"/>
                <a:gd name="connsiteY2" fmla="*/ 0 h 10000"/>
                <a:gd name="connsiteX3" fmla="*/ 10000 w 10000"/>
                <a:gd name="connsiteY3" fmla="*/ 728 h 10000"/>
                <a:gd name="connsiteX4" fmla="*/ 6843 w 10000"/>
                <a:gd name="connsiteY4" fmla="*/ 3440 h 10000"/>
                <a:gd name="connsiteX5" fmla="*/ 4115 w 10000"/>
                <a:gd name="connsiteY5" fmla="*/ 10000 h 10000"/>
                <a:gd name="connsiteX6" fmla="*/ 613 w 10000"/>
                <a:gd name="connsiteY6" fmla="*/ 10000 h 10000"/>
                <a:gd name="connsiteX7" fmla="*/ 1131 w 10000"/>
                <a:gd name="connsiteY7" fmla="*/ 7069 h 10000"/>
                <a:gd name="connsiteX8" fmla="*/ 0 w 10000"/>
                <a:gd name="connsiteY8" fmla="*/ 7458 h 10000"/>
                <a:gd name="connsiteX9" fmla="*/ 0 w 10000"/>
                <a:gd name="connsiteY9" fmla="*/ 595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0" y="5952"/>
                  </a:moveTo>
                  <a:cubicBezTo>
                    <a:pt x="0" y="5952"/>
                    <a:pt x="1157" y="2084"/>
                    <a:pt x="3995" y="1705"/>
                  </a:cubicBezTo>
                  <a:cubicBezTo>
                    <a:pt x="6440" y="1376"/>
                    <a:pt x="7869" y="2333"/>
                    <a:pt x="9822" y="0"/>
                  </a:cubicBezTo>
                  <a:lnTo>
                    <a:pt x="10000" y="728"/>
                  </a:lnTo>
                  <a:cubicBezTo>
                    <a:pt x="10000" y="728"/>
                    <a:pt x="8948" y="2841"/>
                    <a:pt x="6843" y="3440"/>
                  </a:cubicBezTo>
                  <a:cubicBezTo>
                    <a:pt x="4738" y="4028"/>
                    <a:pt x="4115" y="10000"/>
                    <a:pt x="4115" y="10000"/>
                  </a:cubicBezTo>
                  <a:lnTo>
                    <a:pt x="613" y="10000"/>
                  </a:lnTo>
                  <a:cubicBezTo>
                    <a:pt x="613" y="10000"/>
                    <a:pt x="1047" y="7767"/>
                    <a:pt x="1131" y="7069"/>
                  </a:cubicBezTo>
                  <a:cubicBezTo>
                    <a:pt x="1160" y="6747"/>
                    <a:pt x="995" y="5234"/>
                    <a:pt x="0" y="7458"/>
                  </a:cubicBezTo>
                  <a:lnTo>
                    <a:pt x="0" y="5952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91BB757-6F47-4737-8EB7-DB67EA1D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83" y="3244331"/>
              <a:ext cx="984862" cy="1411732"/>
            </a:xfrm>
            <a:custGeom>
              <a:avLst/>
              <a:gdLst>
                <a:gd name="T0" fmla="*/ 365 w 479"/>
                <a:gd name="T1" fmla="*/ 168 h 640"/>
                <a:gd name="T2" fmla="*/ 210 w 479"/>
                <a:gd name="T3" fmla="*/ 640 h 640"/>
                <a:gd name="T4" fmla="*/ 148 w 479"/>
                <a:gd name="T5" fmla="*/ 589 h 640"/>
                <a:gd name="T6" fmla="*/ 27 w 479"/>
                <a:gd name="T7" fmla="*/ 418 h 640"/>
                <a:gd name="T8" fmla="*/ 13 w 479"/>
                <a:gd name="T9" fmla="*/ 382 h 640"/>
                <a:gd name="T10" fmla="*/ 8 w 479"/>
                <a:gd name="T11" fmla="*/ 292 h 640"/>
                <a:gd name="T12" fmla="*/ 8 w 479"/>
                <a:gd name="T13" fmla="*/ 292 h 640"/>
                <a:gd name="T14" fmla="*/ 137 w 479"/>
                <a:gd name="T15" fmla="*/ 149 h 640"/>
                <a:gd name="T16" fmla="*/ 255 w 479"/>
                <a:gd name="T17" fmla="*/ 106 h 640"/>
                <a:gd name="T18" fmla="*/ 398 w 479"/>
                <a:gd name="T19" fmla="*/ 44 h 640"/>
                <a:gd name="T20" fmla="*/ 365 w 479"/>
                <a:gd name="T21" fmla="*/ 168 h 640"/>
                <a:gd name="connsiteX0" fmla="*/ 7555 w 8850"/>
                <a:gd name="connsiteY0" fmla="*/ 2105 h 9480"/>
                <a:gd name="connsiteX1" fmla="*/ 4319 w 8850"/>
                <a:gd name="connsiteY1" fmla="*/ 9480 h 9480"/>
                <a:gd name="connsiteX2" fmla="*/ 3025 w 8850"/>
                <a:gd name="connsiteY2" fmla="*/ 8683 h 9480"/>
                <a:gd name="connsiteX3" fmla="*/ 499 w 8850"/>
                <a:gd name="connsiteY3" fmla="*/ 6011 h 9480"/>
                <a:gd name="connsiteX4" fmla="*/ 206 w 8850"/>
                <a:gd name="connsiteY4" fmla="*/ 5449 h 9480"/>
                <a:gd name="connsiteX5" fmla="*/ 102 w 8850"/>
                <a:gd name="connsiteY5" fmla="*/ 4043 h 9480"/>
                <a:gd name="connsiteX6" fmla="*/ 102 w 8850"/>
                <a:gd name="connsiteY6" fmla="*/ 4043 h 9480"/>
                <a:gd name="connsiteX7" fmla="*/ 2795 w 8850"/>
                <a:gd name="connsiteY7" fmla="*/ 1808 h 9480"/>
                <a:gd name="connsiteX8" fmla="*/ 5259 w 8850"/>
                <a:gd name="connsiteY8" fmla="*/ 1136 h 9480"/>
                <a:gd name="connsiteX9" fmla="*/ 8244 w 8850"/>
                <a:gd name="connsiteY9" fmla="*/ 168 h 9480"/>
                <a:gd name="connsiteX10" fmla="*/ 7555 w 8850"/>
                <a:gd name="connsiteY10" fmla="*/ 2105 h 9480"/>
                <a:gd name="connsiteX0" fmla="*/ 8537 w 10000"/>
                <a:gd name="connsiteY0" fmla="*/ 2220 h 10000"/>
                <a:gd name="connsiteX1" fmla="*/ 5721 w 10000"/>
                <a:gd name="connsiteY1" fmla="*/ 8140 h 10000"/>
                <a:gd name="connsiteX2" fmla="*/ 4880 w 10000"/>
                <a:gd name="connsiteY2" fmla="*/ 10000 h 10000"/>
                <a:gd name="connsiteX3" fmla="*/ 3418 w 10000"/>
                <a:gd name="connsiteY3" fmla="*/ 9159 h 10000"/>
                <a:gd name="connsiteX4" fmla="*/ 564 w 10000"/>
                <a:gd name="connsiteY4" fmla="*/ 6341 h 10000"/>
                <a:gd name="connsiteX5" fmla="*/ 233 w 10000"/>
                <a:gd name="connsiteY5" fmla="*/ 5748 h 10000"/>
                <a:gd name="connsiteX6" fmla="*/ 115 w 10000"/>
                <a:gd name="connsiteY6" fmla="*/ 4265 h 10000"/>
                <a:gd name="connsiteX7" fmla="*/ 115 w 10000"/>
                <a:gd name="connsiteY7" fmla="*/ 4265 h 10000"/>
                <a:gd name="connsiteX8" fmla="*/ 3158 w 10000"/>
                <a:gd name="connsiteY8" fmla="*/ 1907 h 10000"/>
                <a:gd name="connsiteX9" fmla="*/ 5942 w 10000"/>
                <a:gd name="connsiteY9" fmla="*/ 1198 h 10000"/>
                <a:gd name="connsiteX10" fmla="*/ 9315 w 10000"/>
                <a:gd name="connsiteY10" fmla="*/ 177 h 10000"/>
                <a:gd name="connsiteX11" fmla="*/ 8537 w 10000"/>
                <a:gd name="connsiteY11" fmla="*/ 2220 h 10000"/>
                <a:gd name="connsiteX0" fmla="*/ 8537 w 10000"/>
                <a:gd name="connsiteY0" fmla="*/ 2220 h 10022"/>
                <a:gd name="connsiteX1" fmla="*/ 6543 w 10000"/>
                <a:gd name="connsiteY1" fmla="*/ 8461 h 10022"/>
                <a:gd name="connsiteX2" fmla="*/ 4880 w 10000"/>
                <a:gd name="connsiteY2" fmla="*/ 10000 h 10022"/>
                <a:gd name="connsiteX3" fmla="*/ 3418 w 10000"/>
                <a:gd name="connsiteY3" fmla="*/ 9159 h 10022"/>
                <a:gd name="connsiteX4" fmla="*/ 564 w 10000"/>
                <a:gd name="connsiteY4" fmla="*/ 6341 h 10022"/>
                <a:gd name="connsiteX5" fmla="*/ 233 w 10000"/>
                <a:gd name="connsiteY5" fmla="*/ 5748 h 10022"/>
                <a:gd name="connsiteX6" fmla="*/ 115 w 10000"/>
                <a:gd name="connsiteY6" fmla="*/ 4265 h 10022"/>
                <a:gd name="connsiteX7" fmla="*/ 115 w 10000"/>
                <a:gd name="connsiteY7" fmla="*/ 4265 h 10022"/>
                <a:gd name="connsiteX8" fmla="*/ 3158 w 10000"/>
                <a:gd name="connsiteY8" fmla="*/ 1907 h 10022"/>
                <a:gd name="connsiteX9" fmla="*/ 5942 w 10000"/>
                <a:gd name="connsiteY9" fmla="*/ 1198 h 10022"/>
                <a:gd name="connsiteX10" fmla="*/ 9315 w 10000"/>
                <a:gd name="connsiteY10" fmla="*/ 177 h 10022"/>
                <a:gd name="connsiteX11" fmla="*/ 8537 w 10000"/>
                <a:gd name="connsiteY11" fmla="*/ 2220 h 1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22">
                  <a:moveTo>
                    <a:pt x="8537" y="2220"/>
                  </a:moveTo>
                  <a:lnTo>
                    <a:pt x="6543" y="8461"/>
                  </a:lnTo>
                  <a:cubicBezTo>
                    <a:pt x="5989" y="8974"/>
                    <a:pt x="5401" y="9884"/>
                    <a:pt x="4880" y="10000"/>
                  </a:cubicBezTo>
                  <a:cubicBezTo>
                    <a:pt x="4359" y="10116"/>
                    <a:pt x="4138" y="9769"/>
                    <a:pt x="3418" y="9159"/>
                  </a:cubicBezTo>
                  <a:cubicBezTo>
                    <a:pt x="2698" y="8550"/>
                    <a:pt x="1130" y="7445"/>
                    <a:pt x="564" y="6341"/>
                  </a:cubicBezTo>
                  <a:lnTo>
                    <a:pt x="233" y="5748"/>
                  </a:lnTo>
                  <a:cubicBezTo>
                    <a:pt x="-26" y="5270"/>
                    <a:pt x="-73" y="4758"/>
                    <a:pt x="115" y="4265"/>
                  </a:cubicBezTo>
                  <a:lnTo>
                    <a:pt x="115" y="4265"/>
                  </a:lnTo>
                  <a:cubicBezTo>
                    <a:pt x="493" y="3176"/>
                    <a:pt x="1625" y="2287"/>
                    <a:pt x="3158" y="1907"/>
                  </a:cubicBezTo>
                  <a:lnTo>
                    <a:pt x="5942" y="1198"/>
                  </a:lnTo>
                  <a:cubicBezTo>
                    <a:pt x="5942" y="1198"/>
                    <a:pt x="7782" y="-549"/>
                    <a:pt x="9315" y="177"/>
                  </a:cubicBezTo>
                  <a:cubicBezTo>
                    <a:pt x="11226" y="1083"/>
                    <a:pt x="8537" y="2220"/>
                    <a:pt x="8537" y="222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03C33D32-A095-4AB3-AC5C-54866712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189538"/>
              <a:ext cx="574675" cy="1466850"/>
            </a:xfrm>
            <a:custGeom>
              <a:avLst/>
              <a:gdLst>
                <a:gd name="T0" fmla="*/ 92 w 247"/>
                <a:gd name="T1" fmla="*/ 50 h 632"/>
                <a:gd name="T2" fmla="*/ 77 w 247"/>
                <a:gd name="T3" fmla="*/ 101 h 632"/>
                <a:gd name="T4" fmla="*/ 146 w 247"/>
                <a:gd name="T5" fmla="*/ 262 h 632"/>
                <a:gd name="T6" fmla="*/ 232 w 247"/>
                <a:gd name="T7" fmla="*/ 563 h 632"/>
                <a:gd name="T8" fmla="*/ 247 w 247"/>
                <a:gd name="T9" fmla="*/ 632 h 632"/>
                <a:gd name="T10" fmla="*/ 117 w 247"/>
                <a:gd name="T11" fmla="*/ 632 h 632"/>
                <a:gd name="T12" fmla="*/ 64 w 247"/>
                <a:gd name="T13" fmla="*/ 365 h 632"/>
                <a:gd name="T14" fmla="*/ 38 w 247"/>
                <a:gd name="T15" fmla="*/ 108 h 632"/>
                <a:gd name="T16" fmla="*/ 0 w 247"/>
                <a:gd name="T17" fmla="*/ 75 h 632"/>
                <a:gd name="T18" fmla="*/ 54 w 247"/>
                <a:gd name="T19" fmla="*/ 0 h 632"/>
                <a:gd name="T20" fmla="*/ 92 w 247"/>
                <a:gd name="T21" fmla="*/ 5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632">
                  <a:moveTo>
                    <a:pt x="92" y="50"/>
                  </a:move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148" y="208"/>
                    <a:pt x="146" y="262"/>
                  </a:cubicBezTo>
                  <a:cubicBezTo>
                    <a:pt x="145" y="315"/>
                    <a:pt x="132" y="495"/>
                    <a:pt x="232" y="563"/>
                  </a:cubicBezTo>
                  <a:cubicBezTo>
                    <a:pt x="247" y="632"/>
                    <a:pt x="247" y="632"/>
                    <a:pt x="247" y="632"/>
                  </a:cubicBezTo>
                  <a:cubicBezTo>
                    <a:pt x="117" y="632"/>
                    <a:pt x="117" y="632"/>
                    <a:pt x="117" y="632"/>
                  </a:cubicBezTo>
                  <a:cubicBezTo>
                    <a:pt x="117" y="632"/>
                    <a:pt x="26" y="523"/>
                    <a:pt x="64" y="365"/>
                  </a:cubicBezTo>
                  <a:cubicBezTo>
                    <a:pt x="103" y="207"/>
                    <a:pt x="38" y="108"/>
                    <a:pt x="38" y="10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92" y="5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7501133-655E-4E9C-97AA-BE28A4D0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4833938"/>
              <a:ext cx="881063" cy="628650"/>
            </a:xfrm>
            <a:custGeom>
              <a:avLst/>
              <a:gdLst>
                <a:gd name="T0" fmla="*/ 251 w 379"/>
                <a:gd name="T1" fmla="*/ 153 h 271"/>
                <a:gd name="T2" fmla="*/ 166 w 379"/>
                <a:gd name="T3" fmla="*/ 271 h 271"/>
                <a:gd name="T4" fmla="*/ 10 w 379"/>
                <a:gd name="T5" fmla="*/ 132 h 271"/>
                <a:gd name="T6" fmla="*/ 90 w 379"/>
                <a:gd name="T7" fmla="*/ 22 h 271"/>
                <a:gd name="T8" fmla="*/ 275 w 379"/>
                <a:gd name="T9" fmla="*/ 0 h 271"/>
                <a:gd name="T10" fmla="*/ 377 w 379"/>
                <a:gd name="T11" fmla="*/ 125 h 271"/>
                <a:gd name="T12" fmla="*/ 305 w 379"/>
                <a:gd name="T13" fmla="*/ 224 h 271"/>
                <a:gd name="T14" fmla="*/ 251 w 379"/>
                <a:gd name="T15" fmla="*/ 15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71">
                  <a:moveTo>
                    <a:pt x="251" y="153"/>
                  </a:moveTo>
                  <a:cubicBezTo>
                    <a:pt x="166" y="271"/>
                    <a:pt x="166" y="271"/>
                    <a:pt x="166" y="271"/>
                  </a:cubicBezTo>
                  <a:cubicBezTo>
                    <a:pt x="166" y="271"/>
                    <a:pt x="0" y="192"/>
                    <a:pt x="10" y="132"/>
                  </a:cubicBezTo>
                  <a:cubicBezTo>
                    <a:pt x="20" y="71"/>
                    <a:pt x="90" y="22"/>
                    <a:pt x="90" y="22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79" y="81"/>
                    <a:pt x="377" y="125"/>
                  </a:cubicBezTo>
                  <a:cubicBezTo>
                    <a:pt x="375" y="179"/>
                    <a:pt x="305" y="224"/>
                    <a:pt x="305" y="224"/>
                  </a:cubicBezTo>
                  <a:lnTo>
                    <a:pt x="25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5E7E958E-AEB2-49CD-8DBB-CC7922B4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0" y="3557588"/>
              <a:ext cx="927100" cy="1712913"/>
            </a:xfrm>
            <a:custGeom>
              <a:avLst/>
              <a:gdLst>
                <a:gd name="T0" fmla="*/ 388 w 399"/>
                <a:gd name="T1" fmla="*/ 234 h 738"/>
                <a:gd name="T2" fmla="*/ 362 w 399"/>
                <a:gd name="T3" fmla="*/ 256 h 738"/>
                <a:gd name="T4" fmla="*/ 399 w 399"/>
                <a:gd name="T5" fmla="*/ 375 h 738"/>
                <a:gd name="T6" fmla="*/ 264 w 399"/>
                <a:gd name="T7" fmla="*/ 450 h 738"/>
                <a:gd name="T8" fmla="*/ 238 w 399"/>
                <a:gd name="T9" fmla="*/ 589 h 738"/>
                <a:gd name="T10" fmla="*/ 266 w 399"/>
                <a:gd name="T11" fmla="*/ 657 h 738"/>
                <a:gd name="T12" fmla="*/ 168 w 399"/>
                <a:gd name="T13" fmla="*/ 729 h 738"/>
                <a:gd name="T14" fmla="*/ 36 w 399"/>
                <a:gd name="T15" fmla="*/ 625 h 738"/>
                <a:gd name="T16" fmla="*/ 121 w 399"/>
                <a:gd name="T17" fmla="*/ 441 h 738"/>
                <a:gd name="T18" fmla="*/ 72 w 399"/>
                <a:gd name="T19" fmla="*/ 380 h 738"/>
                <a:gd name="T20" fmla="*/ 34 w 399"/>
                <a:gd name="T21" fmla="*/ 371 h 738"/>
                <a:gd name="T22" fmla="*/ 34 w 399"/>
                <a:gd name="T23" fmla="*/ 292 h 738"/>
                <a:gd name="T24" fmla="*/ 66 w 399"/>
                <a:gd name="T25" fmla="*/ 316 h 738"/>
                <a:gd name="T26" fmla="*/ 34 w 399"/>
                <a:gd name="T27" fmla="*/ 183 h 738"/>
                <a:gd name="T28" fmla="*/ 73 w 399"/>
                <a:gd name="T29" fmla="*/ 97 h 738"/>
                <a:gd name="T30" fmla="*/ 261 w 399"/>
                <a:gd name="T31" fmla="*/ 0 h 738"/>
                <a:gd name="T32" fmla="*/ 388 w 399"/>
                <a:gd name="T33" fmla="*/ 23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738">
                  <a:moveTo>
                    <a:pt x="388" y="234"/>
                  </a:moveTo>
                  <a:cubicBezTo>
                    <a:pt x="362" y="256"/>
                    <a:pt x="362" y="256"/>
                    <a:pt x="362" y="256"/>
                  </a:cubicBezTo>
                  <a:cubicBezTo>
                    <a:pt x="399" y="375"/>
                    <a:pt x="399" y="375"/>
                    <a:pt x="399" y="375"/>
                  </a:cubicBezTo>
                  <a:cubicBezTo>
                    <a:pt x="264" y="450"/>
                    <a:pt x="264" y="450"/>
                    <a:pt x="264" y="450"/>
                  </a:cubicBezTo>
                  <a:cubicBezTo>
                    <a:pt x="238" y="589"/>
                    <a:pt x="238" y="589"/>
                    <a:pt x="238" y="589"/>
                  </a:cubicBezTo>
                  <a:cubicBezTo>
                    <a:pt x="266" y="657"/>
                    <a:pt x="266" y="657"/>
                    <a:pt x="266" y="657"/>
                  </a:cubicBezTo>
                  <a:cubicBezTo>
                    <a:pt x="266" y="657"/>
                    <a:pt x="243" y="719"/>
                    <a:pt x="168" y="729"/>
                  </a:cubicBezTo>
                  <a:cubicBezTo>
                    <a:pt x="93" y="738"/>
                    <a:pt x="21" y="663"/>
                    <a:pt x="36" y="625"/>
                  </a:cubicBezTo>
                  <a:cubicBezTo>
                    <a:pt x="121" y="441"/>
                    <a:pt x="121" y="441"/>
                    <a:pt x="121" y="441"/>
                  </a:cubicBezTo>
                  <a:cubicBezTo>
                    <a:pt x="72" y="380"/>
                    <a:pt x="72" y="380"/>
                    <a:pt x="72" y="380"/>
                  </a:cubicBezTo>
                  <a:cubicBezTo>
                    <a:pt x="72" y="380"/>
                    <a:pt x="64" y="401"/>
                    <a:pt x="34" y="371"/>
                  </a:cubicBezTo>
                  <a:cubicBezTo>
                    <a:pt x="4" y="341"/>
                    <a:pt x="0" y="307"/>
                    <a:pt x="34" y="29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25" y="149"/>
                    <a:pt x="41" y="113"/>
                    <a:pt x="73" y="97"/>
                  </a:cubicBezTo>
                  <a:cubicBezTo>
                    <a:pt x="261" y="0"/>
                    <a:pt x="261" y="0"/>
                    <a:pt x="261" y="0"/>
                  </a:cubicBezTo>
                  <a:lnTo>
                    <a:pt x="388" y="234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D0FD3D8-5696-436A-BB44-B8261EF12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56088"/>
              <a:ext cx="230188" cy="268288"/>
            </a:xfrm>
            <a:custGeom>
              <a:avLst/>
              <a:gdLst>
                <a:gd name="T0" fmla="*/ 0 w 99"/>
                <a:gd name="T1" fmla="*/ 116 h 116"/>
                <a:gd name="T2" fmla="*/ 46 w 99"/>
                <a:gd name="T3" fmla="*/ 29 h 116"/>
                <a:gd name="T4" fmla="*/ 89 w 99"/>
                <a:gd name="T5" fmla="*/ 29 h 116"/>
                <a:gd name="T6" fmla="*/ 57 w 99"/>
                <a:gd name="T7" fmla="*/ 97 h 116"/>
                <a:gd name="T8" fmla="*/ 0 w 99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6">
                  <a:moveTo>
                    <a:pt x="0" y="116"/>
                  </a:moveTo>
                  <a:cubicBezTo>
                    <a:pt x="0" y="116"/>
                    <a:pt x="6" y="57"/>
                    <a:pt x="46" y="29"/>
                  </a:cubicBezTo>
                  <a:cubicBezTo>
                    <a:pt x="86" y="0"/>
                    <a:pt x="99" y="2"/>
                    <a:pt x="89" y="29"/>
                  </a:cubicBezTo>
                  <a:cubicBezTo>
                    <a:pt x="79" y="55"/>
                    <a:pt x="57" y="97"/>
                    <a:pt x="57" y="97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974736B0-B360-405B-BB67-7B9982A0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262438"/>
              <a:ext cx="619125" cy="431800"/>
            </a:xfrm>
            <a:custGeom>
              <a:avLst/>
              <a:gdLst>
                <a:gd name="T0" fmla="*/ 0 w 266"/>
                <a:gd name="T1" fmla="*/ 113 h 186"/>
                <a:gd name="T2" fmla="*/ 118 w 266"/>
                <a:gd name="T3" fmla="*/ 44 h 186"/>
                <a:gd name="T4" fmla="*/ 253 w 266"/>
                <a:gd name="T5" fmla="*/ 21 h 186"/>
                <a:gd name="T6" fmla="*/ 184 w 266"/>
                <a:gd name="T7" fmla="*/ 123 h 186"/>
                <a:gd name="T8" fmla="*/ 34 w 266"/>
                <a:gd name="T9" fmla="*/ 186 h 186"/>
                <a:gd name="T10" fmla="*/ 0 w 266"/>
                <a:gd name="T11" fmla="*/ 11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86">
                  <a:moveTo>
                    <a:pt x="0" y="113"/>
                  </a:moveTo>
                  <a:cubicBezTo>
                    <a:pt x="0" y="113"/>
                    <a:pt x="8" y="58"/>
                    <a:pt x="118" y="44"/>
                  </a:cubicBezTo>
                  <a:cubicBezTo>
                    <a:pt x="227" y="31"/>
                    <a:pt x="229" y="0"/>
                    <a:pt x="253" y="21"/>
                  </a:cubicBezTo>
                  <a:cubicBezTo>
                    <a:pt x="266" y="34"/>
                    <a:pt x="232" y="76"/>
                    <a:pt x="184" y="123"/>
                  </a:cubicBezTo>
                  <a:cubicBezTo>
                    <a:pt x="119" y="186"/>
                    <a:pt x="34" y="186"/>
                    <a:pt x="34" y="186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FAA550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微軟正黑體 Light"/>
                <a:cs typeface="+mn-cs"/>
              </a:endParaRPr>
            </a:p>
          </p:txBody>
        </p:sp>
      </p:grpSp>
      <p:pic>
        <p:nvPicPr>
          <p:cNvPr id="32" name="圖片 31" descr="Value to Academics - Eye Tracking Software and Solutions - iMo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30" y="4720389"/>
            <a:ext cx="763484" cy="763484"/>
          </a:xfrm>
          <a:prstGeom prst="rect">
            <a:avLst/>
          </a:prstGeom>
        </p:spPr>
      </p:pic>
      <p:cxnSp>
        <p:nvCxnSpPr>
          <p:cNvPr id="33" name="直線單箭頭接點 32"/>
          <p:cNvCxnSpPr/>
          <p:nvPr/>
        </p:nvCxnSpPr>
        <p:spPr bwMode="auto">
          <a:xfrm flipH="1">
            <a:off x="4320880" y="5102131"/>
            <a:ext cx="2385821" cy="0"/>
          </a:xfrm>
          <a:prstGeom prst="straightConnector1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" name="圖片 33" descr="💵 Banknote With &lt;strong&gt;Dollar&lt;/strong&gt; Sign Emoji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0" b="808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89" y="4936413"/>
            <a:ext cx="468377" cy="468377"/>
          </a:xfrm>
          <a:prstGeom prst="rect">
            <a:avLst/>
          </a:prstGeom>
        </p:spPr>
      </p:pic>
      <p:sp>
        <p:nvSpPr>
          <p:cNvPr id="35" name="Content Placeholder 7"/>
          <p:cNvSpPr txBox="1">
            <a:spLocks/>
          </p:cNvSpPr>
          <p:nvPr/>
        </p:nvSpPr>
        <p:spPr>
          <a:xfrm>
            <a:off x="4732859" y="5296371"/>
            <a:ext cx="1658697" cy="4853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借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券費用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684049" y="5903454"/>
            <a:ext cx="6823902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實質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結果：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出借人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以證券作為擔保品取得資金融通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2" y="2998554"/>
            <a:ext cx="468377" cy="3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7956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139 L -0.05364 -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634181" y="76685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6585605" y="1257382"/>
            <a:ext cx="1392671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融券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5409199" y="1958272"/>
            <a:ext cx="1392671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 Extra Bold" panose="02060903040505020403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V 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 Extra Bold" panose="02060903040505020403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3606458" y="1238034"/>
            <a:ext cx="1498055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532955" y="1737241"/>
            <a:ext cx="3658248" cy="12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不必立即賣出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且有多種用途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532955" y="3229781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遇除權息無須回補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採權益補償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244722" y="4288091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出借人可隨時提前召回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403423" y="5248753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借券賣出價款可自由運用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1406978" y="5697261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擔保比率：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140%/120%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7771814" y="2165701"/>
            <a:ext cx="3590486" cy="12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借入標的與委託賣出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必須同時發生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7718286" y="3560937"/>
            <a:ext cx="3590486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除權息強制回補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7863866" y="4465794"/>
            <a:ext cx="3299326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無被提前召回風險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8258614" y="5277566"/>
            <a:ext cx="3590486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融券賣出價款須作為擔保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/>
              <a:cs typeface="Calibri" panose="020F050202020403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7504944" y="5764976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擔保比率：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190%/130%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E68DE0B-3F5D-4291-8529-FA83821407C9}"/>
              </a:ext>
            </a:extLst>
          </p:cNvPr>
          <p:cNvSpPr/>
          <p:nvPr/>
        </p:nvSpPr>
        <p:spPr>
          <a:xfrm rot="1670087">
            <a:off x="5136158" y="3602100"/>
            <a:ext cx="919137" cy="363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57A5605B-BAF2-42EA-B3CD-9660DDDAA540}"/>
              </a:ext>
            </a:extLst>
          </p:cNvPr>
          <p:cNvSpPr/>
          <p:nvPr/>
        </p:nvSpPr>
        <p:spPr>
          <a:xfrm rot="19929913" flipH="1">
            <a:off x="5783298" y="4257594"/>
            <a:ext cx="919137" cy="2965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2E68DE0B-3F5D-4291-8529-FA83821407C9}"/>
              </a:ext>
            </a:extLst>
          </p:cNvPr>
          <p:cNvSpPr/>
          <p:nvPr/>
        </p:nvSpPr>
        <p:spPr>
          <a:xfrm rot="1670087">
            <a:off x="5193135" y="4858732"/>
            <a:ext cx="919137" cy="363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57A5605B-BAF2-42EA-B3CD-9660DDDAA540}"/>
              </a:ext>
            </a:extLst>
          </p:cNvPr>
          <p:cNvSpPr/>
          <p:nvPr/>
        </p:nvSpPr>
        <p:spPr>
          <a:xfrm rot="19929913" flipH="1">
            <a:off x="5816303" y="5505264"/>
            <a:ext cx="919137" cy="2965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40" name="Arrow: Pentagon 17">
            <a:extLst>
              <a:ext uri="{FF2B5EF4-FFF2-40B4-BE49-F238E27FC236}">
                <a16:creationId xmlns:a16="http://schemas.microsoft.com/office/drawing/2014/main" id="{CC92285F-E6F6-4C04-AC2A-47DD363FA0E3}"/>
              </a:ext>
            </a:extLst>
          </p:cNvPr>
          <p:cNvSpPr/>
          <p:nvPr/>
        </p:nvSpPr>
        <p:spPr>
          <a:xfrm rot="300000" flipH="1">
            <a:off x="3950292" y="3174618"/>
            <a:ext cx="2196000" cy="584748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41" name="Arrow: Pentagon 17">
            <a:extLst>
              <a:ext uri="{FF2B5EF4-FFF2-40B4-BE49-F238E27FC236}">
                <a16:creationId xmlns:a16="http://schemas.microsoft.com/office/drawing/2014/main" id="{C8A6ADA0-5823-44AF-B18E-A5E9CF958F04}"/>
              </a:ext>
            </a:extLst>
          </p:cNvPr>
          <p:cNvSpPr/>
          <p:nvPr/>
        </p:nvSpPr>
        <p:spPr>
          <a:xfrm rot="-720000">
            <a:off x="5669503" y="3711260"/>
            <a:ext cx="2196000" cy="584748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42" name="Arrow: Pentagon 17">
            <a:extLst>
              <a:ext uri="{FF2B5EF4-FFF2-40B4-BE49-F238E27FC236}">
                <a16:creationId xmlns:a16="http://schemas.microsoft.com/office/drawing/2014/main" id="{CC92285F-E6F6-4C04-AC2A-47DD363FA0E3}"/>
              </a:ext>
            </a:extLst>
          </p:cNvPr>
          <p:cNvSpPr/>
          <p:nvPr/>
        </p:nvSpPr>
        <p:spPr>
          <a:xfrm rot="300000" flipH="1">
            <a:off x="3983297" y="4422288"/>
            <a:ext cx="2196000" cy="584748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43" name="Arrow: Pentagon 17">
            <a:extLst>
              <a:ext uri="{FF2B5EF4-FFF2-40B4-BE49-F238E27FC236}">
                <a16:creationId xmlns:a16="http://schemas.microsoft.com/office/drawing/2014/main" id="{C8A6ADA0-5823-44AF-B18E-A5E9CF958F04}"/>
              </a:ext>
            </a:extLst>
          </p:cNvPr>
          <p:cNvSpPr/>
          <p:nvPr/>
        </p:nvSpPr>
        <p:spPr>
          <a:xfrm rot="-720000">
            <a:off x="5702508" y="4958930"/>
            <a:ext cx="2196000" cy="584748"/>
          </a:xfrm>
          <a:custGeom>
            <a:avLst/>
            <a:gdLst>
              <a:gd name="connsiteX0" fmla="*/ 0 w 2714172"/>
              <a:gd name="connsiteY0" fmla="*/ 0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0 w 2714172"/>
              <a:gd name="connsiteY5" fmla="*/ 0 h 1036411"/>
              <a:gd name="connsiteX0" fmla="*/ 538162 w 2714172"/>
              <a:gd name="connsiteY0" fmla="*/ 4762 h 1036411"/>
              <a:gd name="connsiteX1" fmla="*/ 2195967 w 2714172"/>
              <a:gd name="connsiteY1" fmla="*/ 0 h 1036411"/>
              <a:gd name="connsiteX2" fmla="*/ 2714172 w 2714172"/>
              <a:gd name="connsiteY2" fmla="*/ 518206 h 1036411"/>
              <a:gd name="connsiteX3" fmla="*/ 2195967 w 2714172"/>
              <a:gd name="connsiteY3" fmla="*/ 1036411 h 1036411"/>
              <a:gd name="connsiteX4" fmla="*/ 0 w 2714172"/>
              <a:gd name="connsiteY4" fmla="*/ 1036411 h 1036411"/>
              <a:gd name="connsiteX5" fmla="*/ 538162 w 2714172"/>
              <a:gd name="connsiteY5" fmla="*/ 4762 h 103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172" h="1036411">
                <a:moveTo>
                  <a:pt x="538162" y="4762"/>
                </a:moveTo>
                <a:lnTo>
                  <a:pt x="2195967" y="0"/>
                </a:lnTo>
                <a:lnTo>
                  <a:pt x="2714172" y="518206"/>
                </a:lnTo>
                <a:lnTo>
                  <a:pt x="2195967" y="1036411"/>
                </a:lnTo>
                <a:lnTo>
                  <a:pt x="0" y="1036411"/>
                </a:lnTo>
                <a:lnTo>
                  <a:pt x="538162" y="47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99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707177" y="163258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借券用途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4082304" y="1368774"/>
            <a:ext cx="298766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證交所借貸辦法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§29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證券商借貸辦法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§15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96837" y="2254538"/>
            <a:ext cx="7598326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j-cs"/>
              </a:rPr>
              <a:t>借入證券應註記，除規定用途外禁止轉讓與領回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  <a:cs typeface="+mj-cs"/>
            </a:endParaRPr>
          </a:p>
        </p:txBody>
      </p:sp>
      <p:sp>
        <p:nvSpPr>
          <p:cNvPr id="12" name="向下箭號 11"/>
          <p:cNvSpPr>
            <a:spLocks noChangeAspect="1"/>
          </p:cNvSpPr>
          <p:nvPr/>
        </p:nvSpPr>
        <p:spPr>
          <a:xfrm>
            <a:off x="5835054" y="2738149"/>
            <a:ext cx="521892" cy="550517"/>
          </a:xfrm>
          <a:prstGeom prst="downArrow">
            <a:avLst/>
          </a:prstGeom>
          <a:solidFill>
            <a:srgbClr val="009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96837" y="3302951"/>
            <a:ext cx="3743826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1F7B4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委託證券商賣出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1F7B4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融券現券償還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1F7B4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ETF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申購與買回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6356946" y="3349843"/>
            <a:ext cx="4417891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1F7B4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還券、權益補償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1F7B4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股權性質金融商品履約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4082304" y="5344075"/>
            <a:ext cx="1859304" cy="5752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>
                <a:srgbClr val="FF5050"/>
              </a:buClr>
              <a:buSzPct val="140000"/>
              <a:buFont typeface="Calibri" panose="020F0502020204030204" pitchFamily="34" charset="0"/>
              <a:buChar char="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再出借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6096000" y="5410021"/>
            <a:ext cx="5117465" cy="5386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Pct val="140000"/>
              <a:buFont typeface="Calibri" panose="020F0502020204030204" pitchFamily="34" charset="0"/>
              <a:buChar char="®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例外：證商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/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證金借貸專戶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809298" y="6123562"/>
            <a:ext cx="6573404" cy="4314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Pct val="140000"/>
              <a:buFont typeface="Calibri" panose="020F0502020204030204" pitchFamily="34" charset="0"/>
              <a:buChar char="®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以含借券部位申購之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ETF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亦不可再出借！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23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83070" y="225175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借券資訊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C196E3-7844-41C1-AAD2-9135B94526E2}"/>
              </a:ext>
            </a:extLst>
          </p:cNvPr>
          <p:cNvSpPr txBox="1">
            <a:spLocks/>
          </p:cNvSpPr>
          <p:nvPr/>
        </p:nvSpPr>
        <p:spPr>
          <a:xfrm>
            <a:off x="634659" y="1248324"/>
            <a:ext cx="269815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借券用途：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2BCA8119-362F-4B76-B65D-BA0B800FBFEB}"/>
              </a:ext>
            </a:extLst>
          </p:cNvPr>
          <p:cNvSpPr txBox="1">
            <a:spLocks/>
          </p:cNvSpPr>
          <p:nvPr/>
        </p:nvSpPr>
        <p:spPr>
          <a:xfrm>
            <a:off x="751367" y="2132875"/>
            <a:ext cx="2927384" cy="256762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借券賣出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融資型借券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其他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暫不使用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庫存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grpSp>
        <p:nvGrpSpPr>
          <p:cNvPr id="8" name="Group 45">
            <a:extLst>
              <a:ext uri="{FF2B5EF4-FFF2-40B4-BE49-F238E27FC236}">
                <a16:creationId xmlns:a16="http://schemas.microsoft.com/office/drawing/2014/main" id="{F3E131EB-D54D-4030-8D3B-7A71AAFAC53B}"/>
              </a:ext>
            </a:extLst>
          </p:cNvPr>
          <p:cNvGrpSpPr/>
          <p:nvPr/>
        </p:nvGrpSpPr>
        <p:grpSpPr>
          <a:xfrm>
            <a:off x="840147" y="5072761"/>
            <a:ext cx="501967" cy="504757"/>
            <a:chOff x="9882188" y="3108325"/>
            <a:chExt cx="285750" cy="287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2284">
              <a:extLst>
                <a:ext uri="{FF2B5EF4-FFF2-40B4-BE49-F238E27FC236}">
                  <a16:creationId xmlns:a16="http://schemas.microsoft.com/office/drawing/2014/main" id="{B1BBEEC1-AD33-4D0F-AAE1-68D252CAD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175000"/>
              <a:ext cx="219075" cy="220663"/>
            </a:xfrm>
            <a:custGeom>
              <a:avLst/>
              <a:gdLst>
                <a:gd name="T0" fmla="*/ 549 w 691"/>
                <a:gd name="T1" fmla="*/ 251 h 693"/>
                <a:gd name="T2" fmla="*/ 568 w 691"/>
                <a:gd name="T3" fmla="*/ 313 h 693"/>
                <a:gd name="T4" fmla="*/ 566 w 691"/>
                <a:gd name="T5" fmla="*/ 392 h 693"/>
                <a:gd name="T6" fmla="*/ 532 w 691"/>
                <a:gd name="T7" fmla="*/ 473 h 693"/>
                <a:gd name="T8" fmla="*/ 471 w 691"/>
                <a:gd name="T9" fmla="*/ 534 h 693"/>
                <a:gd name="T10" fmla="*/ 391 w 691"/>
                <a:gd name="T11" fmla="*/ 567 h 693"/>
                <a:gd name="T12" fmla="*/ 300 w 691"/>
                <a:gd name="T13" fmla="*/ 567 h 693"/>
                <a:gd name="T14" fmla="*/ 220 w 691"/>
                <a:gd name="T15" fmla="*/ 534 h 693"/>
                <a:gd name="T16" fmla="*/ 159 w 691"/>
                <a:gd name="T17" fmla="*/ 473 h 693"/>
                <a:gd name="T18" fmla="*/ 124 w 691"/>
                <a:gd name="T19" fmla="*/ 392 h 693"/>
                <a:gd name="T20" fmla="*/ 124 w 691"/>
                <a:gd name="T21" fmla="*/ 301 h 693"/>
                <a:gd name="T22" fmla="*/ 159 w 691"/>
                <a:gd name="T23" fmla="*/ 220 h 693"/>
                <a:gd name="T24" fmla="*/ 220 w 691"/>
                <a:gd name="T25" fmla="*/ 159 h 693"/>
                <a:gd name="T26" fmla="*/ 300 w 691"/>
                <a:gd name="T27" fmla="*/ 125 h 693"/>
                <a:gd name="T28" fmla="*/ 378 w 691"/>
                <a:gd name="T29" fmla="*/ 124 h 693"/>
                <a:gd name="T30" fmla="*/ 442 w 691"/>
                <a:gd name="T31" fmla="*/ 142 h 693"/>
                <a:gd name="T32" fmla="*/ 533 w 691"/>
                <a:gd name="T33" fmla="*/ 56 h 693"/>
                <a:gd name="T34" fmla="*/ 431 w 691"/>
                <a:gd name="T35" fmla="*/ 11 h 693"/>
                <a:gd name="T36" fmla="*/ 360 w 691"/>
                <a:gd name="T37" fmla="*/ 0 h 693"/>
                <a:gd name="T38" fmla="*/ 293 w 691"/>
                <a:gd name="T39" fmla="*/ 4 h 693"/>
                <a:gd name="T40" fmla="*/ 227 w 691"/>
                <a:gd name="T41" fmla="*/ 21 h 693"/>
                <a:gd name="T42" fmla="*/ 166 w 691"/>
                <a:gd name="T43" fmla="*/ 50 h 693"/>
                <a:gd name="T44" fmla="*/ 112 w 691"/>
                <a:gd name="T45" fmla="*/ 91 h 693"/>
                <a:gd name="T46" fmla="*/ 68 w 691"/>
                <a:gd name="T47" fmla="*/ 139 h 693"/>
                <a:gd name="T48" fmla="*/ 34 w 691"/>
                <a:gd name="T49" fmla="*/ 197 h 693"/>
                <a:gd name="T50" fmla="*/ 9 w 691"/>
                <a:gd name="T51" fmla="*/ 260 h 693"/>
                <a:gd name="T52" fmla="*/ 0 w 691"/>
                <a:gd name="T53" fmla="*/ 329 h 693"/>
                <a:gd name="T54" fmla="*/ 2 w 691"/>
                <a:gd name="T55" fmla="*/ 396 h 693"/>
                <a:gd name="T56" fmla="*/ 18 w 691"/>
                <a:gd name="T57" fmla="*/ 459 h 693"/>
                <a:gd name="T58" fmla="*/ 44 w 691"/>
                <a:gd name="T59" fmla="*/ 517 h 693"/>
                <a:gd name="T60" fmla="*/ 80 w 691"/>
                <a:gd name="T61" fmla="*/ 568 h 693"/>
                <a:gd name="T62" fmla="*/ 0 w 691"/>
                <a:gd name="T63" fmla="*/ 677 h 693"/>
                <a:gd name="T64" fmla="*/ 14 w 691"/>
                <a:gd name="T65" fmla="*/ 693 h 693"/>
                <a:gd name="T66" fmla="*/ 123 w 691"/>
                <a:gd name="T67" fmla="*/ 611 h 693"/>
                <a:gd name="T68" fmla="*/ 174 w 691"/>
                <a:gd name="T69" fmla="*/ 647 h 693"/>
                <a:gd name="T70" fmla="*/ 233 w 691"/>
                <a:gd name="T71" fmla="*/ 673 h 693"/>
                <a:gd name="T72" fmla="*/ 295 w 691"/>
                <a:gd name="T73" fmla="*/ 689 h 693"/>
                <a:gd name="T74" fmla="*/ 362 w 691"/>
                <a:gd name="T75" fmla="*/ 691 h 693"/>
                <a:gd name="T76" fmla="*/ 427 w 691"/>
                <a:gd name="T77" fmla="*/ 683 h 693"/>
                <a:gd name="T78" fmla="*/ 487 w 691"/>
                <a:gd name="T79" fmla="*/ 662 h 693"/>
                <a:gd name="T80" fmla="*/ 542 w 691"/>
                <a:gd name="T81" fmla="*/ 630 h 693"/>
                <a:gd name="T82" fmla="*/ 665 w 691"/>
                <a:gd name="T83" fmla="*/ 688 h 693"/>
                <a:gd name="T84" fmla="*/ 686 w 691"/>
                <a:gd name="T85" fmla="*/ 688 h 693"/>
                <a:gd name="T86" fmla="*/ 686 w 691"/>
                <a:gd name="T87" fmla="*/ 667 h 693"/>
                <a:gd name="T88" fmla="*/ 630 w 691"/>
                <a:gd name="T89" fmla="*/ 544 h 693"/>
                <a:gd name="T90" fmla="*/ 661 w 691"/>
                <a:gd name="T91" fmla="*/ 489 h 693"/>
                <a:gd name="T92" fmla="*/ 681 w 691"/>
                <a:gd name="T93" fmla="*/ 428 h 693"/>
                <a:gd name="T94" fmla="*/ 691 w 691"/>
                <a:gd name="T95" fmla="*/ 363 h 693"/>
                <a:gd name="T96" fmla="*/ 689 w 691"/>
                <a:gd name="T97" fmla="*/ 303 h 693"/>
                <a:gd name="T98" fmla="*/ 662 w 691"/>
                <a:gd name="T99" fmla="*/ 207 h 693"/>
                <a:gd name="T100" fmla="*/ 619 w 691"/>
                <a:gd name="T101" fmla="*/ 13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1" h="693">
                  <a:moveTo>
                    <a:pt x="619" y="136"/>
                  </a:moveTo>
                  <a:lnTo>
                    <a:pt x="533" y="222"/>
                  </a:lnTo>
                  <a:lnTo>
                    <a:pt x="542" y="236"/>
                  </a:lnTo>
                  <a:lnTo>
                    <a:pt x="549" y="251"/>
                  </a:lnTo>
                  <a:lnTo>
                    <a:pt x="555" y="265"/>
                  </a:lnTo>
                  <a:lnTo>
                    <a:pt x="560" y="280"/>
                  </a:lnTo>
                  <a:lnTo>
                    <a:pt x="565" y="296"/>
                  </a:lnTo>
                  <a:lnTo>
                    <a:pt x="568" y="313"/>
                  </a:lnTo>
                  <a:lnTo>
                    <a:pt x="570" y="329"/>
                  </a:lnTo>
                  <a:lnTo>
                    <a:pt x="571" y="346"/>
                  </a:lnTo>
                  <a:lnTo>
                    <a:pt x="570" y="369"/>
                  </a:lnTo>
                  <a:lnTo>
                    <a:pt x="566" y="392"/>
                  </a:lnTo>
                  <a:lnTo>
                    <a:pt x="560" y="413"/>
                  </a:lnTo>
                  <a:lnTo>
                    <a:pt x="553" y="434"/>
                  </a:lnTo>
                  <a:lnTo>
                    <a:pt x="543" y="453"/>
                  </a:lnTo>
                  <a:lnTo>
                    <a:pt x="532" y="473"/>
                  </a:lnTo>
                  <a:lnTo>
                    <a:pt x="519" y="490"/>
                  </a:lnTo>
                  <a:lnTo>
                    <a:pt x="504" y="506"/>
                  </a:lnTo>
                  <a:lnTo>
                    <a:pt x="488" y="520"/>
                  </a:lnTo>
                  <a:lnTo>
                    <a:pt x="471" y="534"/>
                  </a:lnTo>
                  <a:lnTo>
                    <a:pt x="453" y="545"/>
                  </a:lnTo>
                  <a:lnTo>
                    <a:pt x="433" y="555"/>
                  </a:lnTo>
                  <a:lnTo>
                    <a:pt x="413" y="562"/>
                  </a:lnTo>
                  <a:lnTo>
                    <a:pt x="391" y="567"/>
                  </a:lnTo>
                  <a:lnTo>
                    <a:pt x="369" y="571"/>
                  </a:lnTo>
                  <a:lnTo>
                    <a:pt x="345" y="572"/>
                  </a:lnTo>
                  <a:lnTo>
                    <a:pt x="322" y="571"/>
                  </a:lnTo>
                  <a:lnTo>
                    <a:pt x="300" y="567"/>
                  </a:lnTo>
                  <a:lnTo>
                    <a:pt x="278" y="562"/>
                  </a:lnTo>
                  <a:lnTo>
                    <a:pt x="257" y="555"/>
                  </a:lnTo>
                  <a:lnTo>
                    <a:pt x="238" y="545"/>
                  </a:lnTo>
                  <a:lnTo>
                    <a:pt x="220" y="534"/>
                  </a:lnTo>
                  <a:lnTo>
                    <a:pt x="201" y="520"/>
                  </a:lnTo>
                  <a:lnTo>
                    <a:pt x="185" y="506"/>
                  </a:lnTo>
                  <a:lnTo>
                    <a:pt x="171" y="490"/>
                  </a:lnTo>
                  <a:lnTo>
                    <a:pt x="159" y="473"/>
                  </a:lnTo>
                  <a:lnTo>
                    <a:pt x="146" y="453"/>
                  </a:lnTo>
                  <a:lnTo>
                    <a:pt x="138" y="434"/>
                  </a:lnTo>
                  <a:lnTo>
                    <a:pt x="129" y="413"/>
                  </a:lnTo>
                  <a:lnTo>
                    <a:pt x="124" y="392"/>
                  </a:lnTo>
                  <a:lnTo>
                    <a:pt x="121" y="369"/>
                  </a:lnTo>
                  <a:lnTo>
                    <a:pt x="119" y="346"/>
                  </a:lnTo>
                  <a:lnTo>
                    <a:pt x="121" y="324"/>
                  </a:lnTo>
                  <a:lnTo>
                    <a:pt x="124" y="301"/>
                  </a:lnTo>
                  <a:lnTo>
                    <a:pt x="129" y="280"/>
                  </a:lnTo>
                  <a:lnTo>
                    <a:pt x="138" y="259"/>
                  </a:lnTo>
                  <a:lnTo>
                    <a:pt x="146" y="238"/>
                  </a:lnTo>
                  <a:lnTo>
                    <a:pt x="159" y="220"/>
                  </a:lnTo>
                  <a:lnTo>
                    <a:pt x="171" y="203"/>
                  </a:lnTo>
                  <a:lnTo>
                    <a:pt x="185" y="187"/>
                  </a:lnTo>
                  <a:lnTo>
                    <a:pt x="201" y="172"/>
                  </a:lnTo>
                  <a:lnTo>
                    <a:pt x="220" y="159"/>
                  </a:lnTo>
                  <a:lnTo>
                    <a:pt x="238" y="148"/>
                  </a:lnTo>
                  <a:lnTo>
                    <a:pt x="257" y="138"/>
                  </a:lnTo>
                  <a:lnTo>
                    <a:pt x="278" y="131"/>
                  </a:lnTo>
                  <a:lnTo>
                    <a:pt x="300" y="125"/>
                  </a:lnTo>
                  <a:lnTo>
                    <a:pt x="322" y="122"/>
                  </a:lnTo>
                  <a:lnTo>
                    <a:pt x="345" y="121"/>
                  </a:lnTo>
                  <a:lnTo>
                    <a:pt x="362" y="121"/>
                  </a:lnTo>
                  <a:lnTo>
                    <a:pt x="378" y="124"/>
                  </a:lnTo>
                  <a:lnTo>
                    <a:pt x="395" y="126"/>
                  </a:lnTo>
                  <a:lnTo>
                    <a:pt x="411" y="131"/>
                  </a:lnTo>
                  <a:lnTo>
                    <a:pt x="426" y="136"/>
                  </a:lnTo>
                  <a:lnTo>
                    <a:pt x="442" y="142"/>
                  </a:lnTo>
                  <a:lnTo>
                    <a:pt x="455" y="149"/>
                  </a:lnTo>
                  <a:lnTo>
                    <a:pt x="470" y="158"/>
                  </a:lnTo>
                  <a:lnTo>
                    <a:pt x="555" y="72"/>
                  </a:lnTo>
                  <a:lnTo>
                    <a:pt x="533" y="56"/>
                  </a:lnTo>
                  <a:lnTo>
                    <a:pt x="509" y="42"/>
                  </a:lnTo>
                  <a:lnTo>
                    <a:pt x="485" y="30"/>
                  </a:lnTo>
                  <a:lnTo>
                    <a:pt x="458" y="20"/>
                  </a:lnTo>
                  <a:lnTo>
                    <a:pt x="431" y="11"/>
                  </a:lnTo>
                  <a:lnTo>
                    <a:pt x="403" y="5"/>
                  </a:lnTo>
                  <a:lnTo>
                    <a:pt x="389" y="3"/>
                  </a:lnTo>
                  <a:lnTo>
                    <a:pt x="375" y="1"/>
                  </a:lnTo>
                  <a:lnTo>
                    <a:pt x="360" y="0"/>
                  </a:lnTo>
                  <a:lnTo>
                    <a:pt x="345" y="0"/>
                  </a:lnTo>
                  <a:lnTo>
                    <a:pt x="327" y="1"/>
                  </a:lnTo>
                  <a:lnTo>
                    <a:pt x="310" y="3"/>
                  </a:lnTo>
                  <a:lnTo>
                    <a:pt x="293" y="4"/>
                  </a:lnTo>
                  <a:lnTo>
                    <a:pt x="276" y="8"/>
                  </a:lnTo>
                  <a:lnTo>
                    <a:pt x="259" y="11"/>
                  </a:lnTo>
                  <a:lnTo>
                    <a:pt x="243" y="16"/>
                  </a:lnTo>
                  <a:lnTo>
                    <a:pt x="227" y="21"/>
                  </a:lnTo>
                  <a:lnTo>
                    <a:pt x="211" y="27"/>
                  </a:lnTo>
                  <a:lnTo>
                    <a:pt x="195" y="34"/>
                  </a:lnTo>
                  <a:lnTo>
                    <a:pt x="180" y="42"/>
                  </a:lnTo>
                  <a:lnTo>
                    <a:pt x="166" y="50"/>
                  </a:lnTo>
                  <a:lnTo>
                    <a:pt x="152" y="60"/>
                  </a:lnTo>
                  <a:lnTo>
                    <a:pt x="138" y="69"/>
                  </a:lnTo>
                  <a:lnTo>
                    <a:pt x="126" y="80"/>
                  </a:lnTo>
                  <a:lnTo>
                    <a:pt x="112" y="91"/>
                  </a:lnTo>
                  <a:lnTo>
                    <a:pt x="101" y="102"/>
                  </a:lnTo>
                  <a:lnTo>
                    <a:pt x="89" y="114"/>
                  </a:lnTo>
                  <a:lnTo>
                    <a:pt x="78" y="126"/>
                  </a:lnTo>
                  <a:lnTo>
                    <a:pt x="68" y="139"/>
                  </a:lnTo>
                  <a:lnTo>
                    <a:pt x="58" y="153"/>
                  </a:lnTo>
                  <a:lnTo>
                    <a:pt x="50" y="168"/>
                  </a:lnTo>
                  <a:lnTo>
                    <a:pt x="41" y="182"/>
                  </a:lnTo>
                  <a:lnTo>
                    <a:pt x="34" y="197"/>
                  </a:lnTo>
                  <a:lnTo>
                    <a:pt x="27" y="212"/>
                  </a:lnTo>
                  <a:lnTo>
                    <a:pt x="20" y="227"/>
                  </a:lnTo>
                  <a:lnTo>
                    <a:pt x="14" y="243"/>
                  </a:lnTo>
                  <a:lnTo>
                    <a:pt x="9" y="260"/>
                  </a:lnTo>
                  <a:lnTo>
                    <a:pt x="6" y="276"/>
                  </a:lnTo>
                  <a:lnTo>
                    <a:pt x="3" y="293"/>
                  </a:lnTo>
                  <a:lnTo>
                    <a:pt x="1" y="310"/>
                  </a:lnTo>
                  <a:lnTo>
                    <a:pt x="0" y="329"/>
                  </a:lnTo>
                  <a:lnTo>
                    <a:pt x="0" y="346"/>
                  </a:lnTo>
                  <a:lnTo>
                    <a:pt x="0" y="363"/>
                  </a:lnTo>
                  <a:lnTo>
                    <a:pt x="1" y="380"/>
                  </a:lnTo>
                  <a:lnTo>
                    <a:pt x="2" y="396"/>
                  </a:lnTo>
                  <a:lnTo>
                    <a:pt x="6" y="412"/>
                  </a:lnTo>
                  <a:lnTo>
                    <a:pt x="9" y="428"/>
                  </a:lnTo>
                  <a:lnTo>
                    <a:pt x="13" y="444"/>
                  </a:lnTo>
                  <a:lnTo>
                    <a:pt x="18" y="459"/>
                  </a:lnTo>
                  <a:lnTo>
                    <a:pt x="23" y="474"/>
                  </a:lnTo>
                  <a:lnTo>
                    <a:pt x="30" y="489"/>
                  </a:lnTo>
                  <a:lnTo>
                    <a:pt x="36" y="502"/>
                  </a:lnTo>
                  <a:lnTo>
                    <a:pt x="44" y="517"/>
                  </a:lnTo>
                  <a:lnTo>
                    <a:pt x="52" y="530"/>
                  </a:lnTo>
                  <a:lnTo>
                    <a:pt x="61" y="544"/>
                  </a:lnTo>
                  <a:lnTo>
                    <a:pt x="71" y="556"/>
                  </a:lnTo>
                  <a:lnTo>
                    <a:pt x="80" y="568"/>
                  </a:lnTo>
                  <a:lnTo>
                    <a:pt x="90" y="580"/>
                  </a:lnTo>
                  <a:lnTo>
                    <a:pt x="3" y="667"/>
                  </a:lnTo>
                  <a:lnTo>
                    <a:pt x="0" y="672"/>
                  </a:lnTo>
                  <a:lnTo>
                    <a:pt x="0" y="677"/>
                  </a:lnTo>
                  <a:lnTo>
                    <a:pt x="0" y="683"/>
                  </a:lnTo>
                  <a:lnTo>
                    <a:pt x="3" y="688"/>
                  </a:lnTo>
                  <a:lnTo>
                    <a:pt x="8" y="691"/>
                  </a:lnTo>
                  <a:lnTo>
                    <a:pt x="14" y="693"/>
                  </a:lnTo>
                  <a:lnTo>
                    <a:pt x="20" y="691"/>
                  </a:lnTo>
                  <a:lnTo>
                    <a:pt x="25" y="688"/>
                  </a:lnTo>
                  <a:lnTo>
                    <a:pt x="112" y="601"/>
                  </a:lnTo>
                  <a:lnTo>
                    <a:pt x="123" y="611"/>
                  </a:lnTo>
                  <a:lnTo>
                    <a:pt x="135" y="622"/>
                  </a:lnTo>
                  <a:lnTo>
                    <a:pt x="149" y="630"/>
                  </a:lnTo>
                  <a:lnTo>
                    <a:pt x="161" y="639"/>
                  </a:lnTo>
                  <a:lnTo>
                    <a:pt x="174" y="647"/>
                  </a:lnTo>
                  <a:lnTo>
                    <a:pt x="189" y="655"/>
                  </a:lnTo>
                  <a:lnTo>
                    <a:pt x="202" y="662"/>
                  </a:lnTo>
                  <a:lnTo>
                    <a:pt x="217" y="668"/>
                  </a:lnTo>
                  <a:lnTo>
                    <a:pt x="233" y="673"/>
                  </a:lnTo>
                  <a:lnTo>
                    <a:pt x="248" y="678"/>
                  </a:lnTo>
                  <a:lnTo>
                    <a:pt x="264" y="683"/>
                  </a:lnTo>
                  <a:lnTo>
                    <a:pt x="279" y="687"/>
                  </a:lnTo>
                  <a:lnTo>
                    <a:pt x="295" y="689"/>
                  </a:lnTo>
                  <a:lnTo>
                    <a:pt x="311" y="690"/>
                  </a:lnTo>
                  <a:lnTo>
                    <a:pt x="328" y="691"/>
                  </a:lnTo>
                  <a:lnTo>
                    <a:pt x="345" y="693"/>
                  </a:lnTo>
                  <a:lnTo>
                    <a:pt x="362" y="691"/>
                  </a:lnTo>
                  <a:lnTo>
                    <a:pt x="378" y="690"/>
                  </a:lnTo>
                  <a:lnTo>
                    <a:pt x="394" y="689"/>
                  </a:lnTo>
                  <a:lnTo>
                    <a:pt x="411" y="687"/>
                  </a:lnTo>
                  <a:lnTo>
                    <a:pt x="427" y="683"/>
                  </a:lnTo>
                  <a:lnTo>
                    <a:pt x="442" y="678"/>
                  </a:lnTo>
                  <a:lnTo>
                    <a:pt x="458" y="673"/>
                  </a:lnTo>
                  <a:lnTo>
                    <a:pt x="472" y="668"/>
                  </a:lnTo>
                  <a:lnTo>
                    <a:pt x="487" y="662"/>
                  </a:lnTo>
                  <a:lnTo>
                    <a:pt x="502" y="655"/>
                  </a:lnTo>
                  <a:lnTo>
                    <a:pt x="515" y="647"/>
                  </a:lnTo>
                  <a:lnTo>
                    <a:pt x="529" y="639"/>
                  </a:lnTo>
                  <a:lnTo>
                    <a:pt x="542" y="630"/>
                  </a:lnTo>
                  <a:lnTo>
                    <a:pt x="554" y="622"/>
                  </a:lnTo>
                  <a:lnTo>
                    <a:pt x="566" y="612"/>
                  </a:lnTo>
                  <a:lnTo>
                    <a:pt x="579" y="601"/>
                  </a:lnTo>
                  <a:lnTo>
                    <a:pt x="665" y="688"/>
                  </a:lnTo>
                  <a:lnTo>
                    <a:pt x="670" y="691"/>
                  </a:lnTo>
                  <a:lnTo>
                    <a:pt x="676" y="693"/>
                  </a:lnTo>
                  <a:lnTo>
                    <a:pt x="681" y="691"/>
                  </a:lnTo>
                  <a:lnTo>
                    <a:pt x="686" y="688"/>
                  </a:lnTo>
                  <a:lnTo>
                    <a:pt x="690" y="683"/>
                  </a:lnTo>
                  <a:lnTo>
                    <a:pt x="691" y="677"/>
                  </a:lnTo>
                  <a:lnTo>
                    <a:pt x="690" y="672"/>
                  </a:lnTo>
                  <a:lnTo>
                    <a:pt x="686" y="667"/>
                  </a:lnTo>
                  <a:lnTo>
                    <a:pt x="601" y="580"/>
                  </a:lnTo>
                  <a:lnTo>
                    <a:pt x="610" y="568"/>
                  </a:lnTo>
                  <a:lnTo>
                    <a:pt x="620" y="556"/>
                  </a:lnTo>
                  <a:lnTo>
                    <a:pt x="630" y="544"/>
                  </a:lnTo>
                  <a:lnTo>
                    <a:pt x="639" y="530"/>
                  </a:lnTo>
                  <a:lnTo>
                    <a:pt x="646" y="517"/>
                  </a:lnTo>
                  <a:lnTo>
                    <a:pt x="653" y="502"/>
                  </a:lnTo>
                  <a:lnTo>
                    <a:pt x="661" y="489"/>
                  </a:lnTo>
                  <a:lnTo>
                    <a:pt x="667" y="474"/>
                  </a:lnTo>
                  <a:lnTo>
                    <a:pt x="673" y="459"/>
                  </a:lnTo>
                  <a:lnTo>
                    <a:pt x="678" y="444"/>
                  </a:lnTo>
                  <a:lnTo>
                    <a:pt x="681" y="428"/>
                  </a:lnTo>
                  <a:lnTo>
                    <a:pt x="685" y="412"/>
                  </a:lnTo>
                  <a:lnTo>
                    <a:pt x="687" y="396"/>
                  </a:lnTo>
                  <a:lnTo>
                    <a:pt x="690" y="380"/>
                  </a:lnTo>
                  <a:lnTo>
                    <a:pt x="691" y="363"/>
                  </a:lnTo>
                  <a:lnTo>
                    <a:pt x="691" y="346"/>
                  </a:lnTo>
                  <a:lnTo>
                    <a:pt x="691" y="331"/>
                  </a:lnTo>
                  <a:lnTo>
                    <a:pt x="690" y="317"/>
                  </a:lnTo>
                  <a:lnTo>
                    <a:pt x="689" y="303"/>
                  </a:lnTo>
                  <a:lnTo>
                    <a:pt x="686" y="288"/>
                  </a:lnTo>
                  <a:lnTo>
                    <a:pt x="680" y="260"/>
                  </a:lnTo>
                  <a:lnTo>
                    <a:pt x="672" y="233"/>
                  </a:lnTo>
                  <a:lnTo>
                    <a:pt x="662" y="207"/>
                  </a:lnTo>
                  <a:lnTo>
                    <a:pt x="650" y="182"/>
                  </a:lnTo>
                  <a:lnTo>
                    <a:pt x="635" y="158"/>
                  </a:lnTo>
                  <a:lnTo>
                    <a:pt x="619" y="136"/>
                  </a:lnTo>
                  <a:lnTo>
                    <a:pt x="61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0" name="Freeform 2285">
              <a:extLst>
                <a:ext uri="{FF2B5EF4-FFF2-40B4-BE49-F238E27FC236}">
                  <a16:creationId xmlns:a16="http://schemas.microsoft.com/office/drawing/2014/main" id="{5A29318B-ABF2-4910-8368-DB5D1FC6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3222625"/>
              <a:ext cx="123825" cy="125413"/>
            </a:xfrm>
            <a:custGeom>
              <a:avLst/>
              <a:gdLst>
                <a:gd name="T0" fmla="*/ 286 w 391"/>
                <a:gd name="T1" fmla="*/ 24 h 392"/>
                <a:gd name="T2" fmla="*/ 263 w 391"/>
                <a:gd name="T3" fmla="*/ 13 h 392"/>
                <a:gd name="T4" fmla="*/ 236 w 391"/>
                <a:gd name="T5" fmla="*/ 5 h 392"/>
                <a:gd name="T6" fmla="*/ 209 w 391"/>
                <a:gd name="T7" fmla="*/ 2 h 392"/>
                <a:gd name="T8" fmla="*/ 175 w 391"/>
                <a:gd name="T9" fmla="*/ 2 h 392"/>
                <a:gd name="T10" fmla="*/ 137 w 391"/>
                <a:gd name="T11" fmla="*/ 10 h 392"/>
                <a:gd name="T12" fmla="*/ 103 w 391"/>
                <a:gd name="T13" fmla="*/ 25 h 392"/>
                <a:gd name="T14" fmla="*/ 71 w 391"/>
                <a:gd name="T15" fmla="*/ 46 h 392"/>
                <a:gd name="T16" fmla="*/ 44 w 391"/>
                <a:gd name="T17" fmla="*/ 72 h 392"/>
                <a:gd name="T18" fmla="*/ 23 w 391"/>
                <a:gd name="T19" fmla="*/ 103 h 392"/>
                <a:gd name="T20" fmla="*/ 9 w 391"/>
                <a:gd name="T21" fmla="*/ 138 h 392"/>
                <a:gd name="T22" fmla="*/ 1 w 391"/>
                <a:gd name="T23" fmla="*/ 176 h 392"/>
                <a:gd name="T24" fmla="*/ 1 w 391"/>
                <a:gd name="T25" fmla="*/ 217 h 392"/>
                <a:gd name="T26" fmla="*/ 9 w 391"/>
                <a:gd name="T27" fmla="*/ 254 h 392"/>
                <a:gd name="T28" fmla="*/ 23 w 391"/>
                <a:gd name="T29" fmla="*/ 290 h 392"/>
                <a:gd name="T30" fmla="*/ 44 w 391"/>
                <a:gd name="T31" fmla="*/ 320 h 392"/>
                <a:gd name="T32" fmla="*/ 71 w 391"/>
                <a:gd name="T33" fmla="*/ 347 h 392"/>
                <a:gd name="T34" fmla="*/ 103 w 391"/>
                <a:gd name="T35" fmla="*/ 368 h 392"/>
                <a:gd name="T36" fmla="*/ 137 w 391"/>
                <a:gd name="T37" fmla="*/ 383 h 392"/>
                <a:gd name="T38" fmla="*/ 175 w 391"/>
                <a:gd name="T39" fmla="*/ 391 h 392"/>
                <a:gd name="T40" fmla="*/ 215 w 391"/>
                <a:gd name="T41" fmla="*/ 391 h 392"/>
                <a:gd name="T42" fmla="*/ 253 w 391"/>
                <a:gd name="T43" fmla="*/ 383 h 392"/>
                <a:gd name="T44" fmla="*/ 288 w 391"/>
                <a:gd name="T45" fmla="*/ 368 h 392"/>
                <a:gd name="T46" fmla="*/ 320 w 391"/>
                <a:gd name="T47" fmla="*/ 347 h 392"/>
                <a:gd name="T48" fmla="*/ 346 w 391"/>
                <a:gd name="T49" fmla="*/ 320 h 392"/>
                <a:gd name="T50" fmla="*/ 368 w 391"/>
                <a:gd name="T51" fmla="*/ 290 h 392"/>
                <a:gd name="T52" fmla="*/ 382 w 391"/>
                <a:gd name="T53" fmla="*/ 254 h 392"/>
                <a:gd name="T54" fmla="*/ 390 w 391"/>
                <a:gd name="T55" fmla="*/ 217 h 392"/>
                <a:gd name="T56" fmla="*/ 390 w 391"/>
                <a:gd name="T57" fmla="*/ 182 h 392"/>
                <a:gd name="T58" fmla="*/ 386 w 391"/>
                <a:gd name="T59" fmla="*/ 156 h 392"/>
                <a:gd name="T60" fmla="*/ 379 w 391"/>
                <a:gd name="T61" fmla="*/ 130 h 392"/>
                <a:gd name="T62" fmla="*/ 368 w 391"/>
                <a:gd name="T63" fmla="*/ 105 h 392"/>
                <a:gd name="T64" fmla="*/ 294 w 391"/>
                <a:gd name="T65" fmla="*/ 160 h 392"/>
                <a:gd name="T66" fmla="*/ 299 w 391"/>
                <a:gd name="T67" fmla="*/ 179 h 392"/>
                <a:gd name="T68" fmla="*/ 300 w 391"/>
                <a:gd name="T69" fmla="*/ 196 h 392"/>
                <a:gd name="T70" fmla="*/ 298 w 391"/>
                <a:gd name="T71" fmla="*/ 218 h 392"/>
                <a:gd name="T72" fmla="*/ 292 w 391"/>
                <a:gd name="T73" fmla="*/ 237 h 392"/>
                <a:gd name="T74" fmla="*/ 282 w 391"/>
                <a:gd name="T75" fmla="*/ 256 h 392"/>
                <a:gd name="T76" fmla="*/ 270 w 391"/>
                <a:gd name="T77" fmla="*/ 270 h 392"/>
                <a:gd name="T78" fmla="*/ 254 w 391"/>
                <a:gd name="T79" fmla="*/ 284 h 392"/>
                <a:gd name="T80" fmla="*/ 236 w 391"/>
                <a:gd name="T81" fmla="*/ 294 h 392"/>
                <a:gd name="T82" fmla="*/ 216 w 391"/>
                <a:gd name="T83" fmla="*/ 300 h 392"/>
                <a:gd name="T84" fmla="*/ 195 w 391"/>
                <a:gd name="T85" fmla="*/ 302 h 392"/>
                <a:gd name="T86" fmla="*/ 173 w 391"/>
                <a:gd name="T87" fmla="*/ 300 h 392"/>
                <a:gd name="T88" fmla="*/ 154 w 391"/>
                <a:gd name="T89" fmla="*/ 294 h 392"/>
                <a:gd name="T90" fmla="*/ 137 w 391"/>
                <a:gd name="T91" fmla="*/ 284 h 392"/>
                <a:gd name="T92" fmla="*/ 121 w 391"/>
                <a:gd name="T93" fmla="*/ 270 h 392"/>
                <a:gd name="T94" fmla="*/ 107 w 391"/>
                <a:gd name="T95" fmla="*/ 256 h 392"/>
                <a:gd name="T96" fmla="*/ 98 w 391"/>
                <a:gd name="T97" fmla="*/ 237 h 392"/>
                <a:gd name="T98" fmla="*/ 92 w 391"/>
                <a:gd name="T99" fmla="*/ 218 h 392"/>
                <a:gd name="T100" fmla="*/ 90 w 391"/>
                <a:gd name="T101" fmla="*/ 196 h 392"/>
                <a:gd name="T102" fmla="*/ 92 w 391"/>
                <a:gd name="T103" fmla="*/ 175 h 392"/>
                <a:gd name="T104" fmla="*/ 98 w 391"/>
                <a:gd name="T105" fmla="*/ 156 h 392"/>
                <a:gd name="T106" fmla="*/ 107 w 391"/>
                <a:gd name="T107" fmla="*/ 137 h 392"/>
                <a:gd name="T108" fmla="*/ 121 w 391"/>
                <a:gd name="T109" fmla="*/ 121 h 392"/>
                <a:gd name="T110" fmla="*/ 137 w 391"/>
                <a:gd name="T111" fmla="*/ 109 h 392"/>
                <a:gd name="T112" fmla="*/ 154 w 391"/>
                <a:gd name="T113" fmla="*/ 99 h 392"/>
                <a:gd name="T114" fmla="*/ 173 w 391"/>
                <a:gd name="T115" fmla="*/ 93 h 392"/>
                <a:gd name="T116" fmla="*/ 195 w 391"/>
                <a:gd name="T117" fmla="*/ 91 h 392"/>
                <a:gd name="T118" fmla="*/ 214 w 391"/>
                <a:gd name="T119" fmla="*/ 93 h 392"/>
                <a:gd name="T120" fmla="*/ 231 w 391"/>
                <a:gd name="T121" fmla="*/ 9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1" h="392">
                  <a:moveTo>
                    <a:pt x="298" y="30"/>
                  </a:moveTo>
                  <a:lnTo>
                    <a:pt x="286" y="24"/>
                  </a:lnTo>
                  <a:lnTo>
                    <a:pt x="275" y="18"/>
                  </a:lnTo>
                  <a:lnTo>
                    <a:pt x="263" y="13"/>
                  </a:lnTo>
                  <a:lnTo>
                    <a:pt x="249" y="9"/>
                  </a:lnTo>
                  <a:lnTo>
                    <a:pt x="236" y="5"/>
                  </a:lnTo>
                  <a:lnTo>
                    <a:pt x="222" y="3"/>
                  </a:lnTo>
                  <a:lnTo>
                    <a:pt x="209" y="2"/>
                  </a:lnTo>
                  <a:lnTo>
                    <a:pt x="195" y="0"/>
                  </a:lnTo>
                  <a:lnTo>
                    <a:pt x="175" y="2"/>
                  </a:lnTo>
                  <a:lnTo>
                    <a:pt x="156" y="5"/>
                  </a:lnTo>
                  <a:lnTo>
                    <a:pt x="137" y="10"/>
                  </a:lnTo>
                  <a:lnTo>
                    <a:pt x="120" y="16"/>
                  </a:lnTo>
                  <a:lnTo>
                    <a:pt x="103" y="25"/>
                  </a:lnTo>
                  <a:lnTo>
                    <a:pt x="85" y="35"/>
                  </a:lnTo>
                  <a:lnTo>
                    <a:pt x="71" y="46"/>
                  </a:lnTo>
                  <a:lnTo>
                    <a:pt x="57" y="58"/>
                  </a:lnTo>
                  <a:lnTo>
                    <a:pt x="44" y="72"/>
                  </a:lnTo>
                  <a:lnTo>
                    <a:pt x="33" y="87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9" y="138"/>
                  </a:lnTo>
                  <a:lnTo>
                    <a:pt x="4" y="157"/>
                  </a:lnTo>
                  <a:lnTo>
                    <a:pt x="1" y="176"/>
                  </a:lnTo>
                  <a:lnTo>
                    <a:pt x="0" y="196"/>
                  </a:lnTo>
                  <a:lnTo>
                    <a:pt x="1" y="217"/>
                  </a:lnTo>
                  <a:lnTo>
                    <a:pt x="4" y="236"/>
                  </a:lnTo>
                  <a:lnTo>
                    <a:pt x="9" y="254"/>
                  </a:lnTo>
                  <a:lnTo>
                    <a:pt x="15" y="273"/>
                  </a:lnTo>
                  <a:lnTo>
                    <a:pt x="23" y="290"/>
                  </a:lnTo>
                  <a:lnTo>
                    <a:pt x="33" y="306"/>
                  </a:lnTo>
                  <a:lnTo>
                    <a:pt x="44" y="320"/>
                  </a:lnTo>
                  <a:lnTo>
                    <a:pt x="57" y="335"/>
                  </a:lnTo>
                  <a:lnTo>
                    <a:pt x="71" y="347"/>
                  </a:lnTo>
                  <a:lnTo>
                    <a:pt x="85" y="358"/>
                  </a:lnTo>
                  <a:lnTo>
                    <a:pt x="103" y="368"/>
                  </a:lnTo>
                  <a:lnTo>
                    <a:pt x="120" y="377"/>
                  </a:lnTo>
                  <a:lnTo>
                    <a:pt x="137" y="383"/>
                  </a:lnTo>
                  <a:lnTo>
                    <a:pt x="156" y="388"/>
                  </a:lnTo>
                  <a:lnTo>
                    <a:pt x="175" y="391"/>
                  </a:lnTo>
                  <a:lnTo>
                    <a:pt x="195" y="392"/>
                  </a:lnTo>
                  <a:lnTo>
                    <a:pt x="215" y="391"/>
                  </a:lnTo>
                  <a:lnTo>
                    <a:pt x="234" y="388"/>
                  </a:lnTo>
                  <a:lnTo>
                    <a:pt x="253" y="383"/>
                  </a:lnTo>
                  <a:lnTo>
                    <a:pt x="271" y="377"/>
                  </a:lnTo>
                  <a:lnTo>
                    <a:pt x="288" y="368"/>
                  </a:lnTo>
                  <a:lnTo>
                    <a:pt x="304" y="358"/>
                  </a:lnTo>
                  <a:lnTo>
                    <a:pt x="320" y="347"/>
                  </a:lnTo>
                  <a:lnTo>
                    <a:pt x="333" y="335"/>
                  </a:lnTo>
                  <a:lnTo>
                    <a:pt x="346" y="320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5" y="273"/>
                  </a:lnTo>
                  <a:lnTo>
                    <a:pt x="382" y="254"/>
                  </a:lnTo>
                  <a:lnTo>
                    <a:pt x="387" y="236"/>
                  </a:lnTo>
                  <a:lnTo>
                    <a:pt x="390" y="217"/>
                  </a:lnTo>
                  <a:lnTo>
                    <a:pt x="391" y="196"/>
                  </a:lnTo>
                  <a:lnTo>
                    <a:pt x="390" y="182"/>
                  </a:lnTo>
                  <a:lnTo>
                    <a:pt x="388" y="169"/>
                  </a:lnTo>
                  <a:lnTo>
                    <a:pt x="386" y="156"/>
                  </a:lnTo>
                  <a:lnTo>
                    <a:pt x="383" y="142"/>
                  </a:lnTo>
                  <a:lnTo>
                    <a:pt x="379" y="130"/>
                  </a:lnTo>
                  <a:lnTo>
                    <a:pt x="374" y="118"/>
                  </a:lnTo>
                  <a:lnTo>
                    <a:pt x="368" y="105"/>
                  </a:lnTo>
                  <a:lnTo>
                    <a:pt x="361" y="94"/>
                  </a:lnTo>
                  <a:lnTo>
                    <a:pt x="294" y="160"/>
                  </a:lnTo>
                  <a:lnTo>
                    <a:pt x="297" y="169"/>
                  </a:lnTo>
                  <a:lnTo>
                    <a:pt x="299" y="179"/>
                  </a:lnTo>
                  <a:lnTo>
                    <a:pt x="300" y="187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8" y="218"/>
                  </a:lnTo>
                  <a:lnTo>
                    <a:pt x="296" y="228"/>
                  </a:lnTo>
                  <a:lnTo>
                    <a:pt x="292" y="237"/>
                  </a:lnTo>
                  <a:lnTo>
                    <a:pt x="288" y="246"/>
                  </a:lnTo>
                  <a:lnTo>
                    <a:pt x="282" y="256"/>
                  </a:lnTo>
                  <a:lnTo>
                    <a:pt x="276" y="263"/>
                  </a:lnTo>
                  <a:lnTo>
                    <a:pt x="270" y="270"/>
                  </a:lnTo>
                  <a:lnTo>
                    <a:pt x="263" y="278"/>
                  </a:lnTo>
                  <a:lnTo>
                    <a:pt x="254" y="284"/>
                  </a:lnTo>
                  <a:lnTo>
                    <a:pt x="245" y="289"/>
                  </a:lnTo>
                  <a:lnTo>
                    <a:pt x="236" y="294"/>
                  </a:lnTo>
                  <a:lnTo>
                    <a:pt x="226" y="297"/>
                  </a:lnTo>
                  <a:lnTo>
                    <a:pt x="216" y="300"/>
                  </a:lnTo>
                  <a:lnTo>
                    <a:pt x="206" y="301"/>
                  </a:lnTo>
                  <a:lnTo>
                    <a:pt x="195" y="302"/>
                  </a:lnTo>
                  <a:lnTo>
                    <a:pt x="184" y="301"/>
                  </a:lnTo>
                  <a:lnTo>
                    <a:pt x="173" y="300"/>
                  </a:lnTo>
                  <a:lnTo>
                    <a:pt x="164" y="297"/>
                  </a:lnTo>
                  <a:lnTo>
                    <a:pt x="154" y="294"/>
                  </a:lnTo>
                  <a:lnTo>
                    <a:pt x="145" y="289"/>
                  </a:lnTo>
                  <a:lnTo>
                    <a:pt x="137" y="284"/>
                  </a:lnTo>
                  <a:lnTo>
                    <a:pt x="128" y="278"/>
                  </a:lnTo>
                  <a:lnTo>
                    <a:pt x="121" y="270"/>
                  </a:lnTo>
                  <a:lnTo>
                    <a:pt x="114" y="263"/>
                  </a:lnTo>
                  <a:lnTo>
                    <a:pt x="107" y="256"/>
                  </a:lnTo>
                  <a:lnTo>
                    <a:pt x="103" y="246"/>
                  </a:lnTo>
                  <a:lnTo>
                    <a:pt x="98" y="237"/>
                  </a:lnTo>
                  <a:lnTo>
                    <a:pt x="94" y="228"/>
                  </a:lnTo>
                  <a:lnTo>
                    <a:pt x="92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6"/>
                  </a:lnTo>
                  <a:lnTo>
                    <a:pt x="92" y="175"/>
                  </a:lnTo>
                  <a:lnTo>
                    <a:pt x="94" y="165"/>
                  </a:lnTo>
                  <a:lnTo>
                    <a:pt x="98" y="156"/>
                  </a:lnTo>
                  <a:lnTo>
                    <a:pt x="103" y="146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4"/>
                  </a:lnTo>
                  <a:lnTo>
                    <a:pt x="154" y="99"/>
                  </a:lnTo>
                  <a:lnTo>
                    <a:pt x="164" y="96"/>
                  </a:lnTo>
                  <a:lnTo>
                    <a:pt x="173" y="93"/>
                  </a:lnTo>
                  <a:lnTo>
                    <a:pt x="184" y="92"/>
                  </a:lnTo>
                  <a:lnTo>
                    <a:pt x="195" y="91"/>
                  </a:lnTo>
                  <a:lnTo>
                    <a:pt x="204" y="92"/>
                  </a:lnTo>
                  <a:lnTo>
                    <a:pt x="214" y="93"/>
                  </a:lnTo>
                  <a:lnTo>
                    <a:pt x="222" y="94"/>
                  </a:lnTo>
                  <a:lnTo>
                    <a:pt x="231" y="97"/>
                  </a:lnTo>
                  <a:lnTo>
                    <a:pt x="29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1" name="Freeform 2286">
              <a:extLst>
                <a:ext uri="{FF2B5EF4-FFF2-40B4-BE49-F238E27FC236}">
                  <a16:creationId xmlns:a16="http://schemas.microsoft.com/office/drawing/2014/main" id="{06300FBB-58FE-4A0F-AEFD-D737B317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913" y="3260725"/>
              <a:ext cx="47625" cy="49213"/>
            </a:xfrm>
            <a:custGeom>
              <a:avLst/>
              <a:gdLst>
                <a:gd name="T0" fmla="*/ 80 w 150"/>
                <a:gd name="T1" fmla="*/ 0 h 151"/>
                <a:gd name="T2" fmla="*/ 68 w 150"/>
                <a:gd name="T3" fmla="*/ 0 h 151"/>
                <a:gd name="T4" fmla="*/ 52 w 150"/>
                <a:gd name="T5" fmla="*/ 4 h 151"/>
                <a:gd name="T6" fmla="*/ 39 w 150"/>
                <a:gd name="T7" fmla="*/ 9 h 151"/>
                <a:gd name="T8" fmla="*/ 28 w 150"/>
                <a:gd name="T9" fmla="*/ 17 h 151"/>
                <a:gd name="T10" fmla="*/ 17 w 150"/>
                <a:gd name="T11" fmla="*/ 27 h 151"/>
                <a:gd name="T12" fmla="*/ 9 w 150"/>
                <a:gd name="T13" fmla="*/ 39 h 151"/>
                <a:gd name="T14" fmla="*/ 3 w 150"/>
                <a:gd name="T15" fmla="*/ 53 h 151"/>
                <a:gd name="T16" fmla="*/ 1 w 150"/>
                <a:gd name="T17" fmla="*/ 68 h 151"/>
                <a:gd name="T18" fmla="*/ 1 w 150"/>
                <a:gd name="T19" fmla="*/ 83 h 151"/>
                <a:gd name="T20" fmla="*/ 3 w 150"/>
                <a:gd name="T21" fmla="*/ 98 h 151"/>
                <a:gd name="T22" fmla="*/ 9 w 150"/>
                <a:gd name="T23" fmla="*/ 111 h 151"/>
                <a:gd name="T24" fmla="*/ 17 w 150"/>
                <a:gd name="T25" fmla="*/ 124 h 151"/>
                <a:gd name="T26" fmla="*/ 28 w 150"/>
                <a:gd name="T27" fmla="*/ 133 h 151"/>
                <a:gd name="T28" fmla="*/ 39 w 150"/>
                <a:gd name="T29" fmla="*/ 142 h 151"/>
                <a:gd name="T30" fmla="*/ 52 w 150"/>
                <a:gd name="T31" fmla="*/ 147 h 151"/>
                <a:gd name="T32" fmla="*/ 68 w 150"/>
                <a:gd name="T33" fmla="*/ 151 h 151"/>
                <a:gd name="T34" fmla="*/ 83 w 150"/>
                <a:gd name="T35" fmla="*/ 151 h 151"/>
                <a:gd name="T36" fmla="*/ 97 w 150"/>
                <a:gd name="T37" fmla="*/ 147 h 151"/>
                <a:gd name="T38" fmla="*/ 111 w 150"/>
                <a:gd name="T39" fmla="*/ 142 h 151"/>
                <a:gd name="T40" fmla="*/ 123 w 150"/>
                <a:gd name="T41" fmla="*/ 133 h 151"/>
                <a:gd name="T42" fmla="*/ 133 w 150"/>
                <a:gd name="T43" fmla="*/ 124 h 151"/>
                <a:gd name="T44" fmla="*/ 141 w 150"/>
                <a:gd name="T45" fmla="*/ 111 h 151"/>
                <a:gd name="T46" fmla="*/ 147 w 150"/>
                <a:gd name="T47" fmla="*/ 98 h 151"/>
                <a:gd name="T48" fmla="*/ 150 w 150"/>
                <a:gd name="T49" fmla="*/ 83 h 151"/>
                <a:gd name="T50" fmla="*/ 150 w 150"/>
                <a:gd name="T51" fmla="*/ 70 h 151"/>
                <a:gd name="T52" fmla="*/ 107 w 150"/>
                <a:gd name="T53" fmla="*/ 108 h 151"/>
                <a:gd name="T54" fmla="*/ 92 w 150"/>
                <a:gd name="T55" fmla="*/ 118 h 151"/>
                <a:gd name="T56" fmla="*/ 75 w 150"/>
                <a:gd name="T57" fmla="*/ 120 h 151"/>
                <a:gd name="T58" fmla="*/ 58 w 150"/>
                <a:gd name="T59" fmla="*/ 118 h 151"/>
                <a:gd name="T60" fmla="*/ 44 w 150"/>
                <a:gd name="T61" fmla="*/ 108 h 151"/>
                <a:gd name="T62" fmla="*/ 34 w 150"/>
                <a:gd name="T63" fmla="*/ 93 h 151"/>
                <a:gd name="T64" fmla="*/ 30 w 150"/>
                <a:gd name="T65" fmla="*/ 75 h 151"/>
                <a:gd name="T66" fmla="*/ 34 w 150"/>
                <a:gd name="T67" fmla="*/ 58 h 151"/>
                <a:gd name="T68" fmla="*/ 44 w 150"/>
                <a:gd name="T69" fmla="*/ 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151">
                  <a:moveTo>
                    <a:pt x="85" y="2"/>
                  </a:moveTo>
                  <a:lnTo>
                    <a:pt x="80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4"/>
                  </a:lnTo>
                  <a:lnTo>
                    <a:pt x="9" y="111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8" y="133"/>
                  </a:lnTo>
                  <a:lnTo>
                    <a:pt x="33" y="137"/>
                  </a:lnTo>
                  <a:lnTo>
                    <a:pt x="39" y="142"/>
                  </a:lnTo>
                  <a:lnTo>
                    <a:pt x="46" y="144"/>
                  </a:lnTo>
                  <a:lnTo>
                    <a:pt x="52" y="147"/>
                  </a:lnTo>
                  <a:lnTo>
                    <a:pt x="60" y="149"/>
                  </a:lnTo>
                  <a:lnTo>
                    <a:pt x="68" y="151"/>
                  </a:lnTo>
                  <a:lnTo>
                    <a:pt x="75" y="151"/>
                  </a:lnTo>
                  <a:lnTo>
                    <a:pt x="83" y="151"/>
                  </a:lnTo>
                  <a:lnTo>
                    <a:pt x="90" y="149"/>
                  </a:lnTo>
                  <a:lnTo>
                    <a:pt x="97" y="147"/>
                  </a:lnTo>
                  <a:lnTo>
                    <a:pt x="105" y="144"/>
                  </a:lnTo>
                  <a:lnTo>
                    <a:pt x="111" y="142"/>
                  </a:lnTo>
                  <a:lnTo>
                    <a:pt x="117" y="137"/>
                  </a:lnTo>
                  <a:lnTo>
                    <a:pt x="123" y="133"/>
                  </a:lnTo>
                  <a:lnTo>
                    <a:pt x="128" y="129"/>
                  </a:lnTo>
                  <a:lnTo>
                    <a:pt x="133" y="124"/>
                  </a:lnTo>
                  <a:lnTo>
                    <a:pt x="138" y="118"/>
                  </a:lnTo>
                  <a:lnTo>
                    <a:pt x="141" y="111"/>
                  </a:lnTo>
                  <a:lnTo>
                    <a:pt x="145" y="104"/>
                  </a:lnTo>
                  <a:lnTo>
                    <a:pt x="147" y="98"/>
                  </a:lnTo>
                  <a:lnTo>
                    <a:pt x="149" y="91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70"/>
                  </a:lnTo>
                  <a:lnTo>
                    <a:pt x="150" y="65"/>
                  </a:lnTo>
                  <a:lnTo>
                    <a:pt x="107" y="108"/>
                  </a:lnTo>
                  <a:lnTo>
                    <a:pt x="100" y="113"/>
                  </a:lnTo>
                  <a:lnTo>
                    <a:pt x="92" y="118"/>
                  </a:lnTo>
                  <a:lnTo>
                    <a:pt x="84" y="120"/>
                  </a:lnTo>
                  <a:lnTo>
                    <a:pt x="75" y="120"/>
                  </a:lnTo>
                  <a:lnTo>
                    <a:pt x="67" y="120"/>
                  </a:lnTo>
                  <a:lnTo>
                    <a:pt x="58" y="118"/>
                  </a:lnTo>
                  <a:lnTo>
                    <a:pt x="50" y="113"/>
                  </a:lnTo>
                  <a:lnTo>
                    <a:pt x="44" y="108"/>
                  </a:lnTo>
                  <a:lnTo>
                    <a:pt x="38" y="100"/>
                  </a:lnTo>
                  <a:lnTo>
                    <a:pt x="34" y="93"/>
                  </a:lnTo>
                  <a:lnTo>
                    <a:pt x="31" y="85"/>
                  </a:lnTo>
                  <a:lnTo>
                    <a:pt x="30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38" y="50"/>
                  </a:lnTo>
                  <a:lnTo>
                    <a:pt x="44" y="43"/>
                  </a:lnTo>
                  <a:lnTo>
                    <a:pt x="8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  <p:sp>
          <p:nvSpPr>
            <p:cNvPr id="12" name="Freeform 2287">
              <a:extLst>
                <a:ext uri="{FF2B5EF4-FFF2-40B4-BE49-F238E27FC236}">
                  <a16:creationId xmlns:a16="http://schemas.microsoft.com/office/drawing/2014/main" id="{BAF26179-7205-4D1D-B8E4-185C5E06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3108325"/>
              <a:ext cx="180975" cy="182563"/>
            </a:xfrm>
            <a:custGeom>
              <a:avLst/>
              <a:gdLst>
                <a:gd name="T0" fmla="*/ 566 w 571"/>
                <a:gd name="T1" fmla="*/ 94 h 572"/>
                <a:gd name="T2" fmla="*/ 560 w 571"/>
                <a:gd name="T3" fmla="*/ 91 h 572"/>
                <a:gd name="T4" fmla="*/ 509 w 571"/>
                <a:gd name="T5" fmla="*/ 91 h 572"/>
                <a:gd name="T6" fmla="*/ 482 w 571"/>
                <a:gd name="T7" fmla="*/ 62 h 572"/>
                <a:gd name="T8" fmla="*/ 481 w 571"/>
                <a:gd name="T9" fmla="*/ 11 h 572"/>
                <a:gd name="T10" fmla="*/ 478 w 571"/>
                <a:gd name="T11" fmla="*/ 5 h 572"/>
                <a:gd name="T12" fmla="*/ 472 w 571"/>
                <a:gd name="T13" fmla="*/ 1 h 572"/>
                <a:gd name="T14" fmla="*/ 465 w 571"/>
                <a:gd name="T15" fmla="*/ 0 h 572"/>
                <a:gd name="T16" fmla="*/ 455 w 571"/>
                <a:gd name="T17" fmla="*/ 3 h 572"/>
                <a:gd name="T18" fmla="*/ 417 w 571"/>
                <a:gd name="T19" fmla="*/ 17 h 572"/>
                <a:gd name="T20" fmla="*/ 392 w 571"/>
                <a:gd name="T21" fmla="*/ 29 h 572"/>
                <a:gd name="T22" fmla="*/ 390 w 571"/>
                <a:gd name="T23" fmla="*/ 171 h 572"/>
                <a:gd name="T24" fmla="*/ 382 w 571"/>
                <a:gd name="T25" fmla="*/ 180 h 572"/>
                <a:gd name="T26" fmla="*/ 371 w 571"/>
                <a:gd name="T27" fmla="*/ 180 h 572"/>
                <a:gd name="T28" fmla="*/ 362 w 571"/>
                <a:gd name="T29" fmla="*/ 171 h 572"/>
                <a:gd name="T30" fmla="*/ 361 w 571"/>
                <a:gd name="T31" fmla="*/ 45 h 572"/>
                <a:gd name="T32" fmla="*/ 324 w 571"/>
                <a:gd name="T33" fmla="*/ 70 h 572"/>
                <a:gd name="T34" fmla="*/ 290 w 571"/>
                <a:gd name="T35" fmla="*/ 97 h 572"/>
                <a:gd name="T36" fmla="*/ 263 w 571"/>
                <a:gd name="T37" fmla="*/ 130 h 572"/>
                <a:gd name="T38" fmla="*/ 254 w 571"/>
                <a:gd name="T39" fmla="*/ 147 h 572"/>
                <a:gd name="T40" fmla="*/ 247 w 571"/>
                <a:gd name="T41" fmla="*/ 165 h 572"/>
                <a:gd name="T42" fmla="*/ 245 w 571"/>
                <a:gd name="T43" fmla="*/ 186 h 572"/>
                <a:gd name="T44" fmla="*/ 246 w 571"/>
                <a:gd name="T45" fmla="*/ 205 h 572"/>
                <a:gd name="T46" fmla="*/ 252 w 571"/>
                <a:gd name="T47" fmla="*/ 226 h 572"/>
                <a:gd name="T48" fmla="*/ 262 w 571"/>
                <a:gd name="T49" fmla="*/ 246 h 572"/>
                <a:gd name="T50" fmla="*/ 280 w 571"/>
                <a:gd name="T51" fmla="*/ 270 h 572"/>
                <a:gd name="T52" fmla="*/ 249 w 571"/>
                <a:gd name="T53" fmla="*/ 302 h 572"/>
                <a:gd name="T54" fmla="*/ 142 w 571"/>
                <a:gd name="T55" fmla="*/ 408 h 572"/>
                <a:gd name="T56" fmla="*/ 57 w 571"/>
                <a:gd name="T57" fmla="*/ 494 h 572"/>
                <a:gd name="T58" fmla="*/ 4 w 571"/>
                <a:gd name="T59" fmla="*/ 546 h 572"/>
                <a:gd name="T60" fmla="*/ 1 w 571"/>
                <a:gd name="T61" fmla="*/ 551 h 572"/>
                <a:gd name="T62" fmla="*/ 0 w 571"/>
                <a:gd name="T63" fmla="*/ 556 h 572"/>
                <a:gd name="T64" fmla="*/ 1 w 571"/>
                <a:gd name="T65" fmla="*/ 562 h 572"/>
                <a:gd name="T66" fmla="*/ 4 w 571"/>
                <a:gd name="T67" fmla="*/ 567 h 572"/>
                <a:gd name="T68" fmla="*/ 4 w 571"/>
                <a:gd name="T69" fmla="*/ 567 h 572"/>
                <a:gd name="T70" fmla="*/ 15 w 571"/>
                <a:gd name="T71" fmla="*/ 572 h 572"/>
                <a:gd name="T72" fmla="*/ 25 w 571"/>
                <a:gd name="T73" fmla="*/ 567 h 572"/>
                <a:gd name="T74" fmla="*/ 26 w 571"/>
                <a:gd name="T75" fmla="*/ 567 h 572"/>
                <a:gd name="T76" fmla="*/ 78 w 571"/>
                <a:gd name="T77" fmla="*/ 514 h 572"/>
                <a:gd name="T78" fmla="*/ 163 w 571"/>
                <a:gd name="T79" fmla="*/ 429 h 572"/>
                <a:gd name="T80" fmla="*/ 271 w 571"/>
                <a:gd name="T81" fmla="*/ 323 h 572"/>
                <a:gd name="T82" fmla="*/ 313 w 571"/>
                <a:gd name="T83" fmla="*/ 302 h 572"/>
                <a:gd name="T84" fmla="*/ 340 w 571"/>
                <a:gd name="T85" fmla="*/ 316 h 572"/>
                <a:gd name="T86" fmla="*/ 368 w 571"/>
                <a:gd name="T87" fmla="*/ 325 h 572"/>
                <a:gd name="T88" fmla="*/ 394 w 571"/>
                <a:gd name="T89" fmla="*/ 326 h 572"/>
                <a:gd name="T90" fmla="*/ 415 w 571"/>
                <a:gd name="T91" fmla="*/ 321 h 572"/>
                <a:gd name="T92" fmla="*/ 434 w 571"/>
                <a:gd name="T93" fmla="*/ 313 h 572"/>
                <a:gd name="T94" fmla="*/ 451 w 571"/>
                <a:gd name="T95" fmla="*/ 301 h 572"/>
                <a:gd name="T96" fmla="*/ 477 w 571"/>
                <a:gd name="T97" fmla="*/ 279 h 572"/>
                <a:gd name="T98" fmla="*/ 506 w 571"/>
                <a:gd name="T99" fmla="*/ 241 h 572"/>
                <a:gd name="T100" fmla="*/ 531 w 571"/>
                <a:gd name="T101" fmla="*/ 202 h 572"/>
                <a:gd name="T102" fmla="*/ 549 w 571"/>
                <a:gd name="T103" fmla="*/ 164 h 572"/>
                <a:gd name="T104" fmla="*/ 566 w 571"/>
                <a:gd name="T105" fmla="*/ 121 h 572"/>
                <a:gd name="T106" fmla="*/ 571 w 571"/>
                <a:gd name="T107" fmla="*/ 106 h 572"/>
                <a:gd name="T108" fmla="*/ 571 w 571"/>
                <a:gd name="T109" fmla="*/ 9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1" h="572">
                  <a:moveTo>
                    <a:pt x="569" y="97"/>
                  </a:moveTo>
                  <a:lnTo>
                    <a:pt x="566" y="94"/>
                  </a:lnTo>
                  <a:lnTo>
                    <a:pt x="564" y="92"/>
                  </a:lnTo>
                  <a:lnTo>
                    <a:pt x="560" y="91"/>
                  </a:lnTo>
                  <a:lnTo>
                    <a:pt x="556" y="91"/>
                  </a:lnTo>
                  <a:lnTo>
                    <a:pt x="509" y="91"/>
                  </a:lnTo>
                  <a:lnTo>
                    <a:pt x="482" y="91"/>
                  </a:lnTo>
                  <a:lnTo>
                    <a:pt x="482" y="62"/>
                  </a:lnTo>
                  <a:lnTo>
                    <a:pt x="482" y="15"/>
                  </a:lnTo>
                  <a:lnTo>
                    <a:pt x="481" y="11"/>
                  </a:lnTo>
                  <a:lnTo>
                    <a:pt x="480" y="8"/>
                  </a:lnTo>
                  <a:lnTo>
                    <a:pt x="478" y="5"/>
                  </a:lnTo>
                  <a:lnTo>
                    <a:pt x="476" y="3"/>
                  </a:lnTo>
                  <a:lnTo>
                    <a:pt x="472" y="1"/>
                  </a:lnTo>
                  <a:lnTo>
                    <a:pt x="469" y="0"/>
                  </a:lnTo>
                  <a:lnTo>
                    <a:pt x="465" y="0"/>
                  </a:lnTo>
                  <a:lnTo>
                    <a:pt x="461" y="0"/>
                  </a:lnTo>
                  <a:lnTo>
                    <a:pt x="455" y="3"/>
                  </a:lnTo>
                  <a:lnTo>
                    <a:pt x="439" y="9"/>
                  </a:lnTo>
                  <a:lnTo>
                    <a:pt x="417" y="17"/>
                  </a:lnTo>
                  <a:lnTo>
                    <a:pt x="392" y="29"/>
                  </a:lnTo>
                  <a:lnTo>
                    <a:pt x="392" y="29"/>
                  </a:lnTo>
                  <a:lnTo>
                    <a:pt x="392" y="165"/>
                  </a:lnTo>
                  <a:lnTo>
                    <a:pt x="390" y="171"/>
                  </a:lnTo>
                  <a:lnTo>
                    <a:pt x="387" y="176"/>
                  </a:lnTo>
                  <a:lnTo>
                    <a:pt x="382" y="180"/>
                  </a:lnTo>
                  <a:lnTo>
                    <a:pt x="376" y="181"/>
                  </a:lnTo>
                  <a:lnTo>
                    <a:pt x="371" y="180"/>
                  </a:lnTo>
                  <a:lnTo>
                    <a:pt x="366" y="176"/>
                  </a:lnTo>
                  <a:lnTo>
                    <a:pt x="362" y="171"/>
                  </a:lnTo>
                  <a:lnTo>
                    <a:pt x="361" y="165"/>
                  </a:lnTo>
                  <a:lnTo>
                    <a:pt x="361" y="45"/>
                  </a:lnTo>
                  <a:lnTo>
                    <a:pt x="343" y="56"/>
                  </a:lnTo>
                  <a:lnTo>
                    <a:pt x="324" y="70"/>
                  </a:lnTo>
                  <a:lnTo>
                    <a:pt x="306" y="83"/>
                  </a:lnTo>
                  <a:lnTo>
                    <a:pt x="290" y="97"/>
                  </a:lnTo>
                  <a:lnTo>
                    <a:pt x="276" y="113"/>
                  </a:lnTo>
                  <a:lnTo>
                    <a:pt x="263" y="130"/>
                  </a:lnTo>
                  <a:lnTo>
                    <a:pt x="258" y="138"/>
                  </a:lnTo>
                  <a:lnTo>
                    <a:pt x="254" y="147"/>
                  </a:lnTo>
                  <a:lnTo>
                    <a:pt x="250" y="156"/>
                  </a:lnTo>
                  <a:lnTo>
                    <a:pt x="247" y="165"/>
                  </a:lnTo>
                  <a:lnTo>
                    <a:pt x="246" y="176"/>
                  </a:lnTo>
                  <a:lnTo>
                    <a:pt x="245" y="186"/>
                  </a:lnTo>
                  <a:lnTo>
                    <a:pt x="245" y="196"/>
                  </a:lnTo>
                  <a:lnTo>
                    <a:pt x="246" y="205"/>
                  </a:lnTo>
                  <a:lnTo>
                    <a:pt x="249" y="216"/>
                  </a:lnTo>
                  <a:lnTo>
                    <a:pt x="252" y="226"/>
                  </a:lnTo>
                  <a:lnTo>
                    <a:pt x="257" y="236"/>
                  </a:lnTo>
                  <a:lnTo>
                    <a:pt x="262" y="246"/>
                  </a:lnTo>
                  <a:lnTo>
                    <a:pt x="271" y="258"/>
                  </a:lnTo>
                  <a:lnTo>
                    <a:pt x="280" y="270"/>
                  </a:lnTo>
                  <a:lnTo>
                    <a:pt x="280" y="270"/>
                  </a:lnTo>
                  <a:lnTo>
                    <a:pt x="249" y="302"/>
                  </a:lnTo>
                  <a:lnTo>
                    <a:pt x="163" y="386"/>
                  </a:lnTo>
                  <a:lnTo>
                    <a:pt x="142" y="408"/>
                  </a:lnTo>
                  <a:lnTo>
                    <a:pt x="78" y="472"/>
                  </a:lnTo>
                  <a:lnTo>
                    <a:pt x="57" y="494"/>
                  </a:lnTo>
                  <a:lnTo>
                    <a:pt x="23" y="528"/>
                  </a:lnTo>
                  <a:lnTo>
                    <a:pt x="4" y="546"/>
                  </a:lnTo>
                  <a:lnTo>
                    <a:pt x="2" y="549"/>
                  </a:lnTo>
                  <a:lnTo>
                    <a:pt x="1" y="551"/>
                  </a:lnTo>
                  <a:lnTo>
                    <a:pt x="1" y="553"/>
                  </a:lnTo>
                  <a:lnTo>
                    <a:pt x="0" y="556"/>
                  </a:lnTo>
                  <a:lnTo>
                    <a:pt x="1" y="560"/>
                  </a:lnTo>
                  <a:lnTo>
                    <a:pt x="1" y="562"/>
                  </a:lnTo>
                  <a:lnTo>
                    <a:pt x="2" y="564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9" y="571"/>
                  </a:lnTo>
                  <a:lnTo>
                    <a:pt x="15" y="572"/>
                  </a:lnTo>
                  <a:lnTo>
                    <a:pt x="20" y="571"/>
                  </a:lnTo>
                  <a:lnTo>
                    <a:pt x="25" y="567"/>
                  </a:lnTo>
                  <a:lnTo>
                    <a:pt x="25" y="567"/>
                  </a:lnTo>
                  <a:lnTo>
                    <a:pt x="26" y="567"/>
                  </a:lnTo>
                  <a:lnTo>
                    <a:pt x="43" y="549"/>
                  </a:lnTo>
                  <a:lnTo>
                    <a:pt x="78" y="514"/>
                  </a:lnTo>
                  <a:lnTo>
                    <a:pt x="100" y="494"/>
                  </a:lnTo>
                  <a:lnTo>
                    <a:pt x="163" y="429"/>
                  </a:lnTo>
                  <a:lnTo>
                    <a:pt x="185" y="408"/>
                  </a:lnTo>
                  <a:lnTo>
                    <a:pt x="271" y="323"/>
                  </a:lnTo>
                  <a:lnTo>
                    <a:pt x="301" y="291"/>
                  </a:lnTo>
                  <a:lnTo>
                    <a:pt x="313" y="302"/>
                  </a:lnTo>
                  <a:lnTo>
                    <a:pt x="326" y="309"/>
                  </a:lnTo>
                  <a:lnTo>
                    <a:pt x="340" y="316"/>
                  </a:lnTo>
                  <a:lnTo>
                    <a:pt x="354" y="323"/>
                  </a:lnTo>
                  <a:lnTo>
                    <a:pt x="368" y="325"/>
                  </a:lnTo>
                  <a:lnTo>
                    <a:pt x="383" y="326"/>
                  </a:lnTo>
                  <a:lnTo>
                    <a:pt x="394" y="326"/>
                  </a:lnTo>
                  <a:lnTo>
                    <a:pt x="404" y="324"/>
                  </a:lnTo>
                  <a:lnTo>
                    <a:pt x="415" y="321"/>
                  </a:lnTo>
                  <a:lnTo>
                    <a:pt x="425" y="318"/>
                  </a:lnTo>
                  <a:lnTo>
                    <a:pt x="434" y="313"/>
                  </a:lnTo>
                  <a:lnTo>
                    <a:pt x="443" y="308"/>
                  </a:lnTo>
                  <a:lnTo>
                    <a:pt x="451" y="301"/>
                  </a:lnTo>
                  <a:lnTo>
                    <a:pt x="461" y="294"/>
                  </a:lnTo>
                  <a:lnTo>
                    <a:pt x="477" y="279"/>
                  </a:lnTo>
                  <a:lnTo>
                    <a:pt x="493" y="260"/>
                  </a:lnTo>
                  <a:lnTo>
                    <a:pt x="506" y="241"/>
                  </a:lnTo>
                  <a:lnTo>
                    <a:pt x="519" y="221"/>
                  </a:lnTo>
                  <a:lnTo>
                    <a:pt x="531" y="202"/>
                  </a:lnTo>
                  <a:lnTo>
                    <a:pt x="541" y="182"/>
                  </a:lnTo>
                  <a:lnTo>
                    <a:pt x="549" y="164"/>
                  </a:lnTo>
                  <a:lnTo>
                    <a:pt x="556" y="148"/>
                  </a:lnTo>
                  <a:lnTo>
                    <a:pt x="566" y="121"/>
                  </a:lnTo>
                  <a:lnTo>
                    <a:pt x="571" y="110"/>
                  </a:lnTo>
                  <a:lnTo>
                    <a:pt x="571" y="106"/>
                  </a:lnTo>
                  <a:lnTo>
                    <a:pt x="571" y="103"/>
                  </a:lnTo>
                  <a:lnTo>
                    <a:pt x="571" y="99"/>
                  </a:lnTo>
                  <a:lnTo>
                    <a:pt x="569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"/>
                <a:ea typeface="微軟正黑體 Light"/>
                <a:cs typeface="+mn-cs"/>
              </a:endParaRPr>
            </a:p>
          </p:txBody>
        </p:sp>
      </p:grpSp>
      <p:sp>
        <p:nvSpPr>
          <p:cNvPr id="13" name="Subtitle 8">
            <a:extLst>
              <a:ext uri="{FF2B5EF4-FFF2-40B4-BE49-F238E27FC236}">
                <a16:creationId xmlns:a16="http://schemas.microsoft.com/office/drawing/2014/main" id="{2BCA8119-362F-4B76-B65D-BA0B800FBFEB}"/>
              </a:ext>
            </a:extLst>
          </p:cNvPr>
          <p:cNvSpPr txBox="1">
            <a:spLocks/>
          </p:cNvSpPr>
          <p:nvPr/>
        </p:nvSpPr>
        <p:spPr>
          <a:xfrm>
            <a:off x="1583070" y="5134320"/>
            <a:ext cx="213585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潛在賣壓？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graphicFrame>
        <p:nvGraphicFramePr>
          <p:cNvPr id="14" name="圖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87057"/>
              </p:ext>
            </p:extLst>
          </p:nvPr>
        </p:nvGraphicFramePr>
        <p:xfrm>
          <a:off x="3690891" y="766618"/>
          <a:ext cx="8465180" cy="596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006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6" name="矩形 5"/>
          <p:cNvSpPr/>
          <p:nvPr/>
        </p:nvSpPr>
        <p:spPr>
          <a:xfrm>
            <a:off x="410198" y="1313901"/>
            <a:ext cx="11438902" cy="519509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279087" y="1319323"/>
            <a:ext cx="3633826" cy="616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台灣借券市場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899592" y="2131446"/>
            <a:ext cx="3168352" cy="554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證交所借券系統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/>
              <a:cs typeface="+mn-cs"/>
            </a:endParaRPr>
          </a:p>
        </p:txBody>
      </p:sp>
      <p:pic>
        <p:nvPicPr>
          <p:cNvPr id="9" name="圖片 8" descr="Image vectorielle gratuite: Banque, Bâtiment, Société - Image gratuite sur Pixabay - 28313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0" y="2706353"/>
            <a:ext cx="1176037" cy="1099479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969956" y="4278183"/>
            <a:ext cx="3747769" cy="9903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僅供法人或基金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於平台參與證券借貸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(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作為出借人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/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借券人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)</a:t>
            </a: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14" name="流程圖: 人工輸入 4"/>
          <p:cNvSpPr/>
          <p:nvPr/>
        </p:nvSpPr>
        <p:spPr>
          <a:xfrm rot="16200000" flipH="1">
            <a:off x="5570858" y="229809"/>
            <a:ext cx="5195101" cy="73632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 w 10000"/>
              <a:gd name="connsiteY0" fmla="*/ 36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 w 10000"/>
              <a:gd name="connsiteY4" fmla="*/ 3676 h 10000"/>
              <a:gd name="connsiteX0" fmla="*/ 18 w 10000"/>
              <a:gd name="connsiteY0" fmla="*/ 4871 h 11195"/>
              <a:gd name="connsiteX1" fmla="*/ 9982 w 10000"/>
              <a:gd name="connsiteY1" fmla="*/ 0 h 11195"/>
              <a:gd name="connsiteX2" fmla="*/ 10000 w 10000"/>
              <a:gd name="connsiteY2" fmla="*/ 11195 h 11195"/>
              <a:gd name="connsiteX3" fmla="*/ 0 w 10000"/>
              <a:gd name="connsiteY3" fmla="*/ 11195 h 11195"/>
              <a:gd name="connsiteX4" fmla="*/ 18 w 10000"/>
              <a:gd name="connsiteY4" fmla="*/ 4871 h 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195">
                <a:moveTo>
                  <a:pt x="18" y="4871"/>
                </a:moveTo>
                <a:lnTo>
                  <a:pt x="9982" y="0"/>
                </a:lnTo>
                <a:cubicBezTo>
                  <a:pt x="9988" y="3732"/>
                  <a:pt x="9994" y="7463"/>
                  <a:pt x="10000" y="11195"/>
                </a:cubicBezTo>
                <a:lnTo>
                  <a:pt x="0" y="11195"/>
                </a:lnTo>
                <a:lnTo>
                  <a:pt x="18" y="4871"/>
                </a:lnTo>
                <a:close/>
              </a:path>
            </a:pathLst>
          </a:cu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6" name="右彎箭號 15"/>
          <p:cNvSpPr/>
          <p:nvPr/>
        </p:nvSpPr>
        <p:spPr>
          <a:xfrm>
            <a:off x="4871699" y="3338830"/>
            <a:ext cx="1980000" cy="720000"/>
          </a:xfrm>
          <a:prstGeom prst="bentArrow">
            <a:avLst>
              <a:gd name="adj1" fmla="val 25000"/>
              <a:gd name="adj2" fmla="val 25833"/>
              <a:gd name="adj3" fmla="val 25000"/>
              <a:gd name="adj4" fmla="val 43750"/>
            </a:avLst>
          </a:prstGeom>
          <a:solidFill>
            <a:srgbClr val="FF4B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5" y="3783712"/>
            <a:ext cx="668452" cy="550234"/>
          </a:xfrm>
          <a:prstGeom prst="rect">
            <a:avLst/>
          </a:prstGeom>
        </p:spPr>
      </p:pic>
      <p:sp>
        <p:nvSpPr>
          <p:cNvPr id="18" name="右彎箭號 17"/>
          <p:cNvSpPr/>
          <p:nvPr/>
        </p:nvSpPr>
        <p:spPr>
          <a:xfrm flipH="1" flipV="1">
            <a:off x="5098223" y="4058830"/>
            <a:ext cx="1980000" cy="720000"/>
          </a:xfrm>
          <a:prstGeom prst="bentArrow">
            <a:avLst>
              <a:gd name="adj1" fmla="val 25000"/>
              <a:gd name="adj2" fmla="val 25833"/>
              <a:gd name="adj3" fmla="val 25000"/>
              <a:gd name="adj4" fmla="val 43750"/>
            </a:avLst>
          </a:prstGeom>
          <a:solidFill>
            <a:srgbClr val="FF4B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21" name="流程圖: 人工輸入 4"/>
          <p:cNvSpPr/>
          <p:nvPr/>
        </p:nvSpPr>
        <p:spPr>
          <a:xfrm rot="16200000" flipH="1">
            <a:off x="7116376" y="1580153"/>
            <a:ext cx="4921098" cy="45443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 w 10000"/>
              <a:gd name="connsiteY0" fmla="*/ 36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 w 10000"/>
              <a:gd name="connsiteY4" fmla="*/ 3676 h 10000"/>
              <a:gd name="connsiteX0" fmla="*/ 18 w 10000"/>
              <a:gd name="connsiteY0" fmla="*/ 4871 h 11195"/>
              <a:gd name="connsiteX1" fmla="*/ 9982 w 10000"/>
              <a:gd name="connsiteY1" fmla="*/ 0 h 11195"/>
              <a:gd name="connsiteX2" fmla="*/ 10000 w 10000"/>
              <a:gd name="connsiteY2" fmla="*/ 11195 h 11195"/>
              <a:gd name="connsiteX3" fmla="*/ 0 w 10000"/>
              <a:gd name="connsiteY3" fmla="*/ 11195 h 11195"/>
              <a:gd name="connsiteX4" fmla="*/ 18 w 10000"/>
              <a:gd name="connsiteY4" fmla="*/ 4871 h 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195">
                <a:moveTo>
                  <a:pt x="18" y="4871"/>
                </a:moveTo>
                <a:lnTo>
                  <a:pt x="9982" y="0"/>
                </a:lnTo>
                <a:cubicBezTo>
                  <a:pt x="9988" y="3732"/>
                  <a:pt x="9994" y="7463"/>
                  <a:pt x="10000" y="11195"/>
                </a:cubicBezTo>
                <a:lnTo>
                  <a:pt x="0" y="11195"/>
                </a:lnTo>
                <a:lnTo>
                  <a:pt x="18" y="4871"/>
                </a:lnTo>
                <a:close/>
              </a:path>
            </a:pathLst>
          </a:cu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7590523" y="2370450"/>
            <a:ext cx="4258577" cy="1220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供證券商之客戶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於營業處所參與證券借貸</a:t>
            </a:r>
          </a:p>
        </p:txBody>
      </p:sp>
      <p:sp>
        <p:nvSpPr>
          <p:cNvPr id="24" name="Content Placeholder 7"/>
          <p:cNvSpPr txBox="1">
            <a:spLocks/>
          </p:cNvSpPr>
          <p:nvPr/>
        </p:nvSpPr>
        <p:spPr>
          <a:xfrm>
            <a:off x="8051111" y="3868100"/>
            <a:ext cx="3312368" cy="1004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證券商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/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證金辦理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   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有價證券借貸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/>
              <a:cs typeface="+mn-cs"/>
            </a:endParaRPr>
          </a:p>
        </p:txBody>
      </p:sp>
      <p:pic>
        <p:nvPicPr>
          <p:cNvPr id="25" name="圖片 24" descr="DDoS Attack Protection &amp; Mitigation Services | Core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51" y="5092460"/>
            <a:ext cx="1132670" cy="1139577"/>
          </a:xfrm>
          <a:prstGeom prst="rect">
            <a:avLst/>
          </a:prstGeom>
        </p:spPr>
      </p:pic>
      <p:pic>
        <p:nvPicPr>
          <p:cNvPr id="26" name="圖片 25" descr="DDoS Attack Protection &amp; Mitigation Services | Corer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21" y="5092459"/>
            <a:ext cx="1132670" cy="11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自然人參與管道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B7E62B51-35EB-4753-8C6C-F61FE882A59E}"/>
              </a:ext>
            </a:extLst>
          </p:cNvPr>
          <p:cNvSpPr txBox="1"/>
          <p:nvPr/>
        </p:nvSpPr>
        <p:spPr>
          <a:xfrm>
            <a:off x="1263744" y="2292294"/>
            <a:ext cx="2540776" cy="43869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  成為出借方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10" name="Group 51">
            <a:extLst>
              <a:ext uri="{FF2B5EF4-FFF2-40B4-BE49-F238E27FC236}">
                <a16:creationId xmlns:a16="http://schemas.microsoft.com/office/drawing/2014/main" id="{4BE7310E-D3C1-4C38-A8D9-24083A34C68F}"/>
              </a:ext>
            </a:extLst>
          </p:cNvPr>
          <p:cNvGrpSpPr/>
          <p:nvPr/>
        </p:nvGrpSpPr>
        <p:grpSpPr>
          <a:xfrm>
            <a:off x="1830773" y="3151976"/>
            <a:ext cx="501529" cy="533596"/>
            <a:chOff x="2670175" y="2527300"/>
            <a:chExt cx="346076" cy="360363"/>
          </a:xfrm>
          <a:solidFill>
            <a:srgbClr val="48B8A8"/>
          </a:solidFill>
        </p:grpSpPr>
        <p:sp>
          <p:nvSpPr>
            <p:cNvPr id="11" name="Freeform 96">
              <a:extLst>
                <a:ext uri="{FF2B5EF4-FFF2-40B4-BE49-F238E27FC236}">
                  <a16:creationId xmlns:a16="http://schemas.microsoft.com/office/drawing/2014/main" id="{D0E14AA6-4622-48B1-807E-E2A6A0E4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2527300"/>
              <a:ext cx="161925" cy="85725"/>
            </a:xfrm>
            <a:custGeom>
              <a:avLst/>
              <a:gdLst>
                <a:gd name="T0" fmla="*/ 2 w 43"/>
                <a:gd name="T1" fmla="*/ 20 h 23"/>
                <a:gd name="T2" fmla="*/ 9 w 43"/>
                <a:gd name="T3" fmla="*/ 22 h 23"/>
                <a:gd name="T4" fmla="*/ 22 w 43"/>
                <a:gd name="T5" fmla="*/ 15 h 23"/>
                <a:gd name="T6" fmla="*/ 24 w 43"/>
                <a:gd name="T7" fmla="*/ 12 h 23"/>
                <a:gd name="T8" fmla="*/ 26 w 43"/>
                <a:gd name="T9" fmla="*/ 15 h 23"/>
                <a:gd name="T10" fmla="*/ 39 w 43"/>
                <a:gd name="T11" fmla="*/ 22 h 23"/>
                <a:gd name="T12" fmla="*/ 43 w 43"/>
                <a:gd name="T13" fmla="*/ 21 h 23"/>
                <a:gd name="T14" fmla="*/ 21 w 43"/>
                <a:gd name="T15" fmla="*/ 0 h 23"/>
                <a:gd name="T16" fmla="*/ 0 w 43"/>
                <a:gd name="T17" fmla="*/ 19 h 23"/>
                <a:gd name="T18" fmla="*/ 2 w 43"/>
                <a:gd name="T1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3">
                  <a:moveTo>
                    <a:pt x="2" y="20"/>
                  </a:moveTo>
                  <a:cubicBezTo>
                    <a:pt x="4" y="21"/>
                    <a:pt x="7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3" y="23"/>
                    <a:pt x="39" y="22"/>
                  </a:cubicBezTo>
                  <a:cubicBezTo>
                    <a:pt x="39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2" y="8"/>
                    <a:pt x="0" y="19"/>
                  </a:cubicBezTo>
                  <a:lnTo>
                    <a:pt x="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" name="Freeform 97">
              <a:extLst>
                <a:ext uri="{FF2B5EF4-FFF2-40B4-BE49-F238E27FC236}">
                  <a16:creationId xmlns:a16="http://schemas.microsoft.com/office/drawing/2014/main" id="{CF1208C8-A3A2-4A8C-998F-6DFCD3E4F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2601913"/>
              <a:ext cx="233363" cy="255588"/>
            </a:xfrm>
            <a:custGeom>
              <a:avLst/>
              <a:gdLst>
                <a:gd name="T0" fmla="*/ 52 w 62"/>
                <a:gd name="T1" fmla="*/ 38 h 68"/>
                <a:gd name="T2" fmla="*/ 52 w 62"/>
                <a:gd name="T3" fmla="*/ 62 h 68"/>
                <a:gd name="T4" fmla="*/ 52 w 62"/>
                <a:gd name="T5" fmla="*/ 63 h 68"/>
                <a:gd name="T6" fmla="*/ 55 w 62"/>
                <a:gd name="T7" fmla="*/ 68 h 68"/>
                <a:gd name="T8" fmla="*/ 0 w 62"/>
                <a:gd name="T9" fmla="*/ 68 h 68"/>
                <a:gd name="T10" fmla="*/ 0 w 62"/>
                <a:gd name="T11" fmla="*/ 56 h 68"/>
                <a:gd name="T12" fmla="*/ 9 w 62"/>
                <a:gd name="T13" fmla="*/ 43 h 68"/>
                <a:gd name="T14" fmla="*/ 28 w 62"/>
                <a:gd name="T15" fmla="*/ 37 h 68"/>
                <a:gd name="T16" fmla="*/ 28 w 62"/>
                <a:gd name="T17" fmla="*/ 28 h 68"/>
                <a:gd name="T18" fmla="*/ 18 w 62"/>
                <a:gd name="T19" fmla="*/ 6 h 68"/>
                <a:gd name="T20" fmla="*/ 18 w 62"/>
                <a:gd name="T21" fmla="*/ 3 h 68"/>
                <a:gd name="T22" fmla="*/ 19 w 62"/>
                <a:gd name="T23" fmla="*/ 4 h 68"/>
                <a:gd name="T24" fmla="*/ 28 w 62"/>
                <a:gd name="T25" fmla="*/ 6 h 68"/>
                <a:gd name="T26" fmla="*/ 43 w 62"/>
                <a:gd name="T27" fmla="*/ 0 h 68"/>
                <a:gd name="T28" fmla="*/ 55 w 62"/>
                <a:gd name="T29" fmla="*/ 6 h 68"/>
                <a:gd name="T30" fmla="*/ 58 w 62"/>
                <a:gd name="T31" fmla="*/ 6 h 68"/>
                <a:gd name="T32" fmla="*/ 62 w 62"/>
                <a:gd name="T33" fmla="*/ 5 h 68"/>
                <a:gd name="T34" fmla="*/ 62 w 62"/>
                <a:gd name="T35" fmla="*/ 6 h 68"/>
                <a:gd name="T36" fmla="*/ 52 w 62"/>
                <a:gd name="T37" fmla="*/ 28 h 68"/>
                <a:gd name="T38" fmla="*/ 52 w 62"/>
                <a:gd name="T39" fmla="*/ 37 h 68"/>
                <a:gd name="T40" fmla="*/ 52 w 62"/>
                <a:gd name="T41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8">
                  <a:moveTo>
                    <a:pt x="52" y="38"/>
                  </a:move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3"/>
                    <a:pt x="52" y="63"/>
                  </a:cubicBezTo>
                  <a:cubicBezTo>
                    <a:pt x="52" y="64"/>
                    <a:pt x="53" y="66"/>
                    <a:pt x="55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1"/>
                    <a:pt x="4" y="45"/>
                    <a:pt x="9" y="4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2" y="23"/>
                    <a:pt x="18" y="15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5"/>
                    <a:pt x="25" y="6"/>
                    <a:pt x="28" y="6"/>
                  </a:cubicBezTo>
                  <a:cubicBezTo>
                    <a:pt x="33" y="6"/>
                    <a:pt x="39" y="3"/>
                    <a:pt x="43" y="0"/>
                  </a:cubicBezTo>
                  <a:cubicBezTo>
                    <a:pt x="46" y="4"/>
                    <a:pt x="50" y="6"/>
                    <a:pt x="55" y="6"/>
                  </a:cubicBezTo>
                  <a:cubicBezTo>
                    <a:pt x="56" y="6"/>
                    <a:pt x="57" y="6"/>
                    <a:pt x="58" y="6"/>
                  </a:cubicBezTo>
                  <a:cubicBezTo>
                    <a:pt x="59" y="6"/>
                    <a:pt x="61" y="6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15"/>
                    <a:pt x="58" y="23"/>
                    <a:pt x="52" y="28"/>
                  </a:cubicBezTo>
                  <a:cubicBezTo>
                    <a:pt x="52" y="37"/>
                    <a:pt x="52" y="37"/>
                    <a:pt x="52" y="37"/>
                  </a:cubicBezTo>
                  <a:lnTo>
                    <a:pt x="5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" name="Freeform 98">
              <a:extLst>
                <a:ext uri="{FF2B5EF4-FFF2-40B4-BE49-F238E27FC236}">
                  <a16:creationId xmlns:a16="http://schemas.microsoft.com/office/drawing/2014/main" id="{629E6D49-83E4-45D7-9743-0318BAF4E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313" y="2733675"/>
              <a:ext cx="134938" cy="153988"/>
            </a:xfrm>
            <a:custGeom>
              <a:avLst/>
              <a:gdLst>
                <a:gd name="T0" fmla="*/ 35 w 36"/>
                <a:gd name="T1" fmla="*/ 1 h 41"/>
                <a:gd name="T2" fmla="*/ 33 w 36"/>
                <a:gd name="T3" fmla="*/ 1 h 41"/>
                <a:gd name="T4" fmla="*/ 26 w 36"/>
                <a:gd name="T5" fmla="*/ 4 h 41"/>
                <a:gd name="T6" fmla="*/ 20 w 36"/>
                <a:gd name="T7" fmla="*/ 1 h 41"/>
                <a:gd name="T8" fmla="*/ 16 w 36"/>
                <a:gd name="T9" fmla="*/ 1 h 41"/>
                <a:gd name="T10" fmla="*/ 10 w 36"/>
                <a:gd name="T11" fmla="*/ 4 h 41"/>
                <a:gd name="T12" fmla="*/ 3 w 36"/>
                <a:gd name="T13" fmla="*/ 1 h 41"/>
                <a:gd name="T14" fmla="*/ 1 w 36"/>
                <a:gd name="T15" fmla="*/ 1 h 41"/>
                <a:gd name="T16" fmla="*/ 0 w 36"/>
                <a:gd name="T17" fmla="*/ 3 h 41"/>
                <a:gd name="T18" fmla="*/ 0 w 36"/>
                <a:gd name="T19" fmla="*/ 27 h 41"/>
                <a:gd name="T20" fmla="*/ 0 w 36"/>
                <a:gd name="T21" fmla="*/ 27 h 41"/>
                <a:gd name="T22" fmla="*/ 17 w 36"/>
                <a:gd name="T23" fmla="*/ 41 h 41"/>
                <a:gd name="T24" fmla="*/ 18 w 36"/>
                <a:gd name="T25" fmla="*/ 41 h 41"/>
                <a:gd name="T26" fmla="*/ 19 w 36"/>
                <a:gd name="T27" fmla="*/ 41 h 41"/>
                <a:gd name="T28" fmla="*/ 36 w 36"/>
                <a:gd name="T29" fmla="*/ 27 h 41"/>
                <a:gd name="T30" fmla="*/ 36 w 36"/>
                <a:gd name="T31" fmla="*/ 27 h 41"/>
                <a:gd name="T32" fmla="*/ 36 w 36"/>
                <a:gd name="T33" fmla="*/ 3 h 41"/>
                <a:gd name="T34" fmla="*/ 35 w 36"/>
                <a:gd name="T35" fmla="*/ 1 h 41"/>
                <a:gd name="T36" fmla="*/ 26 w 36"/>
                <a:gd name="T37" fmla="*/ 21 h 41"/>
                <a:gd name="T38" fmla="*/ 20 w 36"/>
                <a:gd name="T39" fmla="*/ 21 h 41"/>
                <a:gd name="T40" fmla="*/ 20 w 36"/>
                <a:gd name="T41" fmla="*/ 27 h 41"/>
                <a:gd name="T42" fmla="*/ 18 w 36"/>
                <a:gd name="T43" fmla="*/ 29 h 41"/>
                <a:gd name="T44" fmla="*/ 16 w 36"/>
                <a:gd name="T45" fmla="*/ 27 h 41"/>
                <a:gd name="T46" fmla="*/ 16 w 36"/>
                <a:gd name="T47" fmla="*/ 21 h 41"/>
                <a:gd name="T48" fmla="*/ 10 w 36"/>
                <a:gd name="T49" fmla="*/ 21 h 41"/>
                <a:gd name="T50" fmla="*/ 8 w 36"/>
                <a:gd name="T51" fmla="*/ 19 h 41"/>
                <a:gd name="T52" fmla="*/ 10 w 36"/>
                <a:gd name="T53" fmla="*/ 17 h 41"/>
                <a:gd name="T54" fmla="*/ 16 w 36"/>
                <a:gd name="T55" fmla="*/ 17 h 41"/>
                <a:gd name="T56" fmla="*/ 16 w 36"/>
                <a:gd name="T57" fmla="*/ 11 h 41"/>
                <a:gd name="T58" fmla="*/ 18 w 36"/>
                <a:gd name="T59" fmla="*/ 9 h 41"/>
                <a:gd name="T60" fmla="*/ 20 w 36"/>
                <a:gd name="T61" fmla="*/ 11 h 41"/>
                <a:gd name="T62" fmla="*/ 20 w 36"/>
                <a:gd name="T63" fmla="*/ 17 h 41"/>
                <a:gd name="T64" fmla="*/ 26 w 36"/>
                <a:gd name="T65" fmla="*/ 17 h 41"/>
                <a:gd name="T66" fmla="*/ 28 w 36"/>
                <a:gd name="T67" fmla="*/ 19 h 41"/>
                <a:gd name="T68" fmla="*/ 26 w 36"/>
                <a:gd name="T6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41">
                  <a:moveTo>
                    <a:pt x="35" y="1"/>
                  </a:moveTo>
                  <a:cubicBezTo>
                    <a:pt x="34" y="1"/>
                    <a:pt x="33" y="1"/>
                    <a:pt x="33" y="1"/>
                  </a:cubicBezTo>
                  <a:cubicBezTo>
                    <a:pt x="30" y="3"/>
                    <a:pt x="28" y="4"/>
                    <a:pt x="26" y="4"/>
                  </a:cubicBezTo>
                  <a:cubicBezTo>
                    <a:pt x="23" y="4"/>
                    <a:pt x="21" y="3"/>
                    <a:pt x="20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15" y="3"/>
                    <a:pt x="13" y="4"/>
                    <a:pt x="10" y="4"/>
                  </a:cubicBezTo>
                  <a:cubicBezTo>
                    <a:pt x="8" y="4"/>
                    <a:pt x="6" y="3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3" y="37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33" y="37"/>
                    <a:pt x="36" y="28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5" y="1"/>
                  </a:cubicBezTo>
                  <a:close/>
                  <a:moveTo>
                    <a:pt x="26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19" y="29"/>
                    <a:pt x="18" y="29"/>
                  </a:cubicBezTo>
                  <a:cubicBezTo>
                    <a:pt x="17" y="29"/>
                    <a:pt x="16" y="28"/>
                    <a:pt x="16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8" y="20"/>
                    <a:pt x="8" y="19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0" y="10"/>
                    <a:pt x="20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8" y="18"/>
                    <a:pt x="28" y="19"/>
                  </a:cubicBezTo>
                  <a:cubicBezTo>
                    <a:pt x="28" y="20"/>
                    <a:pt x="27" y="21"/>
                    <a:pt x="2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716582" y="3058614"/>
            <a:ext cx="4840933" cy="8129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將持股交付信託，以信託名義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/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參與證交所借券系統出借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j-cs"/>
            </a:endParaRPr>
          </a:p>
        </p:txBody>
      </p:sp>
      <p:grpSp>
        <p:nvGrpSpPr>
          <p:cNvPr id="15" name="Group 83">
            <a:extLst>
              <a:ext uri="{FF2B5EF4-FFF2-40B4-BE49-F238E27FC236}">
                <a16:creationId xmlns:a16="http://schemas.microsoft.com/office/drawing/2014/main" id="{6C58ADA9-4ED8-4F0D-BE7D-523BF878CBE4}"/>
              </a:ext>
            </a:extLst>
          </p:cNvPr>
          <p:cNvGrpSpPr/>
          <p:nvPr/>
        </p:nvGrpSpPr>
        <p:grpSpPr>
          <a:xfrm>
            <a:off x="1863824" y="4079647"/>
            <a:ext cx="510729" cy="533594"/>
            <a:chOff x="2678113" y="5054601"/>
            <a:chExt cx="352425" cy="360362"/>
          </a:xfrm>
          <a:solidFill>
            <a:srgbClr val="48B8A8"/>
          </a:solidFill>
        </p:grpSpPr>
        <p:sp>
          <p:nvSpPr>
            <p:cNvPr id="16" name="Freeform 109">
              <a:extLst>
                <a:ext uri="{FF2B5EF4-FFF2-40B4-BE49-F238E27FC236}">
                  <a16:creationId xmlns:a16="http://schemas.microsoft.com/office/drawing/2014/main" id="{D43253F1-6F25-453A-A036-E6DC4505F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5084763"/>
              <a:ext cx="168275" cy="165100"/>
            </a:xfrm>
            <a:custGeom>
              <a:avLst/>
              <a:gdLst>
                <a:gd name="T0" fmla="*/ 32 w 45"/>
                <a:gd name="T1" fmla="*/ 22 h 44"/>
                <a:gd name="T2" fmla="*/ 36 w 45"/>
                <a:gd name="T3" fmla="*/ 18 h 44"/>
                <a:gd name="T4" fmla="*/ 45 w 45"/>
                <a:gd name="T5" fmla="*/ 18 h 44"/>
                <a:gd name="T6" fmla="*/ 27 w 45"/>
                <a:gd name="T7" fmla="*/ 0 h 44"/>
                <a:gd name="T8" fmla="*/ 27 w 45"/>
                <a:gd name="T9" fmla="*/ 9 h 44"/>
                <a:gd name="T10" fmla="*/ 23 w 45"/>
                <a:gd name="T11" fmla="*/ 13 h 44"/>
                <a:gd name="T12" fmla="*/ 19 w 45"/>
                <a:gd name="T13" fmla="*/ 9 h 44"/>
                <a:gd name="T14" fmla="*/ 19 w 45"/>
                <a:gd name="T15" fmla="*/ 0 h 44"/>
                <a:gd name="T16" fmla="*/ 2 w 45"/>
                <a:gd name="T17" fmla="*/ 13 h 44"/>
                <a:gd name="T18" fmla="*/ 1 w 45"/>
                <a:gd name="T19" fmla="*/ 16 h 44"/>
                <a:gd name="T20" fmla="*/ 0 w 45"/>
                <a:gd name="T21" fmla="*/ 22 h 44"/>
                <a:gd name="T22" fmla="*/ 0 w 45"/>
                <a:gd name="T23" fmla="*/ 24 h 44"/>
                <a:gd name="T24" fmla="*/ 11 w 45"/>
                <a:gd name="T25" fmla="*/ 24 h 44"/>
                <a:gd name="T26" fmla="*/ 11 w 45"/>
                <a:gd name="T27" fmla="*/ 30 h 44"/>
                <a:gd name="T28" fmla="*/ 10 w 45"/>
                <a:gd name="T29" fmla="*/ 41 h 44"/>
                <a:gd name="T30" fmla="*/ 19 w 45"/>
                <a:gd name="T31" fmla="*/ 44 h 44"/>
                <a:gd name="T32" fmla="*/ 19 w 45"/>
                <a:gd name="T33" fmla="*/ 35 h 44"/>
                <a:gd name="T34" fmla="*/ 23 w 45"/>
                <a:gd name="T35" fmla="*/ 31 h 44"/>
                <a:gd name="T36" fmla="*/ 27 w 45"/>
                <a:gd name="T37" fmla="*/ 35 h 44"/>
                <a:gd name="T38" fmla="*/ 27 w 45"/>
                <a:gd name="T39" fmla="*/ 44 h 44"/>
                <a:gd name="T40" fmla="*/ 45 w 45"/>
                <a:gd name="T41" fmla="*/ 26 h 44"/>
                <a:gd name="T42" fmla="*/ 36 w 45"/>
                <a:gd name="T43" fmla="*/ 26 h 44"/>
                <a:gd name="T44" fmla="*/ 32 w 45"/>
                <a:gd name="T4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4">
                  <a:moveTo>
                    <a:pt x="32" y="22"/>
                  </a:moveTo>
                  <a:cubicBezTo>
                    <a:pt x="32" y="20"/>
                    <a:pt x="34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9"/>
                    <a:pt x="36" y="1"/>
                    <a:pt x="27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1"/>
                    <a:pt x="25" y="13"/>
                    <a:pt x="23" y="13"/>
                  </a:cubicBezTo>
                  <a:cubicBezTo>
                    <a:pt x="21" y="13"/>
                    <a:pt x="19" y="11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1"/>
                    <a:pt x="6" y="6"/>
                    <a:pt x="2" y="13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4"/>
                    <a:pt x="11" y="37"/>
                    <a:pt x="10" y="41"/>
                  </a:cubicBezTo>
                  <a:cubicBezTo>
                    <a:pt x="13" y="42"/>
                    <a:pt x="16" y="44"/>
                    <a:pt x="19" y="4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3"/>
                    <a:pt x="21" y="31"/>
                    <a:pt x="23" y="31"/>
                  </a:cubicBezTo>
                  <a:cubicBezTo>
                    <a:pt x="25" y="31"/>
                    <a:pt x="27" y="33"/>
                    <a:pt x="27" y="3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6" y="43"/>
                    <a:pt x="44" y="35"/>
                    <a:pt x="4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6"/>
                    <a:pt x="32" y="24"/>
                    <a:pt x="3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" name="Oval 110">
              <a:extLst>
                <a:ext uri="{FF2B5EF4-FFF2-40B4-BE49-F238E27FC236}">
                  <a16:creationId xmlns:a16="http://schemas.microsoft.com/office/drawing/2014/main" id="{04373E8A-DF12-49B6-B3F0-E7F11D7F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275" y="5054601"/>
              <a:ext cx="119063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8" name="Freeform 111">
              <a:extLst>
                <a:ext uri="{FF2B5EF4-FFF2-40B4-BE49-F238E27FC236}">
                  <a16:creationId xmlns:a16="http://schemas.microsoft.com/office/drawing/2014/main" id="{632D001E-AF22-473E-A5DB-4F41259F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189538"/>
              <a:ext cx="179388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9" name="Freeform 112">
              <a:extLst>
                <a:ext uri="{FF2B5EF4-FFF2-40B4-BE49-F238E27FC236}">
                  <a16:creationId xmlns:a16="http://schemas.microsoft.com/office/drawing/2014/main" id="{CDE48941-3960-4070-AE7D-DB40ABDA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054601"/>
              <a:ext cx="14288" cy="71438"/>
            </a:xfrm>
            <a:custGeom>
              <a:avLst/>
              <a:gdLst>
                <a:gd name="T0" fmla="*/ 2 w 4"/>
                <a:gd name="T1" fmla="*/ 19 h 19"/>
                <a:gd name="T2" fmla="*/ 0 w 4"/>
                <a:gd name="T3" fmla="*/ 17 h 19"/>
                <a:gd name="T4" fmla="*/ 0 w 4"/>
                <a:gd name="T5" fmla="*/ 2 h 19"/>
                <a:gd name="T6" fmla="*/ 2 w 4"/>
                <a:gd name="T7" fmla="*/ 0 h 19"/>
                <a:gd name="T8" fmla="*/ 4 w 4"/>
                <a:gd name="T9" fmla="*/ 2 h 19"/>
                <a:gd name="T10" fmla="*/ 4 w 4"/>
                <a:gd name="T11" fmla="*/ 17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0" name="Freeform 113">
              <a:extLst>
                <a:ext uri="{FF2B5EF4-FFF2-40B4-BE49-F238E27FC236}">
                  <a16:creationId xmlns:a16="http://schemas.microsoft.com/office/drawing/2014/main" id="{E5BE0509-9352-496F-AF91-CD63960A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208588"/>
              <a:ext cx="14288" cy="71438"/>
            </a:xfrm>
            <a:custGeom>
              <a:avLst/>
              <a:gdLst>
                <a:gd name="T0" fmla="*/ 2 w 4"/>
                <a:gd name="T1" fmla="*/ 19 h 19"/>
                <a:gd name="T2" fmla="*/ 0 w 4"/>
                <a:gd name="T3" fmla="*/ 17 h 19"/>
                <a:gd name="T4" fmla="*/ 0 w 4"/>
                <a:gd name="T5" fmla="*/ 2 h 19"/>
                <a:gd name="T6" fmla="*/ 2 w 4"/>
                <a:gd name="T7" fmla="*/ 0 h 19"/>
                <a:gd name="T8" fmla="*/ 4 w 4"/>
                <a:gd name="T9" fmla="*/ 2 h 19"/>
                <a:gd name="T10" fmla="*/ 4 w 4"/>
                <a:gd name="T11" fmla="*/ 17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1" name="Freeform 114">
              <a:extLst>
                <a:ext uri="{FF2B5EF4-FFF2-40B4-BE49-F238E27FC236}">
                  <a16:creationId xmlns:a16="http://schemas.microsoft.com/office/drawing/2014/main" id="{C1E67799-47DE-4901-A8E7-5837523C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5159376"/>
              <a:ext cx="71438" cy="14288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715419" y="4153321"/>
            <a:ext cx="4840933" cy="8463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向自辦有價證券借貸業務之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券商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/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證金辦理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j-cs"/>
            </a:endParaRPr>
          </a:p>
        </p:txBody>
      </p:sp>
      <p:sp>
        <p:nvSpPr>
          <p:cNvPr id="23" name="TextBox 58">
            <a:extLst>
              <a:ext uri="{FF2B5EF4-FFF2-40B4-BE49-F238E27FC236}">
                <a16:creationId xmlns:a16="http://schemas.microsoft.com/office/drawing/2014/main" id="{B7E62B51-35EB-4753-8C6C-F61FE882A59E}"/>
              </a:ext>
            </a:extLst>
          </p:cNvPr>
          <p:cNvSpPr txBox="1"/>
          <p:nvPr/>
        </p:nvSpPr>
        <p:spPr>
          <a:xfrm>
            <a:off x="1213720" y="5027350"/>
            <a:ext cx="2540776" cy="43869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  成為借券方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24" name="Group 83">
            <a:extLst>
              <a:ext uri="{FF2B5EF4-FFF2-40B4-BE49-F238E27FC236}">
                <a16:creationId xmlns:a16="http://schemas.microsoft.com/office/drawing/2014/main" id="{6C58ADA9-4ED8-4F0D-BE7D-523BF878CBE4}"/>
              </a:ext>
            </a:extLst>
          </p:cNvPr>
          <p:cNvGrpSpPr/>
          <p:nvPr/>
        </p:nvGrpSpPr>
        <p:grpSpPr>
          <a:xfrm>
            <a:off x="1862662" y="5725768"/>
            <a:ext cx="510729" cy="533594"/>
            <a:chOff x="2678113" y="5054601"/>
            <a:chExt cx="352425" cy="360362"/>
          </a:xfrm>
          <a:solidFill>
            <a:srgbClr val="48B8A8"/>
          </a:solidFill>
        </p:grpSpPr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D43253F1-6F25-453A-A036-E6DC4505F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5084763"/>
              <a:ext cx="168275" cy="165100"/>
            </a:xfrm>
            <a:custGeom>
              <a:avLst/>
              <a:gdLst>
                <a:gd name="T0" fmla="*/ 32 w 45"/>
                <a:gd name="T1" fmla="*/ 22 h 44"/>
                <a:gd name="T2" fmla="*/ 36 w 45"/>
                <a:gd name="T3" fmla="*/ 18 h 44"/>
                <a:gd name="T4" fmla="*/ 45 w 45"/>
                <a:gd name="T5" fmla="*/ 18 h 44"/>
                <a:gd name="T6" fmla="*/ 27 w 45"/>
                <a:gd name="T7" fmla="*/ 0 h 44"/>
                <a:gd name="T8" fmla="*/ 27 w 45"/>
                <a:gd name="T9" fmla="*/ 9 h 44"/>
                <a:gd name="T10" fmla="*/ 23 w 45"/>
                <a:gd name="T11" fmla="*/ 13 h 44"/>
                <a:gd name="T12" fmla="*/ 19 w 45"/>
                <a:gd name="T13" fmla="*/ 9 h 44"/>
                <a:gd name="T14" fmla="*/ 19 w 45"/>
                <a:gd name="T15" fmla="*/ 0 h 44"/>
                <a:gd name="T16" fmla="*/ 2 w 45"/>
                <a:gd name="T17" fmla="*/ 13 h 44"/>
                <a:gd name="T18" fmla="*/ 1 w 45"/>
                <a:gd name="T19" fmla="*/ 16 h 44"/>
                <a:gd name="T20" fmla="*/ 0 w 45"/>
                <a:gd name="T21" fmla="*/ 22 h 44"/>
                <a:gd name="T22" fmla="*/ 0 w 45"/>
                <a:gd name="T23" fmla="*/ 24 h 44"/>
                <a:gd name="T24" fmla="*/ 11 w 45"/>
                <a:gd name="T25" fmla="*/ 24 h 44"/>
                <a:gd name="T26" fmla="*/ 11 w 45"/>
                <a:gd name="T27" fmla="*/ 30 h 44"/>
                <a:gd name="T28" fmla="*/ 10 w 45"/>
                <a:gd name="T29" fmla="*/ 41 h 44"/>
                <a:gd name="T30" fmla="*/ 19 w 45"/>
                <a:gd name="T31" fmla="*/ 44 h 44"/>
                <a:gd name="T32" fmla="*/ 19 w 45"/>
                <a:gd name="T33" fmla="*/ 35 h 44"/>
                <a:gd name="T34" fmla="*/ 23 w 45"/>
                <a:gd name="T35" fmla="*/ 31 h 44"/>
                <a:gd name="T36" fmla="*/ 27 w 45"/>
                <a:gd name="T37" fmla="*/ 35 h 44"/>
                <a:gd name="T38" fmla="*/ 27 w 45"/>
                <a:gd name="T39" fmla="*/ 44 h 44"/>
                <a:gd name="T40" fmla="*/ 45 w 45"/>
                <a:gd name="T41" fmla="*/ 26 h 44"/>
                <a:gd name="T42" fmla="*/ 36 w 45"/>
                <a:gd name="T43" fmla="*/ 26 h 44"/>
                <a:gd name="T44" fmla="*/ 32 w 45"/>
                <a:gd name="T4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4">
                  <a:moveTo>
                    <a:pt x="32" y="22"/>
                  </a:moveTo>
                  <a:cubicBezTo>
                    <a:pt x="32" y="20"/>
                    <a:pt x="34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9"/>
                    <a:pt x="36" y="1"/>
                    <a:pt x="27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1"/>
                    <a:pt x="25" y="13"/>
                    <a:pt x="23" y="13"/>
                  </a:cubicBezTo>
                  <a:cubicBezTo>
                    <a:pt x="21" y="13"/>
                    <a:pt x="19" y="11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1"/>
                    <a:pt x="6" y="6"/>
                    <a:pt x="2" y="13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4"/>
                    <a:pt x="11" y="37"/>
                    <a:pt x="10" y="41"/>
                  </a:cubicBezTo>
                  <a:cubicBezTo>
                    <a:pt x="13" y="42"/>
                    <a:pt x="16" y="44"/>
                    <a:pt x="19" y="4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3"/>
                    <a:pt x="21" y="31"/>
                    <a:pt x="23" y="31"/>
                  </a:cubicBezTo>
                  <a:cubicBezTo>
                    <a:pt x="25" y="31"/>
                    <a:pt x="27" y="33"/>
                    <a:pt x="27" y="3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6" y="43"/>
                    <a:pt x="44" y="35"/>
                    <a:pt x="4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6"/>
                    <a:pt x="32" y="24"/>
                    <a:pt x="3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6" name="Oval 110">
              <a:extLst>
                <a:ext uri="{FF2B5EF4-FFF2-40B4-BE49-F238E27FC236}">
                  <a16:creationId xmlns:a16="http://schemas.microsoft.com/office/drawing/2014/main" id="{04373E8A-DF12-49B6-B3F0-E7F11D7F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275" y="5054601"/>
              <a:ext cx="119063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632D001E-AF22-473E-A5DB-4F41259F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189538"/>
              <a:ext cx="179388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CDE48941-3960-4070-AE7D-DB40ABDA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054601"/>
              <a:ext cx="14288" cy="71438"/>
            </a:xfrm>
            <a:custGeom>
              <a:avLst/>
              <a:gdLst>
                <a:gd name="T0" fmla="*/ 2 w 4"/>
                <a:gd name="T1" fmla="*/ 19 h 19"/>
                <a:gd name="T2" fmla="*/ 0 w 4"/>
                <a:gd name="T3" fmla="*/ 17 h 19"/>
                <a:gd name="T4" fmla="*/ 0 w 4"/>
                <a:gd name="T5" fmla="*/ 2 h 19"/>
                <a:gd name="T6" fmla="*/ 2 w 4"/>
                <a:gd name="T7" fmla="*/ 0 h 19"/>
                <a:gd name="T8" fmla="*/ 4 w 4"/>
                <a:gd name="T9" fmla="*/ 2 h 19"/>
                <a:gd name="T10" fmla="*/ 4 w 4"/>
                <a:gd name="T11" fmla="*/ 17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9" name="Freeform 113">
              <a:extLst>
                <a:ext uri="{FF2B5EF4-FFF2-40B4-BE49-F238E27FC236}">
                  <a16:creationId xmlns:a16="http://schemas.microsoft.com/office/drawing/2014/main" id="{E5BE0509-9352-496F-AF91-CD63960A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208588"/>
              <a:ext cx="14288" cy="71438"/>
            </a:xfrm>
            <a:custGeom>
              <a:avLst/>
              <a:gdLst>
                <a:gd name="T0" fmla="*/ 2 w 4"/>
                <a:gd name="T1" fmla="*/ 19 h 19"/>
                <a:gd name="T2" fmla="*/ 0 w 4"/>
                <a:gd name="T3" fmla="*/ 17 h 19"/>
                <a:gd name="T4" fmla="*/ 0 w 4"/>
                <a:gd name="T5" fmla="*/ 2 h 19"/>
                <a:gd name="T6" fmla="*/ 2 w 4"/>
                <a:gd name="T7" fmla="*/ 0 h 19"/>
                <a:gd name="T8" fmla="*/ 4 w 4"/>
                <a:gd name="T9" fmla="*/ 2 h 19"/>
                <a:gd name="T10" fmla="*/ 4 w 4"/>
                <a:gd name="T11" fmla="*/ 17 h 19"/>
                <a:gd name="T12" fmla="*/ 2 w 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0" name="Freeform 114">
              <a:extLst>
                <a:ext uri="{FF2B5EF4-FFF2-40B4-BE49-F238E27FC236}">
                  <a16:creationId xmlns:a16="http://schemas.microsoft.com/office/drawing/2014/main" id="{C1E67799-47DE-4901-A8E7-5837523C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5159376"/>
              <a:ext cx="71438" cy="14288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714257" y="5799442"/>
            <a:ext cx="4840933" cy="8463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向自辦有價證券借貸業務之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券商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/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證金辦理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微軟正黑體"/>
              <a:cs typeface="+mj-cs"/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D7AE9E7E-C786-4009-8167-84D95664C915}"/>
              </a:ext>
            </a:extLst>
          </p:cNvPr>
          <p:cNvGrpSpPr/>
          <p:nvPr/>
        </p:nvGrpSpPr>
        <p:grpSpPr>
          <a:xfrm>
            <a:off x="7817771" y="3301613"/>
            <a:ext cx="3308589" cy="2929378"/>
            <a:chOff x="449263" y="2471737"/>
            <a:chExt cx="4371976" cy="399097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DD5A7AC-2B73-4237-A56C-26E604173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6" y="3187700"/>
              <a:ext cx="539750" cy="1333500"/>
            </a:xfrm>
            <a:custGeom>
              <a:avLst/>
              <a:gdLst>
                <a:gd name="T0" fmla="*/ 340 w 340"/>
                <a:gd name="T1" fmla="*/ 468 h 840"/>
                <a:gd name="T2" fmla="*/ 0 w 340"/>
                <a:gd name="T3" fmla="*/ 840 h 840"/>
                <a:gd name="T4" fmla="*/ 45 w 340"/>
                <a:gd name="T5" fmla="*/ 84 h 840"/>
                <a:gd name="T6" fmla="*/ 321 w 340"/>
                <a:gd name="T7" fmla="*/ 0 h 840"/>
                <a:gd name="T8" fmla="*/ 340 w 340"/>
                <a:gd name="T9" fmla="*/ 468 h 840"/>
                <a:gd name="T10" fmla="*/ 340 w 340"/>
                <a:gd name="T11" fmla="*/ 46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840">
                  <a:moveTo>
                    <a:pt x="340" y="468"/>
                  </a:moveTo>
                  <a:lnTo>
                    <a:pt x="0" y="840"/>
                  </a:lnTo>
                  <a:lnTo>
                    <a:pt x="45" y="84"/>
                  </a:lnTo>
                  <a:lnTo>
                    <a:pt x="321" y="0"/>
                  </a:lnTo>
                  <a:lnTo>
                    <a:pt x="340" y="468"/>
                  </a:lnTo>
                  <a:lnTo>
                    <a:pt x="340" y="468"/>
                  </a:lnTo>
                  <a:close/>
                </a:path>
              </a:pathLst>
            </a:custGeom>
            <a:solidFill>
              <a:srgbClr val="0217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217D443F-3AA0-4CAA-8DB5-3E424D60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6" y="2670175"/>
              <a:ext cx="346075" cy="401638"/>
            </a:xfrm>
            <a:custGeom>
              <a:avLst/>
              <a:gdLst>
                <a:gd name="T0" fmla="*/ 68 w 68"/>
                <a:gd name="T1" fmla="*/ 79 h 79"/>
                <a:gd name="T2" fmla="*/ 36 w 68"/>
                <a:gd name="T3" fmla="*/ 69 h 79"/>
                <a:gd name="T4" fmla="*/ 3 w 68"/>
                <a:gd name="T5" fmla="*/ 70 h 79"/>
                <a:gd name="T6" fmla="*/ 0 w 68"/>
                <a:gd name="T7" fmla="*/ 35 h 79"/>
                <a:gd name="T8" fmla="*/ 9 w 68"/>
                <a:gd name="T9" fmla="*/ 0 h 79"/>
                <a:gd name="T10" fmla="*/ 59 w 68"/>
                <a:gd name="T11" fmla="*/ 9 h 79"/>
                <a:gd name="T12" fmla="*/ 68 w 68"/>
                <a:gd name="T13" fmla="*/ 46 h 79"/>
                <a:gd name="T14" fmla="*/ 68 w 68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9">
                  <a:moveTo>
                    <a:pt x="68" y="79"/>
                  </a:moveTo>
                  <a:cubicBezTo>
                    <a:pt x="68" y="79"/>
                    <a:pt x="58" y="71"/>
                    <a:pt x="36" y="69"/>
                  </a:cubicBezTo>
                  <a:cubicBezTo>
                    <a:pt x="14" y="67"/>
                    <a:pt x="3" y="70"/>
                    <a:pt x="3" y="7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79"/>
                    <a:pt x="68" y="79"/>
                    <a:pt x="68" y="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0AD8F7-CB41-4D7D-9B40-735226B1F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5740400"/>
              <a:ext cx="300038" cy="285750"/>
            </a:xfrm>
            <a:custGeom>
              <a:avLst/>
              <a:gdLst>
                <a:gd name="T0" fmla="*/ 8 w 59"/>
                <a:gd name="T1" fmla="*/ 1 h 56"/>
                <a:gd name="T2" fmla="*/ 2 w 59"/>
                <a:gd name="T3" fmla="*/ 17 h 56"/>
                <a:gd name="T4" fmla="*/ 2 w 59"/>
                <a:gd name="T5" fmla="*/ 29 h 56"/>
                <a:gd name="T6" fmla="*/ 19 w 59"/>
                <a:gd name="T7" fmla="*/ 36 h 56"/>
                <a:gd name="T8" fmla="*/ 40 w 59"/>
                <a:gd name="T9" fmla="*/ 55 h 56"/>
                <a:gd name="T10" fmla="*/ 58 w 59"/>
                <a:gd name="T11" fmla="*/ 53 h 56"/>
                <a:gd name="T12" fmla="*/ 46 w 59"/>
                <a:gd name="T13" fmla="*/ 42 h 56"/>
                <a:gd name="T14" fmla="*/ 25 w 59"/>
                <a:gd name="T15" fmla="*/ 6 h 56"/>
                <a:gd name="T16" fmla="*/ 8 w 59"/>
                <a:gd name="T1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6">
                  <a:moveTo>
                    <a:pt x="8" y="1"/>
                  </a:moveTo>
                  <a:cubicBezTo>
                    <a:pt x="7" y="8"/>
                    <a:pt x="3" y="14"/>
                    <a:pt x="2" y="17"/>
                  </a:cubicBezTo>
                  <a:cubicBezTo>
                    <a:pt x="0" y="21"/>
                    <a:pt x="0" y="27"/>
                    <a:pt x="2" y="29"/>
                  </a:cubicBezTo>
                  <a:cubicBezTo>
                    <a:pt x="7" y="34"/>
                    <a:pt x="13" y="32"/>
                    <a:pt x="19" y="36"/>
                  </a:cubicBezTo>
                  <a:cubicBezTo>
                    <a:pt x="25" y="40"/>
                    <a:pt x="35" y="54"/>
                    <a:pt x="40" y="55"/>
                  </a:cubicBezTo>
                  <a:cubicBezTo>
                    <a:pt x="45" y="56"/>
                    <a:pt x="57" y="56"/>
                    <a:pt x="58" y="53"/>
                  </a:cubicBezTo>
                  <a:cubicBezTo>
                    <a:pt x="59" y="51"/>
                    <a:pt x="46" y="42"/>
                    <a:pt x="46" y="42"/>
                  </a:cubicBezTo>
                  <a:cubicBezTo>
                    <a:pt x="27" y="18"/>
                    <a:pt x="25" y="6"/>
                    <a:pt x="25" y="6"/>
                  </a:cubicBezTo>
                  <a:cubicBezTo>
                    <a:pt x="25" y="6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04372ACC-E26C-4FEA-8931-DF053F170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5802313"/>
              <a:ext cx="320675" cy="233363"/>
            </a:xfrm>
            <a:custGeom>
              <a:avLst/>
              <a:gdLst>
                <a:gd name="T0" fmla="*/ 47 w 63"/>
                <a:gd name="T1" fmla="*/ 30 h 46"/>
                <a:gd name="T2" fmla="*/ 50 w 63"/>
                <a:gd name="T3" fmla="*/ 33 h 46"/>
                <a:gd name="T4" fmla="*/ 42 w 63"/>
                <a:gd name="T5" fmla="*/ 34 h 46"/>
                <a:gd name="T6" fmla="*/ 9 w 63"/>
                <a:gd name="T7" fmla="*/ 9 h 46"/>
                <a:gd name="T8" fmla="*/ 5 w 63"/>
                <a:gd name="T9" fmla="*/ 0 h 46"/>
                <a:gd name="T10" fmla="*/ 1 w 63"/>
                <a:gd name="T11" fmla="*/ 12 h 46"/>
                <a:gd name="T12" fmla="*/ 3 w 63"/>
                <a:gd name="T13" fmla="*/ 17 h 46"/>
                <a:gd name="T14" fmla="*/ 18 w 63"/>
                <a:gd name="T15" fmla="*/ 26 h 46"/>
                <a:gd name="T16" fmla="*/ 38 w 63"/>
                <a:gd name="T17" fmla="*/ 45 h 46"/>
                <a:gd name="T18" fmla="*/ 62 w 63"/>
                <a:gd name="T19" fmla="*/ 44 h 46"/>
                <a:gd name="T20" fmla="*/ 47 w 63"/>
                <a:gd name="T21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46">
                  <a:moveTo>
                    <a:pt x="47" y="30"/>
                  </a:moveTo>
                  <a:cubicBezTo>
                    <a:pt x="47" y="30"/>
                    <a:pt x="51" y="33"/>
                    <a:pt x="50" y="33"/>
                  </a:cubicBezTo>
                  <a:cubicBezTo>
                    <a:pt x="49" y="35"/>
                    <a:pt x="44" y="34"/>
                    <a:pt x="42" y="34"/>
                  </a:cubicBezTo>
                  <a:cubicBezTo>
                    <a:pt x="30" y="27"/>
                    <a:pt x="13" y="13"/>
                    <a:pt x="9" y="9"/>
                  </a:cubicBezTo>
                  <a:cubicBezTo>
                    <a:pt x="6" y="4"/>
                    <a:pt x="5" y="0"/>
                    <a:pt x="5" y="0"/>
                  </a:cubicBezTo>
                  <a:cubicBezTo>
                    <a:pt x="4" y="0"/>
                    <a:pt x="0" y="7"/>
                    <a:pt x="1" y="12"/>
                  </a:cubicBezTo>
                  <a:cubicBezTo>
                    <a:pt x="1" y="13"/>
                    <a:pt x="2" y="16"/>
                    <a:pt x="3" y="17"/>
                  </a:cubicBezTo>
                  <a:cubicBezTo>
                    <a:pt x="6" y="20"/>
                    <a:pt x="16" y="24"/>
                    <a:pt x="18" y="26"/>
                  </a:cubicBezTo>
                  <a:cubicBezTo>
                    <a:pt x="25" y="30"/>
                    <a:pt x="33" y="44"/>
                    <a:pt x="38" y="45"/>
                  </a:cubicBezTo>
                  <a:cubicBezTo>
                    <a:pt x="44" y="46"/>
                    <a:pt x="61" y="46"/>
                    <a:pt x="62" y="44"/>
                  </a:cubicBezTo>
                  <a:cubicBezTo>
                    <a:pt x="63" y="42"/>
                    <a:pt x="53" y="34"/>
                    <a:pt x="47" y="30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8AE47E8-07BE-49B3-96B7-BB0290840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5857875"/>
              <a:ext cx="106363" cy="152400"/>
            </a:xfrm>
            <a:custGeom>
              <a:avLst/>
              <a:gdLst>
                <a:gd name="T0" fmla="*/ 0 w 21"/>
                <a:gd name="T1" fmla="*/ 0 h 30"/>
                <a:gd name="T2" fmla="*/ 4 w 21"/>
                <a:gd name="T3" fmla="*/ 14 h 30"/>
                <a:gd name="T4" fmla="*/ 7 w 21"/>
                <a:gd name="T5" fmla="*/ 30 h 30"/>
                <a:gd name="T6" fmla="*/ 10 w 21"/>
                <a:gd name="T7" fmla="*/ 29 h 30"/>
                <a:gd name="T8" fmla="*/ 17 w 21"/>
                <a:gd name="T9" fmla="*/ 15 h 30"/>
                <a:gd name="T10" fmla="*/ 0 w 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0" y="0"/>
                  </a:moveTo>
                  <a:cubicBezTo>
                    <a:pt x="0" y="0"/>
                    <a:pt x="3" y="10"/>
                    <a:pt x="4" y="14"/>
                  </a:cubicBezTo>
                  <a:cubicBezTo>
                    <a:pt x="6" y="19"/>
                    <a:pt x="7" y="30"/>
                    <a:pt x="7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7" y="9"/>
                    <a:pt x="17" y="15"/>
                  </a:cubicBezTo>
                  <a:cubicBezTo>
                    <a:pt x="2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B05C0679-DDF3-48CE-9E32-0C39460A6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1" y="4973638"/>
              <a:ext cx="417513" cy="819150"/>
            </a:xfrm>
            <a:custGeom>
              <a:avLst/>
              <a:gdLst>
                <a:gd name="T0" fmla="*/ 47 w 82"/>
                <a:gd name="T1" fmla="*/ 6 h 161"/>
                <a:gd name="T2" fmla="*/ 13 w 82"/>
                <a:gd name="T3" fmla="*/ 63 h 161"/>
                <a:gd name="T4" fmla="*/ 2 w 82"/>
                <a:gd name="T5" fmla="*/ 157 h 161"/>
                <a:gd name="T6" fmla="*/ 20 w 82"/>
                <a:gd name="T7" fmla="*/ 159 h 161"/>
                <a:gd name="T8" fmla="*/ 59 w 82"/>
                <a:gd name="T9" fmla="*/ 57 h 161"/>
                <a:gd name="T10" fmla="*/ 77 w 82"/>
                <a:gd name="T11" fmla="*/ 16 h 161"/>
                <a:gd name="T12" fmla="*/ 47 w 82"/>
                <a:gd name="T13" fmla="*/ 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61">
                  <a:moveTo>
                    <a:pt x="47" y="6"/>
                  </a:moveTo>
                  <a:cubicBezTo>
                    <a:pt x="30" y="16"/>
                    <a:pt x="16" y="49"/>
                    <a:pt x="13" y="63"/>
                  </a:cubicBezTo>
                  <a:cubicBezTo>
                    <a:pt x="10" y="76"/>
                    <a:pt x="4" y="152"/>
                    <a:pt x="2" y="157"/>
                  </a:cubicBezTo>
                  <a:cubicBezTo>
                    <a:pt x="0" y="161"/>
                    <a:pt x="19" y="161"/>
                    <a:pt x="20" y="159"/>
                  </a:cubicBezTo>
                  <a:cubicBezTo>
                    <a:pt x="27" y="132"/>
                    <a:pt x="56" y="63"/>
                    <a:pt x="59" y="57"/>
                  </a:cubicBezTo>
                  <a:cubicBezTo>
                    <a:pt x="62" y="50"/>
                    <a:pt x="76" y="19"/>
                    <a:pt x="77" y="16"/>
                  </a:cubicBezTo>
                  <a:cubicBezTo>
                    <a:pt x="82" y="0"/>
                    <a:pt x="57" y="1"/>
                    <a:pt x="47" y="6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AC51062-30D9-4350-8C07-F414EDB6F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4362450"/>
              <a:ext cx="41275" cy="107950"/>
            </a:xfrm>
            <a:custGeom>
              <a:avLst/>
              <a:gdLst>
                <a:gd name="T0" fmla="*/ 3 w 8"/>
                <a:gd name="T1" fmla="*/ 0 h 21"/>
                <a:gd name="T2" fmla="*/ 3 w 8"/>
                <a:gd name="T3" fmla="*/ 9 h 21"/>
                <a:gd name="T4" fmla="*/ 0 w 8"/>
                <a:gd name="T5" fmla="*/ 15 h 21"/>
                <a:gd name="T6" fmla="*/ 0 w 8"/>
                <a:gd name="T7" fmla="*/ 20 h 21"/>
                <a:gd name="T8" fmla="*/ 4 w 8"/>
                <a:gd name="T9" fmla="*/ 17 h 21"/>
                <a:gd name="T10" fmla="*/ 7 w 8"/>
                <a:gd name="T11" fmla="*/ 11 h 21"/>
                <a:gd name="T12" fmla="*/ 8 w 8"/>
                <a:gd name="T13" fmla="*/ 2 h 21"/>
                <a:gd name="T14" fmla="*/ 3 w 8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1">
                  <a:moveTo>
                    <a:pt x="3" y="0"/>
                  </a:moveTo>
                  <a:cubicBezTo>
                    <a:pt x="3" y="0"/>
                    <a:pt x="3" y="7"/>
                    <a:pt x="3" y="9"/>
                  </a:cubicBezTo>
                  <a:cubicBezTo>
                    <a:pt x="3" y="11"/>
                    <a:pt x="1" y="13"/>
                    <a:pt x="0" y="15"/>
                  </a:cubicBezTo>
                  <a:cubicBezTo>
                    <a:pt x="0" y="17"/>
                    <a:pt x="0" y="20"/>
                    <a:pt x="0" y="20"/>
                  </a:cubicBezTo>
                  <a:cubicBezTo>
                    <a:pt x="2" y="21"/>
                    <a:pt x="3" y="19"/>
                    <a:pt x="4" y="17"/>
                  </a:cubicBezTo>
                  <a:cubicBezTo>
                    <a:pt x="5" y="16"/>
                    <a:pt x="6" y="13"/>
                    <a:pt x="7" y="11"/>
                  </a:cubicBezTo>
                  <a:cubicBezTo>
                    <a:pt x="7" y="8"/>
                    <a:pt x="8" y="3"/>
                    <a:pt x="8" y="2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F337FB32-3A68-4241-BA0A-B15DE5D8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1" y="4352925"/>
              <a:ext cx="71438" cy="85725"/>
            </a:xfrm>
            <a:custGeom>
              <a:avLst/>
              <a:gdLst>
                <a:gd name="T0" fmla="*/ 9 w 14"/>
                <a:gd name="T1" fmla="*/ 0 h 17"/>
                <a:gd name="T2" fmla="*/ 7 w 14"/>
                <a:gd name="T3" fmla="*/ 8 h 17"/>
                <a:gd name="T4" fmla="*/ 3 w 14"/>
                <a:gd name="T5" fmla="*/ 11 h 17"/>
                <a:gd name="T6" fmla="*/ 0 w 14"/>
                <a:gd name="T7" fmla="*/ 15 h 17"/>
                <a:gd name="T8" fmla="*/ 4 w 14"/>
                <a:gd name="T9" fmla="*/ 15 h 17"/>
                <a:gd name="T10" fmla="*/ 10 w 14"/>
                <a:gd name="T11" fmla="*/ 10 h 17"/>
                <a:gd name="T12" fmla="*/ 14 w 14"/>
                <a:gd name="T13" fmla="*/ 3 h 17"/>
                <a:gd name="T14" fmla="*/ 9 w 14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9" y="0"/>
                  </a:moveTo>
                  <a:cubicBezTo>
                    <a:pt x="9" y="0"/>
                    <a:pt x="8" y="6"/>
                    <a:pt x="7" y="8"/>
                  </a:cubicBezTo>
                  <a:cubicBezTo>
                    <a:pt x="6" y="9"/>
                    <a:pt x="5" y="10"/>
                    <a:pt x="3" y="11"/>
                  </a:cubicBezTo>
                  <a:cubicBezTo>
                    <a:pt x="2" y="12"/>
                    <a:pt x="0" y="14"/>
                    <a:pt x="0" y="15"/>
                  </a:cubicBezTo>
                  <a:cubicBezTo>
                    <a:pt x="1" y="17"/>
                    <a:pt x="3" y="15"/>
                    <a:pt x="4" y="15"/>
                  </a:cubicBezTo>
                  <a:cubicBezTo>
                    <a:pt x="6" y="14"/>
                    <a:pt x="9" y="12"/>
                    <a:pt x="10" y="10"/>
                  </a:cubicBezTo>
                  <a:cubicBezTo>
                    <a:pt x="11" y="8"/>
                    <a:pt x="13" y="4"/>
                    <a:pt x="14" y="3"/>
                  </a:cubicBezTo>
                  <a:cubicBezTo>
                    <a:pt x="14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A14C9C75-2CE2-47AB-8234-0336A771F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4348163"/>
              <a:ext cx="65088" cy="65088"/>
            </a:xfrm>
            <a:custGeom>
              <a:avLst/>
              <a:gdLst>
                <a:gd name="T0" fmla="*/ 10 w 13"/>
                <a:gd name="T1" fmla="*/ 0 h 13"/>
                <a:gd name="T2" fmla="*/ 7 w 13"/>
                <a:gd name="T3" fmla="*/ 6 h 13"/>
                <a:gd name="T4" fmla="*/ 3 w 13"/>
                <a:gd name="T5" fmla="*/ 8 h 13"/>
                <a:gd name="T6" fmla="*/ 0 w 13"/>
                <a:gd name="T7" fmla="*/ 11 h 13"/>
                <a:gd name="T8" fmla="*/ 4 w 13"/>
                <a:gd name="T9" fmla="*/ 11 h 13"/>
                <a:gd name="T10" fmla="*/ 9 w 13"/>
                <a:gd name="T11" fmla="*/ 8 h 13"/>
                <a:gd name="T12" fmla="*/ 13 w 13"/>
                <a:gd name="T13" fmla="*/ 3 h 13"/>
                <a:gd name="T14" fmla="*/ 10 w 13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cubicBezTo>
                    <a:pt x="10" y="0"/>
                    <a:pt x="8" y="5"/>
                    <a:pt x="7" y="6"/>
                  </a:cubicBezTo>
                  <a:cubicBezTo>
                    <a:pt x="6" y="7"/>
                    <a:pt x="5" y="7"/>
                    <a:pt x="3" y="8"/>
                  </a:cubicBezTo>
                  <a:cubicBezTo>
                    <a:pt x="2" y="9"/>
                    <a:pt x="0" y="10"/>
                    <a:pt x="0" y="11"/>
                  </a:cubicBezTo>
                  <a:cubicBezTo>
                    <a:pt x="0" y="13"/>
                    <a:pt x="3" y="12"/>
                    <a:pt x="4" y="11"/>
                  </a:cubicBezTo>
                  <a:cubicBezTo>
                    <a:pt x="5" y="11"/>
                    <a:pt x="8" y="10"/>
                    <a:pt x="9" y="8"/>
                  </a:cubicBezTo>
                  <a:cubicBezTo>
                    <a:pt x="10" y="7"/>
                    <a:pt x="13" y="4"/>
                    <a:pt x="13" y="3"/>
                  </a:cubicBezTo>
                  <a:cubicBezTo>
                    <a:pt x="13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E52D53DC-E18F-4D19-BB26-A4074DBD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175125"/>
              <a:ext cx="177800" cy="314325"/>
            </a:xfrm>
            <a:custGeom>
              <a:avLst/>
              <a:gdLst>
                <a:gd name="T0" fmla="*/ 10 w 35"/>
                <a:gd name="T1" fmla="*/ 50 h 62"/>
                <a:gd name="T2" fmla="*/ 14 w 35"/>
                <a:gd name="T3" fmla="*/ 48 h 62"/>
                <a:gd name="T4" fmla="*/ 15 w 35"/>
                <a:gd name="T5" fmla="*/ 39 h 62"/>
                <a:gd name="T6" fmla="*/ 17 w 35"/>
                <a:gd name="T7" fmla="*/ 33 h 62"/>
                <a:gd name="T8" fmla="*/ 25 w 35"/>
                <a:gd name="T9" fmla="*/ 37 h 62"/>
                <a:gd name="T10" fmla="*/ 29 w 35"/>
                <a:gd name="T11" fmla="*/ 46 h 62"/>
                <a:gd name="T12" fmla="*/ 27 w 35"/>
                <a:gd name="T13" fmla="*/ 54 h 62"/>
                <a:gd name="T14" fmla="*/ 26 w 35"/>
                <a:gd name="T15" fmla="*/ 60 h 62"/>
                <a:gd name="T16" fmla="*/ 28 w 35"/>
                <a:gd name="T17" fmla="*/ 62 h 62"/>
                <a:gd name="T18" fmla="*/ 31 w 35"/>
                <a:gd name="T19" fmla="*/ 57 h 62"/>
                <a:gd name="T20" fmla="*/ 35 w 35"/>
                <a:gd name="T21" fmla="*/ 47 h 62"/>
                <a:gd name="T22" fmla="*/ 33 w 35"/>
                <a:gd name="T23" fmla="*/ 35 h 62"/>
                <a:gd name="T24" fmla="*/ 24 w 35"/>
                <a:gd name="T25" fmla="*/ 20 h 62"/>
                <a:gd name="T26" fmla="*/ 15 w 35"/>
                <a:gd name="T27" fmla="*/ 0 h 62"/>
                <a:gd name="T28" fmla="*/ 0 w 35"/>
                <a:gd name="T29" fmla="*/ 3 h 62"/>
                <a:gd name="T30" fmla="*/ 8 w 35"/>
                <a:gd name="T31" fmla="*/ 19 h 62"/>
                <a:gd name="T32" fmla="*/ 7 w 35"/>
                <a:gd name="T33" fmla="*/ 28 h 62"/>
                <a:gd name="T34" fmla="*/ 10 w 35"/>
                <a:gd name="T35" fmla="*/ 40 h 62"/>
                <a:gd name="T36" fmla="*/ 10 w 35"/>
                <a:gd name="T3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2">
                  <a:moveTo>
                    <a:pt x="10" y="50"/>
                  </a:moveTo>
                  <a:cubicBezTo>
                    <a:pt x="11" y="51"/>
                    <a:pt x="13" y="50"/>
                    <a:pt x="14" y="48"/>
                  </a:cubicBezTo>
                  <a:cubicBezTo>
                    <a:pt x="16" y="46"/>
                    <a:pt x="16" y="41"/>
                    <a:pt x="15" y="39"/>
                  </a:cubicBezTo>
                  <a:cubicBezTo>
                    <a:pt x="15" y="37"/>
                    <a:pt x="15" y="34"/>
                    <a:pt x="17" y="33"/>
                  </a:cubicBezTo>
                  <a:cubicBezTo>
                    <a:pt x="18" y="33"/>
                    <a:pt x="24" y="36"/>
                    <a:pt x="25" y="37"/>
                  </a:cubicBezTo>
                  <a:cubicBezTo>
                    <a:pt x="27" y="40"/>
                    <a:pt x="29" y="44"/>
                    <a:pt x="29" y="46"/>
                  </a:cubicBezTo>
                  <a:cubicBezTo>
                    <a:pt x="29" y="48"/>
                    <a:pt x="28" y="52"/>
                    <a:pt x="27" y="54"/>
                  </a:cubicBezTo>
                  <a:cubicBezTo>
                    <a:pt x="26" y="56"/>
                    <a:pt x="25" y="59"/>
                    <a:pt x="26" y="60"/>
                  </a:cubicBezTo>
                  <a:cubicBezTo>
                    <a:pt x="26" y="62"/>
                    <a:pt x="27" y="62"/>
                    <a:pt x="28" y="62"/>
                  </a:cubicBezTo>
                  <a:cubicBezTo>
                    <a:pt x="29" y="62"/>
                    <a:pt x="29" y="59"/>
                    <a:pt x="31" y="57"/>
                  </a:cubicBezTo>
                  <a:cubicBezTo>
                    <a:pt x="32" y="54"/>
                    <a:pt x="35" y="48"/>
                    <a:pt x="35" y="47"/>
                  </a:cubicBezTo>
                  <a:cubicBezTo>
                    <a:pt x="35" y="47"/>
                    <a:pt x="34" y="38"/>
                    <a:pt x="33" y="35"/>
                  </a:cubicBezTo>
                  <a:cubicBezTo>
                    <a:pt x="33" y="32"/>
                    <a:pt x="24" y="21"/>
                    <a:pt x="24" y="20"/>
                  </a:cubicBezTo>
                  <a:cubicBezTo>
                    <a:pt x="24" y="19"/>
                    <a:pt x="15" y="0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" y="17"/>
                    <a:pt x="8" y="19"/>
                  </a:cubicBezTo>
                  <a:cubicBezTo>
                    <a:pt x="9" y="22"/>
                    <a:pt x="8" y="25"/>
                    <a:pt x="7" y="28"/>
                  </a:cubicBezTo>
                  <a:cubicBezTo>
                    <a:pt x="6" y="32"/>
                    <a:pt x="9" y="38"/>
                    <a:pt x="10" y="40"/>
                  </a:cubicBezTo>
                  <a:cubicBezTo>
                    <a:pt x="11" y="44"/>
                    <a:pt x="9" y="49"/>
                    <a:pt x="10" y="50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A9387FA9-A192-4B0D-A4BD-832E7F61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5624513"/>
              <a:ext cx="157163" cy="238125"/>
            </a:xfrm>
            <a:custGeom>
              <a:avLst/>
              <a:gdLst>
                <a:gd name="T0" fmla="*/ 30 w 31"/>
                <a:gd name="T1" fmla="*/ 17 h 47"/>
                <a:gd name="T2" fmla="*/ 29 w 31"/>
                <a:gd name="T3" fmla="*/ 31 h 47"/>
                <a:gd name="T4" fmla="*/ 13 w 31"/>
                <a:gd name="T5" fmla="*/ 46 h 47"/>
                <a:gd name="T6" fmla="*/ 4 w 31"/>
                <a:gd name="T7" fmla="*/ 31 h 47"/>
                <a:gd name="T8" fmla="*/ 8 w 31"/>
                <a:gd name="T9" fmla="*/ 0 h 47"/>
                <a:gd name="T10" fmla="*/ 30 w 31"/>
                <a:gd name="T11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17"/>
                    <a:pt x="31" y="26"/>
                    <a:pt x="29" y="31"/>
                  </a:cubicBezTo>
                  <a:cubicBezTo>
                    <a:pt x="26" y="36"/>
                    <a:pt x="17" y="47"/>
                    <a:pt x="13" y="46"/>
                  </a:cubicBezTo>
                  <a:cubicBezTo>
                    <a:pt x="9" y="45"/>
                    <a:pt x="4" y="33"/>
                    <a:pt x="4" y="31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30" y="17"/>
                    <a:pt x="30" y="17"/>
                    <a:pt x="30" y="17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F0AF9E8-B623-4EF5-BD46-EF4F419B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1" y="3208338"/>
              <a:ext cx="295275" cy="687388"/>
            </a:xfrm>
            <a:custGeom>
              <a:avLst/>
              <a:gdLst>
                <a:gd name="T0" fmla="*/ 19 w 58"/>
                <a:gd name="T1" fmla="*/ 1 h 135"/>
                <a:gd name="T2" fmla="*/ 42 w 58"/>
                <a:gd name="T3" fmla="*/ 58 h 135"/>
                <a:gd name="T4" fmla="*/ 42 w 58"/>
                <a:gd name="T5" fmla="*/ 132 h 135"/>
                <a:gd name="T6" fmla="*/ 12 w 58"/>
                <a:gd name="T7" fmla="*/ 69 h 135"/>
                <a:gd name="T8" fmla="*/ 19 w 58"/>
                <a:gd name="T9" fmla="*/ 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5">
                  <a:moveTo>
                    <a:pt x="19" y="1"/>
                  </a:moveTo>
                  <a:cubicBezTo>
                    <a:pt x="29" y="0"/>
                    <a:pt x="39" y="28"/>
                    <a:pt x="42" y="58"/>
                  </a:cubicBezTo>
                  <a:cubicBezTo>
                    <a:pt x="48" y="112"/>
                    <a:pt x="58" y="128"/>
                    <a:pt x="42" y="132"/>
                  </a:cubicBezTo>
                  <a:cubicBezTo>
                    <a:pt x="27" y="135"/>
                    <a:pt x="24" y="114"/>
                    <a:pt x="12" y="69"/>
                  </a:cubicBezTo>
                  <a:cubicBezTo>
                    <a:pt x="4" y="34"/>
                    <a:pt x="0" y="4"/>
                    <a:pt x="19" y="1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7B136FA-D610-4835-ABD0-162F00A9D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3097213"/>
              <a:ext cx="758825" cy="1311275"/>
            </a:xfrm>
            <a:custGeom>
              <a:avLst/>
              <a:gdLst>
                <a:gd name="T0" fmla="*/ 8 w 149"/>
                <a:gd name="T1" fmla="*/ 9 h 258"/>
                <a:gd name="T2" fmla="*/ 44 w 149"/>
                <a:gd name="T3" fmla="*/ 1 h 258"/>
                <a:gd name="T4" fmla="*/ 77 w 149"/>
                <a:gd name="T5" fmla="*/ 4 h 258"/>
                <a:gd name="T6" fmla="*/ 109 w 149"/>
                <a:gd name="T7" fmla="*/ 13 h 258"/>
                <a:gd name="T8" fmla="*/ 141 w 149"/>
                <a:gd name="T9" fmla="*/ 33 h 258"/>
                <a:gd name="T10" fmla="*/ 112 w 149"/>
                <a:gd name="T11" fmla="*/ 145 h 258"/>
                <a:gd name="T12" fmla="*/ 148 w 149"/>
                <a:gd name="T13" fmla="*/ 209 h 258"/>
                <a:gd name="T14" fmla="*/ 96 w 149"/>
                <a:gd name="T15" fmla="*/ 252 h 258"/>
                <a:gd name="T16" fmla="*/ 93 w 149"/>
                <a:gd name="T17" fmla="*/ 253 h 258"/>
                <a:gd name="T18" fmla="*/ 89 w 149"/>
                <a:gd name="T19" fmla="*/ 253 h 258"/>
                <a:gd name="T20" fmla="*/ 23 w 149"/>
                <a:gd name="T21" fmla="*/ 242 h 258"/>
                <a:gd name="T22" fmla="*/ 28 w 149"/>
                <a:gd name="T23" fmla="*/ 149 h 258"/>
                <a:gd name="T24" fmla="*/ 8 w 149"/>
                <a:gd name="T25" fmla="*/ 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58">
                  <a:moveTo>
                    <a:pt x="8" y="9"/>
                  </a:moveTo>
                  <a:cubicBezTo>
                    <a:pt x="12" y="2"/>
                    <a:pt x="35" y="2"/>
                    <a:pt x="44" y="1"/>
                  </a:cubicBezTo>
                  <a:cubicBezTo>
                    <a:pt x="53" y="0"/>
                    <a:pt x="77" y="4"/>
                    <a:pt x="77" y="4"/>
                  </a:cubicBezTo>
                  <a:cubicBezTo>
                    <a:pt x="77" y="4"/>
                    <a:pt x="102" y="9"/>
                    <a:pt x="109" y="13"/>
                  </a:cubicBezTo>
                  <a:cubicBezTo>
                    <a:pt x="117" y="17"/>
                    <a:pt x="138" y="25"/>
                    <a:pt x="141" y="33"/>
                  </a:cubicBezTo>
                  <a:cubicBezTo>
                    <a:pt x="144" y="45"/>
                    <a:pt x="96" y="104"/>
                    <a:pt x="112" y="145"/>
                  </a:cubicBezTo>
                  <a:cubicBezTo>
                    <a:pt x="117" y="158"/>
                    <a:pt x="148" y="194"/>
                    <a:pt x="148" y="209"/>
                  </a:cubicBezTo>
                  <a:cubicBezTo>
                    <a:pt x="149" y="227"/>
                    <a:pt x="96" y="252"/>
                    <a:pt x="96" y="252"/>
                  </a:cubicBezTo>
                  <a:cubicBezTo>
                    <a:pt x="93" y="253"/>
                    <a:pt x="93" y="253"/>
                    <a:pt x="93" y="253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89" y="253"/>
                    <a:pt x="31" y="258"/>
                    <a:pt x="23" y="242"/>
                  </a:cubicBezTo>
                  <a:cubicBezTo>
                    <a:pt x="15" y="230"/>
                    <a:pt x="30" y="166"/>
                    <a:pt x="28" y="149"/>
                  </a:cubicBezTo>
                  <a:cubicBezTo>
                    <a:pt x="23" y="104"/>
                    <a:pt x="0" y="20"/>
                    <a:pt x="8" y="9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C78DA33F-8C10-4498-955D-54FD06F2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6" y="4087813"/>
              <a:ext cx="331788" cy="1038225"/>
            </a:xfrm>
            <a:custGeom>
              <a:avLst/>
              <a:gdLst>
                <a:gd name="T0" fmla="*/ 56 w 65"/>
                <a:gd name="T1" fmla="*/ 17 h 204"/>
                <a:gd name="T2" fmla="*/ 64 w 65"/>
                <a:gd name="T3" fmla="*/ 78 h 204"/>
                <a:gd name="T4" fmla="*/ 48 w 65"/>
                <a:gd name="T5" fmla="*/ 178 h 204"/>
                <a:gd name="T6" fmla="*/ 14 w 65"/>
                <a:gd name="T7" fmla="*/ 184 h 204"/>
                <a:gd name="T8" fmla="*/ 0 w 65"/>
                <a:gd name="T9" fmla="*/ 60 h 204"/>
                <a:gd name="T10" fmla="*/ 8 w 65"/>
                <a:gd name="T11" fmla="*/ 11 h 204"/>
                <a:gd name="T12" fmla="*/ 56 w 65"/>
                <a:gd name="T13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04">
                  <a:moveTo>
                    <a:pt x="56" y="17"/>
                  </a:moveTo>
                  <a:cubicBezTo>
                    <a:pt x="64" y="28"/>
                    <a:pt x="65" y="50"/>
                    <a:pt x="64" y="78"/>
                  </a:cubicBezTo>
                  <a:cubicBezTo>
                    <a:pt x="63" y="116"/>
                    <a:pt x="50" y="172"/>
                    <a:pt x="48" y="178"/>
                  </a:cubicBezTo>
                  <a:cubicBezTo>
                    <a:pt x="43" y="203"/>
                    <a:pt x="19" y="204"/>
                    <a:pt x="14" y="184"/>
                  </a:cubicBezTo>
                  <a:cubicBezTo>
                    <a:pt x="12" y="179"/>
                    <a:pt x="0" y="72"/>
                    <a:pt x="0" y="60"/>
                  </a:cubicBezTo>
                  <a:cubicBezTo>
                    <a:pt x="1" y="47"/>
                    <a:pt x="0" y="25"/>
                    <a:pt x="8" y="11"/>
                  </a:cubicBezTo>
                  <a:cubicBezTo>
                    <a:pt x="14" y="1"/>
                    <a:pt x="45" y="0"/>
                    <a:pt x="56" y="17"/>
                  </a:cubicBezTo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E95901FB-7FC2-4FE5-968E-EEE66AB53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2878138"/>
              <a:ext cx="331788" cy="284163"/>
            </a:xfrm>
            <a:custGeom>
              <a:avLst/>
              <a:gdLst>
                <a:gd name="T0" fmla="*/ 18 w 65"/>
                <a:gd name="T1" fmla="*/ 31 h 56"/>
                <a:gd name="T2" fmla="*/ 25 w 65"/>
                <a:gd name="T3" fmla="*/ 0 h 56"/>
                <a:gd name="T4" fmla="*/ 41 w 65"/>
                <a:gd name="T5" fmla="*/ 3 h 56"/>
                <a:gd name="T6" fmla="*/ 56 w 65"/>
                <a:gd name="T7" fmla="*/ 6 h 56"/>
                <a:gd name="T8" fmla="*/ 53 w 65"/>
                <a:gd name="T9" fmla="*/ 37 h 56"/>
                <a:gd name="T10" fmla="*/ 65 w 65"/>
                <a:gd name="T11" fmla="*/ 56 h 56"/>
                <a:gd name="T12" fmla="*/ 33 w 65"/>
                <a:gd name="T13" fmla="*/ 50 h 56"/>
                <a:gd name="T14" fmla="*/ 0 w 65"/>
                <a:gd name="T15" fmla="*/ 44 h 56"/>
                <a:gd name="T16" fmla="*/ 18 w 65"/>
                <a:gd name="T17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6">
                  <a:moveTo>
                    <a:pt x="18" y="31"/>
                  </a:moveTo>
                  <a:cubicBezTo>
                    <a:pt x="21" y="25"/>
                    <a:pt x="25" y="0"/>
                    <a:pt x="25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2" y="30"/>
                    <a:pt x="53" y="37"/>
                  </a:cubicBezTo>
                  <a:cubicBezTo>
                    <a:pt x="54" y="44"/>
                    <a:pt x="65" y="56"/>
                    <a:pt x="65" y="56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4" y="37"/>
                    <a:pt x="18" y="3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A4E75943-FDFD-41E6-BD30-80EEE9F0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3752850"/>
              <a:ext cx="412750" cy="558800"/>
            </a:xfrm>
            <a:custGeom>
              <a:avLst/>
              <a:gdLst>
                <a:gd name="T0" fmla="*/ 15 w 81"/>
                <a:gd name="T1" fmla="*/ 3 h 110"/>
                <a:gd name="T2" fmla="*/ 50 w 81"/>
                <a:gd name="T3" fmla="*/ 35 h 110"/>
                <a:gd name="T4" fmla="*/ 74 w 81"/>
                <a:gd name="T5" fmla="*/ 109 h 110"/>
                <a:gd name="T6" fmla="*/ 63 w 81"/>
                <a:gd name="T7" fmla="*/ 102 h 110"/>
                <a:gd name="T8" fmla="*/ 28 w 81"/>
                <a:gd name="T9" fmla="*/ 54 h 110"/>
                <a:gd name="T10" fmla="*/ 15 w 81"/>
                <a:gd name="T11" fmla="*/ 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10">
                  <a:moveTo>
                    <a:pt x="15" y="3"/>
                  </a:moveTo>
                  <a:cubicBezTo>
                    <a:pt x="24" y="0"/>
                    <a:pt x="39" y="10"/>
                    <a:pt x="50" y="35"/>
                  </a:cubicBezTo>
                  <a:cubicBezTo>
                    <a:pt x="62" y="64"/>
                    <a:pt x="81" y="106"/>
                    <a:pt x="74" y="109"/>
                  </a:cubicBezTo>
                  <a:cubicBezTo>
                    <a:pt x="71" y="110"/>
                    <a:pt x="66" y="108"/>
                    <a:pt x="63" y="102"/>
                  </a:cubicBezTo>
                  <a:cubicBezTo>
                    <a:pt x="57" y="89"/>
                    <a:pt x="40" y="70"/>
                    <a:pt x="28" y="54"/>
                  </a:cubicBezTo>
                  <a:cubicBezTo>
                    <a:pt x="9" y="28"/>
                    <a:pt x="0" y="9"/>
                    <a:pt x="15" y="3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BA9B2F01-BD8D-44C2-883B-D9E9BD1B1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6" y="2894013"/>
              <a:ext cx="239713" cy="268288"/>
            </a:xfrm>
            <a:custGeom>
              <a:avLst/>
              <a:gdLst>
                <a:gd name="T0" fmla="*/ 0 w 47"/>
                <a:gd name="T1" fmla="*/ 28 h 53"/>
                <a:gd name="T2" fmla="*/ 4 w 47"/>
                <a:gd name="T3" fmla="*/ 14 h 53"/>
                <a:gd name="T4" fmla="*/ 7 w 47"/>
                <a:gd name="T5" fmla="*/ 2 h 53"/>
                <a:gd name="T6" fmla="*/ 7 w 47"/>
                <a:gd name="T7" fmla="*/ 2 h 53"/>
                <a:gd name="T8" fmla="*/ 21 w 47"/>
                <a:gd name="T9" fmla="*/ 0 h 53"/>
                <a:gd name="T10" fmla="*/ 23 w 47"/>
                <a:gd name="T11" fmla="*/ 0 h 53"/>
                <a:gd name="T12" fmla="*/ 38 w 47"/>
                <a:gd name="T13" fmla="*/ 3 h 53"/>
                <a:gd name="T14" fmla="*/ 35 w 47"/>
                <a:gd name="T15" fmla="*/ 34 h 53"/>
                <a:gd name="T16" fmla="*/ 47 w 47"/>
                <a:gd name="T17" fmla="*/ 53 h 53"/>
                <a:gd name="T18" fmla="*/ 23 w 47"/>
                <a:gd name="T19" fmla="*/ 42 h 53"/>
                <a:gd name="T20" fmla="*/ 0 w 47"/>
                <a:gd name="T2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3">
                  <a:moveTo>
                    <a:pt x="0" y="28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9"/>
                    <a:pt x="6" y="5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4" y="27"/>
                    <a:pt x="35" y="34"/>
                  </a:cubicBezTo>
                  <a:cubicBezTo>
                    <a:pt x="36" y="41"/>
                    <a:pt x="47" y="53"/>
                    <a:pt x="47" y="53"/>
                  </a:cubicBezTo>
                  <a:cubicBezTo>
                    <a:pt x="47" y="53"/>
                    <a:pt x="27" y="44"/>
                    <a:pt x="23" y="42"/>
                  </a:cubicBezTo>
                  <a:cubicBezTo>
                    <a:pt x="20" y="39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8DA08A3B-E32F-48C8-AF0E-AE8C15291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2573338"/>
              <a:ext cx="360363" cy="457200"/>
            </a:xfrm>
            <a:custGeom>
              <a:avLst/>
              <a:gdLst>
                <a:gd name="T0" fmla="*/ 66 w 71"/>
                <a:gd name="T1" fmla="*/ 50 h 90"/>
                <a:gd name="T2" fmla="*/ 25 w 71"/>
                <a:gd name="T3" fmla="*/ 88 h 90"/>
                <a:gd name="T4" fmla="*/ 2 w 71"/>
                <a:gd name="T5" fmla="*/ 38 h 90"/>
                <a:gd name="T6" fmla="*/ 40 w 71"/>
                <a:gd name="T7" fmla="*/ 3 h 90"/>
                <a:gd name="T8" fmla="*/ 66 w 71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0">
                  <a:moveTo>
                    <a:pt x="66" y="50"/>
                  </a:moveTo>
                  <a:cubicBezTo>
                    <a:pt x="62" y="74"/>
                    <a:pt x="38" y="90"/>
                    <a:pt x="25" y="88"/>
                  </a:cubicBezTo>
                  <a:cubicBezTo>
                    <a:pt x="13" y="86"/>
                    <a:pt x="0" y="63"/>
                    <a:pt x="2" y="38"/>
                  </a:cubicBezTo>
                  <a:cubicBezTo>
                    <a:pt x="4" y="13"/>
                    <a:pt x="22" y="0"/>
                    <a:pt x="40" y="3"/>
                  </a:cubicBezTo>
                  <a:cubicBezTo>
                    <a:pt x="59" y="6"/>
                    <a:pt x="71" y="25"/>
                    <a:pt x="66" y="5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B70178EC-BCB1-4253-98AB-939BD464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6" y="2517775"/>
              <a:ext cx="336550" cy="554038"/>
            </a:xfrm>
            <a:custGeom>
              <a:avLst/>
              <a:gdLst>
                <a:gd name="T0" fmla="*/ 5 w 66"/>
                <a:gd name="T1" fmla="*/ 31 h 109"/>
                <a:gd name="T2" fmla="*/ 29 w 66"/>
                <a:gd name="T3" fmla="*/ 43 h 109"/>
                <a:gd name="T4" fmla="*/ 46 w 66"/>
                <a:gd name="T5" fmla="*/ 65 h 109"/>
                <a:gd name="T6" fmla="*/ 53 w 66"/>
                <a:gd name="T7" fmla="*/ 109 h 109"/>
                <a:gd name="T8" fmla="*/ 46 w 66"/>
                <a:gd name="T9" fmla="*/ 28 h 109"/>
                <a:gd name="T10" fmla="*/ 1 w 66"/>
                <a:gd name="T11" fmla="*/ 17 h 109"/>
                <a:gd name="T12" fmla="*/ 5 w 66"/>
                <a:gd name="T13" fmla="*/ 3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9">
                  <a:moveTo>
                    <a:pt x="5" y="31"/>
                  </a:moveTo>
                  <a:cubicBezTo>
                    <a:pt x="7" y="38"/>
                    <a:pt x="14" y="42"/>
                    <a:pt x="29" y="43"/>
                  </a:cubicBezTo>
                  <a:cubicBezTo>
                    <a:pt x="39" y="44"/>
                    <a:pt x="46" y="59"/>
                    <a:pt x="46" y="65"/>
                  </a:cubicBezTo>
                  <a:cubicBezTo>
                    <a:pt x="46" y="67"/>
                    <a:pt x="53" y="109"/>
                    <a:pt x="53" y="109"/>
                  </a:cubicBezTo>
                  <a:cubicBezTo>
                    <a:pt x="53" y="109"/>
                    <a:pt x="66" y="56"/>
                    <a:pt x="46" y="28"/>
                  </a:cubicBezTo>
                  <a:cubicBezTo>
                    <a:pt x="26" y="0"/>
                    <a:pt x="1" y="15"/>
                    <a:pt x="1" y="17"/>
                  </a:cubicBezTo>
                  <a:cubicBezTo>
                    <a:pt x="0" y="19"/>
                    <a:pt x="3" y="27"/>
                    <a:pt x="5" y="31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F37B700A-FB2B-44BD-A0C2-03FB8D00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2578100"/>
              <a:ext cx="244475" cy="447675"/>
            </a:xfrm>
            <a:custGeom>
              <a:avLst/>
              <a:gdLst>
                <a:gd name="T0" fmla="*/ 41 w 48"/>
                <a:gd name="T1" fmla="*/ 13 h 88"/>
                <a:gd name="T2" fmla="*/ 32 w 48"/>
                <a:gd name="T3" fmla="*/ 25 h 88"/>
                <a:gd name="T4" fmla="*/ 18 w 48"/>
                <a:gd name="T5" fmla="*/ 88 h 88"/>
                <a:gd name="T6" fmla="*/ 31 w 48"/>
                <a:gd name="T7" fmla="*/ 5 h 88"/>
                <a:gd name="T8" fmla="*/ 41 w 48"/>
                <a:gd name="T9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8">
                  <a:moveTo>
                    <a:pt x="41" y="13"/>
                  </a:moveTo>
                  <a:cubicBezTo>
                    <a:pt x="41" y="13"/>
                    <a:pt x="41" y="24"/>
                    <a:pt x="32" y="25"/>
                  </a:cubicBezTo>
                  <a:cubicBezTo>
                    <a:pt x="15" y="29"/>
                    <a:pt x="18" y="88"/>
                    <a:pt x="18" y="88"/>
                  </a:cubicBezTo>
                  <a:cubicBezTo>
                    <a:pt x="18" y="88"/>
                    <a:pt x="0" y="14"/>
                    <a:pt x="31" y="5"/>
                  </a:cubicBezTo>
                  <a:cubicBezTo>
                    <a:pt x="48" y="0"/>
                    <a:pt x="41" y="13"/>
                    <a:pt x="41" y="13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9AF3B3E4-0686-44EE-B749-A1228721A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5507038"/>
              <a:ext cx="142875" cy="285750"/>
            </a:xfrm>
            <a:custGeom>
              <a:avLst/>
              <a:gdLst>
                <a:gd name="T0" fmla="*/ 28 w 28"/>
                <a:gd name="T1" fmla="*/ 14 h 56"/>
                <a:gd name="T2" fmla="*/ 24 w 28"/>
                <a:gd name="T3" fmla="*/ 44 h 56"/>
                <a:gd name="T4" fmla="*/ 12 w 28"/>
                <a:gd name="T5" fmla="*/ 54 h 56"/>
                <a:gd name="T6" fmla="*/ 4 w 28"/>
                <a:gd name="T7" fmla="*/ 21 h 56"/>
                <a:gd name="T8" fmla="*/ 9 w 28"/>
                <a:gd name="T9" fmla="*/ 10 h 56"/>
                <a:gd name="T10" fmla="*/ 16 w 28"/>
                <a:gd name="T11" fmla="*/ 0 h 56"/>
                <a:gd name="T12" fmla="*/ 28 w 28"/>
                <a:gd name="T1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6">
                  <a:moveTo>
                    <a:pt x="28" y="14"/>
                  </a:moveTo>
                  <a:cubicBezTo>
                    <a:pt x="28" y="14"/>
                    <a:pt x="25" y="41"/>
                    <a:pt x="24" y="44"/>
                  </a:cubicBezTo>
                  <a:cubicBezTo>
                    <a:pt x="23" y="46"/>
                    <a:pt x="16" y="56"/>
                    <a:pt x="12" y="54"/>
                  </a:cubicBezTo>
                  <a:cubicBezTo>
                    <a:pt x="1" y="50"/>
                    <a:pt x="0" y="27"/>
                    <a:pt x="4" y="21"/>
                  </a:cubicBezTo>
                  <a:cubicBezTo>
                    <a:pt x="5" y="17"/>
                    <a:pt x="7" y="13"/>
                    <a:pt x="9" y="10"/>
                  </a:cubicBezTo>
                  <a:cubicBezTo>
                    <a:pt x="13" y="3"/>
                    <a:pt x="16" y="0"/>
                    <a:pt x="16" y="0"/>
                  </a:cubicBezTo>
                  <a:cubicBezTo>
                    <a:pt x="28" y="14"/>
                    <a:pt x="28" y="14"/>
                    <a:pt x="28" y="14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617DA085-0BD9-435B-B30B-6DF5923D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6" y="4856163"/>
              <a:ext cx="484188" cy="757238"/>
            </a:xfrm>
            <a:custGeom>
              <a:avLst/>
              <a:gdLst>
                <a:gd name="T0" fmla="*/ 84 w 95"/>
                <a:gd name="T1" fmla="*/ 15 h 149"/>
                <a:gd name="T2" fmla="*/ 80 w 95"/>
                <a:gd name="T3" fmla="*/ 59 h 149"/>
                <a:gd name="T4" fmla="*/ 15 w 95"/>
                <a:gd name="T5" fmla="*/ 146 h 149"/>
                <a:gd name="T6" fmla="*/ 6 w 95"/>
                <a:gd name="T7" fmla="*/ 127 h 149"/>
                <a:gd name="T8" fmla="*/ 17 w 95"/>
                <a:gd name="T9" fmla="*/ 98 h 149"/>
                <a:gd name="T10" fmla="*/ 42 w 95"/>
                <a:gd name="T11" fmla="*/ 36 h 149"/>
                <a:gd name="T12" fmla="*/ 84 w 95"/>
                <a:gd name="T13" fmla="*/ 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49">
                  <a:moveTo>
                    <a:pt x="84" y="15"/>
                  </a:moveTo>
                  <a:cubicBezTo>
                    <a:pt x="94" y="25"/>
                    <a:pt x="95" y="33"/>
                    <a:pt x="80" y="59"/>
                  </a:cubicBezTo>
                  <a:cubicBezTo>
                    <a:pt x="65" y="84"/>
                    <a:pt x="18" y="149"/>
                    <a:pt x="15" y="146"/>
                  </a:cubicBezTo>
                  <a:cubicBezTo>
                    <a:pt x="12" y="144"/>
                    <a:pt x="0" y="135"/>
                    <a:pt x="6" y="127"/>
                  </a:cubicBezTo>
                  <a:cubicBezTo>
                    <a:pt x="10" y="122"/>
                    <a:pt x="11" y="113"/>
                    <a:pt x="17" y="98"/>
                  </a:cubicBezTo>
                  <a:cubicBezTo>
                    <a:pt x="26" y="73"/>
                    <a:pt x="39" y="41"/>
                    <a:pt x="42" y="36"/>
                  </a:cubicBezTo>
                  <a:cubicBezTo>
                    <a:pt x="47" y="27"/>
                    <a:pt x="67" y="0"/>
                    <a:pt x="84" y="15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3F524BCA-F642-4B08-8D35-3DCA6E73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103688"/>
              <a:ext cx="530225" cy="1011238"/>
            </a:xfrm>
            <a:custGeom>
              <a:avLst/>
              <a:gdLst>
                <a:gd name="T0" fmla="*/ 3 w 104"/>
                <a:gd name="T1" fmla="*/ 30 h 199"/>
                <a:gd name="T2" fmla="*/ 17 w 104"/>
                <a:gd name="T3" fmla="*/ 89 h 199"/>
                <a:gd name="T4" fmla="*/ 67 w 104"/>
                <a:gd name="T5" fmla="*/ 178 h 199"/>
                <a:gd name="T6" fmla="*/ 102 w 104"/>
                <a:gd name="T7" fmla="*/ 172 h 199"/>
                <a:gd name="T8" fmla="*/ 71 w 104"/>
                <a:gd name="T9" fmla="*/ 50 h 199"/>
                <a:gd name="T10" fmla="*/ 47 w 104"/>
                <a:gd name="T11" fmla="*/ 7 h 199"/>
                <a:gd name="T12" fmla="*/ 3 w 104"/>
                <a:gd name="T13" fmla="*/ 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99">
                  <a:moveTo>
                    <a:pt x="3" y="30"/>
                  </a:moveTo>
                  <a:cubicBezTo>
                    <a:pt x="0" y="43"/>
                    <a:pt x="7" y="63"/>
                    <a:pt x="17" y="89"/>
                  </a:cubicBezTo>
                  <a:cubicBezTo>
                    <a:pt x="32" y="124"/>
                    <a:pt x="64" y="173"/>
                    <a:pt x="67" y="178"/>
                  </a:cubicBezTo>
                  <a:cubicBezTo>
                    <a:pt x="81" y="199"/>
                    <a:pt x="104" y="191"/>
                    <a:pt x="102" y="172"/>
                  </a:cubicBezTo>
                  <a:cubicBezTo>
                    <a:pt x="102" y="166"/>
                    <a:pt x="76" y="61"/>
                    <a:pt x="71" y="50"/>
                  </a:cubicBezTo>
                  <a:cubicBezTo>
                    <a:pt x="66" y="39"/>
                    <a:pt x="59" y="18"/>
                    <a:pt x="47" y="7"/>
                  </a:cubicBezTo>
                  <a:cubicBezTo>
                    <a:pt x="38" y="0"/>
                    <a:pt x="8" y="10"/>
                    <a:pt x="3" y="30"/>
                  </a:cubicBezTo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05AD633B-6322-427D-B77C-FDF3D7317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3122613"/>
              <a:ext cx="788988" cy="1708150"/>
            </a:xfrm>
            <a:custGeom>
              <a:avLst/>
              <a:gdLst>
                <a:gd name="T0" fmla="*/ 111 w 155"/>
                <a:gd name="T1" fmla="*/ 13 h 336"/>
                <a:gd name="T2" fmla="*/ 111 w 155"/>
                <a:gd name="T3" fmla="*/ 72 h 336"/>
                <a:gd name="T4" fmla="*/ 103 w 155"/>
                <a:gd name="T5" fmla="*/ 132 h 336"/>
                <a:gd name="T6" fmla="*/ 142 w 155"/>
                <a:gd name="T7" fmla="*/ 202 h 336"/>
                <a:gd name="T8" fmla="*/ 142 w 155"/>
                <a:gd name="T9" fmla="*/ 320 h 336"/>
                <a:gd name="T10" fmla="*/ 98 w 155"/>
                <a:gd name="T11" fmla="*/ 319 h 336"/>
                <a:gd name="T12" fmla="*/ 66 w 155"/>
                <a:gd name="T13" fmla="*/ 317 h 336"/>
                <a:gd name="T14" fmla="*/ 44 w 155"/>
                <a:gd name="T15" fmla="*/ 336 h 336"/>
                <a:gd name="T16" fmla="*/ 7 w 155"/>
                <a:gd name="T17" fmla="*/ 241 h 336"/>
                <a:gd name="T18" fmla="*/ 13 w 155"/>
                <a:gd name="T19" fmla="*/ 140 h 336"/>
                <a:gd name="T20" fmla="*/ 0 w 155"/>
                <a:gd name="T21" fmla="*/ 46 h 336"/>
                <a:gd name="T22" fmla="*/ 33 w 155"/>
                <a:gd name="T23" fmla="*/ 49 h 336"/>
                <a:gd name="T24" fmla="*/ 30 w 155"/>
                <a:gd name="T25" fmla="*/ 24 h 336"/>
                <a:gd name="T26" fmla="*/ 27 w 155"/>
                <a:gd name="T27" fmla="*/ 0 h 336"/>
                <a:gd name="T28" fmla="*/ 75 w 155"/>
                <a:gd name="T29" fmla="*/ 46 h 336"/>
                <a:gd name="T30" fmla="*/ 97 w 155"/>
                <a:gd name="T31" fmla="*/ 6 h 336"/>
                <a:gd name="T32" fmla="*/ 111 w 155"/>
                <a:gd name="T3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336">
                  <a:moveTo>
                    <a:pt x="111" y="13"/>
                  </a:moveTo>
                  <a:cubicBezTo>
                    <a:pt x="111" y="72"/>
                    <a:pt x="111" y="72"/>
                    <a:pt x="111" y="72"/>
                  </a:cubicBezTo>
                  <a:cubicBezTo>
                    <a:pt x="111" y="72"/>
                    <a:pt x="98" y="112"/>
                    <a:pt x="103" y="132"/>
                  </a:cubicBezTo>
                  <a:cubicBezTo>
                    <a:pt x="108" y="152"/>
                    <a:pt x="130" y="174"/>
                    <a:pt x="142" y="202"/>
                  </a:cubicBezTo>
                  <a:cubicBezTo>
                    <a:pt x="155" y="229"/>
                    <a:pt x="142" y="320"/>
                    <a:pt x="142" y="320"/>
                  </a:cubicBezTo>
                  <a:cubicBezTo>
                    <a:pt x="142" y="320"/>
                    <a:pt x="109" y="330"/>
                    <a:pt x="98" y="319"/>
                  </a:cubicBezTo>
                  <a:cubicBezTo>
                    <a:pt x="88" y="308"/>
                    <a:pt x="72" y="312"/>
                    <a:pt x="66" y="317"/>
                  </a:cubicBezTo>
                  <a:cubicBezTo>
                    <a:pt x="60" y="321"/>
                    <a:pt x="44" y="336"/>
                    <a:pt x="44" y="336"/>
                  </a:cubicBezTo>
                  <a:cubicBezTo>
                    <a:pt x="44" y="336"/>
                    <a:pt x="14" y="287"/>
                    <a:pt x="7" y="241"/>
                  </a:cubicBezTo>
                  <a:cubicBezTo>
                    <a:pt x="2" y="205"/>
                    <a:pt x="16" y="159"/>
                    <a:pt x="13" y="140"/>
                  </a:cubicBezTo>
                  <a:cubicBezTo>
                    <a:pt x="11" y="121"/>
                    <a:pt x="0" y="46"/>
                    <a:pt x="0" y="46"/>
                  </a:cubicBezTo>
                  <a:cubicBezTo>
                    <a:pt x="0" y="46"/>
                    <a:pt x="15" y="48"/>
                    <a:pt x="33" y="49"/>
                  </a:cubicBezTo>
                  <a:cubicBezTo>
                    <a:pt x="35" y="49"/>
                    <a:pt x="33" y="37"/>
                    <a:pt x="30" y="24"/>
                  </a:cubicBezTo>
                  <a:cubicBezTo>
                    <a:pt x="28" y="12"/>
                    <a:pt x="25" y="0"/>
                    <a:pt x="27" y="0"/>
                  </a:cubicBezTo>
                  <a:cubicBezTo>
                    <a:pt x="40" y="0"/>
                    <a:pt x="44" y="53"/>
                    <a:pt x="75" y="46"/>
                  </a:cubicBezTo>
                  <a:cubicBezTo>
                    <a:pt x="97" y="41"/>
                    <a:pt x="97" y="6"/>
                    <a:pt x="97" y="6"/>
                  </a:cubicBezTo>
                  <a:cubicBezTo>
                    <a:pt x="111" y="13"/>
                    <a:pt x="111" y="13"/>
                    <a:pt x="111" y="13"/>
                  </a:cubicBezTo>
                </a:path>
              </a:pathLst>
            </a:custGeom>
            <a:solidFill>
              <a:srgbClr val="F796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0DDD6E55-0BD8-4FF0-A285-61F32811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1" y="3498850"/>
              <a:ext cx="698500" cy="1301750"/>
            </a:xfrm>
            <a:custGeom>
              <a:avLst/>
              <a:gdLst>
                <a:gd name="T0" fmla="*/ 7 w 137"/>
                <a:gd name="T1" fmla="*/ 14 h 256"/>
                <a:gd name="T2" fmla="*/ 37 w 137"/>
                <a:gd name="T3" fmla="*/ 17 h 256"/>
                <a:gd name="T4" fmla="*/ 72 w 137"/>
                <a:gd name="T5" fmla="*/ 20 h 256"/>
                <a:gd name="T6" fmla="*/ 93 w 137"/>
                <a:gd name="T7" fmla="*/ 0 h 256"/>
                <a:gd name="T8" fmla="*/ 85 w 137"/>
                <a:gd name="T9" fmla="*/ 58 h 256"/>
                <a:gd name="T10" fmla="*/ 124 w 137"/>
                <a:gd name="T11" fmla="*/ 128 h 256"/>
                <a:gd name="T12" fmla="*/ 124 w 137"/>
                <a:gd name="T13" fmla="*/ 246 h 256"/>
                <a:gd name="T14" fmla="*/ 80 w 137"/>
                <a:gd name="T15" fmla="*/ 245 h 256"/>
                <a:gd name="T16" fmla="*/ 80 w 137"/>
                <a:gd name="T17" fmla="*/ 245 h 256"/>
                <a:gd name="T18" fmla="*/ 61 w 137"/>
                <a:gd name="T19" fmla="*/ 189 h 256"/>
                <a:gd name="T20" fmla="*/ 91 w 137"/>
                <a:gd name="T21" fmla="*/ 171 h 256"/>
                <a:gd name="T22" fmla="*/ 57 w 137"/>
                <a:gd name="T23" fmla="*/ 68 h 256"/>
                <a:gd name="T24" fmla="*/ 7 w 137"/>
                <a:gd name="T25" fmla="*/ 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56">
                  <a:moveTo>
                    <a:pt x="7" y="14"/>
                  </a:moveTo>
                  <a:cubicBezTo>
                    <a:pt x="10" y="12"/>
                    <a:pt x="23" y="14"/>
                    <a:pt x="37" y="17"/>
                  </a:cubicBezTo>
                  <a:cubicBezTo>
                    <a:pt x="50" y="19"/>
                    <a:pt x="64" y="22"/>
                    <a:pt x="72" y="20"/>
                  </a:cubicBezTo>
                  <a:cubicBezTo>
                    <a:pt x="85" y="17"/>
                    <a:pt x="91" y="5"/>
                    <a:pt x="93" y="0"/>
                  </a:cubicBezTo>
                  <a:cubicBezTo>
                    <a:pt x="90" y="8"/>
                    <a:pt x="80" y="41"/>
                    <a:pt x="85" y="58"/>
                  </a:cubicBezTo>
                  <a:cubicBezTo>
                    <a:pt x="90" y="78"/>
                    <a:pt x="112" y="100"/>
                    <a:pt x="124" y="128"/>
                  </a:cubicBezTo>
                  <a:cubicBezTo>
                    <a:pt x="137" y="155"/>
                    <a:pt x="124" y="246"/>
                    <a:pt x="124" y="246"/>
                  </a:cubicBezTo>
                  <a:cubicBezTo>
                    <a:pt x="124" y="246"/>
                    <a:pt x="91" y="256"/>
                    <a:pt x="80" y="245"/>
                  </a:cubicBezTo>
                  <a:cubicBezTo>
                    <a:pt x="80" y="245"/>
                    <a:pt x="80" y="245"/>
                    <a:pt x="80" y="245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1" y="189"/>
                    <a:pt x="92" y="198"/>
                    <a:pt x="91" y="171"/>
                  </a:cubicBezTo>
                  <a:cubicBezTo>
                    <a:pt x="91" y="144"/>
                    <a:pt x="64" y="84"/>
                    <a:pt x="57" y="68"/>
                  </a:cubicBezTo>
                  <a:cubicBezTo>
                    <a:pt x="49" y="52"/>
                    <a:pt x="0" y="18"/>
                    <a:pt x="7" y="14"/>
                  </a:cubicBezTo>
                </a:path>
              </a:pathLst>
            </a:custGeom>
            <a:solidFill>
              <a:srgbClr val="F576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4A0880C9-11C7-415B-BA62-286D038C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3097213"/>
              <a:ext cx="288925" cy="1423988"/>
            </a:xfrm>
            <a:custGeom>
              <a:avLst/>
              <a:gdLst>
                <a:gd name="T0" fmla="*/ 43 w 57"/>
                <a:gd name="T1" fmla="*/ 1 h 280"/>
                <a:gd name="T2" fmla="*/ 54 w 57"/>
                <a:gd name="T3" fmla="*/ 40 h 280"/>
                <a:gd name="T4" fmla="*/ 24 w 57"/>
                <a:gd name="T5" fmla="*/ 212 h 280"/>
                <a:gd name="T6" fmla="*/ 21 w 57"/>
                <a:gd name="T7" fmla="*/ 280 h 280"/>
                <a:gd name="T8" fmla="*/ 5 w 57"/>
                <a:gd name="T9" fmla="*/ 264 h 280"/>
                <a:gd name="T10" fmla="*/ 15 w 57"/>
                <a:gd name="T11" fmla="*/ 157 h 280"/>
                <a:gd name="T12" fmla="*/ 3 w 57"/>
                <a:gd name="T13" fmla="*/ 13 h 280"/>
                <a:gd name="T14" fmla="*/ 43 w 57"/>
                <a:gd name="T15" fmla="*/ 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80">
                  <a:moveTo>
                    <a:pt x="43" y="1"/>
                  </a:moveTo>
                  <a:cubicBezTo>
                    <a:pt x="43" y="1"/>
                    <a:pt x="51" y="24"/>
                    <a:pt x="54" y="40"/>
                  </a:cubicBezTo>
                  <a:cubicBezTo>
                    <a:pt x="57" y="56"/>
                    <a:pt x="28" y="185"/>
                    <a:pt x="24" y="212"/>
                  </a:cubicBezTo>
                  <a:cubicBezTo>
                    <a:pt x="19" y="238"/>
                    <a:pt x="21" y="280"/>
                    <a:pt x="21" y="280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264"/>
                    <a:pt x="16" y="195"/>
                    <a:pt x="15" y="157"/>
                  </a:cubicBezTo>
                  <a:cubicBezTo>
                    <a:pt x="15" y="118"/>
                    <a:pt x="0" y="25"/>
                    <a:pt x="3" y="13"/>
                  </a:cubicBezTo>
                  <a:cubicBezTo>
                    <a:pt x="6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E58F009C-D428-4410-B3F3-E22ED3B59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3162300"/>
              <a:ext cx="163513" cy="768350"/>
            </a:xfrm>
            <a:custGeom>
              <a:avLst/>
              <a:gdLst>
                <a:gd name="T0" fmla="*/ 0 w 32"/>
                <a:gd name="T1" fmla="*/ 0 h 151"/>
                <a:gd name="T2" fmla="*/ 7 w 32"/>
                <a:gd name="T3" fmla="*/ 75 h 151"/>
                <a:gd name="T4" fmla="*/ 16 w 32"/>
                <a:gd name="T5" fmla="*/ 151 h 151"/>
                <a:gd name="T6" fmla="*/ 30 w 32"/>
                <a:gd name="T7" fmla="*/ 21 h 151"/>
                <a:gd name="T8" fmla="*/ 0 w 3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1">
                  <a:moveTo>
                    <a:pt x="0" y="0"/>
                  </a:moveTo>
                  <a:cubicBezTo>
                    <a:pt x="0" y="0"/>
                    <a:pt x="8" y="59"/>
                    <a:pt x="7" y="75"/>
                  </a:cubicBezTo>
                  <a:cubicBezTo>
                    <a:pt x="6" y="90"/>
                    <a:pt x="16" y="151"/>
                    <a:pt x="16" y="151"/>
                  </a:cubicBezTo>
                  <a:cubicBezTo>
                    <a:pt x="16" y="151"/>
                    <a:pt x="32" y="29"/>
                    <a:pt x="30" y="21"/>
                  </a:cubicBezTo>
                  <a:cubicBezTo>
                    <a:pt x="28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76B729CF-A2E9-4C7B-8437-152E0B0C5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3122613"/>
              <a:ext cx="295275" cy="690563"/>
            </a:xfrm>
            <a:custGeom>
              <a:avLst/>
              <a:gdLst>
                <a:gd name="T0" fmla="*/ 39 w 58"/>
                <a:gd name="T1" fmla="*/ 1 h 136"/>
                <a:gd name="T2" fmla="*/ 16 w 58"/>
                <a:gd name="T3" fmla="*/ 59 h 136"/>
                <a:gd name="T4" fmla="*/ 17 w 58"/>
                <a:gd name="T5" fmla="*/ 132 h 136"/>
                <a:gd name="T6" fmla="*/ 46 w 58"/>
                <a:gd name="T7" fmla="*/ 69 h 136"/>
                <a:gd name="T8" fmla="*/ 39 w 58"/>
                <a:gd name="T9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39" y="1"/>
                  </a:moveTo>
                  <a:cubicBezTo>
                    <a:pt x="30" y="0"/>
                    <a:pt x="19" y="28"/>
                    <a:pt x="16" y="59"/>
                  </a:cubicBezTo>
                  <a:cubicBezTo>
                    <a:pt x="10" y="112"/>
                    <a:pt x="0" y="129"/>
                    <a:pt x="17" y="132"/>
                  </a:cubicBezTo>
                  <a:cubicBezTo>
                    <a:pt x="31" y="136"/>
                    <a:pt x="35" y="114"/>
                    <a:pt x="46" y="69"/>
                  </a:cubicBezTo>
                  <a:cubicBezTo>
                    <a:pt x="54" y="34"/>
                    <a:pt x="58" y="4"/>
                    <a:pt x="39" y="1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9A42FC43-4E43-441F-A350-C7BA75B20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3671888"/>
              <a:ext cx="523875" cy="482600"/>
            </a:xfrm>
            <a:custGeom>
              <a:avLst/>
              <a:gdLst>
                <a:gd name="T0" fmla="*/ 14 w 103"/>
                <a:gd name="T1" fmla="*/ 5 h 95"/>
                <a:gd name="T2" fmla="*/ 55 w 103"/>
                <a:gd name="T3" fmla="*/ 27 h 95"/>
                <a:gd name="T4" fmla="*/ 97 w 103"/>
                <a:gd name="T5" fmla="*/ 93 h 95"/>
                <a:gd name="T6" fmla="*/ 85 w 103"/>
                <a:gd name="T7" fmla="*/ 88 h 95"/>
                <a:gd name="T8" fmla="*/ 38 w 103"/>
                <a:gd name="T9" fmla="*/ 51 h 95"/>
                <a:gd name="T10" fmla="*/ 14 w 103"/>
                <a:gd name="T11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95">
                  <a:moveTo>
                    <a:pt x="14" y="5"/>
                  </a:moveTo>
                  <a:cubicBezTo>
                    <a:pt x="21" y="0"/>
                    <a:pt x="38" y="6"/>
                    <a:pt x="55" y="27"/>
                  </a:cubicBezTo>
                  <a:cubicBezTo>
                    <a:pt x="74" y="52"/>
                    <a:pt x="103" y="88"/>
                    <a:pt x="97" y="93"/>
                  </a:cubicBezTo>
                  <a:cubicBezTo>
                    <a:pt x="94" y="95"/>
                    <a:pt x="89" y="93"/>
                    <a:pt x="85" y="88"/>
                  </a:cubicBezTo>
                  <a:cubicBezTo>
                    <a:pt x="75" y="77"/>
                    <a:pt x="54" y="64"/>
                    <a:pt x="38" y="51"/>
                  </a:cubicBezTo>
                  <a:cubicBezTo>
                    <a:pt x="13" y="31"/>
                    <a:pt x="0" y="14"/>
                    <a:pt x="14" y="5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2" name="Freeform 34">
              <a:extLst>
                <a:ext uri="{FF2B5EF4-FFF2-40B4-BE49-F238E27FC236}">
                  <a16:creationId xmlns:a16="http://schemas.microsoft.com/office/drawing/2014/main" id="{939A82F5-A072-411D-8385-787F5E8A2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4022725"/>
              <a:ext cx="242888" cy="131763"/>
            </a:xfrm>
            <a:custGeom>
              <a:avLst/>
              <a:gdLst>
                <a:gd name="T0" fmla="*/ 48 w 48"/>
                <a:gd name="T1" fmla="*/ 12 h 26"/>
                <a:gd name="T2" fmla="*/ 3 w 48"/>
                <a:gd name="T3" fmla="*/ 13 h 26"/>
                <a:gd name="T4" fmla="*/ 14 w 48"/>
                <a:gd name="T5" fmla="*/ 25 h 26"/>
                <a:gd name="T6" fmla="*/ 23 w 48"/>
                <a:gd name="T7" fmla="*/ 24 h 26"/>
                <a:gd name="T8" fmla="*/ 48 w 48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">
                  <a:moveTo>
                    <a:pt x="48" y="12"/>
                  </a:moveTo>
                  <a:cubicBezTo>
                    <a:pt x="48" y="10"/>
                    <a:pt x="19" y="0"/>
                    <a:pt x="3" y="13"/>
                  </a:cubicBezTo>
                  <a:cubicBezTo>
                    <a:pt x="0" y="16"/>
                    <a:pt x="9" y="24"/>
                    <a:pt x="14" y="25"/>
                  </a:cubicBezTo>
                  <a:cubicBezTo>
                    <a:pt x="16" y="26"/>
                    <a:pt x="20" y="26"/>
                    <a:pt x="23" y="24"/>
                  </a:cubicBezTo>
                  <a:cubicBezTo>
                    <a:pt x="36" y="12"/>
                    <a:pt x="47" y="18"/>
                    <a:pt x="48" y="12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51F808EC-8C1B-48B0-AA10-0E310BB9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4068763"/>
              <a:ext cx="228600" cy="101600"/>
            </a:xfrm>
            <a:custGeom>
              <a:avLst/>
              <a:gdLst>
                <a:gd name="T0" fmla="*/ 0 w 45"/>
                <a:gd name="T1" fmla="*/ 4 h 20"/>
                <a:gd name="T2" fmla="*/ 13 w 45"/>
                <a:gd name="T3" fmla="*/ 1 h 20"/>
                <a:gd name="T4" fmla="*/ 15 w 45"/>
                <a:gd name="T5" fmla="*/ 1 h 20"/>
                <a:gd name="T6" fmla="*/ 18 w 45"/>
                <a:gd name="T7" fmla="*/ 1 h 20"/>
                <a:gd name="T8" fmla="*/ 20 w 45"/>
                <a:gd name="T9" fmla="*/ 0 h 20"/>
                <a:gd name="T10" fmla="*/ 22 w 45"/>
                <a:gd name="T11" fmla="*/ 1 h 20"/>
                <a:gd name="T12" fmla="*/ 24 w 45"/>
                <a:gd name="T13" fmla="*/ 0 h 20"/>
                <a:gd name="T14" fmla="*/ 27 w 45"/>
                <a:gd name="T15" fmla="*/ 1 h 20"/>
                <a:gd name="T16" fmla="*/ 31 w 45"/>
                <a:gd name="T17" fmla="*/ 1 h 20"/>
                <a:gd name="T18" fmla="*/ 39 w 45"/>
                <a:gd name="T19" fmla="*/ 9 h 20"/>
                <a:gd name="T20" fmla="*/ 44 w 45"/>
                <a:gd name="T21" fmla="*/ 18 h 20"/>
                <a:gd name="T22" fmla="*/ 37 w 45"/>
                <a:gd name="T23" fmla="*/ 16 h 20"/>
                <a:gd name="T24" fmla="*/ 31 w 45"/>
                <a:gd name="T25" fmla="*/ 10 h 20"/>
                <a:gd name="T26" fmla="*/ 33 w 45"/>
                <a:gd name="T27" fmla="*/ 19 h 20"/>
                <a:gd name="T28" fmla="*/ 30 w 45"/>
                <a:gd name="T29" fmla="*/ 20 h 20"/>
                <a:gd name="T30" fmla="*/ 27 w 45"/>
                <a:gd name="T31" fmla="*/ 17 h 20"/>
                <a:gd name="T32" fmla="*/ 25 w 45"/>
                <a:gd name="T33" fmla="*/ 19 h 20"/>
                <a:gd name="T34" fmla="*/ 21 w 45"/>
                <a:gd name="T35" fmla="*/ 15 h 20"/>
                <a:gd name="T36" fmla="*/ 19 w 45"/>
                <a:gd name="T37" fmla="*/ 18 h 20"/>
                <a:gd name="T38" fmla="*/ 11 w 45"/>
                <a:gd name="T39" fmla="*/ 10 h 20"/>
                <a:gd name="T40" fmla="*/ 0 w 45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0">
                  <a:moveTo>
                    <a:pt x="0" y="4"/>
                  </a:moveTo>
                  <a:cubicBezTo>
                    <a:pt x="0" y="4"/>
                    <a:pt x="5" y="2"/>
                    <a:pt x="1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3" y="2"/>
                    <a:pt x="39" y="8"/>
                    <a:pt x="39" y="9"/>
                  </a:cubicBezTo>
                  <a:cubicBezTo>
                    <a:pt x="40" y="11"/>
                    <a:pt x="45" y="17"/>
                    <a:pt x="44" y="18"/>
                  </a:cubicBezTo>
                  <a:cubicBezTo>
                    <a:pt x="44" y="18"/>
                    <a:pt x="41" y="19"/>
                    <a:pt x="37" y="16"/>
                  </a:cubicBezTo>
                  <a:cubicBezTo>
                    <a:pt x="34" y="13"/>
                    <a:pt x="30" y="9"/>
                    <a:pt x="31" y="10"/>
                  </a:cubicBezTo>
                  <a:cubicBezTo>
                    <a:pt x="31" y="11"/>
                    <a:pt x="33" y="16"/>
                    <a:pt x="33" y="19"/>
                  </a:cubicBezTo>
                  <a:cubicBezTo>
                    <a:pt x="33" y="20"/>
                    <a:pt x="31" y="20"/>
                    <a:pt x="30" y="2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2" y="19"/>
                    <a:pt x="21" y="16"/>
                    <a:pt x="21" y="15"/>
                  </a:cubicBezTo>
                  <a:cubicBezTo>
                    <a:pt x="20" y="15"/>
                    <a:pt x="20" y="18"/>
                    <a:pt x="19" y="18"/>
                  </a:cubicBezTo>
                  <a:cubicBezTo>
                    <a:pt x="15" y="17"/>
                    <a:pt x="14" y="9"/>
                    <a:pt x="11" y="10"/>
                  </a:cubicBezTo>
                  <a:cubicBezTo>
                    <a:pt x="9" y="10"/>
                    <a:pt x="1" y="9"/>
                    <a:pt x="0" y="4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3B04EF69-E468-4712-ADC0-E17443A5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1" y="2536825"/>
              <a:ext cx="228600" cy="458788"/>
            </a:xfrm>
            <a:custGeom>
              <a:avLst/>
              <a:gdLst>
                <a:gd name="T0" fmla="*/ 8 w 45"/>
                <a:gd name="T1" fmla="*/ 17 h 90"/>
                <a:gd name="T2" fmla="*/ 32 w 45"/>
                <a:gd name="T3" fmla="*/ 10 h 90"/>
                <a:gd name="T4" fmla="*/ 38 w 45"/>
                <a:gd name="T5" fmla="*/ 48 h 90"/>
                <a:gd name="T6" fmla="*/ 23 w 45"/>
                <a:gd name="T7" fmla="*/ 84 h 90"/>
                <a:gd name="T8" fmla="*/ 18 w 45"/>
                <a:gd name="T9" fmla="*/ 89 h 90"/>
                <a:gd name="T10" fmla="*/ 5 w 45"/>
                <a:gd name="T11" fmla="*/ 68 h 90"/>
                <a:gd name="T12" fmla="*/ 6 w 45"/>
                <a:gd name="T13" fmla="*/ 42 h 90"/>
                <a:gd name="T14" fmla="*/ 8 w 45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0">
                  <a:moveTo>
                    <a:pt x="8" y="17"/>
                  </a:moveTo>
                  <a:cubicBezTo>
                    <a:pt x="8" y="17"/>
                    <a:pt x="19" y="0"/>
                    <a:pt x="32" y="10"/>
                  </a:cubicBezTo>
                  <a:cubicBezTo>
                    <a:pt x="45" y="20"/>
                    <a:pt x="44" y="41"/>
                    <a:pt x="38" y="48"/>
                  </a:cubicBezTo>
                  <a:cubicBezTo>
                    <a:pt x="31" y="55"/>
                    <a:pt x="21" y="84"/>
                    <a:pt x="23" y="84"/>
                  </a:cubicBezTo>
                  <a:cubicBezTo>
                    <a:pt x="25" y="85"/>
                    <a:pt x="22" y="90"/>
                    <a:pt x="18" y="89"/>
                  </a:cubicBezTo>
                  <a:cubicBezTo>
                    <a:pt x="13" y="88"/>
                    <a:pt x="0" y="82"/>
                    <a:pt x="5" y="68"/>
                  </a:cubicBezTo>
                  <a:cubicBezTo>
                    <a:pt x="9" y="53"/>
                    <a:pt x="6" y="42"/>
                    <a:pt x="6" y="42"/>
                  </a:cubicBezTo>
                  <a:cubicBezTo>
                    <a:pt x="8" y="17"/>
                    <a:pt x="8" y="17"/>
                    <a:pt x="8" y="17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ECA113D6-D98D-4288-A14F-900673E75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6" y="5715000"/>
              <a:ext cx="315913" cy="320675"/>
            </a:xfrm>
            <a:custGeom>
              <a:avLst/>
              <a:gdLst>
                <a:gd name="T0" fmla="*/ 54 w 62"/>
                <a:gd name="T1" fmla="*/ 1 h 63"/>
                <a:gd name="T2" fmla="*/ 60 w 62"/>
                <a:gd name="T3" fmla="*/ 16 h 63"/>
                <a:gd name="T4" fmla="*/ 60 w 62"/>
                <a:gd name="T5" fmla="*/ 29 h 63"/>
                <a:gd name="T6" fmla="*/ 42 w 62"/>
                <a:gd name="T7" fmla="*/ 38 h 63"/>
                <a:gd name="T8" fmla="*/ 20 w 62"/>
                <a:gd name="T9" fmla="*/ 61 h 63"/>
                <a:gd name="T10" fmla="*/ 1 w 62"/>
                <a:gd name="T11" fmla="*/ 60 h 63"/>
                <a:gd name="T12" fmla="*/ 13 w 62"/>
                <a:gd name="T13" fmla="*/ 46 h 63"/>
                <a:gd name="T14" fmla="*/ 33 w 62"/>
                <a:gd name="T15" fmla="*/ 8 h 63"/>
                <a:gd name="T16" fmla="*/ 54 w 62"/>
                <a:gd name="T1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4" y="1"/>
                  </a:moveTo>
                  <a:cubicBezTo>
                    <a:pt x="55" y="8"/>
                    <a:pt x="58" y="13"/>
                    <a:pt x="60" y="16"/>
                  </a:cubicBezTo>
                  <a:cubicBezTo>
                    <a:pt x="62" y="20"/>
                    <a:pt x="62" y="27"/>
                    <a:pt x="60" y="29"/>
                  </a:cubicBezTo>
                  <a:cubicBezTo>
                    <a:pt x="55" y="35"/>
                    <a:pt x="48" y="34"/>
                    <a:pt x="42" y="38"/>
                  </a:cubicBezTo>
                  <a:cubicBezTo>
                    <a:pt x="35" y="43"/>
                    <a:pt x="26" y="59"/>
                    <a:pt x="20" y="61"/>
                  </a:cubicBezTo>
                  <a:cubicBezTo>
                    <a:pt x="15" y="63"/>
                    <a:pt x="2" y="63"/>
                    <a:pt x="1" y="60"/>
                  </a:cubicBezTo>
                  <a:cubicBezTo>
                    <a:pt x="0" y="57"/>
                    <a:pt x="13" y="46"/>
                    <a:pt x="13" y="46"/>
                  </a:cubicBezTo>
                  <a:cubicBezTo>
                    <a:pt x="32" y="20"/>
                    <a:pt x="33" y="8"/>
                    <a:pt x="33" y="8"/>
                  </a:cubicBezTo>
                  <a:cubicBezTo>
                    <a:pt x="33" y="8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0D610633-653D-4E6D-B2A4-06E6A2C5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5767388"/>
              <a:ext cx="339725" cy="284163"/>
            </a:xfrm>
            <a:custGeom>
              <a:avLst/>
              <a:gdLst>
                <a:gd name="T0" fmla="*/ 17 w 67"/>
                <a:gd name="T1" fmla="*/ 36 h 56"/>
                <a:gd name="T2" fmla="*/ 14 w 67"/>
                <a:gd name="T3" fmla="*/ 41 h 56"/>
                <a:gd name="T4" fmla="*/ 22 w 67"/>
                <a:gd name="T5" fmla="*/ 41 h 56"/>
                <a:gd name="T6" fmla="*/ 57 w 67"/>
                <a:gd name="T7" fmla="*/ 11 h 56"/>
                <a:gd name="T8" fmla="*/ 61 w 67"/>
                <a:gd name="T9" fmla="*/ 0 h 56"/>
                <a:gd name="T10" fmla="*/ 66 w 67"/>
                <a:gd name="T11" fmla="*/ 14 h 56"/>
                <a:gd name="T12" fmla="*/ 64 w 67"/>
                <a:gd name="T13" fmla="*/ 19 h 56"/>
                <a:gd name="T14" fmla="*/ 48 w 67"/>
                <a:gd name="T15" fmla="*/ 31 h 56"/>
                <a:gd name="T16" fmla="*/ 27 w 67"/>
                <a:gd name="T17" fmla="*/ 53 h 56"/>
                <a:gd name="T18" fmla="*/ 1 w 67"/>
                <a:gd name="T19" fmla="*/ 53 h 56"/>
                <a:gd name="T20" fmla="*/ 17 w 67"/>
                <a:gd name="T2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6">
                  <a:moveTo>
                    <a:pt x="17" y="36"/>
                  </a:moveTo>
                  <a:cubicBezTo>
                    <a:pt x="17" y="36"/>
                    <a:pt x="13" y="40"/>
                    <a:pt x="14" y="41"/>
                  </a:cubicBezTo>
                  <a:cubicBezTo>
                    <a:pt x="15" y="42"/>
                    <a:pt x="21" y="41"/>
                    <a:pt x="22" y="41"/>
                  </a:cubicBezTo>
                  <a:cubicBezTo>
                    <a:pt x="36" y="33"/>
                    <a:pt x="53" y="16"/>
                    <a:pt x="57" y="11"/>
                  </a:cubicBezTo>
                  <a:cubicBezTo>
                    <a:pt x="60" y="6"/>
                    <a:pt x="61" y="0"/>
                    <a:pt x="61" y="0"/>
                  </a:cubicBezTo>
                  <a:cubicBezTo>
                    <a:pt x="62" y="0"/>
                    <a:pt x="67" y="8"/>
                    <a:pt x="66" y="14"/>
                  </a:cubicBezTo>
                  <a:cubicBezTo>
                    <a:pt x="66" y="15"/>
                    <a:pt x="65" y="19"/>
                    <a:pt x="64" y="19"/>
                  </a:cubicBezTo>
                  <a:cubicBezTo>
                    <a:pt x="61" y="23"/>
                    <a:pt x="51" y="29"/>
                    <a:pt x="48" y="31"/>
                  </a:cubicBezTo>
                  <a:cubicBezTo>
                    <a:pt x="42" y="35"/>
                    <a:pt x="33" y="51"/>
                    <a:pt x="27" y="53"/>
                  </a:cubicBezTo>
                  <a:cubicBezTo>
                    <a:pt x="22" y="55"/>
                    <a:pt x="2" y="56"/>
                    <a:pt x="1" y="53"/>
                  </a:cubicBezTo>
                  <a:cubicBezTo>
                    <a:pt x="0" y="51"/>
                    <a:pt x="11" y="41"/>
                    <a:pt x="17" y="36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D7B9A7FA-26F6-48C2-BE37-FFD1BB815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832475"/>
              <a:ext cx="115888" cy="168275"/>
            </a:xfrm>
            <a:custGeom>
              <a:avLst/>
              <a:gdLst>
                <a:gd name="T0" fmla="*/ 23 w 23"/>
                <a:gd name="T1" fmla="*/ 0 h 33"/>
                <a:gd name="T2" fmla="*/ 18 w 23"/>
                <a:gd name="T3" fmla="*/ 15 h 33"/>
                <a:gd name="T4" fmla="*/ 16 w 23"/>
                <a:gd name="T5" fmla="*/ 33 h 33"/>
                <a:gd name="T6" fmla="*/ 14 w 23"/>
                <a:gd name="T7" fmla="*/ 33 h 33"/>
                <a:gd name="T8" fmla="*/ 4 w 23"/>
                <a:gd name="T9" fmla="*/ 18 h 33"/>
                <a:gd name="T10" fmla="*/ 23 w 23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3">
                  <a:moveTo>
                    <a:pt x="23" y="0"/>
                  </a:moveTo>
                  <a:cubicBezTo>
                    <a:pt x="23" y="0"/>
                    <a:pt x="19" y="11"/>
                    <a:pt x="18" y="15"/>
                  </a:cubicBezTo>
                  <a:cubicBezTo>
                    <a:pt x="17" y="21"/>
                    <a:pt x="16" y="33"/>
                    <a:pt x="1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6" y="10"/>
                    <a:pt x="4" y="18"/>
                  </a:cubicBezTo>
                  <a:cubicBezTo>
                    <a:pt x="0" y="2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104B1CAA-4FEB-4725-A7DB-E2DE34A3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4800600"/>
              <a:ext cx="269875" cy="992188"/>
            </a:xfrm>
            <a:custGeom>
              <a:avLst/>
              <a:gdLst>
                <a:gd name="T0" fmla="*/ 34 w 53"/>
                <a:gd name="T1" fmla="*/ 18 h 195"/>
                <a:gd name="T2" fmla="*/ 53 w 53"/>
                <a:gd name="T3" fmla="*/ 88 h 195"/>
                <a:gd name="T4" fmla="*/ 34 w 53"/>
                <a:gd name="T5" fmla="*/ 189 h 195"/>
                <a:gd name="T6" fmla="*/ 14 w 53"/>
                <a:gd name="T7" fmla="*/ 188 h 195"/>
                <a:gd name="T8" fmla="*/ 6 w 53"/>
                <a:gd name="T9" fmla="*/ 67 h 195"/>
                <a:gd name="T10" fmla="*/ 0 w 53"/>
                <a:gd name="T11" fmla="*/ 19 h 195"/>
                <a:gd name="T12" fmla="*/ 34 w 53"/>
                <a:gd name="T13" fmla="*/ 1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95">
                  <a:moveTo>
                    <a:pt x="34" y="18"/>
                  </a:moveTo>
                  <a:cubicBezTo>
                    <a:pt x="50" y="33"/>
                    <a:pt x="53" y="73"/>
                    <a:pt x="53" y="88"/>
                  </a:cubicBezTo>
                  <a:cubicBezTo>
                    <a:pt x="52" y="104"/>
                    <a:pt x="34" y="184"/>
                    <a:pt x="34" y="189"/>
                  </a:cubicBezTo>
                  <a:cubicBezTo>
                    <a:pt x="35" y="195"/>
                    <a:pt x="14" y="191"/>
                    <a:pt x="14" y="188"/>
                  </a:cubicBezTo>
                  <a:cubicBezTo>
                    <a:pt x="16" y="157"/>
                    <a:pt x="7" y="75"/>
                    <a:pt x="6" y="67"/>
                  </a:cubicBezTo>
                  <a:cubicBezTo>
                    <a:pt x="5" y="59"/>
                    <a:pt x="0" y="22"/>
                    <a:pt x="0" y="19"/>
                  </a:cubicBezTo>
                  <a:cubicBezTo>
                    <a:pt x="0" y="0"/>
                    <a:pt x="25" y="9"/>
                    <a:pt x="34" y="18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5B5EC444-F53F-48BF-AE50-54CBF9B83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1" y="5878513"/>
              <a:ext cx="147638" cy="219075"/>
            </a:xfrm>
            <a:custGeom>
              <a:avLst/>
              <a:gdLst>
                <a:gd name="T0" fmla="*/ 20 w 29"/>
                <a:gd name="T1" fmla="*/ 0 h 43"/>
                <a:gd name="T2" fmla="*/ 28 w 29"/>
                <a:gd name="T3" fmla="*/ 25 h 43"/>
                <a:gd name="T4" fmla="*/ 22 w 29"/>
                <a:gd name="T5" fmla="*/ 43 h 43"/>
                <a:gd name="T6" fmla="*/ 7 w 29"/>
                <a:gd name="T7" fmla="*/ 33 h 43"/>
                <a:gd name="T8" fmla="*/ 0 w 29"/>
                <a:gd name="T9" fmla="*/ 7 h 43"/>
                <a:gd name="T10" fmla="*/ 20 w 2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0" y="0"/>
                  </a:moveTo>
                  <a:cubicBezTo>
                    <a:pt x="20" y="0"/>
                    <a:pt x="29" y="20"/>
                    <a:pt x="28" y="25"/>
                  </a:cubicBezTo>
                  <a:cubicBezTo>
                    <a:pt x="28" y="30"/>
                    <a:pt x="26" y="42"/>
                    <a:pt x="22" y="43"/>
                  </a:cubicBezTo>
                  <a:cubicBezTo>
                    <a:pt x="18" y="43"/>
                    <a:pt x="8" y="34"/>
                    <a:pt x="7" y="33"/>
                  </a:cubicBezTo>
                  <a:cubicBezTo>
                    <a:pt x="0" y="24"/>
                    <a:pt x="0" y="7"/>
                    <a:pt x="0" y="7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EA28AA79-6073-40F7-A28A-260CEDF5F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8" y="5822950"/>
              <a:ext cx="127000" cy="207963"/>
            </a:xfrm>
            <a:custGeom>
              <a:avLst/>
              <a:gdLst>
                <a:gd name="T0" fmla="*/ 17 w 25"/>
                <a:gd name="T1" fmla="*/ 0 h 41"/>
                <a:gd name="T2" fmla="*/ 25 w 25"/>
                <a:gd name="T3" fmla="*/ 27 h 41"/>
                <a:gd name="T4" fmla="*/ 20 w 25"/>
                <a:gd name="T5" fmla="*/ 40 h 41"/>
                <a:gd name="T6" fmla="*/ 1 w 25"/>
                <a:gd name="T7" fmla="*/ 16 h 41"/>
                <a:gd name="T8" fmla="*/ 1 w 25"/>
                <a:gd name="T9" fmla="*/ 2 h 41"/>
                <a:gd name="T10" fmla="*/ 17 w 25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1">
                  <a:moveTo>
                    <a:pt x="17" y="0"/>
                  </a:moveTo>
                  <a:cubicBezTo>
                    <a:pt x="17" y="0"/>
                    <a:pt x="24" y="15"/>
                    <a:pt x="25" y="27"/>
                  </a:cubicBezTo>
                  <a:cubicBezTo>
                    <a:pt x="25" y="29"/>
                    <a:pt x="23" y="40"/>
                    <a:pt x="20" y="40"/>
                  </a:cubicBezTo>
                  <a:cubicBezTo>
                    <a:pt x="9" y="41"/>
                    <a:pt x="0" y="22"/>
                    <a:pt x="1" y="16"/>
                  </a:cubicBezTo>
                  <a:cubicBezTo>
                    <a:pt x="1" y="9"/>
                    <a:pt x="1" y="2"/>
                    <a:pt x="1" y="2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ED1A0D4-588A-494F-8E1F-54A47E60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4860925"/>
              <a:ext cx="309563" cy="1058863"/>
            </a:xfrm>
            <a:custGeom>
              <a:avLst/>
              <a:gdLst>
                <a:gd name="T0" fmla="*/ 18 w 61"/>
                <a:gd name="T1" fmla="*/ 4 h 208"/>
                <a:gd name="T2" fmla="*/ 7 w 61"/>
                <a:gd name="T3" fmla="*/ 57 h 208"/>
                <a:gd name="T4" fmla="*/ 41 w 61"/>
                <a:gd name="T5" fmla="*/ 191 h 208"/>
                <a:gd name="T6" fmla="*/ 44 w 61"/>
                <a:gd name="T7" fmla="*/ 208 h 208"/>
                <a:gd name="T8" fmla="*/ 61 w 61"/>
                <a:gd name="T9" fmla="*/ 199 h 208"/>
                <a:gd name="T10" fmla="*/ 56 w 61"/>
                <a:gd name="T11" fmla="*/ 185 h 208"/>
                <a:gd name="T12" fmla="*/ 54 w 61"/>
                <a:gd name="T13" fmla="*/ 60 h 208"/>
                <a:gd name="T14" fmla="*/ 18 w 61"/>
                <a:gd name="T15" fmla="*/ 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08">
                  <a:moveTo>
                    <a:pt x="18" y="4"/>
                  </a:moveTo>
                  <a:cubicBezTo>
                    <a:pt x="4" y="7"/>
                    <a:pt x="0" y="16"/>
                    <a:pt x="7" y="57"/>
                  </a:cubicBezTo>
                  <a:cubicBezTo>
                    <a:pt x="12" y="88"/>
                    <a:pt x="32" y="159"/>
                    <a:pt x="41" y="191"/>
                  </a:cubicBezTo>
                  <a:cubicBezTo>
                    <a:pt x="44" y="202"/>
                    <a:pt x="43" y="208"/>
                    <a:pt x="44" y="208"/>
                  </a:cubicBezTo>
                  <a:cubicBezTo>
                    <a:pt x="48" y="208"/>
                    <a:pt x="60" y="208"/>
                    <a:pt x="61" y="199"/>
                  </a:cubicBezTo>
                  <a:cubicBezTo>
                    <a:pt x="61" y="197"/>
                    <a:pt x="57" y="190"/>
                    <a:pt x="56" y="185"/>
                  </a:cubicBezTo>
                  <a:cubicBezTo>
                    <a:pt x="56" y="153"/>
                    <a:pt x="56" y="71"/>
                    <a:pt x="54" y="60"/>
                  </a:cubicBezTo>
                  <a:cubicBezTo>
                    <a:pt x="52" y="47"/>
                    <a:pt x="40" y="0"/>
                    <a:pt x="18" y="4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FB163470-7E07-40AD-8171-EF25B25D0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092450"/>
              <a:ext cx="427038" cy="685800"/>
            </a:xfrm>
            <a:custGeom>
              <a:avLst/>
              <a:gdLst>
                <a:gd name="T0" fmla="*/ 66 w 84"/>
                <a:gd name="T1" fmla="*/ 3 h 135"/>
                <a:gd name="T2" fmla="*/ 32 w 84"/>
                <a:gd name="T3" fmla="*/ 54 h 135"/>
                <a:gd name="T4" fmla="*/ 18 w 84"/>
                <a:gd name="T5" fmla="*/ 123 h 135"/>
                <a:gd name="T6" fmla="*/ 59 w 84"/>
                <a:gd name="T7" fmla="*/ 70 h 135"/>
                <a:gd name="T8" fmla="*/ 66 w 84"/>
                <a:gd name="T9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35">
                  <a:moveTo>
                    <a:pt x="66" y="3"/>
                  </a:moveTo>
                  <a:cubicBezTo>
                    <a:pt x="57" y="0"/>
                    <a:pt x="41" y="25"/>
                    <a:pt x="32" y="54"/>
                  </a:cubicBezTo>
                  <a:cubicBezTo>
                    <a:pt x="16" y="106"/>
                    <a:pt x="0" y="114"/>
                    <a:pt x="18" y="123"/>
                  </a:cubicBezTo>
                  <a:cubicBezTo>
                    <a:pt x="39" y="135"/>
                    <a:pt x="40" y="112"/>
                    <a:pt x="59" y="70"/>
                  </a:cubicBezTo>
                  <a:cubicBezTo>
                    <a:pt x="75" y="38"/>
                    <a:pt x="84" y="9"/>
                    <a:pt x="66" y="3"/>
                  </a:cubicBezTo>
                  <a:close/>
                </a:path>
              </a:pathLst>
            </a:custGeom>
            <a:solidFill>
              <a:srgbClr val="D0D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AA3D4001-8CE2-4BF0-BD99-1C1792BF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4043363"/>
              <a:ext cx="334963" cy="1046163"/>
            </a:xfrm>
            <a:custGeom>
              <a:avLst/>
              <a:gdLst>
                <a:gd name="T0" fmla="*/ 7 w 66"/>
                <a:gd name="T1" fmla="*/ 17 h 206"/>
                <a:gd name="T2" fmla="*/ 4 w 66"/>
                <a:gd name="T3" fmla="*/ 78 h 206"/>
                <a:gd name="T4" fmla="*/ 22 w 66"/>
                <a:gd name="T5" fmla="*/ 182 h 206"/>
                <a:gd name="T6" fmla="*/ 57 w 66"/>
                <a:gd name="T7" fmla="*/ 186 h 206"/>
                <a:gd name="T8" fmla="*/ 65 w 66"/>
                <a:gd name="T9" fmla="*/ 59 h 206"/>
                <a:gd name="T10" fmla="*/ 48 w 66"/>
                <a:gd name="T11" fmla="*/ 12 h 206"/>
                <a:gd name="T12" fmla="*/ 7 w 66"/>
                <a:gd name="T13" fmla="*/ 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06">
                  <a:moveTo>
                    <a:pt x="7" y="17"/>
                  </a:moveTo>
                  <a:cubicBezTo>
                    <a:pt x="0" y="29"/>
                    <a:pt x="1" y="50"/>
                    <a:pt x="4" y="78"/>
                  </a:cubicBezTo>
                  <a:cubicBezTo>
                    <a:pt x="8" y="116"/>
                    <a:pt x="21" y="176"/>
                    <a:pt x="22" y="182"/>
                  </a:cubicBezTo>
                  <a:cubicBezTo>
                    <a:pt x="29" y="206"/>
                    <a:pt x="53" y="205"/>
                    <a:pt x="57" y="186"/>
                  </a:cubicBezTo>
                  <a:cubicBezTo>
                    <a:pt x="58" y="180"/>
                    <a:pt x="66" y="72"/>
                    <a:pt x="65" y="59"/>
                  </a:cubicBezTo>
                  <a:cubicBezTo>
                    <a:pt x="64" y="47"/>
                    <a:pt x="57" y="25"/>
                    <a:pt x="48" y="12"/>
                  </a:cubicBezTo>
                  <a:cubicBezTo>
                    <a:pt x="42" y="2"/>
                    <a:pt x="17" y="0"/>
                    <a:pt x="7" y="17"/>
                  </a:cubicBezTo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27813EBE-BB62-4CA0-A675-8305212A7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4057650"/>
              <a:ext cx="371475" cy="1042988"/>
            </a:xfrm>
            <a:custGeom>
              <a:avLst/>
              <a:gdLst>
                <a:gd name="T0" fmla="*/ 54 w 73"/>
                <a:gd name="T1" fmla="*/ 15 h 205"/>
                <a:gd name="T2" fmla="*/ 69 w 73"/>
                <a:gd name="T3" fmla="*/ 74 h 205"/>
                <a:gd name="T4" fmla="*/ 71 w 73"/>
                <a:gd name="T5" fmla="*/ 175 h 205"/>
                <a:gd name="T6" fmla="*/ 33 w 73"/>
                <a:gd name="T7" fmla="*/ 186 h 205"/>
                <a:gd name="T8" fmla="*/ 4 w 73"/>
                <a:gd name="T9" fmla="*/ 64 h 205"/>
                <a:gd name="T10" fmla="*/ 6 w 73"/>
                <a:gd name="T11" fmla="*/ 15 h 205"/>
                <a:gd name="T12" fmla="*/ 54 w 73"/>
                <a:gd name="T13" fmla="*/ 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05">
                  <a:moveTo>
                    <a:pt x="54" y="15"/>
                  </a:moveTo>
                  <a:cubicBezTo>
                    <a:pt x="63" y="25"/>
                    <a:pt x="67" y="46"/>
                    <a:pt x="69" y="74"/>
                  </a:cubicBezTo>
                  <a:cubicBezTo>
                    <a:pt x="73" y="112"/>
                    <a:pt x="71" y="169"/>
                    <a:pt x="71" y="175"/>
                  </a:cubicBezTo>
                  <a:cubicBezTo>
                    <a:pt x="69" y="200"/>
                    <a:pt x="40" y="205"/>
                    <a:pt x="33" y="186"/>
                  </a:cubicBezTo>
                  <a:cubicBezTo>
                    <a:pt x="30" y="181"/>
                    <a:pt x="5" y="76"/>
                    <a:pt x="4" y="64"/>
                  </a:cubicBezTo>
                  <a:cubicBezTo>
                    <a:pt x="3" y="52"/>
                    <a:pt x="0" y="30"/>
                    <a:pt x="6" y="15"/>
                  </a:cubicBezTo>
                  <a:cubicBezTo>
                    <a:pt x="10" y="4"/>
                    <a:pt x="41" y="0"/>
                    <a:pt x="54" y="15"/>
                  </a:cubicBezTo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FBE2DFE5-EAF2-450F-8E01-F067B23CB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6" y="4043363"/>
              <a:ext cx="306388" cy="300038"/>
            </a:xfrm>
            <a:custGeom>
              <a:avLst/>
              <a:gdLst>
                <a:gd name="T0" fmla="*/ 8 w 60"/>
                <a:gd name="T1" fmla="*/ 0 h 59"/>
                <a:gd name="T2" fmla="*/ 2 w 60"/>
                <a:gd name="T3" fmla="*/ 28 h 59"/>
                <a:gd name="T4" fmla="*/ 57 w 60"/>
                <a:gd name="T5" fmla="*/ 59 h 59"/>
                <a:gd name="T6" fmla="*/ 60 w 60"/>
                <a:gd name="T7" fmla="*/ 59 h 59"/>
                <a:gd name="T8" fmla="*/ 60 w 60"/>
                <a:gd name="T9" fmla="*/ 4 h 59"/>
                <a:gd name="T10" fmla="*/ 8 w 6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9">
                  <a:moveTo>
                    <a:pt x="8" y="0"/>
                  </a:moveTo>
                  <a:cubicBezTo>
                    <a:pt x="3" y="11"/>
                    <a:pt x="0" y="22"/>
                    <a:pt x="2" y="28"/>
                  </a:cubicBezTo>
                  <a:cubicBezTo>
                    <a:pt x="6" y="45"/>
                    <a:pt x="57" y="59"/>
                    <a:pt x="57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41" y="4"/>
                    <a:pt x="27" y="0"/>
                    <a:pt x="8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7AAEBF5C-F14E-4CF9-82B3-BF51C96C6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1" y="3086100"/>
              <a:ext cx="712788" cy="976313"/>
            </a:xfrm>
            <a:custGeom>
              <a:avLst/>
              <a:gdLst>
                <a:gd name="T0" fmla="*/ 135 w 140"/>
                <a:gd name="T1" fmla="*/ 17 h 192"/>
                <a:gd name="T2" fmla="*/ 105 w 140"/>
                <a:gd name="T3" fmla="*/ 4 h 192"/>
                <a:gd name="T4" fmla="*/ 72 w 140"/>
                <a:gd name="T5" fmla="*/ 0 h 192"/>
                <a:gd name="T6" fmla="*/ 24 w 140"/>
                <a:gd name="T7" fmla="*/ 4 h 192"/>
                <a:gd name="T8" fmla="*/ 17 w 140"/>
                <a:gd name="T9" fmla="*/ 20 h 192"/>
                <a:gd name="T10" fmla="*/ 19 w 140"/>
                <a:gd name="T11" fmla="*/ 82 h 192"/>
                <a:gd name="T12" fmla="*/ 27 w 140"/>
                <a:gd name="T13" fmla="*/ 150 h 192"/>
                <a:gd name="T14" fmla="*/ 20 w 140"/>
                <a:gd name="T15" fmla="*/ 188 h 192"/>
                <a:gd name="T16" fmla="*/ 72 w 140"/>
                <a:gd name="T17" fmla="*/ 192 h 192"/>
                <a:gd name="T18" fmla="*/ 131 w 140"/>
                <a:gd name="T19" fmla="*/ 192 h 192"/>
                <a:gd name="T20" fmla="*/ 117 w 140"/>
                <a:gd name="T21" fmla="*/ 150 h 192"/>
                <a:gd name="T22" fmla="*/ 135 w 140"/>
                <a:gd name="T23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92">
                  <a:moveTo>
                    <a:pt x="135" y="17"/>
                  </a:moveTo>
                  <a:cubicBezTo>
                    <a:pt x="132" y="9"/>
                    <a:pt x="114" y="6"/>
                    <a:pt x="105" y="4"/>
                  </a:cubicBezTo>
                  <a:cubicBezTo>
                    <a:pt x="97" y="1"/>
                    <a:pt x="72" y="0"/>
                    <a:pt x="72" y="0"/>
                  </a:cubicBezTo>
                  <a:cubicBezTo>
                    <a:pt x="72" y="0"/>
                    <a:pt x="33" y="4"/>
                    <a:pt x="24" y="4"/>
                  </a:cubicBezTo>
                  <a:cubicBezTo>
                    <a:pt x="21" y="4"/>
                    <a:pt x="18" y="17"/>
                    <a:pt x="17" y="20"/>
                  </a:cubicBezTo>
                  <a:cubicBezTo>
                    <a:pt x="9" y="41"/>
                    <a:pt x="0" y="65"/>
                    <a:pt x="19" y="82"/>
                  </a:cubicBezTo>
                  <a:cubicBezTo>
                    <a:pt x="24" y="86"/>
                    <a:pt x="27" y="130"/>
                    <a:pt x="27" y="150"/>
                  </a:cubicBezTo>
                  <a:cubicBezTo>
                    <a:pt x="27" y="158"/>
                    <a:pt x="26" y="172"/>
                    <a:pt x="20" y="188"/>
                  </a:cubicBezTo>
                  <a:cubicBezTo>
                    <a:pt x="39" y="188"/>
                    <a:pt x="53" y="192"/>
                    <a:pt x="72" y="192"/>
                  </a:cubicBezTo>
                  <a:cubicBezTo>
                    <a:pt x="92" y="192"/>
                    <a:pt x="111" y="192"/>
                    <a:pt x="131" y="192"/>
                  </a:cubicBezTo>
                  <a:cubicBezTo>
                    <a:pt x="125" y="176"/>
                    <a:pt x="118" y="158"/>
                    <a:pt x="117" y="150"/>
                  </a:cubicBezTo>
                  <a:cubicBezTo>
                    <a:pt x="105" y="88"/>
                    <a:pt x="140" y="29"/>
                    <a:pt x="135" y="17"/>
                  </a:cubicBezTo>
                  <a:close/>
                </a:path>
              </a:pathLst>
            </a:custGeom>
            <a:solidFill>
              <a:srgbClr val="D0D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E236433C-322F-4880-9EF1-239C8713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4062413"/>
              <a:ext cx="341313" cy="280988"/>
            </a:xfrm>
            <a:custGeom>
              <a:avLst/>
              <a:gdLst>
                <a:gd name="T0" fmla="*/ 0 w 67"/>
                <a:gd name="T1" fmla="*/ 0 h 55"/>
                <a:gd name="T2" fmla="*/ 0 w 67"/>
                <a:gd name="T3" fmla="*/ 55 h 55"/>
                <a:gd name="T4" fmla="*/ 4 w 67"/>
                <a:gd name="T5" fmla="*/ 55 h 55"/>
                <a:gd name="T6" fmla="*/ 65 w 67"/>
                <a:gd name="T7" fmla="*/ 28 h 55"/>
                <a:gd name="T8" fmla="*/ 59 w 67"/>
                <a:gd name="T9" fmla="*/ 0 h 55"/>
                <a:gd name="T10" fmla="*/ 0 w 67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61" y="45"/>
                    <a:pt x="65" y="28"/>
                  </a:cubicBezTo>
                  <a:cubicBezTo>
                    <a:pt x="67" y="22"/>
                    <a:pt x="63" y="11"/>
                    <a:pt x="59" y="0"/>
                  </a:cubicBezTo>
                  <a:cubicBezTo>
                    <a:pt x="39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8" name="Freeform 50">
              <a:extLst>
                <a:ext uri="{FF2B5EF4-FFF2-40B4-BE49-F238E27FC236}">
                  <a16:creationId xmlns:a16="http://schemas.microsoft.com/office/drawing/2014/main" id="{5FEC4734-2343-443E-A362-D8C3463BA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2862263"/>
              <a:ext cx="284163" cy="290513"/>
            </a:xfrm>
            <a:custGeom>
              <a:avLst/>
              <a:gdLst>
                <a:gd name="T0" fmla="*/ 48 w 56"/>
                <a:gd name="T1" fmla="*/ 31 h 57"/>
                <a:gd name="T2" fmla="*/ 46 w 56"/>
                <a:gd name="T3" fmla="*/ 0 h 57"/>
                <a:gd name="T4" fmla="*/ 30 w 56"/>
                <a:gd name="T5" fmla="*/ 0 h 57"/>
                <a:gd name="T6" fmla="*/ 14 w 56"/>
                <a:gd name="T7" fmla="*/ 0 h 57"/>
                <a:gd name="T8" fmla="*/ 12 w 56"/>
                <a:gd name="T9" fmla="*/ 31 h 57"/>
                <a:gd name="T10" fmla="*/ 0 w 56"/>
                <a:gd name="T11" fmla="*/ 46 h 57"/>
                <a:gd name="T12" fmla="*/ 23 w 56"/>
                <a:gd name="T13" fmla="*/ 57 h 57"/>
                <a:gd name="T14" fmla="*/ 56 w 56"/>
                <a:gd name="T15" fmla="*/ 44 h 57"/>
                <a:gd name="T16" fmla="*/ 48 w 56"/>
                <a:gd name="T1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7">
                  <a:moveTo>
                    <a:pt x="48" y="31"/>
                  </a:moveTo>
                  <a:cubicBezTo>
                    <a:pt x="46" y="25"/>
                    <a:pt x="46" y="0"/>
                    <a:pt x="4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25"/>
                    <a:pt x="12" y="31"/>
                  </a:cubicBezTo>
                  <a:cubicBezTo>
                    <a:pt x="10" y="38"/>
                    <a:pt x="0" y="46"/>
                    <a:pt x="0" y="4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1" y="38"/>
                    <a:pt x="48" y="3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6B9D797D-D4D3-404F-9F67-E4384C460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862263"/>
              <a:ext cx="249238" cy="244475"/>
            </a:xfrm>
            <a:custGeom>
              <a:avLst/>
              <a:gdLst>
                <a:gd name="T0" fmla="*/ 49 w 49"/>
                <a:gd name="T1" fmla="*/ 12 h 48"/>
                <a:gd name="T2" fmla="*/ 49 w 49"/>
                <a:gd name="T3" fmla="*/ 0 h 48"/>
                <a:gd name="T4" fmla="*/ 33 w 49"/>
                <a:gd name="T5" fmla="*/ 0 h 48"/>
                <a:gd name="T6" fmla="*/ 17 w 49"/>
                <a:gd name="T7" fmla="*/ 0 h 48"/>
                <a:gd name="T8" fmla="*/ 15 w 49"/>
                <a:gd name="T9" fmla="*/ 31 h 48"/>
                <a:gd name="T10" fmla="*/ 0 w 49"/>
                <a:gd name="T11" fmla="*/ 48 h 48"/>
                <a:gd name="T12" fmla="*/ 49 w 49"/>
                <a:gd name="T13" fmla="*/ 12 h 48"/>
                <a:gd name="T14" fmla="*/ 49 w 49"/>
                <a:gd name="T1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8">
                  <a:moveTo>
                    <a:pt x="49" y="12"/>
                  </a:moveTo>
                  <a:cubicBezTo>
                    <a:pt x="49" y="6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25"/>
                    <a:pt x="15" y="31"/>
                  </a:cubicBezTo>
                  <a:cubicBezTo>
                    <a:pt x="13" y="38"/>
                    <a:pt x="0" y="48"/>
                    <a:pt x="0" y="4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0" name="Freeform 52">
              <a:extLst>
                <a:ext uri="{FF2B5EF4-FFF2-40B4-BE49-F238E27FC236}">
                  <a16:creationId xmlns:a16="http://schemas.microsoft.com/office/drawing/2014/main" id="{D2C0986C-8878-4DCE-A7F6-93877694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6" y="2536825"/>
              <a:ext cx="376238" cy="463550"/>
            </a:xfrm>
            <a:custGeom>
              <a:avLst/>
              <a:gdLst>
                <a:gd name="T0" fmla="*/ 67 w 74"/>
                <a:gd name="T1" fmla="*/ 54 h 91"/>
                <a:gd name="T2" fmla="*/ 22 w 74"/>
                <a:gd name="T3" fmla="*/ 87 h 91"/>
                <a:gd name="T4" fmla="*/ 5 w 74"/>
                <a:gd name="T5" fmla="*/ 35 h 91"/>
                <a:gd name="T6" fmla="*/ 46 w 74"/>
                <a:gd name="T7" fmla="*/ 5 h 91"/>
                <a:gd name="T8" fmla="*/ 67 w 74"/>
                <a:gd name="T9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91">
                  <a:moveTo>
                    <a:pt x="67" y="54"/>
                  </a:moveTo>
                  <a:cubicBezTo>
                    <a:pt x="60" y="78"/>
                    <a:pt x="34" y="91"/>
                    <a:pt x="22" y="87"/>
                  </a:cubicBezTo>
                  <a:cubicBezTo>
                    <a:pt x="10" y="84"/>
                    <a:pt x="0" y="59"/>
                    <a:pt x="5" y="35"/>
                  </a:cubicBezTo>
                  <a:cubicBezTo>
                    <a:pt x="10" y="11"/>
                    <a:pt x="29" y="0"/>
                    <a:pt x="46" y="5"/>
                  </a:cubicBezTo>
                  <a:cubicBezTo>
                    <a:pt x="64" y="11"/>
                    <a:pt x="74" y="31"/>
                    <a:pt x="67" y="54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691BEBE8-592C-4187-A98C-CEB23E5C7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1" y="2492375"/>
              <a:ext cx="309563" cy="406400"/>
            </a:xfrm>
            <a:custGeom>
              <a:avLst/>
              <a:gdLst>
                <a:gd name="T0" fmla="*/ 3 w 61"/>
                <a:gd name="T1" fmla="*/ 28 h 80"/>
                <a:gd name="T2" fmla="*/ 25 w 61"/>
                <a:gd name="T3" fmla="*/ 44 h 80"/>
                <a:gd name="T4" fmla="*/ 40 w 61"/>
                <a:gd name="T5" fmla="*/ 67 h 80"/>
                <a:gd name="T6" fmla="*/ 35 w 61"/>
                <a:gd name="T7" fmla="*/ 80 h 80"/>
                <a:gd name="T8" fmla="*/ 44 w 61"/>
                <a:gd name="T9" fmla="*/ 31 h 80"/>
                <a:gd name="T10" fmla="*/ 0 w 61"/>
                <a:gd name="T11" fmla="*/ 14 h 80"/>
                <a:gd name="T12" fmla="*/ 3 w 61"/>
                <a:gd name="T13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0">
                  <a:moveTo>
                    <a:pt x="3" y="28"/>
                  </a:moveTo>
                  <a:cubicBezTo>
                    <a:pt x="5" y="36"/>
                    <a:pt x="11" y="41"/>
                    <a:pt x="25" y="44"/>
                  </a:cubicBezTo>
                  <a:cubicBezTo>
                    <a:pt x="36" y="46"/>
                    <a:pt x="40" y="62"/>
                    <a:pt x="40" y="67"/>
                  </a:cubicBezTo>
                  <a:cubicBezTo>
                    <a:pt x="39" y="70"/>
                    <a:pt x="35" y="80"/>
                    <a:pt x="35" y="80"/>
                  </a:cubicBezTo>
                  <a:cubicBezTo>
                    <a:pt x="35" y="80"/>
                    <a:pt x="61" y="61"/>
                    <a:pt x="44" y="31"/>
                  </a:cubicBezTo>
                  <a:cubicBezTo>
                    <a:pt x="28" y="0"/>
                    <a:pt x="1" y="12"/>
                    <a:pt x="0" y="14"/>
                  </a:cubicBezTo>
                  <a:cubicBezTo>
                    <a:pt x="0" y="17"/>
                    <a:pt x="2" y="25"/>
                    <a:pt x="3" y="28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53B1A143-13D5-413E-854D-F908E41D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2552700"/>
              <a:ext cx="187325" cy="147638"/>
            </a:xfrm>
            <a:custGeom>
              <a:avLst/>
              <a:gdLst>
                <a:gd name="T0" fmla="*/ 29 w 37"/>
                <a:gd name="T1" fmla="*/ 12 h 29"/>
                <a:gd name="T2" fmla="*/ 18 w 37"/>
                <a:gd name="T3" fmla="*/ 23 h 29"/>
                <a:gd name="T4" fmla="*/ 0 w 37"/>
                <a:gd name="T5" fmla="*/ 29 h 29"/>
                <a:gd name="T6" fmla="*/ 19 w 37"/>
                <a:gd name="T7" fmla="*/ 2 h 29"/>
                <a:gd name="T8" fmla="*/ 29 w 37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29" y="12"/>
                  </a:moveTo>
                  <a:cubicBezTo>
                    <a:pt x="29" y="12"/>
                    <a:pt x="27" y="22"/>
                    <a:pt x="18" y="23"/>
                  </a:cubicBezTo>
                  <a:cubicBezTo>
                    <a:pt x="9" y="23"/>
                    <a:pt x="0" y="29"/>
                    <a:pt x="0" y="29"/>
                  </a:cubicBezTo>
                  <a:cubicBezTo>
                    <a:pt x="0" y="29"/>
                    <a:pt x="2" y="5"/>
                    <a:pt x="19" y="2"/>
                  </a:cubicBezTo>
                  <a:cubicBezTo>
                    <a:pt x="37" y="0"/>
                    <a:pt x="29" y="12"/>
                    <a:pt x="29" y="12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3" name="Freeform 55">
              <a:extLst>
                <a:ext uri="{FF2B5EF4-FFF2-40B4-BE49-F238E27FC236}">
                  <a16:creationId xmlns:a16="http://schemas.microsoft.com/office/drawing/2014/main" id="{179F0055-B950-4B49-A4EA-CCBFFD04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1" y="3279775"/>
              <a:ext cx="585788" cy="773113"/>
            </a:xfrm>
            <a:custGeom>
              <a:avLst/>
              <a:gdLst>
                <a:gd name="T0" fmla="*/ 84 w 115"/>
                <a:gd name="T1" fmla="*/ 50 h 152"/>
                <a:gd name="T2" fmla="*/ 40 w 115"/>
                <a:gd name="T3" fmla="*/ 47 h 152"/>
                <a:gd name="T4" fmla="*/ 6 w 115"/>
                <a:gd name="T5" fmla="*/ 26 h 152"/>
                <a:gd name="T6" fmla="*/ 6 w 115"/>
                <a:gd name="T7" fmla="*/ 0 h 152"/>
                <a:gd name="T8" fmla="*/ 14 w 115"/>
                <a:gd name="T9" fmla="*/ 44 h 152"/>
                <a:gd name="T10" fmla="*/ 22 w 115"/>
                <a:gd name="T11" fmla="*/ 112 h 152"/>
                <a:gd name="T12" fmla="*/ 15 w 115"/>
                <a:gd name="T13" fmla="*/ 150 h 152"/>
                <a:gd name="T14" fmla="*/ 48 w 115"/>
                <a:gd name="T15" fmla="*/ 152 h 152"/>
                <a:gd name="T16" fmla="*/ 44 w 115"/>
                <a:gd name="T17" fmla="*/ 130 h 152"/>
                <a:gd name="T18" fmla="*/ 109 w 115"/>
                <a:gd name="T19" fmla="*/ 109 h 152"/>
                <a:gd name="T20" fmla="*/ 89 w 115"/>
                <a:gd name="T21" fmla="*/ 61 h 152"/>
                <a:gd name="T22" fmla="*/ 84 w 115"/>
                <a:gd name="T23" fmla="*/ 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52">
                  <a:moveTo>
                    <a:pt x="84" y="50"/>
                  </a:moveTo>
                  <a:cubicBezTo>
                    <a:pt x="79" y="47"/>
                    <a:pt x="67" y="48"/>
                    <a:pt x="40" y="47"/>
                  </a:cubicBezTo>
                  <a:cubicBezTo>
                    <a:pt x="13" y="45"/>
                    <a:pt x="10" y="32"/>
                    <a:pt x="6" y="26"/>
                  </a:cubicBezTo>
                  <a:cubicBezTo>
                    <a:pt x="2" y="20"/>
                    <a:pt x="5" y="1"/>
                    <a:pt x="6" y="0"/>
                  </a:cubicBezTo>
                  <a:cubicBezTo>
                    <a:pt x="1" y="16"/>
                    <a:pt x="0" y="32"/>
                    <a:pt x="14" y="44"/>
                  </a:cubicBezTo>
                  <a:cubicBezTo>
                    <a:pt x="19" y="48"/>
                    <a:pt x="22" y="92"/>
                    <a:pt x="22" y="112"/>
                  </a:cubicBezTo>
                  <a:cubicBezTo>
                    <a:pt x="22" y="120"/>
                    <a:pt x="21" y="134"/>
                    <a:pt x="15" y="150"/>
                  </a:cubicBezTo>
                  <a:cubicBezTo>
                    <a:pt x="27" y="150"/>
                    <a:pt x="37" y="151"/>
                    <a:pt x="48" y="152"/>
                  </a:cubicBezTo>
                  <a:cubicBezTo>
                    <a:pt x="48" y="152"/>
                    <a:pt x="44" y="138"/>
                    <a:pt x="44" y="130"/>
                  </a:cubicBezTo>
                  <a:cubicBezTo>
                    <a:pt x="44" y="101"/>
                    <a:pt x="102" y="121"/>
                    <a:pt x="109" y="109"/>
                  </a:cubicBezTo>
                  <a:cubicBezTo>
                    <a:pt x="115" y="96"/>
                    <a:pt x="86" y="66"/>
                    <a:pt x="89" y="61"/>
                  </a:cubicBezTo>
                  <a:cubicBezTo>
                    <a:pt x="92" y="57"/>
                    <a:pt x="89" y="52"/>
                    <a:pt x="84" y="50"/>
                  </a:cubicBezTo>
                  <a:close/>
                </a:path>
              </a:pathLst>
            </a:custGeom>
            <a:solidFill>
              <a:srgbClr val="BC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4" name="Freeform 56">
              <a:extLst>
                <a:ext uri="{FF2B5EF4-FFF2-40B4-BE49-F238E27FC236}">
                  <a16:creationId xmlns:a16="http://schemas.microsoft.com/office/drawing/2014/main" id="{DAFD7CB3-62DF-4900-BF10-1D4E26A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1" y="3106738"/>
              <a:ext cx="76200" cy="46038"/>
            </a:xfrm>
            <a:custGeom>
              <a:avLst/>
              <a:gdLst>
                <a:gd name="T0" fmla="*/ 39 w 48"/>
                <a:gd name="T1" fmla="*/ 0 h 29"/>
                <a:gd name="T2" fmla="*/ 48 w 48"/>
                <a:gd name="T3" fmla="*/ 29 h 29"/>
                <a:gd name="T4" fmla="*/ 0 w 48"/>
                <a:gd name="T5" fmla="*/ 7 h 29"/>
                <a:gd name="T6" fmla="*/ 39 w 48"/>
                <a:gd name="T7" fmla="*/ 0 h 29"/>
                <a:gd name="T8" fmla="*/ 39 w 4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">
                  <a:moveTo>
                    <a:pt x="39" y="0"/>
                  </a:moveTo>
                  <a:lnTo>
                    <a:pt x="48" y="29"/>
                  </a:lnTo>
                  <a:lnTo>
                    <a:pt x="0" y="7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C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E7EBBFBD-8505-4468-978B-B989D453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3106738"/>
              <a:ext cx="61913" cy="46038"/>
            </a:xfrm>
            <a:custGeom>
              <a:avLst/>
              <a:gdLst>
                <a:gd name="T0" fmla="*/ 0 w 39"/>
                <a:gd name="T1" fmla="*/ 29 h 29"/>
                <a:gd name="T2" fmla="*/ 10 w 39"/>
                <a:gd name="T3" fmla="*/ 0 h 29"/>
                <a:gd name="T4" fmla="*/ 39 w 39"/>
                <a:gd name="T5" fmla="*/ 13 h 29"/>
                <a:gd name="T6" fmla="*/ 0 w 39"/>
                <a:gd name="T7" fmla="*/ 29 h 29"/>
                <a:gd name="T8" fmla="*/ 0 w 3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0" y="29"/>
                  </a:moveTo>
                  <a:lnTo>
                    <a:pt x="10" y="0"/>
                  </a:lnTo>
                  <a:lnTo>
                    <a:pt x="39" y="13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C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6" name="Freeform 58">
              <a:extLst>
                <a:ext uri="{FF2B5EF4-FFF2-40B4-BE49-F238E27FC236}">
                  <a16:creationId xmlns:a16="http://schemas.microsoft.com/office/drawing/2014/main" id="{A4E9AF51-F94C-4398-9BA0-B5B4281C4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4043363"/>
              <a:ext cx="706438" cy="960438"/>
            </a:xfrm>
            <a:custGeom>
              <a:avLst/>
              <a:gdLst>
                <a:gd name="T0" fmla="*/ 12 w 139"/>
                <a:gd name="T1" fmla="*/ 0 h 189"/>
                <a:gd name="T2" fmla="*/ 1 w 139"/>
                <a:gd name="T3" fmla="*/ 40 h 189"/>
                <a:gd name="T4" fmla="*/ 18 w 139"/>
                <a:gd name="T5" fmla="*/ 186 h 189"/>
                <a:gd name="T6" fmla="*/ 70 w 139"/>
                <a:gd name="T7" fmla="*/ 189 h 189"/>
                <a:gd name="T8" fmla="*/ 139 w 139"/>
                <a:gd name="T9" fmla="*/ 184 h 189"/>
                <a:gd name="T10" fmla="*/ 134 w 139"/>
                <a:gd name="T11" fmla="*/ 41 h 189"/>
                <a:gd name="T12" fmla="*/ 122 w 139"/>
                <a:gd name="T13" fmla="*/ 0 h 189"/>
                <a:gd name="T14" fmla="*/ 59 w 139"/>
                <a:gd name="T15" fmla="*/ 3 h 189"/>
                <a:gd name="T16" fmla="*/ 12 w 139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9">
                  <a:moveTo>
                    <a:pt x="12" y="0"/>
                  </a:moveTo>
                  <a:cubicBezTo>
                    <a:pt x="12" y="0"/>
                    <a:pt x="3" y="14"/>
                    <a:pt x="1" y="40"/>
                  </a:cubicBezTo>
                  <a:cubicBezTo>
                    <a:pt x="0" y="66"/>
                    <a:pt x="18" y="186"/>
                    <a:pt x="18" y="186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84"/>
                    <a:pt x="137" y="74"/>
                    <a:pt x="134" y="41"/>
                  </a:cubicBezTo>
                  <a:cubicBezTo>
                    <a:pt x="131" y="9"/>
                    <a:pt x="122" y="0"/>
                    <a:pt x="122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576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7" name="Freeform 59">
              <a:extLst>
                <a:ext uri="{FF2B5EF4-FFF2-40B4-BE49-F238E27FC236}">
                  <a16:creationId xmlns:a16="http://schemas.microsoft.com/office/drawing/2014/main" id="{6C5F43DB-7D29-49DE-986D-77F2DEEB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6" y="3035300"/>
              <a:ext cx="188913" cy="147638"/>
            </a:xfrm>
            <a:custGeom>
              <a:avLst/>
              <a:gdLst>
                <a:gd name="T0" fmla="*/ 0 w 119"/>
                <a:gd name="T1" fmla="*/ 45 h 93"/>
                <a:gd name="T2" fmla="*/ 29 w 119"/>
                <a:gd name="T3" fmla="*/ 93 h 93"/>
                <a:gd name="T4" fmla="*/ 119 w 119"/>
                <a:gd name="T5" fmla="*/ 45 h 93"/>
                <a:gd name="T6" fmla="*/ 87 w 119"/>
                <a:gd name="T7" fmla="*/ 0 h 93"/>
                <a:gd name="T8" fmla="*/ 0 w 119"/>
                <a:gd name="T9" fmla="*/ 45 h 93"/>
                <a:gd name="T10" fmla="*/ 0 w 119"/>
                <a:gd name="T11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93">
                  <a:moveTo>
                    <a:pt x="0" y="45"/>
                  </a:moveTo>
                  <a:lnTo>
                    <a:pt x="29" y="93"/>
                  </a:lnTo>
                  <a:lnTo>
                    <a:pt x="119" y="45"/>
                  </a:lnTo>
                  <a:lnTo>
                    <a:pt x="87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1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8" name="Freeform 60">
              <a:extLst>
                <a:ext uri="{FF2B5EF4-FFF2-40B4-BE49-F238E27FC236}">
                  <a16:creationId xmlns:a16="http://schemas.microsoft.com/office/drawing/2014/main" id="{4C7C7B27-F5BB-4EFD-A75A-BEC7AB18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1" y="3046413"/>
              <a:ext cx="138113" cy="127000"/>
            </a:xfrm>
            <a:custGeom>
              <a:avLst/>
              <a:gdLst>
                <a:gd name="T0" fmla="*/ 0 w 87"/>
                <a:gd name="T1" fmla="*/ 38 h 80"/>
                <a:gd name="T2" fmla="*/ 39 w 87"/>
                <a:gd name="T3" fmla="*/ 0 h 80"/>
                <a:gd name="T4" fmla="*/ 87 w 87"/>
                <a:gd name="T5" fmla="*/ 38 h 80"/>
                <a:gd name="T6" fmla="*/ 51 w 87"/>
                <a:gd name="T7" fmla="*/ 80 h 80"/>
                <a:gd name="T8" fmla="*/ 0 w 87"/>
                <a:gd name="T9" fmla="*/ 38 h 80"/>
                <a:gd name="T10" fmla="*/ 0 w 87"/>
                <a:gd name="T11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0">
                  <a:moveTo>
                    <a:pt x="0" y="38"/>
                  </a:moveTo>
                  <a:lnTo>
                    <a:pt x="39" y="0"/>
                  </a:lnTo>
                  <a:lnTo>
                    <a:pt x="87" y="38"/>
                  </a:lnTo>
                  <a:lnTo>
                    <a:pt x="51" y="8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1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89" name="Freeform 61">
              <a:extLst>
                <a:ext uri="{FF2B5EF4-FFF2-40B4-BE49-F238E27FC236}">
                  <a16:creationId xmlns:a16="http://schemas.microsoft.com/office/drawing/2014/main" id="{A8C03EA3-2320-45C6-878B-55B4E00F7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4043363"/>
              <a:ext cx="411163" cy="960438"/>
            </a:xfrm>
            <a:custGeom>
              <a:avLst/>
              <a:gdLst>
                <a:gd name="T0" fmla="*/ 57 w 81"/>
                <a:gd name="T1" fmla="*/ 111 h 189"/>
                <a:gd name="T2" fmla="*/ 49 w 81"/>
                <a:gd name="T3" fmla="*/ 154 h 189"/>
                <a:gd name="T4" fmla="*/ 29 w 81"/>
                <a:gd name="T5" fmla="*/ 149 h 189"/>
                <a:gd name="T6" fmla="*/ 21 w 81"/>
                <a:gd name="T7" fmla="*/ 27 h 189"/>
                <a:gd name="T8" fmla="*/ 45 w 81"/>
                <a:gd name="T9" fmla="*/ 2 h 189"/>
                <a:gd name="T10" fmla="*/ 43 w 81"/>
                <a:gd name="T11" fmla="*/ 2 h 189"/>
                <a:gd name="T12" fmla="*/ 12 w 81"/>
                <a:gd name="T13" fmla="*/ 0 h 189"/>
                <a:gd name="T14" fmla="*/ 1 w 81"/>
                <a:gd name="T15" fmla="*/ 40 h 189"/>
                <a:gd name="T16" fmla="*/ 18 w 81"/>
                <a:gd name="T17" fmla="*/ 186 h 189"/>
                <a:gd name="T18" fmla="*/ 70 w 81"/>
                <a:gd name="T19" fmla="*/ 189 h 189"/>
                <a:gd name="T20" fmla="*/ 81 w 81"/>
                <a:gd name="T21" fmla="*/ 189 h 189"/>
                <a:gd name="T22" fmla="*/ 67 w 81"/>
                <a:gd name="T23" fmla="*/ 175 h 189"/>
                <a:gd name="T24" fmla="*/ 57 w 81"/>
                <a:gd name="T25" fmla="*/ 1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89">
                  <a:moveTo>
                    <a:pt x="57" y="111"/>
                  </a:moveTo>
                  <a:cubicBezTo>
                    <a:pt x="53" y="115"/>
                    <a:pt x="54" y="148"/>
                    <a:pt x="49" y="154"/>
                  </a:cubicBezTo>
                  <a:cubicBezTo>
                    <a:pt x="43" y="161"/>
                    <a:pt x="34" y="160"/>
                    <a:pt x="29" y="149"/>
                  </a:cubicBezTo>
                  <a:cubicBezTo>
                    <a:pt x="24" y="137"/>
                    <a:pt x="10" y="56"/>
                    <a:pt x="21" y="27"/>
                  </a:cubicBezTo>
                  <a:cubicBezTo>
                    <a:pt x="29" y="7"/>
                    <a:pt x="45" y="2"/>
                    <a:pt x="45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3" y="14"/>
                    <a:pt x="1" y="40"/>
                  </a:cubicBezTo>
                  <a:cubicBezTo>
                    <a:pt x="0" y="66"/>
                    <a:pt x="18" y="186"/>
                    <a:pt x="18" y="186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69" y="186"/>
                    <a:pt x="67" y="175"/>
                  </a:cubicBezTo>
                  <a:cubicBezTo>
                    <a:pt x="63" y="152"/>
                    <a:pt x="60" y="107"/>
                    <a:pt x="57" y="111"/>
                  </a:cubicBezTo>
                </a:path>
              </a:pathLst>
            </a:custGeom>
            <a:solidFill>
              <a:srgbClr val="F254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0" name="Freeform 62">
              <a:extLst>
                <a:ext uri="{FF2B5EF4-FFF2-40B4-BE49-F238E27FC236}">
                  <a16:creationId xmlns:a16="http://schemas.microsoft.com/office/drawing/2014/main" id="{F4C34A6D-2E43-496E-85A6-8334CC2E3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3132138"/>
              <a:ext cx="207963" cy="681038"/>
            </a:xfrm>
            <a:custGeom>
              <a:avLst/>
              <a:gdLst>
                <a:gd name="T0" fmla="*/ 26 w 41"/>
                <a:gd name="T1" fmla="*/ 2 h 134"/>
                <a:gd name="T2" fmla="*/ 37 w 41"/>
                <a:gd name="T3" fmla="*/ 63 h 134"/>
                <a:gd name="T4" fmla="*/ 17 w 41"/>
                <a:gd name="T5" fmla="*/ 133 h 134"/>
                <a:gd name="T6" fmla="*/ 1 w 41"/>
                <a:gd name="T7" fmla="*/ 65 h 134"/>
                <a:gd name="T8" fmla="*/ 26 w 41"/>
                <a:gd name="T9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34">
                  <a:moveTo>
                    <a:pt x="26" y="2"/>
                  </a:moveTo>
                  <a:cubicBezTo>
                    <a:pt x="37" y="4"/>
                    <a:pt x="41" y="33"/>
                    <a:pt x="37" y="63"/>
                  </a:cubicBezTo>
                  <a:cubicBezTo>
                    <a:pt x="29" y="116"/>
                    <a:pt x="36" y="134"/>
                    <a:pt x="17" y="133"/>
                  </a:cubicBezTo>
                  <a:cubicBezTo>
                    <a:pt x="0" y="132"/>
                    <a:pt x="2" y="111"/>
                    <a:pt x="1" y="65"/>
                  </a:cubicBezTo>
                  <a:cubicBezTo>
                    <a:pt x="1" y="30"/>
                    <a:pt x="5" y="0"/>
                    <a:pt x="26" y="2"/>
                  </a:cubicBezTo>
                  <a:close/>
                </a:path>
              </a:pathLst>
            </a:custGeom>
            <a:solidFill>
              <a:srgbClr val="D0D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66181F44-C6D2-4865-BBEC-F9CC6884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6" y="3265488"/>
              <a:ext cx="412750" cy="538163"/>
            </a:xfrm>
            <a:custGeom>
              <a:avLst/>
              <a:gdLst>
                <a:gd name="T0" fmla="*/ 260 w 260"/>
                <a:gd name="T1" fmla="*/ 336 h 339"/>
                <a:gd name="T2" fmla="*/ 7 w 260"/>
                <a:gd name="T3" fmla="*/ 339 h 339"/>
                <a:gd name="T4" fmla="*/ 0 w 260"/>
                <a:gd name="T5" fmla="*/ 3 h 339"/>
                <a:gd name="T6" fmla="*/ 254 w 260"/>
                <a:gd name="T7" fmla="*/ 0 h 339"/>
                <a:gd name="T8" fmla="*/ 260 w 260"/>
                <a:gd name="T9" fmla="*/ 336 h 339"/>
                <a:gd name="T10" fmla="*/ 260 w 260"/>
                <a:gd name="T11" fmla="*/ 33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339">
                  <a:moveTo>
                    <a:pt x="260" y="336"/>
                  </a:moveTo>
                  <a:lnTo>
                    <a:pt x="7" y="339"/>
                  </a:lnTo>
                  <a:lnTo>
                    <a:pt x="0" y="3"/>
                  </a:lnTo>
                  <a:lnTo>
                    <a:pt x="254" y="0"/>
                  </a:lnTo>
                  <a:lnTo>
                    <a:pt x="260" y="336"/>
                  </a:lnTo>
                  <a:lnTo>
                    <a:pt x="260" y="336"/>
                  </a:ln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2" name="Freeform 64">
              <a:extLst>
                <a:ext uri="{FF2B5EF4-FFF2-40B4-BE49-F238E27FC236}">
                  <a16:creationId xmlns:a16="http://schemas.microsoft.com/office/drawing/2014/main" id="{3471107F-55E8-4545-B35C-1928B8AB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6" y="3270250"/>
              <a:ext cx="412750" cy="533400"/>
            </a:xfrm>
            <a:custGeom>
              <a:avLst/>
              <a:gdLst>
                <a:gd name="T0" fmla="*/ 13 w 81"/>
                <a:gd name="T1" fmla="*/ 0 h 105"/>
                <a:gd name="T2" fmla="*/ 32 w 81"/>
                <a:gd name="T3" fmla="*/ 53 h 105"/>
                <a:gd name="T4" fmla="*/ 80 w 81"/>
                <a:gd name="T5" fmla="*/ 75 h 105"/>
                <a:gd name="T6" fmla="*/ 81 w 81"/>
                <a:gd name="T7" fmla="*/ 104 h 105"/>
                <a:gd name="T8" fmla="*/ 2 w 81"/>
                <a:gd name="T9" fmla="*/ 105 h 105"/>
                <a:gd name="T10" fmla="*/ 0 w 81"/>
                <a:gd name="T11" fmla="*/ 0 h 105"/>
                <a:gd name="T12" fmla="*/ 13 w 8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05">
                  <a:moveTo>
                    <a:pt x="13" y="0"/>
                  </a:moveTo>
                  <a:cubicBezTo>
                    <a:pt x="13" y="0"/>
                    <a:pt x="18" y="36"/>
                    <a:pt x="32" y="53"/>
                  </a:cubicBezTo>
                  <a:cubicBezTo>
                    <a:pt x="45" y="70"/>
                    <a:pt x="80" y="75"/>
                    <a:pt x="80" y="7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217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3" name="Freeform 65">
              <a:extLst>
                <a:ext uri="{FF2B5EF4-FFF2-40B4-BE49-F238E27FC236}">
                  <a16:creationId xmlns:a16="http://schemas.microsoft.com/office/drawing/2014/main" id="{361D661A-DC79-45A1-90AB-DFC14F72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3270250"/>
              <a:ext cx="468313" cy="498475"/>
            </a:xfrm>
            <a:custGeom>
              <a:avLst/>
              <a:gdLst>
                <a:gd name="T0" fmla="*/ 86 w 92"/>
                <a:gd name="T1" fmla="*/ 84 h 98"/>
                <a:gd name="T2" fmla="*/ 67 w 92"/>
                <a:gd name="T3" fmla="*/ 47 h 98"/>
                <a:gd name="T4" fmla="*/ 6 w 92"/>
                <a:gd name="T5" fmla="*/ 6 h 98"/>
                <a:gd name="T6" fmla="*/ 44 w 92"/>
                <a:gd name="T7" fmla="*/ 65 h 98"/>
                <a:gd name="T8" fmla="*/ 86 w 92"/>
                <a:gd name="T9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8">
                  <a:moveTo>
                    <a:pt x="86" y="84"/>
                  </a:moveTo>
                  <a:cubicBezTo>
                    <a:pt x="92" y="78"/>
                    <a:pt x="87" y="64"/>
                    <a:pt x="67" y="47"/>
                  </a:cubicBezTo>
                  <a:cubicBezTo>
                    <a:pt x="44" y="28"/>
                    <a:pt x="11" y="0"/>
                    <a:pt x="6" y="6"/>
                  </a:cubicBezTo>
                  <a:cubicBezTo>
                    <a:pt x="0" y="14"/>
                    <a:pt x="26" y="40"/>
                    <a:pt x="44" y="65"/>
                  </a:cubicBezTo>
                  <a:cubicBezTo>
                    <a:pt x="63" y="90"/>
                    <a:pt x="75" y="98"/>
                    <a:pt x="86" y="84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20536161-F583-480B-B510-3A076786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176" y="3519488"/>
              <a:ext cx="565150" cy="330200"/>
            </a:xfrm>
            <a:custGeom>
              <a:avLst/>
              <a:gdLst>
                <a:gd name="T0" fmla="*/ 109 w 111"/>
                <a:gd name="T1" fmla="*/ 48 h 65"/>
                <a:gd name="T2" fmla="*/ 71 w 111"/>
                <a:gd name="T3" fmla="*/ 19 h 65"/>
                <a:gd name="T4" fmla="*/ 2 w 111"/>
                <a:gd name="T5" fmla="*/ 7 h 65"/>
                <a:gd name="T6" fmla="*/ 59 w 111"/>
                <a:gd name="T7" fmla="*/ 44 h 65"/>
                <a:gd name="T8" fmla="*/ 109 w 111"/>
                <a:gd name="T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5">
                  <a:moveTo>
                    <a:pt x="109" y="48"/>
                  </a:moveTo>
                  <a:cubicBezTo>
                    <a:pt x="111" y="40"/>
                    <a:pt x="96" y="26"/>
                    <a:pt x="71" y="19"/>
                  </a:cubicBezTo>
                  <a:cubicBezTo>
                    <a:pt x="44" y="12"/>
                    <a:pt x="4" y="0"/>
                    <a:pt x="2" y="7"/>
                  </a:cubicBezTo>
                  <a:cubicBezTo>
                    <a:pt x="0" y="17"/>
                    <a:pt x="34" y="30"/>
                    <a:pt x="59" y="44"/>
                  </a:cubicBezTo>
                  <a:cubicBezTo>
                    <a:pt x="85" y="59"/>
                    <a:pt x="105" y="65"/>
                    <a:pt x="109" y="48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5" name="Freeform 67">
              <a:extLst>
                <a:ext uri="{FF2B5EF4-FFF2-40B4-BE49-F238E27FC236}">
                  <a16:creationId xmlns:a16="http://schemas.microsoft.com/office/drawing/2014/main" id="{A088B69A-679D-4955-A3BE-B843A10AA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3" y="3549650"/>
              <a:ext cx="82550" cy="46038"/>
            </a:xfrm>
            <a:custGeom>
              <a:avLst/>
              <a:gdLst>
                <a:gd name="T0" fmla="*/ 0 w 16"/>
                <a:gd name="T1" fmla="*/ 3 h 9"/>
                <a:gd name="T2" fmla="*/ 0 w 16"/>
                <a:gd name="T3" fmla="*/ 3 h 9"/>
                <a:gd name="T4" fmla="*/ 3 w 16"/>
                <a:gd name="T5" fmla="*/ 1 h 9"/>
                <a:gd name="T6" fmla="*/ 14 w 16"/>
                <a:gd name="T7" fmla="*/ 4 h 9"/>
                <a:gd name="T8" fmla="*/ 15 w 16"/>
                <a:gd name="T9" fmla="*/ 7 h 9"/>
                <a:gd name="T10" fmla="*/ 15 w 16"/>
                <a:gd name="T11" fmla="*/ 7 h 9"/>
                <a:gd name="T12" fmla="*/ 12 w 16"/>
                <a:gd name="T13" fmla="*/ 8 h 9"/>
                <a:gd name="T14" fmla="*/ 2 w 16"/>
                <a:gd name="T15" fmla="*/ 6 h 9"/>
                <a:gd name="T16" fmla="*/ 0 w 16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4" y="9"/>
                    <a:pt x="12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6" name="Freeform 68">
              <a:extLst>
                <a:ext uri="{FF2B5EF4-FFF2-40B4-BE49-F238E27FC236}">
                  <a16:creationId xmlns:a16="http://schemas.microsoft.com/office/drawing/2014/main" id="{6EF15B66-54F2-4396-B9F9-851705AA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6" y="3529013"/>
              <a:ext cx="77788" cy="41275"/>
            </a:xfrm>
            <a:custGeom>
              <a:avLst/>
              <a:gdLst>
                <a:gd name="T0" fmla="*/ 0 w 15"/>
                <a:gd name="T1" fmla="*/ 2 h 8"/>
                <a:gd name="T2" fmla="*/ 0 w 15"/>
                <a:gd name="T3" fmla="*/ 2 h 8"/>
                <a:gd name="T4" fmla="*/ 3 w 15"/>
                <a:gd name="T5" fmla="*/ 0 h 8"/>
                <a:gd name="T6" fmla="*/ 13 w 15"/>
                <a:gd name="T7" fmla="*/ 3 h 8"/>
                <a:gd name="T8" fmla="*/ 15 w 15"/>
                <a:gd name="T9" fmla="*/ 6 h 8"/>
                <a:gd name="T10" fmla="*/ 15 w 15"/>
                <a:gd name="T11" fmla="*/ 6 h 8"/>
                <a:gd name="T12" fmla="*/ 12 w 15"/>
                <a:gd name="T13" fmla="*/ 8 h 8"/>
                <a:gd name="T14" fmla="*/ 2 w 15"/>
                <a:gd name="T15" fmla="*/ 5 h 8"/>
                <a:gd name="T16" fmla="*/ 0 w 1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5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3" y="8"/>
                    <a:pt x="1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7" name="Freeform 69">
              <a:extLst>
                <a:ext uri="{FF2B5EF4-FFF2-40B4-BE49-F238E27FC236}">
                  <a16:creationId xmlns:a16="http://schemas.microsoft.com/office/drawing/2014/main" id="{1F4E64E1-EEAB-4AE4-B55C-3B2E01B19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508375"/>
              <a:ext cx="76200" cy="41275"/>
            </a:xfrm>
            <a:custGeom>
              <a:avLst/>
              <a:gdLst>
                <a:gd name="T0" fmla="*/ 0 w 15"/>
                <a:gd name="T1" fmla="*/ 2 h 8"/>
                <a:gd name="T2" fmla="*/ 0 w 15"/>
                <a:gd name="T3" fmla="*/ 2 h 8"/>
                <a:gd name="T4" fmla="*/ 3 w 15"/>
                <a:gd name="T5" fmla="*/ 0 h 8"/>
                <a:gd name="T6" fmla="*/ 13 w 15"/>
                <a:gd name="T7" fmla="*/ 3 h 8"/>
                <a:gd name="T8" fmla="*/ 15 w 15"/>
                <a:gd name="T9" fmla="*/ 6 h 8"/>
                <a:gd name="T10" fmla="*/ 15 w 15"/>
                <a:gd name="T11" fmla="*/ 6 h 8"/>
                <a:gd name="T12" fmla="*/ 12 w 15"/>
                <a:gd name="T13" fmla="*/ 7 h 8"/>
                <a:gd name="T14" fmla="*/ 2 w 15"/>
                <a:gd name="T15" fmla="*/ 5 h 8"/>
                <a:gd name="T16" fmla="*/ 0 w 1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3" y="8"/>
                    <a:pt x="12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8" name="Freeform 70">
              <a:extLst>
                <a:ext uri="{FF2B5EF4-FFF2-40B4-BE49-F238E27FC236}">
                  <a16:creationId xmlns:a16="http://schemas.microsoft.com/office/drawing/2014/main" id="{EBE7E523-327E-4087-826B-40FADC8D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38" y="3482975"/>
              <a:ext cx="80963" cy="46038"/>
            </a:xfrm>
            <a:custGeom>
              <a:avLst/>
              <a:gdLst>
                <a:gd name="T0" fmla="*/ 1 w 16"/>
                <a:gd name="T1" fmla="*/ 2 h 9"/>
                <a:gd name="T2" fmla="*/ 1 w 16"/>
                <a:gd name="T3" fmla="*/ 2 h 9"/>
                <a:gd name="T4" fmla="*/ 4 w 16"/>
                <a:gd name="T5" fmla="*/ 1 h 9"/>
                <a:gd name="T6" fmla="*/ 14 w 16"/>
                <a:gd name="T7" fmla="*/ 3 h 9"/>
                <a:gd name="T8" fmla="*/ 16 w 16"/>
                <a:gd name="T9" fmla="*/ 7 h 9"/>
                <a:gd name="T10" fmla="*/ 16 w 16"/>
                <a:gd name="T11" fmla="*/ 7 h 9"/>
                <a:gd name="T12" fmla="*/ 13 w 16"/>
                <a:gd name="T13" fmla="*/ 8 h 9"/>
                <a:gd name="T14" fmla="*/ 2 w 16"/>
                <a:gd name="T15" fmla="*/ 5 h 9"/>
                <a:gd name="T16" fmla="*/ 1 w 16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6" y="5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4" y="9"/>
                    <a:pt x="13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99" name="Freeform 71">
              <a:extLst>
                <a:ext uri="{FF2B5EF4-FFF2-40B4-BE49-F238E27FC236}">
                  <a16:creationId xmlns:a16="http://schemas.microsoft.com/office/drawing/2014/main" id="{8AB954EB-B3D4-45A0-A2DF-27B916C89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3487738"/>
              <a:ext cx="177800" cy="133350"/>
            </a:xfrm>
            <a:custGeom>
              <a:avLst/>
              <a:gdLst>
                <a:gd name="T0" fmla="*/ 35 w 35"/>
                <a:gd name="T1" fmla="*/ 13 h 26"/>
                <a:gd name="T2" fmla="*/ 20 w 35"/>
                <a:gd name="T3" fmla="*/ 2 h 26"/>
                <a:gd name="T4" fmla="*/ 4 w 35"/>
                <a:gd name="T5" fmla="*/ 0 h 26"/>
                <a:gd name="T6" fmla="*/ 5 w 35"/>
                <a:gd name="T7" fmla="*/ 8 h 26"/>
                <a:gd name="T8" fmla="*/ 0 w 35"/>
                <a:gd name="T9" fmla="*/ 18 h 26"/>
                <a:gd name="T10" fmla="*/ 15 w 35"/>
                <a:gd name="T11" fmla="*/ 23 h 26"/>
                <a:gd name="T12" fmla="*/ 27 w 35"/>
                <a:gd name="T13" fmla="*/ 26 h 26"/>
                <a:gd name="T14" fmla="*/ 35 w 35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35" y="13"/>
                  </a:moveTo>
                  <a:cubicBezTo>
                    <a:pt x="35" y="13"/>
                    <a:pt x="23" y="3"/>
                    <a:pt x="20" y="2"/>
                  </a:cubicBezTo>
                  <a:cubicBezTo>
                    <a:pt x="17" y="1"/>
                    <a:pt x="4" y="0"/>
                    <a:pt x="4" y="0"/>
                  </a:cubicBezTo>
                  <a:cubicBezTo>
                    <a:pt x="4" y="0"/>
                    <a:pt x="6" y="5"/>
                    <a:pt x="5" y="8"/>
                  </a:cubicBezTo>
                  <a:cubicBezTo>
                    <a:pt x="4" y="11"/>
                    <a:pt x="0" y="18"/>
                    <a:pt x="0" y="18"/>
                  </a:cubicBezTo>
                  <a:cubicBezTo>
                    <a:pt x="0" y="18"/>
                    <a:pt x="10" y="22"/>
                    <a:pt x="15" y="23"/>
                  </a:cubicBezTo>
                  <a:cubicBezTo>
                    <a:pt x="23" y="25"/>
                    <a:pt x="27" y="26"/>
                    <a:pt x="27" y="26"/>
                  </a:cubicBezTo>
                  <a:cubicBezTo>
                    <a:pt x="35" y="13"/>
                    <a:pt x="35" y="13"/>
                    <a:pt x="35" y="13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0" name="Freeform 72">
              <a:extLst>
                <a:ext uri="{FF2B5EF4-FFF2-40B4-BE49-F238E27FC236}">
                  <a16:creationId xmlns:a16="http://schemas.microsoft.com/office/drawing/2014/main" id="{0F143AB5-5FC1-4136-912D-F6A0015D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3270250"/>
              <a:ext cx="350838" cy="122238"/>
            </a:xfrm>
            <a:custGeom>
              <a:avLst/>
              <a:gdLst>
                <a:gd name="T0" fmla="*/ 69 w 69"/>
                <a:gd name="T1" fmla="*/ 13 h 24"/>
                <a:gd name="T2" fmla="*/ 54 w 69"/>
                <a:gd name="T3" fmla="*/ 0 h 24"/>
                <a:gd name="T4" fmla="*/ 35 w 69"/>
                <a:gd name="T5" fmla="*/ 10 h 24"/>
                <a:gd name="T6" fmla="*/ 6 w 69"/>
                <a:gd name="T7" fmla="*/ 14 h 24"/>
                <a:gd name="T8" fmla="*/ 3 w 69"/>
                <a:gd name="T9" fmla="*/ 21 h 24"/>
                <a:gd name="T10" fmla="*/ 32 w 69"/>
                <a:gd name="T11" fmla="*/ 22 h 24"/>
                <a:gd name="T12" fmla="*/ 61 w 69"/>
                <a:gd name="T13" fmla="*/ 23 h 24"/>
                <a:gd name="T14" fmla="*/ 69 w 69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4">
                  <a:moveTo>
                    <a:pt x="69" y="13"/>
                  </a:moveTo>
                  <a:cubicBezTo>
                    <a:pt x="69" y="13"/>
                    <a:pt x="63" y="0"/>
                    <a:pt x="54" y="0"/>
                  </a:cubicBezTo>
                  <a:cubicBezTo>
                    <a:pt x="45" y="0"/>
                    <a:pt x="37" y="9"/>
                    <a:pt x="35" y="10"/>
                  </a:cubicBezTo>
                  <a:cubicBezTo>
                    <a:pt x="26" y="16"/>
                    <a:pt x="12" y="12"/>
                    <a:pt x="6" y="14"/>
                  </a:cubicBezTo>
                  <a:cubicBezTo>
                    <a:pt x="0" y="17"/>
                    <a:pt x="1" y="21"/>
                    <a:pt x="3" y="21"/>
                  </a:cubicBezTo>
                  <a:cubicBezTo>
                    <a:pt x="17" y="20"/>
                    <a:pt x="26" y="24"/>
                    <a:pt x="32" y="22"/>
                  </a:cubicBezTo>
                  <a:cubicBezTo>
                    <a:pt x="38" y="21"/>
                    <a:pt x="61" y="23"/>
                    <a:pt x="61" y="23"/>
                  </a:cubicBezTo>
                  <a:cubicBezTo>
                    <a:pt x="69" y="13"/>
                    <a:pt x="69" y="13"/>
                    <a:pt x="69" y="13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1" name="Freeform 73">
              <a:extLst>
                <a:ext uri="{FF2B5EF4-FFF2-40B4-BE49-F238E27FC236}">
                  <a16:creationId xmlns:a16="http://schemas.microsoft.com/office/drawing/2014/main" id="{C57D3E9D-2586-4D0B-932F-A9A90C8A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254375"/>
              <a:ext cx="177800" cy="87313"/>
            </a:xfrm>
            <a:custGeom>
              <a:avLst/>
              <a:gdLst>
                <a:gd name="T0" fmla="*/ 35 w 35"/>
                <a:gd name="T1" fmla="*/ 8 h 17"/>
                <a:gd name="T2" fmla="*/ 22 w 35"/>
                <a:gd name="T3" fmla="*/ 0 h 17"/>
                <a:gd name="T4" fmla="*/ 5 w 35"/>
                <a:gd name="T5" fmla="*/ 6 h 17"/>
                <a:gd name="T6" fmla="*/ 2 w 35"/>
                <a:gd name="T7" fmla="*/ 9 h 17"/>
                <a:gd name="T8" fmla="*/ 12 w 35"/>
                <a:gd name="T9" fmla="*/ 10 h 17"/>
                <a:gd name="T10" fmla="*/ 35 w 35"/>
                <a:gd name="T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5" y="8"/>
                  </a:moveTo>
                  <a:cubicBezTo>
                    <a:pt x="35" y="8"/>
                    <a:pt x="28" y="1"/>
                    <a:pt x="22" y="0"/>
                  </a:cubicBezTo>
                  <a:cubicBezTo>
                    <a:pt x="16" y="0"/>
                    <a:pt x="10" y="6"/>
                    <a:pt x="5" y="6"/>
                  </a:cubicBezTo>
                  <a:cubicBezTo>
                    <a:pt x="0" y="6"/>
                    <a:pt x="2" y="9"/>
                    <a:pt x="2" y="9"/>
                  </a:cubicBezTo>
                  <a:cubicBezTo>
                    <a:pt x="3" y="10"/>
                    <a:pt x="9" y="10"/>
                    <a:pt x="12" y="10"/>
                  </a:cubicBezTo>
                  <a:cubicBezTo>
                    <a:pt x="15" y="10"/>
                    <a:pt x="27" y="17"/>
                    <a:pt x="35" y="8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2A1ED8FB-76FA-4554-925A-202322A9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163" y="3067050"/>
              <a:ext cx="401638" cy="655638"/>
            </a:xfrm>
            <a:custGeom>
              <a:avLst/>
              <a:gdLst>
                <a:gd name="T0" fmla="*/ 16 w 79"/>
                <a:gd name="T1" fmla="*/ 120 h 129"/>
                <a:gd name="T2" fmla="*/ 56 w 79"/>
                <a:gd name="T3" fmla="*/ 78 h 129"/>
                <a:gd name="T4" fmla="*/ 79 w 79"/>
                <a:gd name="T5" fmla="*/ 9 h 129"/>
                <a:gd name="T6" fmla="*/ 61 w 79"/>
                <a:gd name="T7" fmla="*/ 0 h 129"/>
                <a:gd name="T8" fmla="*/ 8 w 79"/>
                <a:gd name="T9" fmla="*/ 85 h 129"/>
                <a:gd name="T10" fmla="*/ 16 w 79"/>
                <a:gd name="T11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29">
                  <a:moveTo>
                    <a:pt x="16" y="120"/>
                  </a:moveTo>
                  <a:cubicBezTo>
                    <a:pt x="32" y="129"/>
                    <a:pt x="49" y="95"/>
                    <a:pt x="56" y="78"/>
                  </a:cubicBezTo>
                  <a:cubicBezTo>
                    <a:pt x="63" y="61"/>
                    <a:pt x="79" y="9"/>
                    <a:pt x="79" y="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30" y="39"/>
                    <a:pt x="8" y="85"/>
                  </a:cubicBezTo>
                  <a:cubicBezTo>
                    <a:pt x="5" y="90"/>
                    <a:pt x="0" y="110"/>
                    <a:pt x="16" y="12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3" name="Freeform 75">
              <a:extLst>
                <a:ext uri="{FF2B5EF4-FFF2-40B4-BE49-F238E27FC236}">
                  <a16:creationId xmlns:a16="http://schemas.microsoft.com/office/drawing/2014/main" id="{B6D31711-8AE5-4473-A68C-ED0E5E93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3" y="6086475"/>
              <a:ext cx="269875" cy="228600"/>
            </a:xfrm>
            <a:custGeom>
              <a:avLst/>
              <a:gdLst>
                <a:gd name="T0" fmla="*/ 41 w 53"/>
                <a:gd name="T1" fmla="*/ 8 h 45"/>
                <a:gd name="T2" fmla="*/ 51 w 53"/>
                <a:gd name="T3" fmla="*/ 34 h 45"/>
                <a:gd name="T4" fmla="*/ 29 w 53"/>
                <a:gd name="T5" fmla="*/ 43 h 45"/>
                <a:gd name="T6" fmla="*/ 5 w 53"/>
                <a:gd name="T7" fmla="*/ 29 h 45"/>
                <a:gd name="T8" fmla="*/ 6 w 53"/>
                <a:gd name="T9" fmla="*/ 0 h 45"/>
                <a:gd name="T10" fmla="*/ 41 w 53"/>
                <a:gd name="T1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5">
                  <a:moveTo>
                    <a:pt x="41" y="8"/>
                  </a:moveTo>
                  <a:cubicBezTo>
                    <a:pt x="41" y="8"/>
                    <a:pt x="53" y="29"/>
                    <a:pt x="51" y="34"/>
                  </a:cubicBezTo>
                  <a:cubicBezTo>
                    <a:pt x="50" y="36"/>
                    <a:pt x="41" y="45"/>
                    <a:pt x="29" y="43"/>
                  </a:cubicBezTo>
                  <a:cubicBezTo>
                    <a:pt x="20" y="41"/>
                    <a:pt x="8" y="30"/>
                    <a:pt x="5" y="29"/>
                  </a:cubicBezTo>
                  <a:cubicBezTo>
                    <a:pt x="0" y="28"/>
                    <a:pt x="6" y="0"/>
                    <a:pt x="6" y="0"/>
                  </a:cubicBezTo>
                  <a:cubicBezTo>
                    <a:pt x="41" y="8"/>
                    <a:pt x="41" y="8"/>
                    <a:pt x="41" y="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4" name="Freeform 76">
              <a:extLst>
                <a:ext uri="{FF2B5EF4-FFF2-40B4-BE49-F238E27FC236}">
                  <a16:creationId xmlns:a16="http://schemas.microsoft.com/office/drawing/2014/main" id="{6405F6AB-56E4-4C6E-A372-CC25175F3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6" y="3097213"/>
              <a:ext cx="622300" cy="579438"/>
            </a:xfrm>
            <a:custGeom>
              <a:avLst/>
              <a:gdLst>
                <a:gd name="T0" fmla="*/ 13 w 122"/>
                <a:gd name="T1" fmla="*/ 12 h 114"/>
                <a:gd name="T2" fmla="*/ 15 w 122"/>
                <a:gd name="T3" fmla="*/ 49 h 114"/>
                <a:gd name="T4" fmla="*/ 100 w 122"/>
                <a:gd name="T5" fmla="*/ 113 h 114"/>
                <a:gd name="T6" fmla="*/ 120 w 122"/>
                <a:gd name="T7" fmla="*/ 89 h 114"/>
                <a:gd name="T8" fmla="*/ 55 w 122"/>
                <a:gd name="T9" fmla="*/ 20 h 114"/>
                <a:gd name="T10" fmla="*/ 13 w 122"/>
                <a:gd name="T11" fmla="*/ 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14">
                  <a:moveTo>
                    <a:pt x="13" y="12"/>
                  </a:moveTo>
                  <a:cubicBezTo>
                    <a:pt x="0" y="23"/>
                    <a:pt x="4" y="37"/>
                    <a:pt x="15" y="49"/>
                  </a:cubicBezTo>
                  <a:cubicBezTo>
                    <a:pt x="26" y="62"/>
                    <a:pt x="95" y="114"/>
                    <a:pt x="100" y="113"/>
                  </a:cubicBezTo>
                  <a:cubicBezTo>
                    <a:pt x="105" y="113"/>
                    <a:pt x="122" y="96"/>
                    <a:pt x="120" y="89"/>
                  </a:cubicBezTo>
                  <a:cubicBezTo>
                    <a:pt x="117" y="82"/>
                    <a:pt x="66" y="28"/>
                    <a:pt x="55" y="20"/>
                  </a:cubicBezTo>
                  <a:cubicBezTo>
                    <a:pt x="44" y="11"/>
                    <a:pt x="29" y="0"/>
                    <a:pt x="13" y="12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5" name="Freeform 77">
              <a:extLst>
                <a:ext uri="{FF2B5EF4-FFF2-40B4-BE49-F238E27FC236}">
                  <a16:creationId xmlns:a16="http://schemas.microsoft.com/office/drawing/2014/main" id="{15751AF6-F1B7-470E-8EDC-8581F2A5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3132138"/>
              <a:ext cx="482600" cy="468313"/>
            </a:xfrm>
            <a:custGeom>
              <a:avLst/>
              <a:gdLst>
                <a:gd name="T0" fmla="*/ 20 w 95"/>
                <a:gd name="T1" fmla="*/ 0 h 92"/>
                <a:gd name="T2" fmla="*/ 60 w 95"/>
                <a:gd name="T3" fmla="*/ 19 h 92"/>
                <a:gd name="T4" fmla="*/ 95 w 95"/>
                <a:gd name="T5" fmla="*/ 55 h 92"/>
                <a:gd name="T6" fmla="*/ 80 w 95"/>
                <a:gd name="T7" fmla="*/ 78 h 92"/>
                <a:gd name="T8" fmla="*/ 54 w 95"/>
                <a:gd name="T9" fmla="*/ 92 h 92"/>
                <a:gd name="T10" fmla="*/ 2 w 95"/>
                <a:gd name="T11" fmla="*/ 29 h 92"/>
                <a:gd name="T12" fmla="*/ 20 w 9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2">
                  <a:moveTo>
                    <a:pt x="20" y="0"/>
                  </a:moveTo>
                  <a:cubicBezTo>
                    <a:pt x="26" y="0"/>
                    <a:pt x="42" y="1"/>
                    <a:pt x="60" y="19"/>
                  </a:cubicBezTo>
                  <a:cubicBezTo>
                    <a:pt x="72" y="32"/>
                    <a:pt x="95" y="55"/>
                    <a:pt x="95" y="55"/>
                  </a:cubicBezTo>
                  <a:cubicBezTo>
                    <a:pt x="95" y="55"/>
                    <a:pt x="91" y="68"/>
                    <a:pt x="80" y="78"/>
                  </a:cubicBezTo>
                  <a:cubicBezTo>
                    <a:pt x="66" y="90"/>
                    <a:pt x="54" y="92"/>
                    <a:pt x="54" y="92"/>
                  </a:cubicBezTo>
                  <a:cubicBezTo>
                    <a:pt x="54" y="92"/>
                    <a:pt x="5" y="43"/>
                    <a:pt x="2" y="29"/>
                  </a:cubicBezTo>
                  <a:cubicBezTo>
                    <a:pt x="0" y="25"/>
                    <a:pt x="2" y="1"/>
                    <a:pt x="20" y="0"/>
                  </a:cubicBez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6" name="Freeform 78">
              <a:extLst>
                <a:ext uri="{FF2B5EF4-FFF2-40B4-BE49-F238E27FC236}">
                  <a16:creationId xmlns:a16="http://schemas.microsoft.com/office/drawing/2014/main" id="{2C8C1A8E-5F7F-4F76-95F2-FF6350943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1" y="2806700"/>
              <a:ext cx="727075" cy="1597025"/>
            </a:xfrm>
            <a:custGeom>
              <a:avLst/>
              <a:gdLst>
                <a:gd name="T0" fmla="*/ 58 w 143"/>
                <a:gd name="T1" fmla="*/ 0 h 314"/>
                <a:gd name="T2" fmla="*/ 53 w 143"/>
                <a:gd name="T3" fmla="*/ 50 h 314"/>
                <a:gd name="T4" fmla="*/ 7 w 143"/>
                <a:gd name="T5" fmla="*/ 77 h 314"/>
                <a:gd name="T6" fmla="*/ 44 w 143"/>
                <a:gd name="T7" fmla="*/ 184 h 314"/>
                <a:gd name="T8" fmla="*/ 35 w 143"/>
                <a:gd name="T9" fmla="*/ 264 h 314"/>
                <a:gd name="T10" fmla="*/ 104 w 143"/>
                <a:gd name="T11" fmla="*/ 314 h 314"/>
                <a:gd name="T12" fmla="*/ 134 w 143"/>
                <a:gd name="T13" fmla="*/ 286 h 314"/>
                <a:gd name="T14" fmla="*/ 134 w 143"/>
                <a:gd name="T15" fmla="*/ 206 h 314"/>
                <a:gd name="T16" fmla="*/ 138 w 143"/>
                <a:gd name="T17" fmla="*/ 137 h 314"/>
                <a:gd name="T18" fmla="*/ 136 w 143"/>
                <a:gd name="T19" fmla="*/ 92 h 314"/>
                <a:gd name="T20" fmla="*/ 133 w 143"/>
                <a:gd name="T21" fmla="*/ 76 h 314"/>
                <a:gd name="T22" fmla="*/ 102 w 143"/>
                <a:gd name="T23" fmla="*/ 59 h 314"/>
                <a:gd name="T24" fmla="*/ 98 w 143"/>
                <a:gd name="T25" fmla="*/ 14 h 314"/>
                <a:gd name="T26" fmla="*/ 58 w 143"/>
                <a:gd name="T2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314">
                  <a:moveTo>
                    <a:pt x="58" y="0"/>
                  </a:moveTo>
                  <a:cubicBezTo>
                    <a:pt x="58" y="0"/>
                    <a:pt x="56" y="48"/>
                    <a:pt x="53" y="50"/>
                  </a:cubicBezTo>
                  <a:cubicBezTo>
                    <a:pt x="45" y="58"/>
                    <a:pt x="13" y="64"/>
                    <a:pt x="7" y="77"/>
                  </a:cubicBezTo>
                  <a:cubicBezTo>
                    <a:pt x="0" y="92"/>
                    <a:pt x="39" y="161"/>
                    <a:pt x="44" y="184"/>
                  </a:cubicBezTo>
                  <a:cubicBezTo>
                    <a:pt x="49" y="207"/>
                    <a:pt x="38" y="242"/>
                    <a:pt x="35" y="264"/>
                  </a:cubicBezTo>
                  <a:cubicBezTo>
                    <a:pt x="31" y="287"/>
                    <a:pt x="102" y="314"/>
                    <a:pt x="104" y="314"/>
                  </a:cubicBezTo>
                  <a:cubicBezTo>
                    <a:pt x="107" y="314"/>
                    <a:pt x="130" y="293"/>
                    <a:pt x="134" y="286"/>
                  </a:cubicBezTo>
                  <a:cubicBezTo>
                    <a:pt x="138" y="278"/>
                    <a:pt x="134" y="221"/>
                    <a:pt x="134" y="206"/>
                  </a:cubicBezTo>
                  <a:cubicBezTo>
                    <a:pt x="134" y="192"/>
                    <a:pt x="138" y="140"/>
                    <a:pt x="138" y="137"/>
                  </a:cubicBezTo>
                  <a:cubicBezTo>
                    <a:pt x="143" y="115"/>
                    <a:pt x="137" y="97"/>
                    <a:pt x="136" y="92"/>
                  </a:cubicBezTo>
                  <a:cubicBezTo>
                    <a:pt x="135" y="87"/>
                    <a:pt x="136" y="80"/>
                    <a:pt x="133" y="76"/>
                  </a:cubicBezTo>
                  <a:cubicBezTo>
                    <a:pt x="129" y="70"/>
                    <a:pt x="102" y="62"/>
                    <a:pt x="102" y="59"/>
                  </a:cubicBezTo>
                  <a:cubicBezTo>
                    <a:pt x="101" y="56"/>
                    <a:pt x="98" y="14"/>
                    <a:pt x="98" y="14"/>
                  </a:cubicBezTo>
                  <a:cubicBezTo>
                    <a:pt x="58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7" name="Freeform 79">
              <a:extLst>
                <a:ext uri="{FF2B5EF4-FFF2-40B4-BE49-F238E27FC236}">
                  <a16:creationId xmlns:a16="http://schemas.microsoft.com/office/drawing/2014/main" id="{6718556E-E1AB-4A80-BB76-C1B531629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8" y="3060700"/>
              <a:ext cx="708025" cy="1022350"/>
            </a:xfrm>
            <a:custGeom>
              <a:avLst/>
              <a:gdLst>
                <a:gd name="T0" fmla="*/ 50 w 139"/>
                <a:gd name="T1" fmla="*/ 0 h 201"/>
                <a:gd name="T2" fmla="*/ 93 w 139"/>
                <a:gd name="T3" fmla="*/ 26 h 201"/>
                <a:gd name="T4" fmla="*/ 99 w 139"/>
                <a:gd name="T5" fmla="*/ 9 h 201"/>
                <a:gd name="T6" fmla="*/ 130 w 139"/>
                <a:gd name="T7" fmla="*/ 24 h 201"/>
                <a:gd name="T8" fmla="*/ 137 w 139"/>
                <a:gd name="T9" fmla="*/ 50 h 201"/>
                <a:gd name="T10" fmla="*/ 137 w 139"/>
                <a:gd name="T11" fmla="*/ 97 h 201"/>
                <a:gd name="T12" fmla="*/ 134 w 139"/>
                <a:gd name="T13" fmla="*/ 143 h 201"/>
                <a:gd name="T14" fmla="*/ 134 w 139"/>
                <a:gd name="T15" fmla="*/ 201 h 201"/>
                <a:gd name="T16" fmla="*/ 94 w 139"/>
                <a:gd name="T17" fmla="*/ 200 h 201"/>
                <a:gd name="T18" fmla="*/ 36 w 139"/>
                <a:gd name="T19" fmla="*/ 193 h 201"/>
                <a:gd name="T20" fmla="*/ 37 w 139"/>
                <a:gd name="T21" fmla="*/ 140 h 201"/>
                <a:gd name="T22" fmla="*/ 1 w 139"/>
                <a:gd name="T23" fmla="*/ 40 h 201"/>
                <a:gd name="T24" fmla="*/ 14 w 139"/>
                <a:gd name="T25" fmla="*/ 17 h 201"/>
                <a:gd name="T26" fmla="*/ 50 w 139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201">
                  <a:moveTo>
                    <a:pt x="50" y="0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127" y="18"/>
                    <a:pt x="130" y="24"/>
                  </a:cubicBezTo>
                  <a:cubicBezTo>
                    <a:pt x="134" y="30"/>
                    <a:pt x="136" y="46"/>
                    <a:pt x="137" y="50"/>
                  </a:cubicBezTo>
                  <a:cubicBezTo>
                    <a:pt x="138" y="55"/>
                    <a:pt x="139" y="78"/>
                    <a:pt x="137" y="97"/>
                  </a:cubicBezTo>
                  <a:cubicBezTo>
                    <a:pt x="136" y="109"/>
                    <a:pt x="136" y="124"/>
                    <a:pt x="134" y="143"/>
                  </a:cubicBezTo>
                  <a:cubicBezTo>
                    <a:pt x="133" y="159"/>
                    <a:pt x="134" y="201"/>
                    <a:pt x="134" y="201"/>
                  </a:cubicBezTo>
                  <a:cubicBezTo>
                    <a:pt x="134" y="201"/>
                    <a:pt x="118" y="201"/>
                    <a:pt x="94" y="200"/>
                  </a:cubicBezTo>
                  <a:cubicBezTo>
                    <a:pt x="66" y="199"/>
                    <a:pt x="37" y="194"/>
                    <a:pt x="36" y="193"/>
                  </a:cubicBezTo>
                  <a:cubicBezTo>
                    <a:pt x="30" y="189"/>
                    <a:pt x="38" y="145"/>
                    <a:pt x="37" y="140"/>
                  </a:cubicBezTo>
                  <a:cubicBezTo>
                    <a:pt x="36" y="135"/>
                    <a:pt x="1" y="51"/>
                    <a:pt x="1" y="40"/>
                  </a:cubicBezTo>
                  <a:cubicBezTo>
                    <a:pt x="0" y="29"/>
                    <a:pt x="6" y="21"/>
                    <a:pt x="14" y="17"/>
                  </a:cubicBezTo>
                  <a:cubicBezTo>
                    <a:pt x="22" y="13"/>
                    <a:pt x="50" y="0"/>
                    <a:pt x="50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8" name="Freeform 80">
              <a:extLst>
                <a:ext uri="{FF2B5EF4-FFF2-40B4-BE49-F238E27FC236}">
                  <a16:creationId xmlns:a16="http://schemas.microsoft.com/office/drawing/2014/main" id="{7E79CEB6-7E61-46B7-BB62-C6B5FAD4B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1" y="3136900"/>
              <a:ext cx="733425" cy="920750"/>
            </a:xfrm>
            <a:custGeom>
              <a:avLst/>
              <a:gdLst>
                <a:gd name="T0" fmla="*/ 27 w 144"/>
                <a:gd name="T1" fmla="*/ 0 h 181"/>
                <a:gd name="T2" fmla="*/ 27 w 144"/>
                <a:gd name="T3" fmla="*/ 37 h 181"/>
                <a:gd name="T4" fmla="*/ 106 w 144"/>
                <a:gd name="T5" fmla="*/ 63 h 181"/>
                <a:gd name="T6" fmla="*/ 81 w 144"/>
                <a:gd name="T7" fmla="*/ 166 h 181"/>
                <a:gd name="T8" fmla="*/ 76 w 144"/>
                <a:gd name="T9" fmla="*/ 181 h 181"/>
                <a:gd name="T10" fmla="*/ 40 w 144"/>
                <a:gd name="T11" fmla="*/ 177 h 181"/>
                <a:gd name="T12" fmla="*/ 41 w 144"/>
                <a:gd name="T13" fmla="*/ 113 h 181"/>
                <a:gd name="T14" fmla="*/ 10 w 144"/>
                <a:gd name="T15" fmla="*/ 25 h 181"/>
                <a:gd name="T16" fmla="*/ 27 w 144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81">
                  <a:moveTo>
                    <a:pt x="27" y="0"/>
                  </a:moveTo>
                  <a:cubicBezTo>
                    <a:pt x="27" y="0"/>
                    <a:pt x="0" y="15"/>
                    <a:pt x="27" y="37"/>
                  </a:cubicBezTo>
                  <a:cubicBezTo>
                    <a:pt x="39" y="46"/>
                    <a:pt x="95" y="60"/>
                    <a:pt x="106" y="63"/>
                  </a:cubicBezTo>
                  <a:cubicBezTo>
                    <a:pt x="144" y="75"/>
                    <a:pt x="85" y="160"/>
                    <a:pt x="81" y="166"/>
                  </a:cubicBezTo>
                  <a:cubicBezTo>
                    <a:pt x="76" y="172"/>
                    <a:pt x="76" y="181"/>
                    <a:pt x="76" y="181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28" y="179"/>
                    <a:pt x="46" y="124"/>
                    <a:pt x="41" y="113"/>
                  </a:cubicBezTo>
                  <a:cubicBezTo>
                    <a:pt x="37" y="101"/>
                    <a:pt x="10" y="33"/>
                    <a:pt x="10" y="25"/>
                  </a:cubicBezTo>
                  <a:cubicBezTo>
                    <a:pt x="10" y="5"/>
                    <a:pt x="27" y="0"/>
                    <a:pt x="27" y="0"/>
                  </a:cubicBez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09" name="Freeform 81">
              <a:extLst>
                <a:ext uri="{FF2B5EF4-FFF2-40B4-BE49-F238E27FC236}">
                  <a16:creationId xmlns:a16="http://schemas.microsoft.com/office/drawing/2014/main" id="{AC75ED40-38A1-4434-AF4C-4515DD45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2894013"/>
              <a:ext cx="223838" cy="173038"/>
            </a:xfrm>
            <a:custGeom>
              <a:avLst/>
              <a:gdLst>
                <a:gd name="T0" fmla="*/ 141 w 141"/>
                <a:gd name="T1" fmla="*/ 51 h 109"/>
                <a:gd name="T2" fmla="*/ 3 w 141"/>
                <a:gd name="T3" fmla="*/ 0 h 109"/>
                <a:gd name="T4" fmla="*/ 0 w 141"/>
                <a:gd name="T5" fmla="*/ 80 h 109"/>
                <a:gd name="T6" fmla="*/ 42 w 141"/>
                <a:gd name="T7" fmla="*/ 109 h 109"/>
                <a:gd name="T8" fmla="*/ 141 w 141"/>
                <a:gd name="T9" fmla="*/ 51 h 109"/>
                <a:gd name="T10" fmla="*/ 141 w 141"/>
                <a:gd name="T11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09">
                  <a:moveTo>
                    <a:pt x="141" y="51"/>
                  </a:moveTo>
                  <a:lnTo>
                    <a:pt x="3" y="0"/>
                  </a:lnTo>
                  <a:lnTo>
                    <a:pt x="0" y="80"/>
                  </a:lnTo>
                  <a:lnTo>
                    <a:pt x="42" y="109"/>
                  </a:lnTo>
                  <a:lnTo>
                    <a:pt x="141" y="51"/>
                  </a:lnTo>
                  <a:lnTo>
                    <a:pt x="141" y="51"/>
                  </a:ln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8573ED42-FA9F-4E6C-8C00-D6BADDC47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3" y="2471737"/>
              <a:ext cx="438150" cy="508000"/>
            </a:xfrm>
            <a:custGeom>
              <a:avLst/>
              <a:gdLst>
                <a:gd name="T0" fmla="*/ 73 w 86"/>
                <a:gd name="T1" fmla="*/ 17 h 100"/>
                <a:gd name="T2" fmla="*/ 15 w 86"/>
                <a:gd name="T3" fmla="*/ 21 h 100"/>
                <a:gd name="T4" fmla="*/ 17 w 86"/>
                <a:gd name="T5" fmla="*/ 75 h 100"/>
                <a:gd name="T6" fmla="*/ 43 w 86"/>
                <a:gd name="T7" fmla="*/ 96 h 100"/>
                <a:gd name="T8" fmla="*/ 74 w 86"/>
                <a:gd name="T9" fmla="*/ 98 h 100"/>
                <a:gd name="T10" fmla="*/ 79 w 86"/>
                <a:gd name="T11" fmla="*/ 73 h 100"/>
                <a:gd name="T12" fmla="*/ 83 w 86"/>
                <a:gd name="T13" fmla="*/ 70 h 100"/>
                <a:gd name="T14" fmla="*/ 80 w 86"/>
                <a:gd name="T15" fmla="*/ 49 h 100"/>
                <a:gd name="T16" fmla="*/ 73 w 86"/>
                <a:gd name="T17" fmla="*/ 1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00">
                  <a:moveTo>
                    <a:pt x="73" y="17"/>
                  </a:moveTo>
                  <a:cubicBezTo>
                    <a:pt x="62" y="7"/>
                    <a:pt x="29" y="0"/>
                    <a:pt x="15" y="21"/>
                  </a:cubicBezTo>
                  <a:cubicBezTo>
                    <a:pt x="0" y="43"/>
                    <a:pt x="8" y="63"/>
                    <a:pt x="17" y="75"/>
                  </a:cubicBezTo>
                  <a:cubicBezTo>
                    <a:pt x="23" y="85"/>
                    <a:pt x="30" y="90"/>
                    <a:pt x="43" y="96"/>
                  </a:cubicBezTo>
                  <a:cubicBezTo>
                    <a:pt x="46" y="97"/>
                    <a:pt x="69" y="100"/>
                    <a:pt x="74" y="98"/>
                  </a:cubicBezTo>
                  <a:cubicBezTo>
                    <a:pt x="77" y="97"/>
                    <a:pt x="78" y="73"/>
                    <a:pt x="79" y="73"/>
                  </a:cubicBezTo>
                  <a:cubicBezTo>
                    <a:pt x="80" y="74"/>
                    <a:pt x="83" y="72"/>
                    <a:pt x="83" y="70"/>
                  </a:cubicBezTo>
                  <a:cubicBezTo>
                    <a:pt x="83" y="67"/>
                    <a:pt x="79" y="51"/>
                    <a:pt x="80" y="49"/>
                  </a:cubicBezTo>
                  <a:cubicBezTo>
                    <a:pt x="81" y="47"/>
                    <a:pt x="86" y="28"/>
                    <a:pt x="73" y="17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1" name="Freeform 83">
              <a:extLst>
                <a:ext uri="{FF2B5EF4-FFF2-40B4-BE49-F238E27FC236}">
                  <a16:creationId xmlns:a16="http://schemas.microsoft.com/office/drawing/2014/main" id="{F89570B6-10A9-49BA-AD27-808A7292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3" y="2492375"/>
              <a:ext cx="407988" cy="415925"/>
            </a:xfrm>
            <a:custGeom>
              <a:avLst/>
              <a:gdLst>
                <a:gd name="T0" fmla="*/ 80 w 80"/>
                <a:gd name="T1" fmla="*/ 23 h 82"/>
                <a:gd name="T2" fmla="*/ 40 w 80"/>
                <a:gd name="T3" fmla="*/ 35 h 82"/>
                <a:gd name="T4" fmla="*/ 44 w 80"/>
                <a:gd name="T5" fmla="*/ 59 h 82"/>
                <a:gd name="T6" fmla="*/ 27 w 80"/>
                <a:gd name="T7" fmla="*/ 48 h 82"/>
                <a:gd name="T8" fmla="*/ 25 w 80"/>
                <a:gd name="T9" fmla="*/ 82 h 82"/>
                <a:gd name="T10" fmla="*/ 8 w 80"/>
                <a:gd name="T11" fmla="*/ 28 h 82"/>
                <a:gd name="T12" fmla="*/ 49 w 80"/>
                <a:gd name="T13" fmla="*/ 1 h 82"/>
                <a:gd name="T14" fmla="*/ 80 w 80"/>
                <a:gd name="T15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2">
                  <a:moveTo>
                    <a:pt x="80" y="23"/>
                  </a:moveTo>
                  <a:cubicBezTo>
                    <a:pt x="80" y="23"/>
                    <a:pt x="61" y="14"/>
                    <a:pt x="40" y="35"/>
                  </a:cubicBezTo>
                  <a:cubicBezTo>
                    <a:pt x="36" y="39"/>
                    <a:pt x="45" y="57"/>
                    <a:pt x="44" y="59"/>
                  </a:cubicBezTo>
                  <a:cubicBezTo>
                    <a:pt x="43" y="61"/>
                    <a:pt x="26" y="46"/>
                    <a:pt x="27" y="48"/>
                  </a:cubicBezTo>
                  <a:cubicBezTo>
                    <a:pt x="34" y="70"/>
                    <a:pt x="27" y="82"/>
                    <a:pt x="25" y="82"/>
                  </a:cubicBezTo>
                  <a:cubicBezTo>
                    <a:pt x="20" y="82"/>
                    <a:pt x="0" y="53"/>
                    <a:pt x="8" y="28"/>
                  </a:cubicBezTo>
                  <a:cubicBezTo>
                    <a:pt x="16" y="3"/>
                    <a:pt x="42" y="0"/>
                    <a:pt x="49" y="1"/>
                  </a:cubicBezTo>
                  <a:cubicBezTo>
                    <a:pt x="55" y="2"/>
                    <a:pt x="74" y="3"/>
                    <a:pt x="80" y="23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2" name="Freeform 84">
              <a:extLst>
                <a:ext uri="{FF2B5EF4-FFF2-40B4-BE49-F238E27FC236}">
                  <a16:creationId xmlns:a16="http://schemas.microsoft.com/office/drawing/2014/main" id="{98F248D4-4A9D-4EDF-B4AE-480EFF1D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1" y="2716213"/>
              <a:ext cx="85725" cy="136525"/>
            </a:xfrm>
            <a:custGeom>
              <a:avLst/>
              <a:gdLst>
                <a:gd name="T0" fmla="*/ 13 w 17"/>
                <a:gd name="T1" fmla="*/ 9 h 27"/>
                <a:gd name="T2" fmla="*/ 13 w 17"/>
                <a:gd name="T3" fmla="*/ 26 h 27"/>
                <a:gd name="T4" fmla="*/ 2 w 17"/>
                <a:gd name="T5" fmla="*/ 16 h 27"/>
                <a:gd name="T6" fmla="*/ 5 w 17"/>
                <a:gd name="T7" fmla="*/ 1 h 27"/>
                <a:gd name="T8" fmla="*/ 13 w 1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3" y="9"/>
                  </a:moveTo>
                  <a:cubicBezTo>
                    <a:pt x="16" y="15"/>
                    <a:pt x="17" y="25"/>
                    <a:pt x="13" y="26"/>
                  </a:cubicBezTo>
                  <a:cubicBezTo>
                    <a:pt x="10" y="27"/>
                    <a:pt x="5" y="23"/>
                    <a:pt x="2" y="16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8" y="0"/>
                    <a:pt x="11" y="2"/>
                    <a:pt x="13" y="9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F1EF96EE-F870-4A3F-A46B-9781204E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1" y="6132513"/>
              <a:ext cx="142875" cy="30163"/>
            </a:xfrm>
            <a:custGeom>
              <a:avLst/>
              <a:gdLst>
                <a:gd name="T0" fmla="*/ 90 w 90"/>
                <a:gd name="T1" fmla="*/ 19 h 19"/>
                <a:gd name="T2" fmla="*/ 0 w 90"/>
                <a:gd name="T3" fmla="*/ 19 h 19"/>
                <a:gd name="T4" fmla="*/ 0 w 90"/>
                <a:gd name="T5" fmla="*/ 0 h 19"/>
                <a:gd name="T6" fmla="*/ 90 w 90"/>
                <a:gd name="T7" fmla="*/ 0 h 19"/>
                <a:gd name="T8" fmla="*/ 90 w 90"/>
                <a:gd name="T9" fmla="*/ 19 h 19"/>
                <a:gd name="T10" fmla="*/ 90 w 90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9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4" name="Freeform 86">
              <a:extLst>
                <a:ext uri="{FF2B5EF4-FFF2-40B4-BE49-F238E27FC236}">
                  <a16:creationId xmlns:a16="http://schemas.microsoft.com/office/drawing/2014/main" id="{D1241D4E-CE1B-4A92-B895-88C25FEA0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1" y="5945188"/>
              <a:ext cx="528638" cy="238125"/>
            </a:xfrm>
            <a:custGeom>
              <a:avLst/>
              <a:gdLst>
                <a:gd name="T0" fmla="*/ 6 w 104"/>
                <a:gd name="T1" fmla="*/ 1 h 47"/>
                <a:gd name="T2" fmla="*/ 0 w 104"/>
                <a:gd name="T3" fmla="*/ 21 h 47"/>
                <a:gd name="T4" fmla="*/ 6 w 104"/>
                <a:gd name="T5" fmla="*/ 37 h 47"/>
                <a:gd name="T6" fmla="*/ 40 w 104"/>
                <a:gd name="T7" fmla="*/ 39 h 47"/>
                <a:gd name="T8" fmla="*/ 82 w 104"/>
                <a:gd name="T9" fmla="*/ 47 h 47"/>
                <a:gd name="T10" fmla="*/ 104 w 104"/>
                <a:gd name="T11" fmla="*/ 43 h 47"/>
                <a:gd name="T12" fmla="*/ 70 w 104"/>
                <a:gd name="T13" fmla="*/ 26 h 47"/>
                <a:gd name="T14" fmla="*/ 34 w 104"/>
                <a:gd name="T15" fmla="*/ 2 h 47"/>
                <a:gd name="T16" fmla="*/ 6 w 104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47">
                  <a:moveTo>
                    <a:pt x="6" y="1"/>
                  </a:moveTo>
                  <a:cubicBezTo>
                    <a:pt x="3" y="6"/>
                    <a:pt x="0" y="16"/>
                    <a:pt x="0" y="21"/>
                  </a:cubicBezTo>
                  <a:cubicBezTo>
                    <a:pt x="0" y="26"/>
                    <a:pt x="3" y="37"/>
                    <a:pt x="6" y="37"/>
                  </a:cubicBezTo>
                  <a:cubicBezTo>
                    <a:pt x="17" y="37"/>
                    <a:pt x="29" y="38"/>
                    <a:pt x="40" y="39"/>
                  </a:cubicBezTo>
                  <a:cubicBezTo>
                    <a:pt x="51" y="41"/>
                    <a:pt x="55" y="47"/>
                    <a:pt x="82" y="47"/>
                  </a:cubicBezTo>
                  <a:cubicBezTo>
                    <a:pt x="90" y="47"/>
                    <a:pt x="104" y="46"/>
                    <a:pt x="104" y="43"/>
                  </a:cubicBezTo>
                  <a:cubicBezTo>
                    <a:pt x="104" y="29"/>
                    <a:pt x="78" y="34"/>
                    <a:pt x="70" y="26"/>
                  </a:cubicBezTo>
                  <a:cubicBezTo>
                    <a:pt x="48" y="7"/>
                    <a:pt x="34" y="2"/>
                    <a:pt x="34" y="2"/>
                  </a:cubicBezTo>
                  <a:cubicBezTo>
                    <a:pt x="34" y="2"/>
                    <a:pt x="7" y="0"/>
                    <a:pt x="6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5" name="Freeform 87">
              <a:extLst>
                <a:ext uri="{FF2B5EF4-FFF2-40B4-BE49-F238E27FC236}">
                  <a16:creationId xmlns:a16="http://schemas.microsoft.com/office/drawing/2014/main" id="{F4044FB0-9658-4DD0-9D17-FC6F1894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1" y="4027488"/>
              <a:ext cx="463550" cy="1993900"/>
            </a:xfrm>
            <a:custGeom>
              <a:avLst/>
              <a:gdLst>
                <a:gd name="T0" fmla="*/ 40 w 91"/>
                <a:gd name="T1" fmla="*/ 4 h 392"/>
                <a:gd name="T2" fmla="*/ 1 w 91"/>
                <a:gd name="T3" fmla="*/ 57 h 392"/>
                <a:gd name="T4" fmla="*/ 20 w 91"/>
                <a:gd name="T5" fmla="*/ 164 h 392"/>
                <a:gd name="T6" fmla="*/ 28 w 91"/>
                <a:gd name="T7" fmla="*/ 221 h 392"/>
                <a:gd name="T8" fmla="*/ 16 w 91"/>
                <a:gd name="T9" fmla="*/ 295 h 392"/>
                <a:gd name="T10" fmla="*/ 15 w 91"/>
                <a:gd name="T11" fmla="*/ 386 h 392"/>
                <a:gd name="T12" fmla="*/ 44 w 91"/>
                <a:gd name="T13" fmla="*/ 392 h 392"/>
                <a:gd name="T14" fmla="*/ 68 w 91"/>
                <a:gd name="T15" fmla="*/ 382 h 392"/>
                <a:gd name="T16" fmla="*/ 78 w 91"/>
                <a:gd name="T17" fmla="*/ 217 h 392"/>
                <a:gd name="T18" fmla="*/ 90 w 91"/>
                <a:gd name="T19" fmla="*/ 79 h 392"/>
                <a:gd name="T20" fmla="*/ 87 w 91"/>
                <a:gd name="T21" fmla="*/ 0 h 392"/>
                <a:gd name="T22" fmla="*/ 40 w 91"/>
                <a:gd name="T23" fmla="*/ 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92">
                  <a:moveTo>
                    <a:pt x="40" y="4"/>
                  </a:moveTo>
                  <a:cubicBezTo>
                    <a:pt x="40" y="4"/>
                    <a:pt x="3" y="41"/>
                    <a:pt x="1" y="57"/>
                  </a:cubicBezTo>
                  <a:cubicBezTo>
                    <a:pt x="0" y="73"/>
                    <a:pt x="15" y="124"/>
                    <a:pt x="20" y="164"/>
                  </a:cubicBezTo>
                  <a:cubicBezTo>
                    <a:pt x="26" y="204"/>
                    <a:pt x="29" y="212"/>
                    <a:pt x="28" y="221"/>
                  </a:cubicBezTo>
                  <a:cubicBezTo>
                    <a:pt x="27" y="231"/>
                    <a:pt x="16" y="269"/>
                    <a:pt x="16" y="295"/>
                  </a:cubicBezTo>
                  <a:cubicBezTo>
                    <a:pt x="17" y="325"/>
                    <a:pt x="15" y="386"/>
                    <a:pt x="15" y="386"/>
                  </a:cubicBezTo>
                  <a:cubicBezTo>
                    <a:pt x="15" y="386"/>
                    <a:pt x="23" y="392"/>
                    <a:pt x="44" y="392"/>
                  </a:cubicBezTo>
                  <a:cubicBezTo>
                    <a:pt x="57" y="392"/>
                    <a:pt x="68" y="382"/>
                    <a:pt x="68" y="382"/>
                  </a:cubicBezTo>
                  <a:cubicBezTo>
                    <a:pt x="68" y="382"/>
                    <a:pt x="76" y="233"/>
                    <a:pt x="78" y="217"/>
                  </a:cubicBezTo>
                  <a:cubicBezTo>
                    <a:pt x="79" y="207"/>
                    <a:pt x="87" y="136"/>
                    <a:pt x="90" y="79"/>
                  </a:cubicBezTo>
                  <a:cubicBezTo>
                    <a:pt x="91" y="61"/>
                    <a:pt x="87" y="8"/>
                    <a:pt x="87" y="0"/>
                  </a:cubicBezTo>
                  <a:cubicBezTo>
                    <a:pt x="40" y="4"/>
                    <a:pt x="40" y="4"/>
                    <a:pt x="40" y="4"/>
                  </a:cubicBezTo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6" name="Freeform 88">
              <a:extLst>
                <a:ext uri="{FF2B5EF4-FFF2-40B4-BE49-F238E27FC236}">
                  <a16:creationId xmlns:a16="http://schemas.microsoft.com/office/drawing/2014/main" id="{B305BAD2-0B9B-40CB-B711-B62082CF2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26" y="3127375"/>
              <a:ext cx="115888" cy="66675"/>
            </a:xfrm>
            <a:custGeom>
              <a:avLst/>
              <a:gdLst>
                <a:gd name="T0" fmla="*/ 67 w 73"/>
                <a:gd name="T1" fmla="*/ 10 h 42"/>
                <a:gd name="T2" fmla="*/ 73 w 73"/>
                <a:gd name="T3" fmla="*/ 42 h 42"/>
                <a:gd name="T4" fmla="*/ 0 w 73"/>
                <a:gd name="T5" fmla="*/ 0 h 42"/>
                <a:gd name="T6" fmla="*/ 67 w 73"/>
                <a:gd name="T7" fmla="*/ 10 h 42"/>
                <a:gd name="T8" fmla="*/ 67 w 73"/>
                <a:gd name="T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2">
                  <a:moveTo>
                    <a:pt x="67" y="10"/>
                  </a:moveTo>
                  <a:lnTo>
                    <a:pt x="73" y="42"/>
                  </a:lnTo>
                  <a:lnTo>
                    <a:pt x="0" y="0"/>
                  </a:lnTo>
                  <a:lnTo>
                    <a:pt x="67" y="1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7" name="Freeform 89">
              <a:extLst>
                <a:ext uri="{FF2B5EF4-FFF2-40B4-BE49-F238E27FC236}">
                  <a16:creationId xmlns:a16="http://schemas.microsoft.com/office/drawing/2014/main" id="{F4CF6DFD-3760-4B68-BBFE-5F635FEB4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3" y="3127375"/>
              <a:ext cx="46038" cy="66675"/>
            </a:xfrm>
            <a:custGeom>
              <a:avLst/>
              <a:gdLst>
                <a:gd name="T0" fmla="*/ 0 w 29"/>
                <a:gd name="T1" fmla="*/ 42 h 42"/>
                <a:gd name="T2" fmla="*/ 10 w 29"/>
                <a:gd name="T3" fmla="*/ 0 h 42"/>
                <a:gd name="T4" fmla="*/ 29 w 29"/>
                <a:gd name="T5" fmla="*/ 16 h 42"/>
                <a:gd name="T6" fmla="*/ 0 w 29"/>
                <a:gd name="T7" fmla="*/ 42 h 42"/>
                <a:gd name="T8" fmla="*/ 0 w 2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2">
                  <a:moveTo>
                    <a:pt x="0" y="42"/>
                  </a:moveTo>
                  <a:lnTo>
                    <a:pt x="10" y="0"/>
                  </a:lnTo>
                  <a:lnTo>
                    <a:pt x="29" y="1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8" name="Freeform 90">
              <a:extLst>
                <a:ext uri="{FF2B5EF4-FFF2-40B4-BE49-F238E27FC236}">
                  <a16:creationId xmlns:a16="http://schemas.microsoft.com/office/drawing/2014/main" id="{88E1BFB0-1E14-449E-A18D-FF47796B8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037013"/>
              <a:ext cx="666750" cy="2111375"/>
            </a:xfrm>
            <a:custGeom>
              <a:avLst/>
              <a:gdLst>
                <a:gd name="T0" fmla="*/ 60 w 131"/>
                <a:gd name="T1" fmla="*/ 0 h 415"/>
                <a:gd name="T2" fmla="*/ 39 w 131"/>
                <a:gd name="T3" fmla="*/ 59 h 415"/>
                <a:gd name="T4" fmla="*/ 24 w 131"/>
                <a:gd name="T5" fmla="*/ 219 h 415"/>
                <a:gd name="T6" fmla="*/ 9 w 131"/>
                <a:gd name="T7" fmla="*/ 302 h 415"/>
                <a:gd name="T8" fmla="*/ 0 w 131"/>
                <a:gd name="T9" fmla="*/ 408 h 415"/>
                <a:gd name="T10" fmla="*/ 45 w 131"/>
                <a:gd name="T11" fmla="*/ 415 h 415"/>
                <a:gd name="T12" fmla="*/ 77 w 131"/>
                <a:gd name="T13" fmla="*/ 243 h 415"/>
                <a:gd name="T14" fmla="*/ 126 w 131"/>
                <a:gd name="T15" fmla="*/ 54 h 415"/>
                <a:gd name="T16" fmla="*/ 131 w 131"/>
                <a:gd name="T17" fmla="*/ 1 h 415"/>
                <a:gd name="T18" fmla="*/ 60 w 131"/>
                <a:gd name="T1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415">
                  <a:moveTo>
                    <a:pt x="60" y="0"/>
                  </a:moveTo>
                  <a:cubicBezTo>
                    <a:pt x="60" y="0"/>
                    <a:pt x="45" y="35"/>
                    <a:pt x="39" y="59"/>
                  </a:cubicBezTo>
                  <a:cubicBezTo>
                    <a:pt x="33" y="83"/>
                    <a:pt x="26" y="207"/>
                    <a:pt x="24" y="219"/>
                  </a:cubicBezTo>
                  <a:cubicBezTo>
                    <a:pt x="22" y="231"/>
                    <a:pt x="15" y="266"/>
                    <a:pt x="9" y="302"/>
                  </a:cubicBezTo>
                  <a:cubicBezTo>
                    <a:pt x="4" y="337"/>
                    <a:pt x="0" y="408"/>
                    <a:pt x="0" y="408"/>
                  </a:cubicBezTo>
                  <a:cubicBezTo>
                    <a:pt x="45" y="415"/>
                    <a:pt x="45" y="415"/>
                    <a:pt x="45" y="415"/>
                  </a:cubicBezTo>
                  <a:cubicBezTo>
                    <a:pt x="45" y="415"/>
                    <a:pt x="72" y="266"/>
                    <a:pt x="77" y="243"/>
                  </a:cubicBezTo>
                  <a:cubicBezTo>
                    <a:pt x="81" y="220"/>
                    <a:pt x="126" y="54"/>
                    <a:pt x="126" y="54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19" name="Freeform 91">
              <a:extLst>
                <a:ext uri="{FF2B5EF4-FFF2-40B4-BE49-F238E27FC236}">
                  <a16:creationId xmlns:a16="http://schemas.microsoft.com/office/drawing/2014/main" id="{C329E5FF-5365-43F2-9C35-1642EE01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4037013"/>
              <a:ext cx="503238" cy="2085975"/>
            </a:xfrm>
            <a:custGeom>
              <a:avLst/>
              <a:gdLst>
                <a:gd name="T0" fmla="*/ 61 w 99"/>
                <a:gd name="T1" fmla="*/ 101 h 410"/>
                <a:gd name="T2" fmla="*/ 45 w 99"/>
                <a:gd name="T3" fmla="*/ 231 h 410"/>
                <a:gd name="T4" fmla="*/ 15 w 99"/>
                <a:gd name="T5" fmla="*/ 410 h 410"/>
                <a:gd name="T6" fmla="*/ 0 w 99"/>
                <a:gd name="T7" fmla="*/ 408 h 410"/>
                <a:gd name="T8" fmla="*/ 9 w 99"/>
                <a:gd name="T9" fmla="*/ 302 h 410"/>
                <a:gd name="T10" fmla="*/ 24 w 99"/>
                <a:gd name="T11" fmla="*/ 219 h 410"/>
                <a:gd name="T12" fmla="*/ 39 w 99"/>
                <a:gd name="T13" fmla="*/ 59 h 410"/>
                <a:gd name="T14" fmla="*/ 60 w 99"/>
                <a:gd name="T15" fmla="*/ 0 h 410"/>
                <a:gd name="T16" fmla="*/ 99 w 99"/>
                <a:gd name="T17" fmla="*/ 1 h 410"/>
                <a:gd name="T18" fmla="*/ 61 w 99"/>
                <a:gd name="T19" fmla="*/ 10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10">
                  <a:moveTo>
                    <a:pt x="61" y="101"/>
                  </a:moveTo>
                  <a:cubicBezTo>
                    <a:pt x="57" y="117"/>
                    <a:pt x="46" y="225"/>
                    <a:pt x="45" y="231"/>
                  </a:cubicBezTo>
                  <a:cubicBezTo>
                    <a:pt x="44" y="237"/>
                    <a:pt x="16" y="402"/>
                    <a:pt x="15" y="41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4" y="337"/>
                    <a:pt x="9" y="302"/>
                  </a:cubicBezTo>
                  <a:cubicBezTo>
                    <a:pt x="15" y="266"/>
                    <a:pt x="22" y="231"/>
                    <a:pt x="24" y="219"/>
                  </a:cubicBezTo>
                  <a:cubicBezTo>
                    <a:pt x="26" y="207"/>
                    <a:pt x="33" y="83"/>
                    <a:pt x="39" y="59"/>
                  </a:cubicBezTo>
                  <a:cubicBezTo>
                    <a:pt x="45" y="35"/>
                    <a:pt x="60" y="0"/>
                    <a:pt x="60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65" y="85"/>
                    <a:pt x="61" y="101"/>
                  </a:cubicBezTo>
                  <a:close/>
                </a:path>
              </a:pathLst>
            </a:custGeom>
            <a:solidFill>
              <a:srgbClr val="0217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0" name="Freeform 92">
              <a:extLst>
                <a:ext uri="{FF2B5EF4-FFF2-40B4-BE49-F238E27FC236}">
                  <a16:creationId xmlns:a16="http://schemas.microsoft.com/office/drawing/2014/main" id="{56DF3B3F-646F-4216-AEBF-DF213E78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4027488"/>
              <a:ext cx="549275" cy="66675"/>
            </a:xfrm>
            <a:custGeom>
              <a:avLst/>
              <a:gdLst>
                <a:gd name="T0" fmla="*/ 3 w 108"/>
                <a:gd name="T1" fmla="*/ 2 h 13"/>
                <a:gd name="T2" fmla="*/ 76 w 108"/>
                <a:gd name="T3" fmla="*/ 3 h 13"/>
                <a:gd name="T4" fmla="*/ 108 w 108"/>
                <a:gd name="T5" fmla="*/ 0 h 13"/>
                <a:gd name="T6" fmla="*/ 108 w 108"/>
                <a:gd name="T7" fmla="*/ 11 h 13"/>
                <a:gd name="T8" fmla="*/ 69 w 108"/>
                <a:gd name="T9" fmla="*/ 13 h 13"/>
                <a:gd name="T10" fmla="*/ 0 w 108"/>
                <a:gd name="T11" fmla="*/ 11 h 13"/>
                <a:gd name="T12" fmla="*/ 3 w 10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3">
                  <a:moveTo>
                    <a:pt x="3" y="2"/>
                  </a:moveTo>
                  <a:cubicBezTo>
                    <a:pt x="3" y="2"/>
                    <a:pt x="72" y="3"/>
                    <a:pt x="76" y="3"/>
                  </a:cubicBezTo>
                  <a:cubicBezTo>
                    <a:pt x="80" y="3"/>
                    <a:pt x="108" y="0"/>
                    <a:pt x="108" y="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82" y="13"/>
                    <a:pt x="69" y="13"/>
                  </a:cubicBezTo>
                  <a:cubicBezTo>
                    <a:pt x="56" y="13"/>
                    <a:pt x="0" y="11"/>
                    <a:pt x="0" y="11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B1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1" name="Freeform 93">
              <a:extLst>
                <a:ext uri="{FF2B5EF4-FFF2-40B4-BE49-F238E27FC236}">
                  <a16:creationId xmlns:a16="http://schemas.microsoft.com/office/drawing/2014/main" id="{644C8BFF-E736-413A-9B48-536CA0AC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4037013"/>
              <a:ext cx="90488" cy="66675"/>
            </a:xfrm>
            <a:custGeom>
              <a:avLst/>
              <a:gdLst>
                <a:gd name="T0" fmla="*/ 12 w 18"/>
                <a:gd name="T1" fmla="*/ 13 h 13"/>
                <a:gd name="T2" fmla="*/ 6 w 18"/>
                <a:gd name="T3" fmla="*/ 13 h 13"/>
                <a:gd name="T4" fmla="*/ 0 w 18"/>
                <a:gd name="T5" fmla="*/ 7 h 13"/>
                <a:gd name="T6" fmla="*/ 0 w 18"/>
                <a:gd name="T7" fmla="*/ 6 h 13"/>
                <a:gd name="T8" fmla="*/ 6 w 18"/>
                <a:gd name="T9" fmla="*/ 0 h 13"/>
                <a:gd name="T10" fmla="*/ 12 w 18"/>
                <a:gd name="T11" fmla="*/ 0 h 13"/>
                <a:gd name="T12" fmla="*/ 18 w 18"/>
                <a:gd name="T13" fmla="*/ 6 h 13"/>
                <a:gd name="T14" fmla="*/ 18 w 18"/>
                <a:gd name="T15" fmla="*/ 7 h 13"/>
                <a:gd name="T16" fmla="*/ 12 w 1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">
                  <a:moveTo>
                    <a:pt x="12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3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0"/>
                    <a:pt x="15" y="13"/>
                    <a:pt x="12" y="13"/>
                  </a:cubicBezTo>
                  <a:close/>
                </a:path>
              </a:pathLst>
            </a:custGeom>
            <a:solidFill>
              <a:srgbClr val="722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2" name="Freeform 94">
              <a:extLst>
                <a:ext uri="{FF2B5EF4-FFF2-40B4-BE49-F238E27FC236}">
                  <a16:creationId xmlns:a16="http://schemas.microsoft.com/office/drawing/2014/main" id="{9FA3CC5F-65F8-45DE-AE62-26DC4198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8" y="3021013"/>
              <a:ext cx="234950" cy="192088"/>
            </a:xfrm>
            <a:custGeom>
              <a:avLst/>
              <a:gdLst>
                <a:gd name="T0" fmla="*/ 0 w 148"/>
                <a:gd name="T1" fmla="*/ 35 h 121"/>
                <a:gd name="T2" fmla="*/ 26 w 148"/>
                <a:gd name="T3" fmla="*/ 0 h 121"/>
                <a:gd name="T4" fmla="*/ 148 w 148"/>
                <a:gd name="T5" fmla="*/ 77 h 121"/>
                <a:gd name="T6" fmla="*/ 129 w 148"/>
                <a:gd name="T7" fmla="*/ 121 h 121"/>
                <a:gd name="T8" fmla="*/ 0 w 148"/>
                <a:gd name="T9" fmla="*/ 35 h 121"/>
                <a:gd name="T10" fmla="*/ 0 w 148"/>
                <a:gd name="T11" fmla="*/ 3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21">
                  <a:moveTo>
                    <a:pt x="0" y="35"/>
                  </a:moveTo>
                  <a:lnTo>
                    <a:pt x="26" y="0"/>
                  </a:lnTo>
                  <a:lnTo>
                    <a:pt x="148" y="77"/>
                  </a:lnTo>
                  <a:lnTo>
                    <a:pt x="129" y="12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3" name="Freeform 95">
              <a:extLst>
                <a:ext uri="{FF2B5EF4-FFF2-40B4-BE49-F238E27FC236}">
                  <a16:creationId xmlns:a16="http://schemas.microsoft.com/office/drawing/2014/main" id="{950EA987-C781-4677-B679-51404835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8" y="3086100"/>
              <a:ext cx="55563" cy="96838"/>
            </a:xfrm>
            <a:custGeom>
              <a:avLst/>
              <a:gdLst>
                <a:gd name="T0" fmla="*/ 0 w 35"/>
                <a:gd name="T1" fmla="*/ 26 h 61"/>
                <a:gd name="T2" fmla="*/ 29 w 35"/>
                <a:gd name="T3" fmla="*/ 61 h 61"/>
                <a:gd name="T4" fmla="*/ 35 w 35"/>
                <a:gd name="T5" fmla="*/ 26 h 61"/>
                <a:gd name="T6" fmla="*/ 10 w 35"/>
                <a:gd name="T7" fmla="*/ 0 h 61"/>
                <a:gd name="T8" fmla="*/ 0 w 35"/>
                <a:gd name="T9" fmla="*/ 26 h 61"/>
                <a:gd name="T10" fmla="*/ 0 w 35"/>
                <a:gd name="T11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1">
                  <a:moveTo>
                    <a:pt x="0" y="26"/>
                  </a:moveTo>
                  <a:lnTo>
                    <a:pt x="29" y="61"/>
                  </a:lnTo>
                  <a:lnTo>
                    <a:pt x="35" y="26"/>
                  </a:lnTo>
                  <a:lnTo>
                    <a:pt x="10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4" name="Freeform 96">
              <a:extLst>
                <a:ext uri="{FF2B5EF4-FFF2-40B4-BE49-F238E27FC236}">
                  <a16:creationId xmlns:a16="http://schemas.microsoft.com/office/drawing/2014/main" id="{ED8FC1E5-7BCD-4B0E-89EF-2C5AA298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1" y="3162300"/>
              <a:ext cx="427038" cy="728663"/>
            </a:xfrm>
            <a:custGeom>
              <a:avLst/>
              <a:gdLst>
                <a:gd name="T0" fmla="*/ 18 w 84"/>
                <a:gd name="T1" fmla="*/ 3 h 143"/>
                <a:gd name="T2" fmla="*/ 3 w 84"/>
                <a:gd name="T3" fmla="*/ 36 h 143"/>
                <a:gd name="T4" fmla="*/ 54 w 84"/>
                <a:gd name="T5" fmla="*/ 141 h 143"/>
                <a:gd name="T6" fmla="*/ 83 w 84"/>
                <a:gd name="T7" fmla="*/ 128 h 143"/>
                <a:gd name="T8" fmla="*/ 52 w 84"/>
                <a:gd name="T9" fmla="*/ 28 h 143"/>
                <a:gd name="T10" fmla="*/ 18 w 84"/>
                <a:gd name="T11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3">
                  <a:moveTo>
                    <a:pt x="18" y="3"/>
                  </a:moveTo>
                  <a:cubicBezTo>
                    <a:pt x="2" y="7"/>
                    <a:pt x="0" y="21"/>
                    <a:pt x="3" y="36"/>
                  </a:cubicBezTo>
                  <a:cubicBezTo>
                    <a:pt x="7" y="52"/>
                    <a:pt x="49" y="139"/>
                    <a:pt x="54" y="141"/>
                  </a:cubicBezTo>
                  <a:cubicBezTo>
                    <a:pt x="59" y="143"/>
                    <a:pt x="82" y="136"/>
                    <a:pt x="83" y="128"/>
                  </a:cubicBezTo>
                  <a:cubicBezTo>
                    <a:pt x="84" y="121"/>
                    <a:pt x="58" y="40"/>
                    <a:pt x="52" y="28"/>
                  </a:cubicBezTo>
                  <a:cubicBezTo>
                    <a:pt x="47" y="16"/>
                    <a:pt x="38" y="0"/>
                    <a:pt x="18" y="3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5" name="Freeform 97">
              <a:extLst>
                <a:ext uri="{FF2B5EF4-FFF2-40B4-BE49-F238E27FC236}">
                  <a16:creationId xmlns:a16="http://schemas.microsoft.com/office/drawing/2014/main" id="{255F576C-2434-486B-AD40-6435BCDE4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1" y="3148013"/>
              <a:ext cx="371475" cy="538163"/>
            </a:xfrm>
            <a:custGeom>
              <a:avLst/>
              <a:gdLst>
                <a:gd name="T0" fmla="*/ 33 w 73"/>
                <a:gd name="T1" fmla="*/ 6 h 106"/>
                <a:gd name="T2" fmla="*/ 55 w 73"/>
                <a:gd name="T3" fmla="*/ 29 h 106"/>
                <a:gd name="T4" fmla="*/ 73 w 73"/>
                <a:gd name="T5" fmla="*/ 88 h 106"/>
                <a:gd name="T6" fmla="*/ 49 w 73"/>
                <a:gd name="T7" fmla="*/ 102 h 106"/>
                <a:gd name="T8" fmla="*/ 20 w 73"/>
                <a:gd name="T9" fmla="*/ 102 h 106"/>
                <a:gd name="T10" fmla="*/ 1 w 73"/>
                <a:gd name="T11" fmla="*/ 23 h 106"/>
                <a:gd name="T12" fmla="*/ 33 w 73"/>
                <a:gd name="T1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6">
                  <a:moveTo>
                    <a:pt x="33" y="6"/>
                  </a:moveTo>
                  <a:cubicBezTo>
                    <a:pt x="39" y="9"/>
                    <a:pt x="52" y="17"/>
                    <a:pt x="55" y="29"/>
                  </a:cubicBezTo>
                  <a:cubicBezTo>
                    <a:pt x="59" y="45"/>
                    <a:pt x="73" y="88"/>
                    <a:pt x="73" y="88"/>
                  </a:cubicBezTo>
                  <a:cubicBezTo>
                    <a:pt x="73" y="88"/>
                    <a:pt x="64" y="98"/>
                    <a:pt x="49" y="102"/>
                  </a:cubicBezTo>
                  <a:cubicBezTo>
                    <a:pt x="32" y="106"/>
                    <a:pt x="20" y="102"/>
                    <a:pt x="20" y="102"/>
                  </a:cubicBezTo>
                  <a:cubicBezTo>
                    <a:pt x="20" y="102"/>
                    <a:pt x="0" y="37"/>
                    <a:pt x="1" y="23"/>
                  </a:cubicBezTo>
                  <a:cubicBezTo>
                    <a:pt x="2" y="12"/>
                    <a:pt x="17" y="0"/>
                    <a:pt x="33" y="6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6" name="Freeform 98">
              <a:extLst>
                <a:ext uri="{FF2B5EF4-FFF2-40B4-BE49-F238E27FC236}">
                  <a16:creationId xmlns:a16="http://schemas.microsoft.com/office/drawing/2014/main" id="{9DD51D0F-8F73-43FC-A329-C049834E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6" y="3697288"/>
              <a:ext cx="544513" cy="569913"/>
            </a:xfrm>
            <a:custGeom>
              <a:avLst/>
              <a:gdLst>
                <a:gd name="T0" fmla="*/ 15 w 107"/>
                <a:gd name="T1" fmla="*/ 11 h 112"/>
                <a:gd name="T2" fmla="*/ 38 w 107"/>
                <a:gd name="T3" fmla="*/ 64 h 112"/>
                <a:gd name="T4" fmla="*/ 92 w 107"/>
                <a:gd name="T5" fmla="*/ 112 h 112"/>
                <a:gd name="T6" fmla="*/ 107 w 107"/>
                <a:gd name="T7" fmla="*/ 100 h 112"/>
                <a:gd name="T8" fmla="*/ 51 w 107"/>
                <a:gd name="T9" fmla="*/ 17 h 112"/>
                <a:gd name="T10" fmla="*/ 15 w 107"/>
                <a:gd name="T11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12">
                  <a:moveTo>
                    <a:pt x="15" y="11"/>
                  </a:moveTo>
                  <a:cubicBezTo>
                    <a:pt x="0" y="22"/>
                    <a:pt x="25" y="50"/>
                    <a:pt x="38" y="64"/>
                  </a:cubicBezTo>
                  <a:cubicBezTo>
                    <a:pt x="51" y="77"/>
                    <a:pt x="92" y="112"/>
                    <a:pt x="92" y="112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84" y="56"/>
                    <a:pt x="51" y="17"/>
                  </a:cubicBezTo>
                  <a:cubicBezTo>
                    <a:pt x="48" y="13"/>
                    <a:pt x="30" y="0"/>
                    <a:pt x="15" y="1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7" name="Freeform 99">
              <a:extLst>
                <a:ext uri="{FF2B5EF4-FFF2-40B4-BE49-F238E27FC236}">
                  <a16:creationId xmlns:a16="http://schemas.microsoft.com/office/drawing/2014/main" id="{48CE39E1-7669-4EAE-805F-60934C4B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2792413"/>
              <a:ext cx="187325" cy="339725"/>
            </a:xfrm>
            <a:custGeom>
              <a:avLst/>
              <a:gdLst>
                <a:gd name="T0" fmla="*/ 0 w 37"/>
                <a:gd name="T1" fmla="*/ 49 h 67"/>
                <a:gd name="T2" fmla="*/ 7 w 37"/>
                <a:gd name="T3" fmla="*/ 29 h 67"/>
                <a:gd name="T4" fmla="*/ 24 w 37"/>
                <a:gd name="T5" fmla="*/ 3 h 67"/>
                <a:gd name="T6" fmla="*/ 18 w 37"/>
                <a:gd name="T7" fmla="*/ 29 h 67"/>
                <a:gd name="T8" fmla="*/ 34 w 37"/>
                <a:gd name="T9" fmla="*/ 37 h 67"/>
                <a:gd name="T10" fmla="*/ 22 w 37"/>
                <a:gd name="T11" fmla="*/ 64 h 67"/>
                <a:gd name="T12" fmla="*/ 5 w 37"/>
                <a:gd name="T13" fmla="*/ 67 h 67"/>
                <a:gd name="T14" fmla="*/ 0 w 37"/>
                <a:gd name="T15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67">
                  <a:moveTo>
                    <a:pt x="0" y="49"/>
                  </a:moveTo>
                  <a:cubicBezTo>
                    <a:pt x="0" y="49"/>
                    <a:pt x="4" y="32"/>
                    <a:pt x="7" y="29"/>
                  </a:cubicBezTo>
                  <a:cubicBezTo>
                    <a:pt x="9" y="26"/>
                    <a:pt x="22" y="0"/>
                    <a:pt x="24" y="3"/>
                  </a:cubicBezTo>
                  <a:cubicBezTo>
                    <a:pt x="26" y="7"/>
                    <a:pt x="17" y="28"/>
                    <a:pt x="18" y="29"/>
                  </a:cubicBezTo>
                  <a:cubicBezTo>
                    <a:pt x="18" y="29"/>
                    <a:pt x="30" y="34"/>
                    <a:pt x="34" y="37"/>
                  </a:cubicBezTo>
                  <a:cubicBezTo>
                    <a:pt x="37" y="41"/>
                    <a:pt x="22" y="64"/>
                    <a:pt x="22" y="64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8" name="Freeform 100">
              <a:extLst>
                <a:ext uri="{FF2B5EF4-FFF2-40B4-BE49-F238E27FC236}">
                  <a16:creationId xmlns:a16="http://schemas.microsoft.com/office/drawing/2014/main" id="{EABB03D3-96E4-4CFC-8D32-E8B37190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4159250"/>
              <a:ext cx="39688" cy="30163"/>
            </a:xfrm>
            <a:custGeom>
              <a:avLst/>
              <a:gdLst>
                <a:gd name="T0" fmla="*/ 1 w 8"/>
                <a:gd name="T1" fmla="*/ 3 h 6"/>
                <a:gd name="T2" fmla="*/ 5 w 8"/>
                <a:gd name="T3" fmla="*/ 0 h 6"/>
                <a:gd name="T4" fmla="*/ 8 w 8"/>
                <a:gd name="T5" fmla="*/ 1 h 6"/>
                <a:gd name="T6" fmla="*/ 7 w 8"/>
                <a:gd name="T7" fmla="*/ 3 h 6"/>
                <a:gd name="T8" fmla="*/ 3 w 8"/>
                <a:gd name="T9" fmla="*/ 6 h 6"/>
                <a:gd name="T10" fmla="*/ 1 w 8"/>
                <a:gd name="T11" fmla="*/ 5 h 6"/>
                <a:gd name="T12" fmla="*/ 1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4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F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29" name="Freeform 101">
              <a:extLst>
                <a:ext uri="{FF2B5EF4-FFF2-40B4-BE49-F238E27FC236}">
                  <a16:creationId xmlns:a16="http://schemas.microsoft.com/office/drawing/2014/main" id="{2B719997-006B-44C7-AA00-D0165987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1" y="4164013"/>
              <a:ext cx="306388" cy="219075"/>
            </a:xfrm>
            <a:custGeom>
              <a:avLst/>
              <a:gdLst>
                <a:gd name="T0" fmla="*/ 1 w 60"/>
                <a:gd name="T1" fmla="*/ 42 h 43"/>
                <a:gd name="T2" fmla="*/ 1 w 60"/>
                <a:gd name="T3" fmla="*/ 42 h 43"/>
                <a:gd name="T4" fmla="*/ 8 w 60"/>
                <a:gd name="T5" fmla="*/ 33 h 43"/>
                <a:gd name="T6" fmla="*/ 55 w 60"/>
                <a:gd name="T7" fmla="*/ 1 h 43"/>
                <a:gd name="T8" fmla="*/ 59 w 60"/>
                <a:gd name="T9" fmla="*/ 2 h 43"/>
                <a:gd name="T10" fmla="*/ 58 w 60"/>
                <a:gd name="T11" fmla="*/ 7 h 43"/>
                <a:gd name="T12" fmla="*/ 12 w 60"/>
                <a:gd name="T13" fmla="*/ 39 h 43"/>
                <a:gd name="T14" fmla="*/ 1 w 60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3"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6" y="34"/>
                    <a:pt x="8" y="3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8" y="1"/>
                    <a:pt x="59" y="2"/>
                  </a:cubicBezTo>
                  <a:cubicBezTo>
                    <a:pt x="60" y="4"/>
                    <a:pt x="60" y="6"/>
                    <a:pt x="58" y="7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40"/>
                    <a:pt x="2" y="43"/>
                    <a:pt x="1" y="42"/>
                  </a:cubicBezTo>
                  <a:close/>
                </a:path>
              </a:pathLst>
            </a:custGeom>
            <a:solidFill>
              <a:srgbClr val="4B5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0" name="Freeform 102">
              <a:extLst>
                <a:ext uri="{FF2B5EF4-FFF2-40B4-BE49-F238E27FC236}">
                  <a16:creationId xmlns:a16="http://schemas.microsoft.com/office/drawing/2014/main" id="{416915A3-42EB-47E7-AC7A-A3FAFC4E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6" y="4179888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0 w 22"/>
                <a:gd name="T3" fmla="*/ 6 h 26"/>
                <a:gd name="T4" fmla="*/ 9 w 22"/>
                <a:gd name="T5" fmla="*/ 0 h 26"/>
                <a:gd name="T6" fmla="*/ 22 w 22"/>
                <a:gd name="T7" fmla="*/ 19 h 26"/>
                <a:gd name="T8" fmla="*/ 12 w 22"/>
                <a:gd name="T9" fmla="*/ 26 h 26"/>
                <a:gd name="T10" fmla="*/ 12 w 22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22" y="19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8F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1" name="Freeform 103">
              <a:extLst>
                <a:ext uri="{FF2B5EF4-FFF2-40B4-BE49-F238E27FC236}">
                  <a16:creationId xmlns:a16="http://schemas.microsoft.com/office/drawing/2014/main" id="{74AC2981-CD50-4612-AA31-479BC1F23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726" y="4189413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0 w 55"/>
                <a:gd name="T5" fmla="*/ 36 h 39"/>
                <a:gd name="T6" fmla="*/ 52 w 55"/>
                <a:gd name="T7" fmla="*/ 0 h 39"/>
                <a:gd name="T8" fmla="*/ 55 w 55"/>
                <a:gd name="T9" fmla="*/ 0 h 39"/>
                <a:gd name="T10" fmla="*/ 55 w 55"/>
                <a:gd name="T11" fmla="*/ 7 h 39"/>
                <a:gd name="T12" fmla="*/ 7 w 55"/>
                <a:gd name="T13" fmla="*/ 39 h 39"/>
                <a:gd name="T14" fmla="*/ 0 w 55"/>
                <a:gd name="T15" fmla="*/ 39 h 39"/>
                <a:gd name="T16" fmla="*/ 0 w 5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0" y="36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7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C9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2" name="Freeform 104">
              <a:extLst>
                <a:ext uri="{FF2B5EF4-FFF2-40B4-BE49-F238E27FC236}">
                  <a16:creationId xmlns:a16="http://schemas.microsoft.com/office/drawing/2014/main" id="{E780681C-5CEC-4EC3-84F0-B5DB9718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051" y="4318000"/>
              <a:ext cx="82550" cy="106363"/>
            </a:xfrm>
            <a:custGeom>
              <a:avLst/>
              <a:gdLst>
                <a:gd name="T0" fmla="*/ 14 w 16"/>
                <a:gd name="T1" fmla="*/ 20 h 21"/>
                <a:gd name="T2" fmla="*/ 14 w 16"/>
                <a:gd name="T3" fmla="*/ 20 h 21"/>
                <a:gd name="T4" fmla="*/ 15 w 16"/>
                <a:gd name="T5" fmla="*/ 15 h 21"/>
                <a:gd name="T6" fmla="*/ 7 w 16"/>
                <a:gd name="T7" fmla="*/ 2 h 21"/>
                <a:gd name="T8" fmla="*/ 3 w 16"/>
                <a:gd name="T9" fmla="*/ 1 h 21"/>
                <a:gd name="T10" fmla="*/ 3 w 16"/>
                <a:gd name="T11" fmla="*/ 1 h 21"/>
                <a:gd name="T12" fmla="*/ 1 w 16"/>
                <a:gd name="T13" fmla="*/ 6 h 21"/>
                <a:gd name="T14" fmla="*/ 9 w 16"/>
                <a:gd name="T15" fmla="*/ 19 h 21"/>
                <a:gd name="T16" fmla="*/ 14 w 16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14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7"/>
                    <a:pt x="15" y="1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0"/>
                    <a:pt x="12" y="21"/>
                    <a:pt x="14" y="2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3" name="Freeform 105">
              <a:extLst>
                <a:ext uri="{FF2B5EF4-FFF2-40B4-BE49-F238E27FC236}">
                  <a16:creationId xmlns:a16="http://schemas.microsoft.com/office/drawing/2014/main" id="{6D9231CA-183D-49EB-AD54-05591627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1" y="4302125"/>
              <a:ext cx="80963" cy="106363"/>
            </a:xfrm>
            <a:custGeom>
              <a:avLst/>
              <a:gdLst>
                <a:gd name="T0" fmla="*/ 14 w 16"/>
                <a:gd name="T1" fmla="*/ 20 h 21"/>
                <a:gd name="T2" fmla="*/ 14 w 16"/>
                <a:gd name="T3" fmla="*/ 20 h 21"/>
                <a:gd name="T4" fmla="*/ 15 w 16"/>
                <a:gd name="T5" fmla="*/ 15 h 21"/>
                <a:gd name="T6" fmla="*/ 8 w 16"/>
                <a:gd name="T7" fmla="*/ 2 h 21"/>
                <a:gd name="T8" fmla="*/ 3 w 16"/>
                <a:gd name="T9" fmla="*/ 1 h 21"/>
                <a:gd name="T10" fmla="*/ 3 w 16"/>
                <a:gd name="T11" fmla="*/ 1 h 21"/>
                <a:gd name="T12" fmla="*/ 1 w 16"/>
                <a:gd name="T13" fmla="*/ 6 h 21"/>
                <a:gd name="T14" fmla="*/ 9 w 16"/>
                <a:gd name="T15" fmla="*/ 19 h 21"/>
                <a:gd name="T16" fmla="*/ 14 w 16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14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7"/>
                    <a:pt x="15" y="1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1"/>
                    <a:pt x="12" y="21"/>
                    <a:pt x="14" y="2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4" name="Freeform 106">
              <a:extLst>
                <a:ext uri="{FF2B5EF4-FFF2-40B4-BE49-F238E27FC236}">
                  <a16:creationId xmlns:a16="http://schemas.microsoft.com/office/drawing/2014/main" id="{297CE69B-6D08-46FB-B5C8-D9C56029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286250"/>
              <a:ext cx="80963" cy="107950"/>
            </a:xfrm>
            <a:custGeom>
              <a:avLst/>
              <a:gdLst>
                <a:gd name="T0" fmla="*/ 14 w 16"/>
                <a:gd name="T1" fmla="*/ 20 h 21"/>
                <a:gd name="T2" fmla="*/ 14 w 16"/>
                <a:gd name="T3" fmla="*/ 20 h 21"/>
                <a:gd name="T4" fmla="*/ 15 w 16"/>
                <a:gd name="T5" fmla="*/ 15 h 21"/>
                <a:gd name="T6" fmla="*/ 7 w 16"/>
                <a:gd name="T7" fmla="*/ 2 h 21"/>
                <a:gd name="T8" fmla="*/ 2 w 16"/>
                <a:gd name="T9" fmla="*/ 1 h 21"/>
                <a:gd name="T10" fmla="*/ 2 w 16"/>
                <a:gd name="T11" fmla="*/ 1 h 21"/>
                <a:gd name="T12" fmla="*/ 1 w 16"/>
                <a:gd name="T13" fmla="*/ 6 h 21"/>
                <a:gd name="T14" fmla="*/ 9 w 16"/>
                <a:gd name="T15" fmla="*/ 19 h 21"/>
                <a:gd name="T16" fmla="*/ 14 w 16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">
                  <a:moveTo>
                    <a:pt x="14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7"/>
                    <a:pt x="15" y="1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1"/>
                    <a:pt x="12" y="21"/>
                    <a:pt x="14" y="2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5" name="Freeform 107">
              <a:extLst>
                <a:ext uri="{FF2B5EF4-FFF2-40B4-BE49-F238E27FC236}">
                  <a16:creationId xmlns:a16="http://schemas.microsoft.com/office/drawing/2014/main" id="{1FEC42E4-52E7-45B1-8042-9274984C4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4267200"/>
              <a:ext cx="80963" cy="111125"/>
            </a:xfrm>
            <a:custGeom>
              <a:avLst/>
              <a:gdLst>
                <a:gd name="T0" fmla="*/ 14 w 16"/>
                <a:gd name="T1" fmla="*/ 21 h 22"/>
                <a:gd name="T2" fmla="*/ 14 w 16"/>
                <a:gd name="T3" fmla="*/ 21 h 22"/>
                <a:gd name="T4" fmla="*/ 15 w 16"/>
                <a:gd name="T5" fmla="*/ 16 h 22"/>
                <a:gd name="T6" fmla="*/ 8 w 16"/>
                <a:gd name="T7" fmla="*/ 3 h 22"/>
                <a:gd name="T8" fmla="*/ 3 w 16"/>
                <a:gd name="T9" fmla="*/ 1 h 22"/>
                <a:gd name="T10" fmla="*/ 3 w 16"/>
                <a:gd name="T11" fmla="*/ 1 h 22"/>
                <a:gd name="T12" fmla="*/ 1 w 16"/>
                <a:gd name="T13" fmla="*/ 6 h 22"/>
                <a:gd name="T14" fmla="*/ 9 w 16"/>
                <a:gd name="T15" fmla="*/ 19 h 22"/>
                <a:gd name="T16" fmla="*/ 14 w 16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6" y="18"/>
                    <a:pt x="15" y="1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1"/>
                    <a:pt x="12" y="22"/>
                    <a:pt x="14" y="2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6" name="Freeform 108">
              <a:extLst>
                <a:ext uri="{FF2B5EF4-FFF2-40B4-BE49-F238E27FC236}">
                  <a16:creationId xmlns:a16="http://schemas.microsoft.com/office/drawing/2014/main" id="{79F6E5A4-10D9-45F9-A0A9-5CABD69C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149725"/>
              <a:ext cx="223838" cy="263525"/>
            </a:xfrm>
            <a:custGeom>
              <a:avLst/>
              <a:gdLst>
                <a:gd name="T0" fmla="*/ 11 w 44"/>
                <a:gd name="T1" fmla="*/ 0 h 52"/>
                <a:gd name="T2" fmla="*/ 34 w 44"/>
                <a:gd name="T3" fmla="*/ 18 h 52"/>
                <a:gd name="T4" fmla="*/ 44 w 44"/>
                <a:gd name="T5" fmla="*/ 40 h 52"/>
                <a:gd name="T6" fmla="*/ 32 w 44"/>
                <a:gd name="T7" fmla="*/ 41 h 52"/>
                <a:gd name="T8" fmla="*/ 20 w 44"/>
                <a:gd name="T9" fmla="*/ 52 h 52"/>
                <a:gd name="T10" fmla="*/ 5 w 44"/>
                <a:gd name="T11" fmla="*/ 33 h 52"/>
                <a:gd name="T12" fmla="*/ 0 w 44"/>
                <a:gd name="T13" fmla="*/ 18 h 52"/>
                <a:gd name="T14" fmla="*/ 11 w 4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2">
                  <a:moveTo>
                    <a:pt x="11" y="0"/>
                  </a:moveTo>
                  <a:cubicBezTo>
                    <a:pt x="11" y="0"/>
                    <a:pt x="31" y="14"/>
                    <a:pt x="34" y="18"/>
                  </a:cubicBezTo>
                  <a:cubicBezTo>
                    <a:pt x="37" y="22"/>
                    <a:pt x="44" y="40"/>
                    <a:pt x="44" y="40"/>
                  </a:cubicBezTo>
                  <a:cubicBezTo>
                    <a:pt x="44" y="40"/>
                    <a:pt x="35" y="39"/>
                    <a:pt x="32" y="41"/>
                  </a:cubicBezTo>
                  <a:cubicBezTo>
                    <a:pt x="28" y="44"/>
                    <a:pt x="20" y="52"/>
                    <a:pt x="20" y="52"/>
                  </a:cubicBezTo>
                  <a:cubicBezTo>
                    <a:pt x="20" y="52"/>
                    <a:pt x="8" y="40"/>
                    <a:pt x="5" y="33"/>
                  </a:cubicBezTo>
                  <a:cubicBezTo>
                    <a:pt x="1" y="26"/>
                    <a:pt x="0" y="18"/>
                    <a:pt x="0" y="18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7" name="Rectangle 109">
              <a:extLst>
                <a:ext uri="{FF2B5EF4-FFF2-40B4-BE49-F238E27FC236}">
                  <a16:creationId xmlns:a16="http://schemas.microsoft.com/office/drawing/2014/main" id="{C0D046A6-4D9C-42B2-BD30-DA27AF1F4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1" y="4403725"/>
              <a:ext cx="122238" cy="1816100"/>
            </a:xfrm>
            <a:prstGeom prst="rect">
              <a:avLst/>
            </a:prstGeom>
            <a:solidFill>
              <a:srgbClr val="79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8" name="Rectangle 110">
              <a:extLst>
                <a:ext uri="{FF2B5EF4-FFF2-40B4-BE49-F238E27FC236}">
                  <a16:creationId xmlns:a16="http://schemas.microsoft.com/office/drawing/2014/main" id="{DEFE3E66-59F9-4152-8812-4D898EFD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1" y="4403725"/>
              <a:ext cx="122238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9" name="Rectangle 111">
              <a:extLst>
                <a:ext uri="{FF2B5EF4-FFF2-40B4-BE49-F238E27FC236}">
                  <a16:creationId xmlns:a16="http://schemas.microsoft.com/office/drawing/2014/main" id="{69E55702-264E-4D12-A0BE-14784957A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1" y="4403725"/>
              <a:ext cx="117475" cy="1816100"/>
            </a:xfrm>
            <a:prstGeom prst="rect">
              <a:avLst/>
            </a:prstGeom>
            <a:solidFill>
              <a:srgbClr val="79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0" name="Rectangle 112">
              <a:extLst>
                <a:ext uri="{FF2B5EF4-FFF2-40B4-BE49-F238E27FC236}">
                  <a16:creationId xmlns:a16="http://schemas.microsoft.com/office/drawing/2014/main" id="{F996640C-27F9-4745-91B3-A11EE5B02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1" y="4403725"/>
              <a:ext cx="11747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1" name="Rectangle 113">
              <a:extLst>
                <a:ext uri="{FF2B5EF4-FFF2-40B4-BE49-F238E27FC236}">
                  <a16:creationId xmlns:a16="http://schemas.microsoft.com/office/drawing/2014/main" id="{39996724-8D9C-465F-801D-8D2785DB6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4433888"/>
              <a:ext cx="3333750" cy="260350"/>
            </a:xfrm>
            <a:prstGeom prst="rect">
              <a:avLst/>
            </a:prstGeom>
            <a:solidFill>
              <a:srgbClr val="79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2" name="Rectangle 114">
              <a:extLst>
                <a:ext uri="{FF2B5EF4-FFF2-40B4-BE49-F238E27FC236}">
                  <a16:creationId xmlns:a16="http://schemas.microsoft.com/office/drawing/2014/main" id="{F09645EB-2BA3-4533-A69F-6487C556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4433888"/>
              <a:ext cx="33337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3" name="Rectangle 115">
              <a:extLst>
                <a:ext uri="{FF2B5EF4-FFF2-40B4-BE49-F238E27FC236}">
                  <a16:creationId xmlns:a16="http://schemas.microsoft.com/office/drawing/2014/main" id="{0F35596B-D16B-445B-9222-4651D8ABE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1" y="4546600"/>
              <a:ext cx="20638" cy="85725"/>
            </a:xfrm>
            <a:prstGeom prst="rect">
              <a:avLst/>
            </a:prstGeom>
            <a:solidFill>
              <a:srgbClr val="59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4" name="Rectangle 116">
              <a:extLst>
                <a:ext uri="{FF2B5EF4-FFF2-40B4-BE49-F238E27FC236}">
                  <a16:creationId xmlns:a16="http://schemas.microsoft.com/office/drawing/2014/main" id="{8175F3AC-7A0B-4A92-8C8C-3994A9A7E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1" y="4546600"/>
              <a:ext cx="2063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5" name="Rectangle 117">
              <a:extLst>
                <a:ext uri="{FF2B5EF4-FFF2-40B4-BE49-F238E27FC236}">
                  <a16:creationId xmlns:a16="http://schemas.microsoft.com/office/drawing/2014/main" id="{3D47CB1E-C0E3-495B-8A0E-D41B5D2B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638" y="4551363"/>
              <a:ext cx="20638" cy="55563"/>
            </a:xfrm>
            <a:prstGeom prst="rect">
              <a:avLst/>
            </a:prstGeom>
            <a:solidFill>
              <a:srgbClr val="59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6" name="Rectangle 118">
              <a:extLst>
                <a:ext uri="{FF2B5EF4-FFF2-40B4-BE49-F238E27FC236}">
                  <a16:creationId xmlns:a16="http://schemas.microsoft.com/office/drawing/2014/main" id="{67CE7B2D-927A-4BD9-BA58-E32F4C49A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638" y="4551363"/>
              <a:ext cx="206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7" name="Freeform 119">
              <a:extLst>
                <a:ext uri="{FF2B5EF4-FFF2-40B4-BE49-F238E27FC236}">
                  <a16:creationId xmlns:a16="http://schemas.microsoft.com/office/drawing/2014/main" id="{8BFAB32A-3C2C-4E18-8630-F046E6408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4546600"/>
              <a:ext cx="3333750" cy="85725"/>
            </a:xfrm>
            <a:custGeom>
              <a:avLst/>
              <a:gdLst>
                <a:gd name="T0" fmla="*/ 0 w 2100"/>
                <a:gd name="T1" fmla="*/ 54 h 54"/>
                <a:gd name="T2" fmla="*/ 0 w 2100"/>
                <a:gd name="T3" fmla="*/ 0 h 54"/>
                <a:gd name="T4" fmla="*/ 2100 w 2100"/>
                <a:gd name="T5" fmla="*/ 3 h 54"/>
                <a:gd name="T6" fmla="*/ 2100 w 2100"/>
                <a:gd name="T7" fmla="*/ 38 h 54"/>
                <a:gd name="T8" fmla="*/ 0 w 210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54">
                  <a:moveTo>
                    <a:pt x="0" y="54"/>
                  </a:moveTo>
                  <a:lnTo>
                    <a:pt x="0" y="0"/>
                  </a:lnTo>
                  <a:lnTo>
                    <a:pt x="2100" y="3"/>
                  </a:lnTo>
                  <a:lnTo>
                    <a:pt x="2100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9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8" name="Freeform 120">
              <a:extLst>
                <a:ext uri="{FF2B5EF4-FFF2-40B4-BE49-F238E27FC236}">
                  <a16:creationId xmlns:a16="http://schemas.microsoft.com/office/drawing/2014/main" id="{BD94A4DD-D889-42BF-9D1B-00254DB3E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4546600"/>
              <a:ext cx="3333750" cy="85725"/>
            </a:xfrm>
            <a:custGeom>
              <a:avLst/>
              <a:gdLst>
                <a:gd name="T0" fmla="*/ 0 w 2100"/>
                <a:gd name="T1" fmla="*/ 54 h 54"/>
                <a:gd name="T2" fmla="*/ 0 w 2100"/>
                <a:gd name="T3" fmla="*/ 0 h 54"/>
                <a:gd name="T4" fmla="*/ 2100 w 2100"/>
                <a:gd name="T5" fmla="*/ 3 h 54"/>
                <a:gd name="T6" fmla="*/ 2100 w 2100"/>
                <a:gd name="T7" fmla="*/ 38 h 54"/>
                <a:gd name="T8" fmla="*/ 0 w 210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54">
                  <a:moveTo>
                    <a:pt x="0" y="54"/>
                  </a:moveTo>
                  <a:lnTo>
                    <a:pt x="0" y="0"/>
                  </a:lnTo>
                  <a:lnTo>
                    <a:pt x="2100" y="3"/>
                  </a:lnTo>
                  <a:lnTo>
                    <a:pt x="2100" y="38"/>
                  </a:lnTo>
                  <a:lnTo>
                    <a:pt x="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9" name="Freeform 121">
              <a:extLst>
                <a:ext uri="{FF2B5EF4-FFF2-40B4-BE49-F238E27FC236}">
                  <a16:creationId xmlns:a16="http://schemas.microsoft.com/office/drawing/2014/main" id="{0C3F0F02-7628-4838-8639-C0587650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3" y="4398963"/>
              <a:ext cx="3668713" cy="152400"/>
            </a:xfrm>
            <a:custGeom>
              <a:avLst/>
              <a:gdLst>
                <a:gd name="T0" fmla="*/ 2311 w 2311"/>
                <a:gd name="T1" fmla="*/ 96 h 96"/>
                <a:gd name="T2" fmla="*/ 0 w 2311"/>
                <a:gd name="T3" fmla="*/ 96 h 96"/>
                <a:gd name="T4" fmla="*/ 0 w 2311"/>
                <a:gd name="T5" fmla="*/ 0 h 96"/>
                <a:gd name="T6" fmla="*/ 2311 w 2311"/>
                <a:gd name="T7" fmla="*/ 0 h 96"/>
                <a:gd name="T8" fmla="*/ 2311 w 2311"/>
                <a:gd name="T9" fmla="*/ 96 h 96"/>
                <a:gd name="T10" fmla="*/ 2311 w 2311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1" h="96">
                  <a:moveTo>
                    <a:pt x="2311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2311" y="0"/>
                  </a:lnTo>
                  <a:lnTo>
                    <a:pt x="2311" y="96"/>
                  </a:lnTo>
                  <a:lnTo>
                    <a:pt x="2311" y="96"/>
                  </a:lnTo>
                  <a:close/>
                </a:path>
              </a:pathLst>
            </a:custGeom>
            <a:solidFill>
              <a:srgbClr val="99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0" name="Freeform 122">
              <a:extLst>
                <a:ext uri="{FF2B5EF4-FFF2-40B4-BE49-F238E27FC236}">
                  <a16:creationId xmlns:a16="http://schemas.microsoft.com/office/drawing/2014/main" id="{60AF847B-F96C-4B1D-B829-00687171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6" y="3187700"/>
              <a:ext cx="519113" cy="920750"/>
            </a:xfrm>
            <a:custGeom>
              <a:avLst/>
              <a:gdLst>
                <a:gd name="T0" fmla="*/ 27 w 102"/>
                <a:gd name="T1" fmla="*/ 5 h 181"/>
                <a:gd name="T2" fmla="*/ 61 w 102"/>
                <a:gd name="T3" fmla="*/ 31 h 181"/>
                <a:gd name="T4" fmla="*/ 89 w 102"/>
                <a:gd name="T5" fmla="*/ 130 h 181"/>
                <a:gd name="T6" fmla="*/ 81 w 102"/>
                <a:gd name="T7" fmla="*/ 172 h 181"/>
                <a:gd name="T8" fmla="*/ 45 w 102"/>
                <a:gd name="T9" fmla="*/ 144 h 181"/>
                <a:gd name="T10" fmla="*/ 27 w 102"/>
                <a:gd name="T11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1">
                  <a:moveTo>
                    <a:pt x="27" y="5"/>
                  </a:moveTo>
                  <a:cubicBezTo>
                    <a:pt x="37" y="0"/>
                    <a:pt x="53" y="7"/>
                    <a:pt x="61" y="31"/>
                  </a:cubicBezTo>
                  <a:cubicBezTo>
                    <a:pt x="69" y="55"/>
                    <a:pt x="87" y="119"/>
                    <a:pt x="89" y="130"/>
                  </a:cubicBezTo>
                  <a:cubicBezTo>
                    <a:pt x="92" y="141"/>
                    <a:pt x="102" y="163"/>
                    <a:pt x="81" y="172"/>
                  </a:cubicBezTo>
                  <a:cubicBezTo>
                    <a:pt x="61" y="181"/>
                    <a:pt x="52" y="160"/>
                    <a:pt x="45" y="144"/>
                  </a:cubicBezTo>
                  <a:cubicBezTo>
                    <a:pt x="13" y="70"/>
                    <a:pt x="0" y="19"/>
                    <a:pt x="27" y="5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1" name="Freeform 123">
              <a:extLst>
                <a:ext uri="{FF2B5EF4-FFF2-40B4-BE49-F238E27FC236}">
                  <a16:creationId xmlns:a16="http://schemas.microsoft.com/office/drawing/2014/main" id="{B0A9F97B-E9A0-45DC-9B62-AD0EADE1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787775"/>
              <a:ext cx="711200" cy="280988"/>
            </a:xfrm>
            <a:custGeom>
              <a:avLst/>
              <a:gdLst>
                <a:gd name="T0" fmla="*/ 130 w 140"/>
                <a:gd name="T1" fmla="*/ 17 h 55"/>
                <a:gd name="T2" fmla="*/ 89 w 140"/>
                <a:gd name="T3" fmla="*/ 7 h 55"/>
                <a:gd name="T4" fmla="*/ 0 w 140"/>
                <a:gd name="T5" fmla="*/ 36 h 55"/>
                <a:gd name="T6" fmla="*/ 2 w 140"/>
                <a:gd name="T7" fmla="*/ 52 h 55"/>
                <a:gd name="T8" fmla="*/ 79 w 140"/>
                <a:gd name="T9" fmla="*/ 51 h 55"/>
                <a:gd name="T10" fmla="*/ 130 w 140"/>
                <a:gd name="T11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5">
                  <a:moveTo>
                    <a:pt x="130" y="17"/>
                  </a:moveTo>
                  <a:cubicBezTo>
                    <a:pt x="126" y="7"/>
                    <a:pt x="118" y="0"/>
                    <a:pt x="89" y="7"/>
                  </a:cubicBezTo>
                  <a:cubicBezTo>
                    <a:pt x="60" y="14"/>
                    <a:pt x="0" y="36"/>
                    <a:pt x="0" y="3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63" y="55"/>
                    <a:pt x="79" y="51"/>
                  </a:cubicBezTo>
                  <a:cubicBezTo>
                    <a:pt x="95" y="48"/>
                    <a:pt x="140" y="43"/>
                    <a:pt x="130" y="17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2" name="Freeform 124">
              <a:extLst>
                <a:ext uri="{FF2B5EF4-FFF2-40B4-BE49-F238E27FC236}">
                  <a16:creationId xmlns:a16="http://schemas.microsoft.com/office/drawing/2014/main" id="{3755BD53-15EB-4072-AE18-725ECC72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3854450"/>
              <a:ext cx="708025" cy="274638"/>
            </a:xfrm>
            <a:custGeom>
              <a:avLst/>
              <a:gdLst>
                <a:gd name="T0" fmla="*/ 129 w 139"/>
                <a:gd name="T1" fmla="*/ 17 h 54"/>
                <a:gd name="T2" fmla="*/ 88 w 139"/>
                <a:gd name="T3" fmla="*/ 7 h 54"/>
                <a:gd name="T4" fmla="*/ 0 w 139"/>
                <a:gd name="T5" fmla="*/ 36 h 54"/>
                <a:gd name="T6" fmla="*/ 2 w 139"/>
                <a:gd name="T7" fmla="*/ 52 h 54"/>
                <a:gd name="T8" fmla="*/ 79 w 139"/>
                <a:gd name="T9" fmla="*/ 51 h 54"/>
                <a:gd name="T10" fmla="*/ 129 w 139"/>
                <a:gd name="T11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54">
                  <a:moveTo>
                    <a:pt x="129" y="17"/>
                  </a:moveTo>
                  <a:cubicBezTo>
                    <a:pt x="125" y="7"/>
                    <a:pt x="117" y="0"/>
                    <a:pt x="88" y="7"/>
                  </a:cubicBezTo>
                  <a:cubicBezTo>
                    <a:pt x="59" y="14"/>
                    <a:pt x="0" y="36"/>
                    <a:pt x="0" y="3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63" y="54"/>
                    <a:pt x="79" y="51"/>
                  </a:cubicBezTo>
                  <a:cubicBezTo>
                    <a:pt x="95" y="48"/>
                    <a:pt x="139" y="43"/>
                    <a:pt x="129" y="17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3" name="Freeform 125">
              <a:extLst>
                <a:ext uri="{FF2B5EF4-FFF2-40B4-BE49-F238E27FC236}">
                  <a16:creationId xmlns:a16="http://schemas.microsoft.com/office/drawing/2014/main" id="{F22A3557-95A1-439C-A407-4295AAB4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6259513"/>
              <a:ext cx="325438" cy="188913"/>
            </a:xfrm>
            <a:custGeom>
              <a:avLst/>
              <a:gdLst>
                <a:gd name="T0" fmla="*/ 27 w 64"/>
                <a:gd name="T1" fmla="*/ 6 h 37"/>
                <a:gd name="T2" fmla="*/ 51 w 64"/>
                <a:gd name="T3" fmla="*/ 0 h 37"/>
                <a:gd name="T4" fmla="*/ 64 w 64"/>
                <a:gd name="T5" fmla="*/ 10 h 37"/>
                <a:gd name="T6" fmla="*/ 60 w 64"/>
                <a:gd name="T7" fmla="*/ 17 h 37"/>
                <a:gd name="T8" fmla="*/ 28 w 64"/>
                <a:gd name="T9" fmla="*/ 36 h 37"/>
                <a:gd name="T10" fmla="*/ 5 w 64"/>
                <a:gd name="T11" fmla="*/ 36 h 37"/>
                <a:gd name="T12" fmla="*/ 0 w 64"/>
                <a:gd name="T13" fmla="*/ 16 h 37"/>
                <a:gd name="T14" fmla="*/ 27 w 64"/>
                <a:gd name="T1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7">
                  <a:moveTo>
                    <a:pt x="27" y="6"/>
                  </a:moveTo>
                  <a:cubicBezTo>
                    <a:pt x="27" y="6"/>
                    <a:pt x="43" y="0"/>
                    <a:pt x="51" y="0"/>
                  </a:cubicBezTo>
                  <a:cubicBezTo>
                    <a:pt x="57" y="0"/>
                    <a:pt x="64" y="5"/>
                    <a:pt x="64" y="10"/>
                  </a:cubicBezTo>
                  <a:cubicBezTo>
                    <a:pt x="64" y="12"/>
                    <a:pt x="62" y="14"/>
                    <a:pt x="60" y="17"/>
                  </a:cubicBezTo>
                  <a:cubicBezTo>
                    <a:pt x="58" y="19"/>
                    <a:pt x="34" y="36"/>
                    <a:pt x="28" y="36"/>
                  </a:cubicBezTo>
                  <a:cubicBezTo>
                    <a:pt x="19" y="37"/>
                    <a:pt x="10" y="37"/>
                    <a:pt x="5" y="36"/>
                  </a:cubicBezTo>
                  <a:cubicBezTo>
                    <a:pt x="0" y="34"/>
                    <a:pt x="0" y="16"/>
                    <a:pt x="0" y="16"/>
                  </a:cubicBezTo>
                  <a:cubicBezTo>
                    <a:pt x="27" y="6"/>
                    <a:pt x="27" y="6"/>
                    <a:pt x="27" y="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4" name="Freeform 126">
              <a:extLst>
                <a:ext uri="{FF2B5EF4-FFF2-40B4-BE49-F238E27FC236}">
                  <a16:creationId xmlns:a16="http://schemas.microsoft.com/office/drawing/2014/main" id="{580E55F3-FE20-4887-A063-77404A91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3162300"/>
              <a:ext cx="982663" cy="1500188"/>
            </a:xfrm>
            <a:custGeom>
              <a:avLst/>
              <a:gdLst>
                <a:gd name="T0" fmla="*/ 40 w 193"/>
                <a:gd name="T1" fmla="*/ 124 h 295"/>
                <a:gd name="T2" fmla="*/ 17 w 193"/>
                <a:gd name="T3" fmla="*/ 21 h 295"/>
                <a:gd name="T4" fmla="*/ 101 w 193"/>
                <a:gd name="T5" fmla="*/ 0 h 295"/>
                <a:gd name="T6" fmla="*/ 101 w 193"/>
                <a:gd name="T7" fmla="*/ 1 h 295"/>
                <a:gd name="T8" fmla="*/ 177 w 193"/>
                <a:gd name="T9" fmla="*/ 21 h 295"/>
                <a:gd name="T10" fmla="*/ 163 w 193"/>
                <a:gd name="T11" fmla="*/ 125 h 295"/>
                <a:gd name="T12" fmla="*/ 162 w 193"/>
                <a:gd name="T13" fmla="*/ 201 h 295"/>
                <a:gd name="T14" fmla="*/ 167 w 193"/>
                <a:gd name="T15" fmla="*/ 261 h 295"/>
                <a:gd name="T16" fmla="*/ 101 w 193"/>
                <a:gd name="T17" fmla="*/ 295 h 295"/>
                <a:gd name="T18" fmla="*/ 101 w 193"/>
                <a:gd name="T19" fmla="*/ 294 h 295"/>
                <a:gd name="T20" fmla="*/ 35 w 193"/>
                <a:gd name="T21" fmla="*/ 260 h 295"/>
                <a:gd name="T22" fmla="*/ 41 w 193"/>
                <a:gd name="T23" fmla="*/ 200 h 295"/>
                <a:gd name="T24" fmla="*/ 40 w 193"/>
                <a:gd name="T25" fmla="*/ 1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95">
                  <a:moveTo>
                    <a:pt x="40" y="124"/>
                  </a:moveTo>
                  <a:cubicBezTo>
                    <a:pt x="29" y="90"/>
                    <a:pt x="0" y="32"/>
                    <a:pt x="17" y="21"/>
                  </a:cubicBezTo>
                  <a:cubicBezTo>
                    <a:pt x="39" y="8"/>
                    <a:pt x="101" y="0"/>
                    <a:pt x="101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55" y="8"/>
                    <a:pt x="177" y="21"/>
                  </a:cubicBezTo>
                  <a:cubicBezTo>
                    <a:pt x="193" y="31"/>
                    <a:pt x="174" y="91"/>
                    <a:pt x="163" y="125"/>
                  </a:cubicBezTo>
                  <a:cubicBezTo>
                    <a:pt x="160" y="133"/>
                    <a:pt x="161" y="169"/>
                    <a:pt x="162" y="201"/>
                  </a:cubicBezTo>
                  <a:cubicBezTo>
                    <a:pt x="162" y="209"/>
                    <a:pt x="168" y="246"/>
                    <a:pt x="167" y="261"/>
                  </a:cubicBezTo>
                  <a:cubicBezTo>
                    <a:pt x="167" y="266"/>
                    <a:pt x="116" y="294"/>
                    <a:pt x="101" y="295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87" y="293"/>
                    <a:pt x="36" y="265"/>
                    <a:pt x="35" y="260"/>
                  </a:cubicBezTo>
                  <a:cubicBezTo>
                    <a:pt x="34" y="245"/>
                    <a:pt x="41" y="208"/>
                    <a:pt x="41" y="200"/>
                  </a:cubicBezTo>
                  <a:cubicBezTo>
                    <a:pt x="42" y="168"/>
                    <a:pt x="42" y="132"/>
                    <a:pt x="40" y="124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5" name="Freeform 127">
              <a:extLst>
                <a:ext uri="{FF2B5EF4-FFF2-40B4-BE49-F238E27FC236}">
                  <a16:creationId xmlns:a16="http://schemas.microsoft.com/office/drawing/2014/main" id="{1D6A466A-1303-4931-A9BA-61686046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13100"/>
              <a:ext cx="738188" cy="830263"/>
            </a:xfrm>
            <a:custGeom>
              <a:avLst/>
              <a:gdLst>
                <a:gd name="T0" fmla="*/ 124 w 145"/>
                <a:gd name="T1" fmla="*/ 8 h 163"/>
                <a:gd name="T2" fmla="*/ 84 w 145"/>
                <a:gd name="T3" fmla="*/ 21 h 163"/>
                <a:gd name="T4" fmla="*/ 23 w 145"/>
                <a:gd name="T5" fmla="*/ 105 h 163"/>
                <a:gd name="T6" fmla="*/ 16 w 145"/>
                <a:gd name="T7" fmla="*/ 147 h 163"/>
                <a:gd name="T8" fmla="*/ 60 w 145"/>
                <a:gd name="T9" fmla="*/ 132 h 163"/>
                <a:gd name="T10" fmla="*/ 124 w 145"/>
                <a:gd name="T11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63">
                  <a:moveTo>
                    <a:pt x="124" y="8"/>
                  </a:moveTo>
                  <a:cubicBezTo>
                    <a:pt x="116" y="0"/>
                    <a:pt x="99" y="1"/>
                    <a:pt x="84" y="21"/>
                  </a:cubicBezTo>
                  <a:cubicBezTo>
                    <a:pt x="68" y="42"/>
                    <a:pt x="29" y="95"/>
                    <a:pt x="23" y="105"/>
                  </a:cubicBezTo>
                  <a:cubicBezTo>
                    <a:pt x="17" y="114"/>
                    <a:pt x="0" y="131"/>
                    <a:pt x="16" y="147"/>
                  </a:cubicBezTo>
                  <a:cubicBezTo>
                    <a:pt x="32" y="163"/>
                    <a:pt x="48" y="145"/>
                    <a:pt x="60" y="132"/>
                  </a:cubicBezTo>
                  <a:cubicBezTo>
                    <a:pt x="115" y="74"/>
                    <a:pt x="145" y="30"/>
                    <a:pt x="124" y="8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6" name="Freeform 128">
              <a:extLst>
                <a:ext uri="{FF2B5EF4-FFF2-40B4-BE49-F238E27FC236}">
                  <a16:creationId xmlns:a16="http://schemas.microsoft.com/office/drawing/2014/main" id="{60870884-C889-49FC-B7B0-0B83F14A0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2919413"/>
              <a:ext cx="457200" cy="279400"/>
            </a:xfrm>
            <a:custGeom>
              <a:avLst/>
              <a:gdLst>
                <a:gd name="T0" fmla="*/ 19 w 90"/>
                <a:gd name="T1" fmla="*/ 38 h 55"/>
                <a:gd name="T2" fmla="*/ 24 w 90"/>
                <a:gd name="T3" fmla="*/ 0 h 55"/>
                <a:gd name="T4" fmla="*/ 45 w 90"/>
                <a:gd name="T5" fmla="*/ 0 h 55"/>
                <a:gd name="T6" fmla="*/ 45 w 90"/>
                <a:gd name="T7" fmla="*/ 1 h 55"/>
                <a:gd name="T8" fmla="*/ 66 w 90"/>
                <a:gd name="T9" fmla="*/ 1 h 55"/>
                <a:gd name="T10" fmla="*/ 71 w 90"/>
                <a:gd name="T11" fmla="*/ 39 h 55"/>
                <a:gd name="T12" fmla="*/ 90 w 90"/>
                <a:gd name="T13" fmla="*/ 55 h 55"/>
                <a:gd name="T14" fmla="*/ 45 w 90"/>
                <a:gd name="T15" fmla="*/ 55 h 55"/>
                <a:gd name="T16" fmla="*/ 45 w 90"/>
                <a:gd name="T17" fmla="*/ 54 h 55"/>
                <a:gd name="T18" fmla="*/ 0 w 90"/>
                <a:gd name="T19" fmla="*/ 54 h 55"/>
                <a:gd name="T20" fmla="*/ 19 w 90"/>
                <a:gd name="T2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55">
                  <a:moveTo>
                    <a:pt x="19" y="38"/>
                  </a:moveTo>
                  <a:cubicBezTo>
                    <a:pt x="20" y="32"/>
                    <a:pt x="24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70" y="33"/>
                    <a:pt x="71" y="39"/>
                  </a:cubicBezTo>
                  <a:cubicBezTo>
                    <a:pt x="73" y="46"/>
                    <a:pt x="90" y="55"/>
                    <a:pt x="90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8" y="45"/>
                    <a:pt x="19" y="38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7" name="Freeform 129">
              <a:extLst>
                <a:ext uri="{FF2B5EF4-FFF2-40B4-BE49-F238E27FC236}">
                  <a16:creationId xmlns:a16="http://schemas.microsoft.com/office/drawing/2014/main" id="{030728F9-68D3-4070-A90D-0ABB51B3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4311650"/>
              <a:ext cx="355600" cy="1042988"/>
            </a:xfrm>
            <a:custGeom>
              <a:avLst/>
              <a:gdLst>
                <a:gd name="T0" fmla="*/ 34 w 70"/>
                <a:gd name="T1" fmla="*/ 0 h 205"/>
                <a:gd name="T2" fmla="*/ 69 w 70"/>
                <a:gd name="T3" fmla="*/ 73 h 205"/>
                <a:gd name="T4" fmla="*/ 57 w 70"/>
                <a:gd name="T5" fmla="*/ 197 h 205"/>
                <a:gd name="T6" fmla="*/ 13 w 70"/>
                <a:gd name="T7" fmla="*/ 200 h 205"/>
                <a:gd name="T8" fmla="*/ 0 w 70"/>
                <a:gd name="T9" fmla="*/ 63 h 205"/>
                <a:gd name="T10" fmla="*/ 34 w 70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205">
                  <a:moveTo>
                    <a:pt x="34" y="0"/>
                  </a:moveTo>
                  <a:cubicBezTo>
                    <a:pt x="60" y="0"/>
                    <a:pt x="70" y="18"/>
                    <a:pt x="69" y="73"/>
                  </a:cubicBezTo>
                  <a:cubicBezTo>
                    <a:pt x="69" y="128"/>
                    <a:pt x="60" y="188"/>
                    <a:pt x="57" y="197"/>
                  </a:cubicBezTo>
                  <a:cubicBezTo>
                    <a:pt x="53" y="205"/>
                    <a:pt x="17" y="205"/>
                    <a:pt x="13" y="200"/>
                  </a:cubicBezTo>
                  <a:cubicBezTo>
                    <a:pt x="9" y="195"/>
                    <a:pt x="0" y="81"/>
                    <a:pt x="0" y="63"/>
                  </a:cubicBezTo>
                  <a:cubicBezTo>
                    <a:pt x="0" y="45"/>
                    <a:pt x="6" y="0"/>
                    <a:pt x="34" y="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8" name="Freeform 130">
              <a:extLst>
                <a:ext uri="{FF2B5EF4-FFF2-40B4-BE49-F238E27FC236}">
                  <a16:creationId xmlns:a16="http://schemas.microsoft.com/office/drawing/2014/main" id="{47D57834-DB14-4225-8528-92CC4F479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5227638"/>
              <a:ext cx="230188" cy="309563"/>
            </a:xfrm>
            <a:custGeom>
              <a:avLst/>
              <a:gdLst>
                <a:gd name="T0" fmla="*/ 20 w 45"/>
                <a:gd name="T1" fmla="*/ 61 h 61"/>
                <a:gd name="T2" fmla="*/ 27 w 45"/>
                <a:gd name="T3" fmla="*/ 61 h 61"/>
                <a:gd name="T4" fmla="*/ 45 w 45"/>
                <a:gd name="T5" fmla="*/ 42 h 61"/>
                <a:gd name="T6" fmla="*/ 45 w 45"/>
                <a:gd name="T7" fmla="*/ 19 h 61"/>
                <a:gd name="T8" fmla="*/ 26 w 45"/>
                <a:gd name="T9" fmla="*/ 0 h 61"/>
                <a:gd name="T10" fmla="*/ 19 w 45"/>
                <a:gd name="T11" fmla="*/ 1 h 61"/>
                <a:gd name="T12" fmla="*/ 1 w 45"/>
                <a:gd name="T13" fmla="*/ 20 h 61"/>
                <a:gd name="T14" fmla="*/ 1 w 45"/>
                <a:gd name="T15" fmla="*/ 43 h 61"/>
                <a:gd name="T16" fmla="*/ 20 w 45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1">
                  <a:moveTo>
                    <a:pt x="20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37" y="60"/>
                    <a:pt x="45" y="52"/>
                    <a:pt x="45" y="4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8"/>
                    <a:pt x="36" y="0"/>
                    <a:pt x="26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9" y="1"/>
                    <a:pt x="0" y="9"/>
                    <a:pt x="1" y="2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53"/>
                    <a:pt x="10" y="61"/>
                    <a:pt x="20" y="6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59" name="Freeform 131">
              <a:extLst>
                <a:ext uri="{FF2B5EF4-FFF2-40B4-BE49-F238E27FC236}">
                  <a16:creationId xmlns:a16="http://schemas.microsoft.com/office/drawing/2014/main" id="{2033CC2E-1988-438E-9929-509D5DB6A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5364163"/>
              <a:ext cx="265113" cy="895350"/>
            </a:xfrm>
            <a:custGeom>
              <a:avLst/>
              <a:gdLst>
                <a:gd name="T0" fmla="*/ 25 w 52"/>
                <a:gd name="T1" fmla="*/ 0 h 176"/>
                <a:gd name="T2" fmla="*/ 51 w 52"/>
                <a:gd name="T3" fmla="*/ 54 h 176"/>
                <a:gd name="T4" fmla="*/ 28 w 52"/>
                <a:gd name="T5" fmla="*/ 176 h 176"/>
                <a:gd name="T6" fmla="*/ 10 w 52"/>
                <a:gd name="T7" fmla="*/ 176 h 176"/>
                <a:gd name="T8" fmla="*/ 0 w 52"/>
                <a:gd name="T9" fmla="*/ 63 h 176"/>
                <a:gd name="T10" fmla="*/ 25 w 52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76">
                  <a:moveTo>
                    <a:pt x="25" y="0"/>
                  </a:moveTo>
                  <a:cubicBezTo>
                    <a:pt x="33" y="0"/>
                    <a:pt x="52" y="3"/>
                    <a:pt x="51" y="54"/>
                  </a:cubicBezTo>
                  <a:cubicBezTo>
                    <a:pt x="50" y="106"/>
                    <a:pt x="28" y="176"/>
                    <a:pt x="28" y="176"/>
                  </a:cubicBezTo>
                  <a:cubicBezTo>
                    <a:pt x="10" y="176"/>
                    <a:pt x="10" y="176"/>
                    <a:pt x="10" y="176"/>
                  </a:cubicBezTo>
                  <a:cubicBezTo>
                    <a:pt x="10" y="176"/>
                    <a:pt x="0" y="81"/>
                    <a:pt x="0" y="63"/>
                  </a:cubicBezTo>
                  <a:cubicBezTo>
                    <a:pt x="0" y="21"/>
                    <a:pt x="0" y="0"/>
                    <a:pt x="25" y="0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0" name="Freeform 132">
              <a:extLst>
                <a:ext uri="{FF2B5EF4-FFF2-40B4-BE49-F238E27FC236}">
                  <a16:creationId xmlns:a16="http://schemas.microsoft.com/office/drawing/2014/main" id="{7FD2FEB4-CC7C-4559-9E3F-FC2DE677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1" y="4297363"/>
              <a:ext cx="392113" cy="1066800"/>
            </a:xfrm>
            <a:custGeom>
              <a:avLst/>
              <a:gdLst>
                <a:gd name="T0" fmla="*/ 48 w 77"/>
                <a:gd name="T1" fmla="*/ 3 h 210"/>
                <a:gd name="T2" fmla="*/ 5 w 77"/>
                <a:gd name="T3" fmla="*/ 72 h 210"/>
                <a:gd name="T4" fmla="*/ 5 w 77"/>
                <a:gd name="T5" fmla="*/ 197 h 210"/>
                <a:gd name="T6" fmla="*/ 48 w 77"/>
                <a:gd name="T7" fmla="*/ 205 h 210"/>
                <a:gd name="T8" fmla="*/ 75 w 77"/>
                <a:gd name="T9" fmla="*/ 69 h 210"/>
                <a:gd name="T10" fmla="*/ 48 w 77"/>
                <a:gd name="T11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0">
                  <a:moveTo>
                    <a:pt x="48" y="3"/>
                  </a:moveTo>
                  <a:cubicBezTo>
                    <a:pt x="22" y="0"/>
                    <a:pt x="10" y="17"/>
                    <a:pt x="5" y="72"/>
                  </a:cubicBezTo>
                  <a:cubicBezTo>
                    <a:pt x="0" y="127"/>
                    <a:pt x="2" y="188"/>
                    <a:pt x="5" y="197"/>
                  </a:cubicBezTo>
                  <a:cubicBezTo>
                    <a:pt x="7" y="205"/>
                    <a:pt x="44" y="210"/>
                    <a:pt x="48" y="205"/>
                  </a:cubicBezTo>
                  <a:cubicBezTo>
                    <a:pt x="52" y="200"/>
                    <a:pt x="73" y="87"/>
                    <a:pt x="75" y="69"/>
                  </a:cubicBezTo>
                  <a:cubicBezTo>
                    <a:pt x="77" y="52"/>
                    <a:pt x="76" y="6"/>
                    <a:pt x="48" y="3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1" name="Freeform 133">
              <a:extLst>
                <a:ext uri="{FF2B5EF4-FFF2-40B4-BE49-F238E27FC236}">
                  <a16:creationId xmlns:a16="http://schemas.microsoft.com/office/drawing/2014/main" id="{5C893421-8596-420E-9411-3199669BE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1" y="5218113"/>
              <a:ext cx="254000" cy="319088"/>
            </a:xfrm>
            <a:custGeom>
              <a:avLst/>
              <a:gdLst>
                <a:gd name="T0" fmla="*/ 24 w 50"/>
                <a:gd name="T1" fmla="*/ 62 h 63"/>
                <a:gd name="T2" fmla="*/ 18 w 50"/>
                <a:gd name="T3" fmla="*/ 61 h 63"/>
                <a:gd name="T4" fmla="*/ 2 w 50"/>
                <a:gd name="T5" fmla="*/ 40 h 63"/>
                <a:gd name="T6" fmla="*/ 5 w 50"/>
                <a:gd name="T7" fmla="*/ 18 h 63"/>
                <a:gd name="T8" fmla="*/ 25 w 50"/>
                <a:gd name="T9" fmla="*/ 1 h 63"/>
                <a:gd name="T10" fmla="*/ 32 w 50"/>
                <a:gd name="T11" fmla="*/ 2 h 63"/>
                <a:gd name="T12" fmla="*/ 48 w 50"/>
                <a:gd name="T13" fmla="*/ 23 h 63"/>
                <a:gd name="T14" fmla="*/ 45 w 50"/>
                <a:gd name="T15" fmla="*/ 46 h 63"/>
                <a:gd name="T16" fmla="*/ 24 w 50"/>
                <a:gd name="T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3">
                  <a:moveTo>
                    <a:pt x="24" y="6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8" y="60"/>
                    <a:pt x="0" y="50"/>
                    <a:pt x="2" y="4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7"/>
                    <a:pt x="15" y="0"/>
                    <a:pt x="2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42" y="4"/>
                    <a:pt x="50" y="13"/>
                    <a:pt x="48" y="2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56"/>
                    <a:pt x="35" y="63"/>
                    <a:pt x="24" y="62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2" name="Freeform 134">
              <a:extLst>
                <a:ext uri="{FF2B5EF4-FFF2-40B4-BE49-F238E27FC236}">
                  <a16:creationId xmlns:a16="http://schemas.microsoft.com/office/drawing/2014/main" id="{50D67176-69F0-4E02-BB22-9610790B6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5354638"/>
              <a:ext cx="309563" cy="904875"/>
            </a:xfrm>
            <a:custGeom>
              <a:avLst/>
              <a:gdLst>
                <a:gd name="T0" fmla="*/ 36 w 61"/>
                <a:gd name="T1" fmla="*/ 1 h 178"/>
                <a:gd name="T2" fmla="*/ 5 w 61"/>
                <a:gd name="T3" fmla="*/ 52 h 178"/>
                <a:gd name="T4" fmla="*/ 15 w 61"/>
                <a:gd name="T5" fmla="*/ 176 h 178"/>
                <a:gd name="T6" fmla="*/ 33 w 61"/>
                <a:gd name="T7" fmla="*/ 178 h 178"/>
                <a:gd name="T8" fmla="*/ 54 w 61"/>
                <a:gd name="T9" fmla="*/ 66 h 178"/>
                <a:gd name="T10" fmla="*/ 36 w 61"/>
                <a:gd name="T11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78">
                  <a:moveTo>
                    <a:pt x="36" y="1"/>
                  </a:moveTo>
                  <a:cubicBezTo>
                    <a:pt x="28" y="0"/>
                    <a:pt x="9" y="1"/>
                    <a:pt x="5" y="52"/>
                  </a:cubicBezTo>
                  <a:cubicBezTo>
                    <a:pt x="0" y="103"/>
                    <a:pt x="15" y="176"/>
                    <a:pt x="15" y="176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52" y="84"/>
                    <a:pt x="54" y="66"/>
                  </a:cubicBezTo>
                  <a:cubicBezTo>
                    <a:pt x="59" y="24"/>
                    <a:pt x="61" y="4"/>
                    <a:pt x="36" y="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3" name="Freeform 135">
              <a:extLst>
                <a:ext uri="{FF2B5EF4-FFF2-40B4-BE49-F238E27FC236}">
                  <a16:creationId xmlns:a16="http://schemas.microsoft.com/office/drawing/2014/main" id="{6DE86441-3184-4DAE-ABF2-AA283450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4256088"/>
              <a:ext cx="376238" cy="2065338"/>
            </a:xfrm>
            <a:custGeom>
              <a:avLst/>
              <a:gdLst>
                <a:gd name="T0" fmla="*/ 62 w 74"/>
                <a:gd name="T1" fmla="*/ 0 h 406"/>
                <a:gd name="T2" fmla="*/ 73 w 74"/>
                <a:gd name="T3" fmla="*/ 70 h 406"/>
                <a:gd name="T4" fmla="*/ 62 w 74"/>
                <a:gd name="T5" fmla="*/ 215 h 406"/>
                <a:gd name="T6" fmla="*/ 62 w 74"/>
                <a:gd name="T7" fmla="*/ 299 h 406"/>
                <a:gd name="T8" fmla="*/ 52 w 74"/>
                <a:gd name="T9" fmla="*/ 406 h 406"/>
                <a:gd name="T10" fmla="*/ 6 w 74"/>
                <a:gd name="T11" fmla="*/ 404 h 406"/>
                <a:gd name="T12" fmla="*/ 6 w 74"/>
                <a:gd name="T13" fmla="*/ 229 h 406"/>
                <a:gd name="T14" fmla="*/ 0 w 74"/>
                <a:gd name="T15" fmla="*/ 80 h 406"/>
                <a:gd name="T16" fmla="*/ 0 w 74"/>
                <a:gd name="T17" fmla="*/ 2 h 406"/>
                <a:gd name="T18" fmla="*/ 62 w 74"/>
                <a:gd name="T1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406">
                  <a:moveTo>
                    <a:pt x="62" y="0"/>
                  </a:moveTo>
                  <a:cubicBezTo>
                    <a:pt x="62" y="0"/>
                    <a:pt x="71" y="45"/>
                    <a:pt x="73" y="70"/>
                  </a:cubicBezTo>
                  <a:cubicBezTo>
                    <a:pt x="74" y="95"/>
                    <a:pt x="62" y="203"/>
                    <a:pt x="62" y="215"/>
                  </a:cubicBezTo>
                  <a:cubicBezTo>
                    <a:pt x="62" y="227"/>
                    <a:pt x="63" y="263"/>
                    <a:pt x="62" y="299"/>
                  </a:cubicBezTo>
                  <a:cubicBezTo>
                    <a:pt x="61" y="335"/>
                    <a:pt x="52" y="406"/>
                    <a:pt x="52" y="406"/>
                  </a:cubicBezTo>
                  <a:cubicBezTo>
                    <a:pt x="6" y="404"/>
                    <a:pt x="6" y="404"/>
                    <a:pt x="6" y="404"/>
                  </a:cubicBezTo>
                  <a:cubicBezTo>
                    <a:pt x="6" y="404"/>
                    <a:pt x="6" y="253"/>
                    <a:pt x="6" y="229"/>
                  </a:cubicBezTo>
                  <a:cubicBezTo>
                    <a:pt x="6" y="205"/>
                    <a:pt x="0" y="80"/>
                    <a:pt x="0" y="8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0217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4" name="Freeform 136">
              <a:extLst>
                <a:ext uri="{FF2B5EF4-FFF2-40B4-BE49-F238E27FC236}">
                  <a16:creationId xmlns:a16="http://schemas.microsoft.com/office/drawing/2014/main" id="{0AA91EE3-4F73-46EC-A039-FF16EB439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6" y="4246563"/>
              <a:ext cx="488950" cy="2079625"/>
            </a:xfrm>
            <a:custGeom>
              <a:avLst/>
              <a:gdLst>
                <a:gd name="T0" fmla="*/ 34 w 96"/>
                <a:gd name="T1" fmla="*/ 0 h 409"/>
                <a:gd name="T2" fmla="*/ 16 w 96"/>
                <a:gd name="T3" fmla="*/ 69 h 409"/>
                <a:gd name="T4" fmla="*/ 12 w 96"/>
                <a:gd name="T5" fmla="*/ 214 h 409"/>
                <a:gd name="T6" fmla="*/ 3 w 96"/>
                <a:gd name="T7" fmla="*/ 298 h 409"/>
                <a:gd name="T8" fmla="*/ 2 w 96"/>
                <a:gd name="T9" fmla="*/ 405 h 409"/>
                <a:gd name="T10" fmla="*/ 47 w 96"/>
                <a:gd name="T11" fmla="*/ 409 h 409"/>
                <a:gd name="T12" fmla="*/ 66 w 96"/>
                <a:gd name="T13" fmla="*/ 234 h 409"/>
                <a:gd name="T14" fmla="*/ 96 w 96"/>
                <a:gd name="T15" fmla="*/ 86 h 409"/>
                <a:gd name="T16" fmla="*/ 95 w 96"/>
                <a:gd name="T17" fmla="*/ 4 h 409"/>
                <a:gd name="T18" fmla="*/ 34 w 96"/>
                <a:gd name="T1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409">
                  <a:moveTo>
                    <a:pt x="34" y="0"/>
                  </a:moveTo>
                  <a:cubicBezTo>
                    <a:pt x="34" y="0"/>
                    <a:pt x="20" y="45"/>
                    <a:pt x="16" y="69"/>
                  </a:cubicBezTo>
                  <a:cubicBezTo>
                    <a:pt x="12" y="93"/>
                    <a:pt x="13" y="202"/>
                    <a:pt x="12" y="214"/>
                  </a:cubicBezTo>
                  <a:cubicBezTo>
                    <a:pt x="10" y="226"/>
                    <a:pt x="6" y="262"/>
                    <a:pt x="3" y="298"/>
                  </a:cubicBezTo>
                  <a:cubicBezTo>
                    <a:pt x="0" y="334"/>
                    <a:pt x="2" y="405"/>
                    <a:pt x="2" y="405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63" y="258"/>
                    <a:pt x="66" y="234"/>
                  </a:cubicBezTo>
                  <a:cubicBezTo>
                    <a:pt x="68" y="210"/>
                    <a:pt x="96" y="86"/>
                    <a:pt x="96" y="86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217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5" name="Freeform 137">
              <a:extLst>
                <a:ext uri="{FF2B5EF4-FFF2-40B4-BE49-F238E27FC236}">
                  <a16:creationId xmlns:a16="http://schemas.microsoft.com/office/drawing/2014/main" id="{BFACEAC8-6298-43E1-8207-293E98F2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1" y="6315075"/>
              <a:ext cx="233363" cy="147638"/>
            </a:xfrm>
            <a:custGeom>
              <a:avLst/>
              <a:gdLst>
                <a:gd name="T0" fmla="*/ 45 w 46"/>
                <a:gd name="T1" fmla="*/ 0 h 29"/>
                <a:gd name="T2" fmla="*/ 45 w 46"/>
                <a:gd name="T3" fmla="*/ 22 h 29"/>
                <a:gd name="T4" fmla="*/ 26 w 46"/>
                <a:gd name="T5" fmla="*/ 28 h 29"/>
                <a:gd name="T6" fmla="*/ 6 w 46"/>
                <a:gd name="T7" fmla="*/ 25 h 29"/>
                <a:gd name="T8" fmla="*/ 7 w 46"/>
                <a:gd name="T9" fmla="*/ 0 h 29"/>
                <a:gd name="T10" fmla="*/ 45 w 4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9">
                  <a:moveTo>
                    <a:pt x="45" y="0"/>
                  </a:moveTo>
                  <a:cubicBezTo>
                    <a:pt x="45" y="0"/>
                    <a:pt x="46" y="17"/>
                    <a:pt x="45" y="22"/>
                  </a:cubicBezTo>
                  <a:cubicBezTo>
                    <a:pt x="45" y="24"/>
                    <a:pt x="38" y="27"/>
                    <a:pt x="26" y="28"/>
                  </a:cubicBezTo>
                  <a:cubicBezTo>
                    <a:pt x="16" y="29"/>
                    <a:pt x="8" y="26"/>
                    <a:pt x="6" y="25"/>
                  </a:cubicBezTo>
                  <a:cubicBezTo>
                    <a:pt x="0" y="22"/>
                    <a:pt x="7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6" name="Freeform 138">
              <a:extLst>
                <a:ext uri="{FF2B5EF4-FFF2-40B4-BE49-F238E27FC236}">
                  <a16:creationId xmlns:a16="http://schemas.microsoft.com/office/drawing/2014/main" id="{6DC75F61-AF79-4441-A340-5E050486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6238875"/>
              <a:ext cx="330200" cy="193675"/>
            </a:xfrm>
            <a:custGeom>
              <a:avLst/>
              <a:gdLst>
                <a:gd name="T0" fmla="*/ 38 w 65"/>
                <a:gd name="T1" fmla="*/ 6 h 38"/>
                <a:gd name="T2" fmla="*/ 14 w 65"/>
                <a:gd name="T3" fmla="*/ 0 h 38"/>
                <a:gd name="T4" fmla="*/ 0 w 65"/>
                <a:gd name="T5" fmla="*/ 10 h 38"/>
                <a:gd name="T6" fmla="*/ 4 w 65"/>
                <a:gd name="T7" fmla="*/ 17 h 38"/>
                <a:gd name="T8" fmla="*/ 36 w 65"/>
                <a:gd name="T9" fmla="*/ 37 h 38"/>
                <a:gd name="T10" fmla="*/ 60 w 65"/>
                <a:gd name="T11" fmla="*/ 36 h 38"/>
                <a:gd name="T12" fmla="*/ 65 w 65"/>
                <a:gd name="T13" fmla="*/ 16 h 38"/>
                <a:gd name="T14" fmla="*/ 38 w 65"/>
                <a:gd name="T1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38">
                  <a:moveTo>
                    <a:pt x="38" y="6"/>
                  </a:moveTo>
                  <a:cubicBezTo>
                    <a:pt x="38" y="6"/>
                    <a:pt x="22" y="0"/>
                    <a:pt x="14" y="0"/>
                  </a:cubicBezTo>
                  <a:cubicBezTo>
                    <a:pt x="8" y="0"/>
                    <a:pt x="1" y="5"/>
                    <a:pt x="0" y="10"/>
                  </a:cubicBezTo>
                  <a:cubicBezTo>
                    <a:pt x="0" y="12"/>
                    <a:pt x="2" y="14"/>
                    <a:pt x="4" y="17"/>
                  </a:cubicBezTo>
                  <a:cubicBezTo>
                    <a:pt x="6" y="19"/>
                    <a:pt x="31" y="36"/>
                    <a:pt x="36" y="37"/>
                  </a:cubicBezTo>
                  <a:cubicBezTo>
                    <a:pt x="45" y="38"/>
                    <a:pt x="55" y="38"/>
                    <a:pt x="60" y="36"/>
                  </a:cubicBezTo>
                  <a:cubicBezTo>
                    <a:pt x="65" y="34"/>
                    <a:pt x="65" y="16"/>
                    <a:pt x="65" y="16"/>
                  </a:cubicBezTo>
                  <a:cubicBezTo>
                    <a:pt x="38" y="6"/>
                    <a:pt x="38" y="6"/>
                    <a:pt x="38" y="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7" name="Freeform 139">
              <a:extLst>
                <a:ext uri="{FF2B5EF4-FFF2-40B4-BE49-F238E27FC236}">
                  <a16:creationId xmlns:a16="http://schemas.microsoft.com/office/drawing/2014/main" id="{9F8FB494-A1E0-4850-901D-F5E5C9033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6" y="4246563"/>
              <a:ext cx="488950" cy="2063750"/>
            </a:xfrm>
            <a:custGeom>
              <a:avLst/>
              <a:gdLst>
                <a:gd name="T0" fmla="*/ 40 w 96"/>
                <a:gd name="T1" fmla="*/ 93 h 406"/>
                <a:gd name="T2" fmla="*/ 33 w 96"/>
                <a:gd name="T3" fmla="*/ 224 h 406"/>
                <a:gd name="T4" fmla="*/ 17 w 96"/>
                <a:gd name="T5" fmla="*/ 406 h 406"/>
                <a:gd name="T6" fmla="*/ 2 w 96"/>
                <a:gd name="T7" fmla="*/ 405 h 406"/>
                <a:gd name="T8" fmla="*/ 3 w 96"/>
                <a:gd name="T9" fmla="*/ 298 h 406"/>
                <a:gd name="T10" fmla="*/ 12 w 96"/>
                <a:gd name="T11" fmla="*/ 214 h 406"/>
                <a:gd name="T12" fmla="*/ 16 w 96"/>
                <a:gd name="T13" fmla="*/ 69 h 406"/>
                <a:gd name="T14" fmla="*/ 34 w 96"/>
                <a:gd name="T15" fmla="*/ 0 h 406"/>
                <a:gd name="T16" fmla="*/ 95 w 96"/>
                <a:gd name="T17" fmla="*/ 4 h 406"/>
                <a:gd name="T18" fmla="*/ 25 w 96"/>
                <a:gd name="T19" fmla="*/ 73 h 406"/>
                <a:gd name="T20" fmla="*/ 40 w 96"/>
                <a:gd name="T21" fmla="*/ 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06">
                  <a:moveTo>
                    <a:pt x="40" y="93"/>
                  </a:moveTo>
                  <a:cubicBezTo>
                    <a:pt x="37" y="109"/>
                    <a:pt x="34" y="218"/>
                    <a:pt x="33" y="224"/>
                  </a:cubicBezTo>
                  <a:cubicBezTo>
                    <a:pt x="33" y="230"/>
                    <a:pt x="17" y="398"/>
                    <a:pt x="17" y="406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5"/>
                    <a:pt x="0" y="334"/>
                    <a:pt x="3" y="298"/>
                  </a:cubicBezTo>
                  <a:cubicBezTo>
                    <a:pt x="6" y="262"/>
                    <a:pt x="10" y="226"/>
                    <a:pt x="12" y="214"/>
                  </a:cubicBezTo>
                  <a:cubicBezTo>
                    <a:pt x="13" y="202"/>
                    <a:pt x="12" y="93"/>
                    <a:pt x="16" y="69"/>
                  </a:cubicBezTo>
                  <a:cubicBezTo>
                    <a:pt x="20" y="45"/>
                    <a:pt x="34" y="0"/>
                    <a:pt x="34" y="0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92"/>
                    <a:pt x="27" y="68"/>
                    <a:pt x="25" y="73"/>
                  </a:cubicBezTo>
                  <a:cubicBezTo>
                    <a:pt x="22" y="79"/>
                    <a:pt x="41" y="87"/>
                    <a:pt x="40" y="93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8" name="Freeform 140">
              <a:extLst>
                <a:ext uri="{FF2B5EF4-FFF2-40B4-BE49-F238E27FC236}">
                  <a16:creationId xmlns:a16="http://schemas.microsoft.com/office/drawing/2014/main" id="{19813ED7-DA53-4F19-8190-160AC7D6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4719638"/>
              <a:ext cx="198438" cy="1595438"/>
            </a:xfrm>
            <a:custGeom>
              <a:avLst/>
              <a:gdLst>
                <a:gd name="T0" fmla="*/ 39 w 39"/>
                <a:gd name="T1" fmla="*/ 4 h 314"/>
                <a:gd name="T2" fmla="*/ 30 w 39"/>
                <a:gd name="T3" fmla="*/ 127 h 314"/>
                <a:gd name="T4" fmla="*/ 30 w 39"/>
                <a:gd name="T5" fmla="*/ 314 h 314"/>
                <a:gd name="T6" fmla="*/ 29 w 39"/>
                <a:gd name="T7" fmla="*/ 314 h 314"/>
                <a:gd name="T8" fmla="*/ 4 w 39"/>
                <a:gd name="T9" fmla="*/ 313 h 314"/>
                <a:gd name="T10" fmla="*/ 4 w 39"/>
                <a:gd name="T11" fmla="*/ 138 h 314"/>
                <a:gd name="T12" fmla="*/ 0 w 39"/>
                <a:gd name="T13" fmla="*/ 22 h 314"/>
                <a:gd name="T14" fmla="*/ 18 w 39"/>
                <a:gd name="T15" fmla="*/ 5 h 314"/>
                <a:gd name="T16" fmla="*/ 39 w 39"/>
                <a:gd name="T17" fmla="*/ 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14">
                  <a:moveTo>
                    <a:pt x="39" y="4"/>
                  </a:moveTo>
                  <a:cubicBezTo>
                    <a:pt x="35" y="24"/>
                    <a:pt x="29" y="124"/>
                    <a:pt x="30" y="127"/>
                  </a:cubicBezTo>
                  <a:cubicBezTo>
                    <a:pt x="31" y="130"/>
                    <a:pt x="30" y="314"/>
                    <a:pt x="30" y="314"/>
                  </a:cubicBezTo>
                  <a:cubicBezTo>
                    <a:pt x="29" y="314"/>
                    <a:pt x="29" y="314"/>
                    <a:pt x="29" y="314"/>
                  </a:cubicBezTo>
                  <a:cubicBezTo>
                    <a:pt x="4" y="313"/>
                    <a:pt x="4" y="313"/>
                    <a:pt x="4" y="313"/>
                  </a:cubicBezTo>
                  <a:cubicBezTo>
                    <a:pt x="4" y="313"/>
                    <a:pt x="4" y="162"/>
                    <a:pt x="4" y="138"/>
                  </a:cubicBezTo>
                  <a:cubicBezTo>
                    <a:pt x="4" y="114"/>
                    <a:pt x="0" y="22"/>
                    <a:pt x="0" y="22"/>
                  </a:cubicBezTo>
                  <a:cubicBezTo>
                    <a:pt x="0" y="22"/>
                    <a:pt x="7" y="4"/>
                    <a:pt x="18" y="5"/>
                  </a:cubicBezTo>
                  <a:cubicBezTo>
                    <a:pt x="28" y="6"/>
                    <a:pt x="39" y="0"/>
                    <a:pt x="39" y="4"/>
                  </a:cubicBezTo>
                  <a:close/>
                </a:path>
              </a:pathLst>
            </a:custGeom>
            <a:solidFill>
              <a:srgbClr val="032D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69" name="Freeform 141">
              <a:extLst>
                <a:ext uri="{FF2B5EF4-FFF2-40B4-BE49-F238E27FC236}">
                  <a16:creationId xmlns:a16="http://schemas.microsoft.com/office/drawing/2014/main" id="{E8F07E12-126C-4D1D-8E91-5206376F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2562225"/>
              <a:ext cx="417513" cy="463550"/>
            </a:xfrm>
            <a:custGeom>
              <a:avLst/>
              <a:gdLst>
                <a:gd name="T0" fmla="*/ 1 w 82"/>
                <a:gd name="T1" fmla="*/ 48 h 91"/>
                <a:gd name="T2" fmla="*/ 0 w 82"/>
                <a:gd name="T3" fmla="*/ 57 h 91"/>
                <a:gd name="T4" fmla="*/ 3 w 82"/>
                <a:gd name="T5" fmla="*/ 62 h 91"/>
                <a:gd name="T6" fmla="*/ 14 w 82"/>
                <a:gd name="T7" fmla="*/ 90 h 91"/>
                <a:gd name="T8" fmla="*/ 45 w 82"/>
                <a:gd name="T9" fmla="*/ 91 h 91"/>
                <a:gd name="T10" fmla="*/ 79 w 82"/>
                <a:gd name="T11" fmla="*/ 48 h 91"/>
                <a:gd name="T12" fmla="*/ 30 w 82"/>
                <a:gd name="T13" fmla="*/ 0 h 91"/>
                <a:gd name="T14" fmla="*/ 1 w 82"/>
                <a:gd name="T15" fmla="*/ 43 h 91"/>
                <a:gd name="T16" fmla="*/ 1 w 82"/>
                <a:gd name="T17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91">
                  <a:moveTo>
                    <a:pt x="1" y="48"/>
                  </a:moveTo>
                  <a:cubicBezTo>
                    <a:pt x="2" y="50"/>
                    <a:pt x="0" y="53"/>
                    <a:pt x="0" y="57"/>
                  </a:cubicBezTo>
                  <a:cubicBezTo>
                    <a:pt x="0" y="59"/>
                    <a:pt x="2" y="61"/>
                    <a:pt x="3" y="62"/>
                  </a:cubicBezTo>
                  <a:cubicBezTo>
                    <a:pt x="4" y="76"/>
                    <a:pt x="7" y="90"/>
                    <a:pt x="14" y="90"/>
                  </a:cubicBezTo>
                  <a:cubicBezTo>
                    <a:pt x="28" y="89"/>
                    <a:pt x="36" y="91"/>
                    <a:pt x="45" y="91"/>
                  </a:cubicBezTo>
                  <a:cubicBezTo>
                    <a:pt x="58" y="91"/>
                    <a:pt x="76" y="75"/>
                    <a:pt x="79" y="48"/>
                  </a:cubicBezTo>
                  <a:cubicBezTo>
                    <a:pt x="82" y="21"/>
                    <a:pt x="55" y="0"/>
                    <a:pt x="30" y="0"/>
                  </a:cubicBezTo>
                  <a:cubicBezTo>
                    <a:pt x="6" y="0"/>
                    <a:pt x="0" y="19"/>
                    <a:pt x="1" y="43"/>
                  </a:cubicBezTo>
                  <a:cubicBezTo>
                    <a:pt x="1" y="45"/>
                    <a:pt x="1" y="46"/>
                    <a:pt x="1" y="48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0" name="Freeform 142">
              <a:extLst>
                <a:ext uri="{FF2B5EF4-FFF2-40B4-BE49-F238E27FC236}">
                  <a16:creationId xmlns:a16="http://schemas.microsoft.com/office/drawing/2014/main" id="{7F6ED82B-4E2E-4092-87F4-5BBE2350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2501900"/>
              <a:ext cx="519113" cy="528638"/>
            </a:xfrm>
            <a:custGeom>
              <a:avLst/>
              <a:gdLst>
                <a:gd name="T0" fmla="*/ 50 w 102"/>
                <a:gd name="T1" fmla="*/ 4 h 104"/>
                <a:gd name="T2" fmla="*/ 11 w 102"/>
                <a:gd name="T3" fmla="*/ 29 h 104"/>
                <a:gd name="T4" fmla="*/ 16 w 102"/>
                <a:gd name="T5" fmla="*/ 63 h 104"/>
                <a:gd name="T6" fmla="*/ 21 w 102"/>
                <a:gd name="T7" fmla="*/ 63 h 104"/>
                <a:gd name="T8" fmla="*/ 26 w 102"/>
                <a:gd name="T9" fmla="*/ 80 h 104"/>
                <a:gd name="T10" fmla="*/ 43 w 102"/>
                <a:gd name="T11" fmla="*/ 103 h 104"/>
                <a:gd name="T12" fmla="*/ 71 w 102"/>
                <a:gd name="T13" fmla="*/ 101 h 104"/>
                <a:gd name="T14" fmla="*/ 85 w 102"/>
                <a:gd name="T15" fmla="*/ 72 h 104"/>
                <a:gd name="T16" fmla="*/ 50 w 102"/>
                <a:gd name="T17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4">
                  <a:moveTo>
                    <a:pt x="50" y="4"/>
                  </a:moveTo>
                  <a:cubicBezTo>
                    <a:pt x="30" y="0"/>
                    <a:pt x="0" y="18"/>
                    <a:pt x="11" y="29"/>
                  </a:cubicBezTo>
                  <a:cubicBezTo>
                    <a:pt x="15" y="32"/>
                    <a:pt x="16" y="63"/>
                    <a:pt x="16" y="63"/>
                  </a:cubicBezTo>
                  <a:cubicBezTo>
                    <a:pt x="16" y="63"/>
                    <a:pt x="20" y="61"/>
                    <a:pt x="21" y="63"/>
                  </a:cubicBezTo>
                  <a:cubicBezTo>
                    <a:pt x="23" y="64"/>
                    <a:pt x="24" y="75"/>
                    <a:pt x="26" y="80"/>
                  </a:cubicBezTo>
                  <a:cubicBezTo>
                    <a:pt x="28" y="85"/>
                    <a:pt x="40" y="103"/>
                    <a:pt x="43" y="103"/>
                  </a:cubicBezTo>
                  <a:cubicBezTo>
                    <a:pt x="46" y="103"/>
                    <a:pt x="68" y="104"/>
                    <a:pt x="71" y="101"/>
                  </a:cubicBezTo>
                  <a:cubicBezTo>
                    <a:pt x="73" y="98"/>
                    <a:pt x="83" y="81"/>
                    <a:pt x="85" y="72"/>
                  </a:cubicBezTo>
                  <a:cubicBezTo>
                    <a:pt x="88" y="62"/>
                    <a:pt x="102" y="13"/>
                    <a:pt x="50" y="4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1" name="Freeform 143">
              <a:extLst>
                <a:ext uri="{FF2B5EF4-FFF2-40B4-BE49-F238E27FC236}">
                  <a16:creationId xmlns:a16="http://schemas.microsoft.com/office/drawing/2014/main" id="{4276F76E-CC02-4E8F-8BE6-FC155D8F0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2741613"/>
              <a:ext cx="50800" cy="136525"/>
            </a:xfrm>
            <a:custGeom>
              <a:avLst/>
              <a:gdLst>
                <a:gd name="T0" fmla="*/ 0 w 10"/>
                <a:gd name="T1" fmla="*/ 4 h 27"/>
                <a:gd name="T2" fmla="*/ 9 w 10"/>
                <a:gd name="T3" fmla="*/ 7 h 27"/>
                <a:gd name="T4" fmla="*/ 4 w 10"/>
                <a:gd name="T5" fmla="*/ 27 h 27"/>
                <a:gd name="T6" fmla="*/ 0 w 10"/>
                <a:gd name="T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7">
                  <a:moveTo>
                    <a:pt x="0" y="4"/>
                  </a:moveTo>
                  <a:cubicBezTo>
                    <a:pt x="0" y="3"/>
                    <a:pt x="6" y="0"/>
                    <a:pt x="9" y="7"/>
                  </a:cubicBezTo>
                  <a:cubicBezTo>
                    <a:pt x="10" y="11"/>
                    <a:pt x="5" y="27"/>
                    <a:pt x="4" y="27"/>
                  </a:cubicBezTo>
                  <a:cubicBezTo>
                    <a:pt x="2" y="27"/>
                    <a:pt x="0" y="10"/>
                    <a:pt x="0" y="4"/>
                  </a:cubicBezTo>
                  <a:close/>
                </a:path>
              </a:pathLst>
            </a:custGeom>
            <a:solidFill>
              <a:srgbClr val="F8A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2" name="Freeform 144">
              <a:extLst>
                <a:ext uri="{FF2B5EF4-FFF2-40B4-BE49-F238E27FC236}">
                  <a16:creationId xmlns:a16="http://schemas.microsoft.com/office/drawing/2014/main" id="{B58531C6-7855-43CE-A03B-949847871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6" y="3157538"/>
              <a:ext cx="915988" cy="1123950"/>
            </a:xfrm>
            <a:custGeom>
              <a:avLst/>
              <a:gdLst>
                <a:gd name="T0" fmla="*/ 4 w 180"/>
                <a:gd name="T1" fmla="*/ 23 h 221"/>
                <a:gd name="T2" fmla="*/ 37 w 180"/>
                <a:gd name="T3" fmla="*/ 10 h 221"/>
                <a:gd name="T4" fmla="*/ 59 w 180"/>
                <a:gd name="T5" fmla="*/ 0 h 221"/>
                <a:gd name="T6" fmla="*/ 129 w 180"/>
                <a:gd name="T7" fmla="*/ 1 h 221"/>
                <a:gd name="T8" fmla="*/ 154 w 180"/>
                <a:gd name="T9" fmla="*/ 8 h 221"/>
                <a:gd name="T10" fmla="*/ 177 w 180"/>
                <a:gd name="T11" fmla="*/ 21 h 221"/>
                <a:gd name="T12" fmla="*/ 159 w 180"/>
                <a:gd name="T13" fmla="*/ 132 h 221"/>
                <a:gd name="T14" fmla="*/ 157 w 180"/>
                <a:gd name="T15" fmla="*/ 215 h 221"/>
                <a:gd name="T16" fmla="*/ 95 w 180"/>
                <a:gd name="T17" fmla="*/ 221 h 221"/>
                <a:gd name="T18" fmla="*/ 33 w 180"/>
                <a:gd name="T19" fmla="*/ 216 h 221"/>
                <a:gd name="T20" fmla="*/ 30 w 180"/>
                <a:gd name="T21" fmla="*/ 131 h 221"/>
                <a:gd name="T22" fmla="*/ 4 w 180"/>
                <a:gd name="T23" fmla="*/ 2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221">
                  <a:moveTo>
                    <a:pt x="4" y="23"/>
                  </a:moveTo>
                  <a:cubicBezTo>
                    <a:pt x="7" y="18"/>
                    <a:pt x="23" y="14"/>
                    <a:pt x="37" y="10"/>
                  </a:cubicBezTo>
                  <a:cubicBezTo>
                    <a:pt x="49" y="6"/>
                    <a:pt x="59" y="0"/>
                    <a:pt x="59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41" y="6"/>
                    <a:pt x="154" y="8"/>
                  </a:cubicBezTo>
                  <a:cubicBezTo>
                    <a:pt x="170" y="9"/>
                    <a:pt x="174" y="17"/>
                    <a:pt x="177" y="21"/>
                  </a:cubicBezTo>
                  <a:cubicBezTo>
                    <a:pt x="179" y="27"/>
                    <a:pt x="180" y="72"/>
                    <a:pt x="159" y="132"/>
                  </a:cubicBezTo>
                  <a:cubicBezTo>
                    <a:pt x="157" y="141"/>
                    <a:pt x="164" y="198"/>
                    <a:pt x="157" y="215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33" y="216"/>
                    <a:pt x="33" y="216"/>
                    <a:pt x="33" y="216"/>
                  </a:cubicBezTo>
                  <a:cubicBezTo>
                    <a:pt x="27" y="196"/>
                    <a:pt x="33" y="140"/>
                    <a:pt x="30" y="131"/>
                  </a:cubicBezTo>
                  <a:cubicBezTo>
                    <a:pt x="27" y="123"/>
                    <a:pt x="0" y="30"/>
                    <a:pt x="4" y="23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3" name="Freeform 145">
              <a:extLst>
                <a:ext uri="{FF2B5EF4-FFF2-40B4-BE49-F238E27FC236}">
                  <a16:creationId xmlns:a16="http://schemas.microsoft.com/office/drawing/2014/main" id="{CF24AE7C-AB98-4833-A2BA-EF3CA8FF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1" y="3106738"/>
              <a:ext cx="433388" cy="71438"/>
            </a:xfrm>
            <a:custGeom>
              <a:avLst/>
              <a:gdLst>
                <a:gd name="T0" fmla="*/ 0 w 273"/>
                <a:gd name="T1" fmla="*/ 45 h 45"/>
                <a:gd name="T2" fmla="*/ 273 w 273"/>
                <a:gd name="T3" fmla="*/ 45 h 45"/>
                <a:gd name="T4" fmla="*/ 234 w 273"/>
                <a:gd name="T5" fmla="*/ 0 h 45"/>
                <a:gd name="T6" fmla="*/ 39 w 273"/>
                <a:gd name="T7" fmla="*/ 0 h 45"/>
                <a:gd name="T8" fmla="*/ 0 w 273"/>
                <a:gd name="T9" fmla="*/ 45 h 45"/>
                <a:gd name="T10" fmla="*/ 0 w 273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45">
                  <a:moveTo>
                    <a:pt x="0" y="45"/>
                  </a:moveTo>
                  <a:lnTo>
                    <a:pt x="273" y="45"/>
                  </a:lnTo>
                  <a:lnTo>
                    <a:pt x="234" y="0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4" name="Freeform 146">
              <a:extLst>
                <a:ext uri="{FF2B5EF4-FFF2-40B4-BE49-F238E27FC236}">
                  <a16:creationId xmlns:a16="http://schemas.microsoft.com/office/drawing/2014/main" id="{3147AE4A-66C6-4EDE-B7A3-7DD7AF363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3254375"/>
              <a:ext cx="474663" cy="650875"/>
            </a:xfrm>
            <a:custGeom>
              <a:avLst/>
              <a:gdLst>
                <a:gd name="T0" fmla="*/ 72 w 93"/>
                <a:gd name="T1" fmla="*/ 0 h 128"/>
                <a:gd name="T2" fmla="*/ 48 w 93"/>
                <a:gd name="T3" fmla="*/ 27 h 128"/>
                <a:gd name="T4" fmla="*/ 0 w 93"/>
                <a:gd name="T5" fmla="*/ 96 h 128"/>
                <a:gd name="T6" fmla="*/ 24 w 93"/>
                <a:gd name="T7" fmla="*/ 121 h 128"/>
                <a:gd name="T8" fmla="*/ 42 w 93"/>
                <a:gd name="T9" fmla="*/ 127 h 128"/>
                <a:gd name="T10" fmla="*/ 93 w 93"/>
                <a:gd name="T11" fmla="*/ 72 h 128"/>
                <a:gd name="T12" fmla="*/ 72 w 93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8">
                  <a:moveTo>
                    <a:pt x="72" y="0"/>
                  </a:moveTo>
                  <a:cubicBezTo>
                    <a:pt x="72" y="0"/>
                    <a:pt x="62" y="2"/>
                    <a:pt x="48" y="27"/>
                  </a:cubicBezTo>
                  <a:cubicBezTo>
                    <a:pt x="38" y="44"/>
                    <a:pt x="0" y="96"/>
                    <a:pt x="0" y="96"/>
                  </a:cubicBezTo>
                  <a:cubicBezTo>
                    <a:pt x="0" y="96"/>
                    <a:pt x="8" y="111"/>
                    <a:pt x="24" y="121"/>
                  </a:cubicBezTo>
                  <a:cubicBezTo>
                    <a:pt x="38" y="128"/>
                    <a:pt x="42" y="127"/>
                    <a:pt x="42" y="127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5" name="Freeform 147">
              <a:extLst>
                <a:ext uri="{FF2B5EF4-FFF2-40B4-BE49-F238E27FC236}">
                  <a16:creationId xmlns:a16="http://schemas.microsoft.com/office/drawing/2014/main" id="{2CD932BB-7038-4EBF-B8FF-51AEA921D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3228975"/>
              <a:ext cx="401638" cy="712788"/>
            </a:xfrm>
            <a:custGeom>
              <a:avLst/>
              <a:gdLst>
                <a:gd name="T0" fmla="*/ 34 w 79"/>
                <a:gd name="T1" fmla="*/ 0 h 140"/>
                <a:gd name="T2" fmla="*/ 58 w 79"/>
                <a:gd name="T3" fmla="*/ 41 h 140"/>
                <a:gd name="T4" fmla="*/ 79 w 79"/>
                <a:gd name="T5" fmla="*/ 122 h 140"/>
                <a:gd name="T6" fmla="*/ 49 w 79"/>
                <a:gd name="T7" fmla="*/ 137 h 140"/>
                <a:gd name="T8" fmla="*/ 29 w 79"/>
                <a:gd name="T9" fmla="*/ 137 h 140"/>
                <a:gd name="T10" fmla="*/ 0 w 79"/>
                <a:gd name="T11" fmla="*/ 68 h 140"/>
                <a:gd name="T12" fmla="*/ 34 w 79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40">
                  <a:moveTo>
                    <a:pt x="34" y="0"/>
                  </a:moveTo>
                  <a:cubicBezTo>
                    <a:pt x="34" y="0"/>
                    <a:pt x="50" y="10"/>
                    <a:pt x="58" y="41"/>
                  </a:cubicBezTo>
                  <a:cubicBezTo>
                    <a:pt x="63" y="60"/>
                    <a:pt x="79" y="122"/>
                    <a:pt x="79" y="122"/>
                  </a:cubicBezTo>
                  <a:cubicBezTo>
                    <a:pt x="79" y="122"/>
                    <a:pt x="66" y="134"/>
                    <a:pt x="49" y="137"/>
                  </a:cubicBezTo>
                  <a:cubicBezTo>
                    <a:pt x="33" y="140"/>
                    <a:pt x="29" y="137"/>
                    <a:pt x="29" y="1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6" name="Freeform 148">
              <a:extLst>
                <a:ext uri="{FF2B5EF4-FFF2-40B4-BE49-F238E27FC236}">
                  <a16:creationId xmlns:a16="http://schemas.microsoft.com/office/drawing/2014/main" id="{55479AA1-7CE8-49A6-8B6E-C097A7ED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3859213"/>
              <a:ext cx="304800" cy="223838"/>
            </a:xfrm>
            <a:custGeom>
              <a:avLst/>
              <a:gdLst>
                <a:gd name="T0" fmla="*/ 55 w 60"/>
                <a:gd name="T1" fmla="*/ 21 h 44"/>
                <a:gd name="T2" fmla="*/ 50 w 60"/>
                <a:gd name="T3" fmla="*/ 15 h 44"/>
                <a:gd name="T4" fmla="*/ 38 w 60"/>
                <a:gd name="T5" fmla="*/ 6 h 44"/>
                <a:gd name="T6" fmla="*/ 36 w 60"/>
                <a:gd name="T7" fmla="*/ 1 h 44"/>
                <a:gd name="T8" fmla="*/ 31 w 60"/>
                <a:gd name="T9" fmla="*/ 6 h 44"/>
                <a:gd name="T10" fmla="*/ 37 w 60"/>
                <a:gd name="T11" fmla="*/ 17 h 44"/>
                <a:gd name="T12" fmla="*/ 23 w 60"/>
                <a:gd name="T13" fmla="*/ 19 h 44"/>
                <a:gd name="T14" fmla="*/ 4 w 60"/>
                <a:gd name="T15" fmla="*/ 11 h 44"/>
                <a:gd name="T16" fmla="*/ 0 w 60"/>
                <a:gd name="T17" fmla="*/ 11 h 44"/>
                <a:gd name="T18" fmla="*/ 1 w 60"/>
                <a:gd name="T19" fmla="*/ 16 h 44"/>
                <a:gd name="T20" fmla="*/ 0 w 60"/>
                <a:gd name="T21" fmla="*/ 19 h 44"/>
                <a:gd name="T22" fmla="*/ 1 w 60"/>
                <a:gd name="T23" fmla="*/ 23 h 44"/>
                <a:gd name="T24" fmla="*/ 3 w 60"/>
                <a:gd name="T25" fmla="*/ 29 h 44"/>
                <a:gd name="T26" fmla="*/ 9 w 60"/>
                <a:gd name="T27" fmla="*/ 36 h 44"/>
                <a:gd name="T28" fmla="*/ 27 w 60"/>
                <a:gd name="T29" fmla="*/ 44 h 44"/>
                <a:gd name="T30" fmla="*/ 57 w 60"/>
                <a:gd name="T31" fmla="*/ 38 h 44"/>
                <a:gd name="T32" fmla="*/ 55 w 60"/>
                <a:gd name="T33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44">
                  <a:moveTo>
                    <a:pt x="55" y="21"/>
                  </a:moveTo>
                  <a:cubicBezTo>
                    <a:pt x="55" y="21"/>
                    <a:pt x="51" y="15"/>
                    <a:pt x="50" y="15"/>
                  </a:cubicBezTo>
                  <a:cubicBezTo>
                    <a:pt x="49" y="14"/>
                    <a:pt x="40" y="9"/>
                    <a:pt x="38" y="6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35" y="0"/>
                    <a:pt x="29" y="1"/>
                    <a:pt x="31" y="6"/>
                  </a:cubicBezTo>
                  <a:cubicBezTo>
                    <a:pt x="33" y="11"/>
                    <a:pt x="37" y="16"/>
                    <a:pt x="37" y="17"/>
                  </a:cubicBezTo>
                  <a:cubicBezTo>
                    <a:pt x="37" y="19"/>
                    <a:pt x="25" y="20"/>
                    <a:pt x="23" y="19"/>
                  </a:cubicBezTo>
                  <a:cubicBezTo>
                    <a:pt x="20" y="18"/>
                    <a:pt x="5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0" y="18"/>
                    <a:pt x="0" y="19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1" y="23"/>
                    <a:pt x="2" y="27"/>
                    <a:pt x="3" y="29"/>
                  </a:cubicBezTo>
                  <a:cubicBezTo>
                    <a:pt x="4" y="30"/>
                    <a:pt x="8" y="36"/>
                    <a:pt x="9" y="36"/>
                  </a:cubicBezTo>
                  <a:cubicBezTo>
                    <a:pt x="10" y="36"/>
                    <a:pt x="23" y="44"/>
                    <a:pt x="27" y="44"/>
                  </a:cubicBezTo>
                  <a:cubicBezTo>
                    <a:pt x="30" y="44"/>
                    <a:pt x="51" y="44"/>
                    <a:pt x="57" y="38"/>
                  </a:cubicBezTo>
                  <a:cubicBezTo>
                    <a:pt x="60" y="35"/>
                    <a:pt x="55" y="21"/>
                    <a:pt x="55" y="21"/>
                  </a:cubicBezTo>
                  <a:close/>
                </a:path>
              </a:pathLst>
            </a:custGeom>
            <a:solidFill>
              <a:srgbClr val="FBB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7" name="Freeform 149">
              <a:extLst>
                <a:ext uri="{FF2B5EF4-FFF2-40B4-BE49-F238E27FC236}">
                  <a16:creationId xmlns:a16="http://schemas.microsoft.com/office/drawing/2014/main" id="{4B1AA07B-7ADF-412C-B596-286D5041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1" y="4241800"/>
              <a:ext cx="677863" cy="76200"/>
            </a:xfrm>
            <a:custGeom>
              <a:avLst/>
              <a:gdLst>
                <a:gd name="T0" fmla="*/ 130 w 133"/>
                <a:gd name="T1" fmla="*/ 15 h 15"/>
                <a:gd name="T2" fmla="*/ 3 w 133"/>
                <a:gd name="T3" fmla="*/ 15 h 15"/>
                <a:gd name="T4" fmla="*/ 0 w 133"/>
                <a:gd name="T5" fmla="*/ 12 h 15"/>
                <a:gd name="T6" fmla="*/ 3 w 133"/>
                <a:gd name="T7" fmla="*/ 3 h 15"/>
                <a:gd name="T8" fmla="*/ 6 w 133"/>
                <a:gd name="T9" fmla="*/ 0 h 15"/>
                <a:gd name="T10" fmla="*/ 130 w 133"/>
                <a:gd name="T11" fmla="*/ 0 h 15"/>
                <a:gd name="T12" fmla="*/ 133 w 133"/>
                <a:gd name="T13" fmla="*/ 3 h 15"/>
                <a:gd name="T14" fmla="*/ 133 w 133"/>
                <a:gd name="T15" fmla="*/ 12 h 15"/>
                <a:gd name="T16" fmla="*/ 130 w 13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5">
                  <a:moveTo>
                    <a:pt x="130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3" y="1"/>
                    <a:pt x="133" y="3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4"/>
                    <a:pt x="131" y="15"/>
                    <a:pt x="130" y="15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8" name="Freeform 150">
              <a:extLst>
                <a:ext uri="{FF2B5EF4-FFF2-40B4-BE49-F238E27FC236}">
                  <a16:creationId xmlns:a16="http://schemas.microsoft.com/office/drawing/2014/main" id="{3E9001D5-CDEE-4604-BF91-5EA35623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4922838"/>
              <a:ext cx="417513" cy="466725"/>
            </a:xfrm>
            <a:custGeom>
              <a:avLst/>
              <a:gdLst>
                <a:gd name="T0" fmla="*/ 0 w 82"/>
                <a:gd name="T1" fmla="*/ 84 h 92"/>
                <a:gd name="T2" fmla="*/ 43 w 82"/>
                <a:gd name="T3" fmla="*/ 74 h 92"/>
                <a:gd name="T4" fmla="*/ 82 w 82"/>
                <a:gd name="T5" fmla="*/ 29 h 92"/>
                <a:gd name="T6" fmla="*/ 50 w 82"/>
                <a:gd name="T7" fmla="*/ 0 h 92"/>
                <a:gd name="T8" fmla="*/ 25 w 82"/>
                <a:gd name="T9" fmla="*/ 28 h 92"/>
                <a:gd name="T10" fmla="*/ 7 w 82"/>
                <a:gd name="T11" fmla="*/ 24 h 92"/>
                <a:gd name="T12" fmla="*/ 0 w 82"/>
                <a:gd name="T13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2">
                  <a:moveTo>
                    <a:pt x="0" y="84"/>
                  </a:moveTo>
                  <a:cubicBezTo>
                    <a:pt x="7" y="92"/>
                    <a:pt x="28" y="84"/>
                    <a:pt x="43" y="74"/>
                  </a:cubicBezTo>
                  <a:cubicBezTo>
                    <a:pt x="61" y="63"/>
                    <a:pt x="82" y="29"/>
                    <a:pt x="82" y="29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1" y="18"/>
                    <a:pt x="25" y="28"/>
                  </a:cubicBezTo>
                  <a:cubicBezTo>
                    <a:pt x="10" y="38"/>
                    <a:pt x="7" y="24"/>
                    <a:pt x="7" y="24"/>
                  </a:cubicBezTo>
                  <a:cubicBezTo>
                    <a:pt x="0" y="84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BCD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79" name="Freeform 151">
              <a:extLst>
                <a:ext uri="{FF2B5EF4-FFF2-40B4-BE49-F238E27FC236}">
                  <a16:creationId xmlns:a16="http://schemas.microsoft.com/office/drawing/2014/main" id="{93660DD5-06C3-4702-8B9E-09A741ACF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88" y="5045075"/>
              <a:ext cx="82550" cy="304800"/>
            </a:xfrm>
            <a:custGeom>
              <a:avLst/>
              <a:gdLst>
                <a:gd name="T0" fmla="*/ 0 w 16"/>
                <a:gd name="T1" fmla="*/ 60 h 60"/>
                <a:gd name="T2" fmla="*/ 5 w 16"/>
                <a:gd name="T3" fmla="*/ 49 h 60"/>
                <a:gd name="T4" fmla="*/ 16 w 16"/>
                <a:gd name="T5" fmla="*/ 51 h 60"/>
                <a:gd name="T6" fmla="*/ 7 w 16"/>
                <a:gd name="T7" fmla="*/ 0 h 60"/>
                <a:gd name="T8" fmla="*/ 0 w 1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0">
                  <a:moveTo>
                    <a:pt x="0" y="60"/>
                  </a:moveTo>
                  <a:cubicBezTo>
                    <a:pt x="0" y="60"/>
                    <a:pt x="2" y="51"/>
                    <a:pt x="5" y="49"/>
                  </a:cubicBezTo>
                  <a:cubicBezTo>
                    <a:pt x="11" y="45"/>
                    <a:pt x="16" y="51"/>
                    <a:pt x="16" y="5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60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D0D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80" name="Freeform 152">
              <a:extLst>
                <a:ext uri="{FF2B5EF4-FFF2-40B4-BE49-F238E27FC236}">
                  <a16:creationId xmlns:a16="http://schemas.microsoft.com/office/drawing/2014/main" id="{E59590F9-B96B-4BAE-B2C4-B96C74AD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4195763"/>
              <a:ext cx="173038" cy="207963"/>
            </a:xfrm>
            <a:custGeom>
              <a:avLst/>
              <a:gdLst>
                <a:gd name="T0" fmla="*/ 109 w 109"/>
                <a:gd name="T1" fmla="*/ 131 h 131"/>
                <a:gd name="T2" fmla="*/ 0 w 109"/>
                <a:gd name="T3" fmla="*/ 131 h 131"/>
                <a:gd name="T4" fmla="*/ 0 w 109"/>
                <a:gd name="T5" fmla="*/ 0 h 131"/>
                <a:gd name="T6" fmla="*/ 109 w 109"/>
                <a:gd name="T7" fmla="*/ 0 h 131"/>
                <a:gd name="T8" fmla="*/ 109 w 109"/>
                <a:gd name="T9" fmla="*/ 131 h 131"/>
                <a:gd name="T10" fmla="*/ 109 w 109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31">
                  <a:moveTo>
                    <a:pt x="109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131"/>
                  </a:lnTo>
                  <a:lnTo>
                    <a:pt x="109" y="131"/>
                  </a:lnTo>
                  <a:close/>
                </a:path>
              </a:pathLst>
            </a:custGeom>
            <a:solidFill>
              <a:srgbClr val="B8C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81" name="Freeform 153">
              <a:extLst>
                <a:ext uri="{FF2B5EF4-FFF2-40B4-BE49-F238E27FC236}">
                  <a16:creationId xmlns:a16="http://schemas.microsoft.com/office/drawing/2014/main" id="{4D33E33A-63A6-449B-A77F-47688142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863" y="4221163"/>
              <a:ext cx="82550" cy="157163"/>
            </a:xfrm>
            <a:custGeom>
              <a:avLst/>
              <a:gdLst>
                <a:gd name="T0" fmla="*/ 0 w 16"/>
                <a:gd name="T1" fmla="*/ 31 h 31"/>
                <a:gd name="T2" fmla="*/ 0 w 16"/>
                <a:gd name="T3" fmla="*/ 27 h 31"/>
                <a:gd name="T4" fmla="*/ 12 w 16"/>
                <a:gd name="T5" fmla="*/ 14 h 31"/>
                <a:gd name="T6" fmla="*/ 0 w 16"/>
                <a:gd name="T7" fmla="*/ 3 h 31"/>
                <a:gd name="T8" fmla="*/ 0 w 16"/>
                <a:gd name="T9" fmla="*/ 0 h 31"/>
                <a:gd name="T10" fmla="*/ 16 w 16"/>
                <a:gd name="T11" fmla="*/ 14 h 31"/>
                <a:gd name="T12" fmla="*/ 0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0" y="31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2" y="25"/>
                    <a:pt x="12" y="14"/>
                  </a:cubicBezTo>
                  <a:cubicBezTo>
                    <a:pt x="12" y="4"/>
                    <a:pt x="1" y="4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6" y="3"/>
                    <a:pt x="16" y="14"/>
                  </a:cubicBezTo>
                  <a:cubicBezTo>
                    <a:pt x="16" y="25"/>
                    <a:pt x="6" y="30"/>
                    <a:pt x="0" y="31"/>
                  </a:cubicBezTo>
                  <a:close/>
                </a:path>
              </a:pathLst>
            </a:custGeom>
            <a:solidFill>
              <a:srgbClr val="B8C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82" name="Freeform 154">
              <a:extLst>
                <a:ext uri="{FF2B5EF4-FFF2-40B4-BE49-F238E27FC236}">
                  <a16:creationId xmlns:a16="http://schemas.microsoft.com/office/drawing/2014/main" id="{521C8A04-92C1-431C-A5FE-81B9A655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6" y="4195763"/>
              <a:ext cx="168275" cy="207963"/>
            </a:xfrm>
            <a:custGeom>
              <a:avLst/>
              <a:gdLst>
                <a:gd name="T0" fmla="*/ 0 w 106"/>
                <a:gd name="T1" fmla="*/ 131 h 131"/>
                <a:gd name="T2" fmla="*/ 106 w 106"/>
                <a:gd name="T3" fmla="*/ 131 h 131"/>
                <a:gd name="T4" fmla="*/ 106 w 106"/>
                <a:gd name="T5" fmla="*/ 0 h 131"/>
                <a:gd name="T6" fmla="*/ 0 w 106"/>
                <a:gd name="T7" fmla="*/ 0 h 131"/>
                <a:gd name="T8" fmla="*/ 0 w 106"/>
                <a:gd name="T9" fmla="*/ 131 h 131"/>
                <a:gd name="T10" fmla="*/ 0 w 10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31">
                  <a:moveTo>
                    <a:pt x="0" y="131"/>
                  </a:moveTo>
                  <a:lnTo>
                    <a:pt x="106" y="13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C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83" name="Freeform 155">
              <a:extLst>
                <a:ext uri="{FF2B5EF4-FFF2-40B4-BE49-F238E27FC236}">
                  <a16:creationId xmlns:a16="http://schemas.microsoft.com/office/drawing/2014/main" id="{84EAC114-9A33-4E83-AEE7-EB3320C25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6" y="4221163"/>
              <a:ext cx="87313" cy="157163"/>
            </a:xfrm>
            <a:custGeom>
              <a:avLst/>
              <a:gdLst>
                <a:gd name="T0" fmla="*/ 16 w 17"/>
                <a:gd name="T1" fmla="*/ 31 h 31"/>
                <a:gd name="T2" fmla="*/ 17 w 17"/>
                <a:gd name="T3" fmla="*/ 27 h 31"/>
                <a:gd name="T4" fmla="*/ 4 w 17"/>
                <a:gd name="T5" fmla="*/ 14 h 31"/>
                <a:gd name="T6" fmla="*/ 16 w 17"/>
                <a:gd name="T7" fmla="*/ 4 h 31"/>
                <a:gd name="T8" fmla="*/ 16 w 17"/>
                <a:gd name="T9" fmla="*/ 0 h 31"/>
                <a:gd name="T10" fmla="*/ 0 w 17"/>
                <a:gd name="T11" fmla="*/ 14 h 31"/>
                <a:gd name="T12" fmla="*/ 16 w 17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6" y="31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4" y="25"/>
                    <a:pt x="4" y="14"/>
                  </a:cubicBezTo>
                  <a:cubicBezTo>
                    <a:pt x="4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0" y="3"/>
                    <a:pt x="0" y="14"/>
                  </a:cubicBezTo>
                  <a:cubicBezTo>
                    <a:pt x="0" y="25"/>
                    <a:pt x="11" y="30"/>
                    <a:pt x="16" y="31"/>
                  </a:cubicBezTo>
                  <a:close/>
                </a:path>
              </a:pathLst>
            </a:custGeom>
            <a:solidFill>
              <a:srgbClr val="B8C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258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概念介紹</a:t>
            </a:r>
          </a:p>
        </p:txBody>
      </p:sp>
      <p:sp>
        <p:nvSpPr>
          <p:cNvPr id="6" name="矩形 5"/>
          <p:cNvSpPr/>
          <p:nvPr/>
        </p:nvSpPr>
        <p:spPr>
          <a:xfrm>
            <a:off x="410198" y="1313901"/>
            <a:ext cx="11438902" cy="519509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99592" y="1847356"/>
            <a:ext cx="3168352" cy="554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證交所借券系統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/>
              <a:cs typeface="+mn-cs"/>
            </a:endParaRPr>
          </a:p>
        </p:txBody>
      </p:sp>
      <p:pic>
        <p:nvPicPr>
          <p:cNvPr id="8" name="圖片 7" descr="Image vectorielle gratuite: Banque, Bâtiment, Société - Image gratuite sur Pixabay - 28313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0" y="2555429"/>
            <a:ext cx="1176037" cy="1099479"/>
          </a:xfrm>
          <a:prstGeom prst="rect">
            <a:avLst/>
          </a:prstGeom>
        </p:spPr>
      </p:pic>
      <p:sp>
        <p:nvSpPr>
          <p:cNvPr id="9" name="上-下雙向箭號 8"/>
          <p:cNvSpPr/>
          <p:nvPr/>
        </p:nvSpPr>
        <p:spPr>
          <a:xfrm rot="-2100000">
            <a:off x="2616053" y="3962458"/>
            <a:ext cx="264920" cy="664799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31920" y="5008300"/>
            <a:ext cx="2640134" cy="5172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證商自營專戶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11" name="Group 97">
            <a:extLst>
              <a:ext uri="{FF2B5EF4-FFF2-40B4-BE49-F238E27FC236}">
                <a16:creationId xmlns:a16="http://schemas.microsoft.com/office/drawing/2014/main" id="{74173452-86BC-4C27-B525-B696B25EB44A}"/>
              </a:ext>
            </a:extLst>
          </p:cNvPr>
          <p:cNvGrpSpPr/>
          <p:nvPr/>
        </p:nvGrpSpPr>
        <p:grpSpPr>
          <a:xfrm>
            <a:off x="3270978" y="5023320"/>
            <a:ext cx="513029" cy="533594"/>
            <a:chOff x="8447088" y="3609976"/>
            <a:chExt cx="354013" cy="360362"/>
          </a:xfrm>
          <a:solidFill>
            <a:srgbClr val="48B8A8"/>
          </a:solidFill>
        </p:grpSpPr>
        <p:sp>
          <p:nvSpPr>
            <p:cNvPr id="12" name="Oval 161">
              <a:extLst>
                <a:ext uri="{FF2B5EF4-FFF2-40B4-BE49-F238E27FC236}">
                  <a16:creationId xmlns:a16="http://schemas.microsoft.com/office/drawing/2014/main" id="{9014C3ED-7235-4C56-B81F-719CBE129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3609976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id="{2E235D8C-10C9-4AE9-AF5B-B6268FE6F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3744913"/>
              <a:ext cx="180975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14" name="Freeform 163">
              <a:extLst>
                <a:ext uri="{FF2B5EF4-FFF2-40B4-BE49-F238E27FC236}">
                  <a16:creationId xmlns:a16="http://schemas.microsoft.com/office/drawing/2014/main" id="{778A3C8D-9412-44BB-BD17-488B52451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3613" y="3624263"/>
              <a:ext cx="217488" cy="225425"/>
            </a:xfrm>
            <a:custGeom>
              <a:avLst/>
              <a:gdLst>
                <a:gd name="T0" fmla="*/ 4 w 58"/>
                <a:gd name="T1" fmla="*/ 0 h 60"/>
                <a:gd name="T2" fmla="*/ 8 w 58"/>
                <a:gd name="T3" fmla="*/ 12 h 60"/>
                <a:gd name="T4" fmla="*/ 0 w 58"/>
                <a:gd name="T5" fmla="*/ 28 h 60"/>
                <a:gd name="T6" fmla="*/ 16 w 58"/>
                <a:gd name="T7" fmla="*/ 28 h 60"/>
                <a:gd name="T8" fmla="*/ 16 w 58"/>
                <a:gd name="T9" fmla="*/ 34 h 60"/>
                <a:gd name="T10" fmla="*/ 9 w 58"/>
                <a:gd name="T11" fmla="*/ 60 h 60"/>
                <a:gd name="T12" fmla="*/ 58 w 58"/>
                <a:gd name="T13" fmla="*/ 60 h 60"/>
                <a:gd name="T14" fmla="*/ 58 w 58"/>
                <a:gd name="T15" fmla="*/ 0 h 60"/>
                <a:gd name="T16" fmla="*/ 4 w 58"/>
                <a:gd name="T17" fmla="*/ 0 h 60"/>
                <a:gd name="T18" fmla="*/ 50 w 58"/>
                <a:gd name="T19" fmla="*/ 50 h 60"/>
                <a:gd name="T20" fmla="*/ 48 w 58"/>
                <a:gd name="T21" fmla="*/ 52 h 60"/>
                <a:gd name="T22" fmla="*/ 48 w 58"/>
                <a:gd name="T23" fmla="*/ 52 h 60"/>
                <a:gd name="T24" fmla="*/ 48 w 58"/>
                <a:gd name="T25" fmla="*/ 52 h 60"/>
                <a:gd name="T26" fmla="*/ 24 w 58"/>
                <a:gd name="T27" fmla="*/ 52 h 60"/>
                <a:gd name="T28" fmla="*/ 22 w 58"/>
                <a:gd name="T29" fmla="*/ 50 h 60"/>
                <a:gd name="T30" fmla="*/ 24 w 58"/>
                <a:gd name="T31" fmla="*/ 48 h 60"/>
                <a:gd name="T32" fmla="*/ 30 w 58"/>
                <a:gd name="T33" fmla="*/ 48 h 60"/>
                <a:gd name="T34" fmla="*/ 30 w 58"/>
                <a:gd name="T35" fmla="*/ 34 h 60"/>
                <a:gd name="T36" fmla="*/ 32 w 58"/>
                <a:gd name="T37" fmla="*/ 32 h 60"/>
                <a:gd name="T38" fmla="*/ 34 w 58"/>
                <a:gd name="T39" fmla="*/ 34 h 60"/>
                <a:gd name="T40" fmla="*/ 34 w 58"/>
                <a:gd name="T41" fmla="*/ 48 h 60"/>
                <a:gd name="T42" fmla="*/ 38 w 58"/>
                <a:gd name="T43" fmla="*/ 48 h 60"/>
                <a:gd name="T44" fmla="*/ 38 w 58"/>
                <a:gd name="T45" fmla="*/ 26 h 60"/>
                <a:gd name="T46" fmla="*/ 40 w 58"/>
                <a:gd name="T47" fmla="*/ 24 h 60"/>
                <a:gd name="T48" fmla="*/ 42 w 58"/>
                <a:gd name="T49" fmla="*/ 26 h 60"/>
                <a:gd name="T50" fmla="*/ 42 w 58"/>
                <a:gd name="T51" fmla="*/ 48 h 60"/>
                <a:gd name="T52" fmla="*/ 46 w 58"/>
                <a:gd name="T53" fmla="*/ 48 h 60"/>
                <a:gd name="T54" fmla="*/ 46 w 58"/>
                <a:gd name="T55" fmla="*/ 14 h 60"/>
                <a:gd name="T56" fmla="*/ 48 w 58"/>
                <a:gd name="T57" fmla="*/ 12 h 60"/>
                <a:gd name="T58" fmla="*/ 50 w 58"/>
                <a:gd name="T59" fmla="*/ 14 h 60"/>
                <a:gd name="T60" fmla="*/ 50 w 58"/>
                <a:gd name="T61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60">
                  <a:moveTo>
                    <a:pt x="4" y="0"/>
                  </a:moveTo>
                  <a:cubicBezTo>
                    <a:pt x="7" y="3"/>
                    <a:pt x="8" y="7"/>
                    <a:pt x="8" y="12"/>
                  </a:cubicBezTo>
                  <a:cubicBezTo>
                    <a:pt x="8" y="19"/>
                    <a:pt x="5" y="24"/>
                    <a:pt x="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44"/>
                    <a:pt x="14" y="53"/>
                    <a:pt x="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" y="0"/>
                  </a:lnTo>
                  <a:close/>
                  <a:moveTo>
                    <a:pt x="50" y="50"/>
                  </a:moveTo>
                  <a:cubicBezTo>
                    <a:pt x="50" y="51"/>
                    <a:pt x="49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2"/>
                    <a:pt x="22" y="51"/>
                    <a:pt x="22" y="50"/>
                  </a:cubicBezTo>
                  <a:cubicBezTo>
                    <a:pt x="22" y="49"/>
                    <a:pt x="23" y="48"/>
                    <a:pt x="24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3" y="32"/>
                    <a:pt x="34" y="33"/>
                    <a:pt x="34" y="34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9" y="24"/>
                    <a:pt x="40" y="24"/>
                  </a:cubicBezTo>
                  <a:cubicBezTo>
                    <a:pt x="41" y="24"/>
                    <a:pt x="42" y="25"/>
                    <a:pt x="42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7" y="12"/>
                    <a:pt x="48" y="12"/>
                  </a:cubicBezTo>
                  <a:cubicBezTo>
                    <a:pt x="49" y="12"/>
                    <a:pt x="50" y="13"/>
                    <a:pt x="50" y="14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16" name="上-下雙向箭號 15"/>
          <p:cNvSpPr/>
          <p:nvPr/>
        </p:nvSpPr>
        <p:spPr>
          <a:xfrm rot="17900136">
            <a:off x="4714262" y="3045497"/>
            <a:ext cx="231456" cy="1841327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8" name="流程圖: 人工輸入 4"/>
          <p:cNvSpPr/>
          <p:nvPr/>
        </p:nvSpPr>
        <p:spPr>
          <a:xfrm rot="16200000" flipH="1">
            <a:off x="5570858" y="229809"/>
            <a:ext cx="5195101" cy="73632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 w 10000"/>
              <a:gd name="connsiteY0" fmla="*/ 36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 w 10000"/>
              <a:gd name="connsiteY4" fmla="*/ 3676 h 10000"/>
              <a:gd name="connsiteX0" fmla="*/ 18 w 10000"/>
              <a:gd name="connsiteY0" fmla="*/ 4871 h 11195"/>
              <a:gd name="connsiteX1" fmla="*/ 9982 w 10000"/>
              <a:gd name="connsiteY1" fmla="*/ 0 h 11195"/>
              <a:gd name="connsiteX2" fmla="*/ 10000 w 10000"/>
              <a:gd name="connsiteY2" fmla="*/ 11195 h 11195"/>
              <a:gd name="connsiteX3" fmla="*/ 0 w 10000"/>
              <a:gd name="connsiteY3" fmla="*/ 11195 h 11195"/>
              <a:gd name="connsiteX4" fmla="*/ 18 w 10000"/>
              <a:gd name="connsiteY4" fmla="*/ 4871 h 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195">
                <a:moveTo>
                  <a:pt x="18" y="4871"/>
                </a:moveTo>
                <a:lnTo>
                  <a:pt x="9982" y="0"/>
                </a:lnTo>
                <a:cubicBezTo>
                  <a:pt x="9988" y="3732"/>
                  <a:pt x="9994" y="7463"/>
                  <a:pt x="10000" y="11195"/>
                </a:cubicBezTo>
                <a:lnTo>
                  <a:pt x="0" y="11195"/>
                </a:lnTo>
                <a:lnTo>
                  <a:pt x="18" y="4871"/>
                </a:lnTo>
                <a:close/>
              </a:path>
            </a:pathLst>
          </a:cu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5638571" y="1846816"/>
            <a:ext cx="3312368" cy="5172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法人、基金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20" name="上-下雙向箭號 19"/>
          <p:cNvSpPr/>
          <p:nvPr/>
        </p:nvSpPr>
        <p:spPr>
          <a:xfrm rot="16200000">
            <a:off x="5346234" y="1373828"/>
            <a:ext cx="231456" cy="2864513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21" name="上-下雙向箭號 20"/>
          <p:cNvSpPr/>
          <p:nvPr/>
        </p:nvSpPr>
        <p:spPr>
          <a:xfrm rot="16200000">
            <a:off x="4860868" y="4925777"/>
            <a:ext cx="231456" cy="1198075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22" name="Freeform 157">
            <a:extLst>
              <a:ext uri="{FF2B5EF4-FFF2-40B4-BE49-F238E27FC236}">
                <a16:creationId xmlns:a16="http://schemas.microsoft.com/office/drawing/2014/main" id="{78426A89-47F2-4145-9D10-E2306BB151B3}"/>
              </a:ext>
            </a:extLst>
          </p:cNvPr>
          <p:cNvSpPr>
            <a:spLocks noEditPoints="1"/>
          </p:cNvSpPr>
          <p:nvPr/>
        </p:nvSpPr>
        <p:spPr bwMode="auto">
          <a:xfrm>
            <a:off x="7512776" y="2585653"/>
            <a:ext cx="360363" cy="315913"/>
          </a:xfrm>
          <a:custGeom>
            <a:avLst/>
            <a:gdLst>
              <a:gd name="T0" fmla="*/ 90 w 96"/>
              <a:gd name="T1" fmla="*/ 16 h 84"/>
              <a:gd name="T2" fmla="*/ 64 w 96"/>
              <a:gd name="T3" fmla="*/ 16 h 84"/>
              <a:gd name="T4" fmla="*/ 64 w 96"/>
              <a:gd name="T5" fmla="*/ 12 h 84"/>
              <a:gd name="T6" fmla="*/ 64 w 96"/>
              <a:gd name="T7" fmla="*/ 8 h 84"/>
              <a:gd name="T8" fmla="*/ 64 w 96"/>
              <a:gd name="T9" fmla="*/ 4 h 84"/>
              <a:gd name="T10" fmla="*/ 60 w 96"/>
              <a:gd name="T11" fmla="*/ 0 h 84"/>
              <a:gd name="T12" fmla="*/ 36 w 96"/>
              <a:gd name="T13" fmla="*/ 0 h 84"/>
              <a:gd name="T14" fmla="*/ 32 w 96"/>
              <a:gd name="T15" fmla="*/ 4 h 84"/>
              <a:gd name="T16" fmla="*/ 32 w 96"/>
              <a:gd name="T17" fmla="*/ 12 h 84"/>
              <a:gd name="T18" fmla="*/ 32 w 96"/>
              <a:gd name="T19" fmla="*/ 16 h 84"/>
              <a:gd name="T20" fmla="*/ 6 w 96"/>
              <a:gd name="T21" fmla="*/ 16 h 84"/>
              <a:gd name="T22" fmla="*/ 0 w 96"/>
              <a:gd name="T23" fmla="*/ 22 h 84"/>
              <a:gd name="T24" fmla="*/ 0 w 96"/>
              <a:gd name="T25" fmla="*/ 78 h 84"/>
              <a:gd name="T26" fmla="*/ 6 w 96"/>
              <a:gd name="T27" fmla="*/ 84 h 84"/>
              <a:gd name="T28" fmla="*/ 90 w 96"/>
              <a:gd name="T29" fmla="*/ 84 h 84"/>
              <a:gd name="T30" fmla="*/ 96 w 96"/>
              <a:gd name="T31" fmla="*/ 78 h 84"/>
              <a:gd name="T32" fmla="*/ 96 w 96"/>
              <a:gd name="T33" fmla="*/ 22 h 84"/>
              <a:gd name="T34" fmla="*/ 90 w 96"/>
              <a:gd name="T35" fmla="*/ 16 h 84"/>
              <a:gd name="T36" fmla="*/ 36 w 96"/>
              <a:gd name="T37" fmla="*/ 12 h 84"/>
              <a:gd name="T38" fmla="*/ 60 w 96"/>
              <a:gd name="T39" fmla="*/ 12 h 84"/>
              <a:gd name="T40" fmla="*/ 60 w 96"/>
              <a:gd name="T41" fmla="*/ 16 h 84"/>
              <a:gd name="T42" fmla="*/ 36 w 96"/>
              <a:gd name="T43" fmla="*/ 16 h 84"/>
              <a:gd name="T44" fmla="*/ 36 w 96"/>
              <a:gd name="T45" fmla="*/ 12 h 84"/>
              <a:gd name="T46" fmla="*/ 84 w 96"/>
              <a:gd name="T47" fmla="*/ 68 h 84"/>
              <a:gd name="T48" fmla="*/ 12 w 96"/>
              <a:gd name="T49" fmla="*/ 68 h 84"/>
              <a:gd name="T50" fmla="*/ 12 w 96"/>
              <a:gd name="T51" fmla="*/ 64 h 84"/>
              <a:gd name="T52" fmla="*/ 84 w 96"/>
              <a:gd name="T53" fmla="*/ 64 h 84"/>
              <a:gd name="T54" fmla="*/ 84 w 96"/>
              <a:gd name="T55" fmla="*/ 68 h 84"/>
              <a:gd name="T56" fmla="*/ 84 w 96"/>
              <a:gd name="T57" fmla="*/ 52 h 84"/>
              <a:gd name="T58" fmla="*/ 12 w 96"/>
              <a:gd name="T59" fmla="*/ 52 h 84"/>
              <a:gd name="T60" fmla="*/ 12 w 96"/>
              <a:gd name="T61" fmla="*/ 48 h 84"/>
              <a:gd name="T62" fmla="*/ 84 w 96"/>
              <a:gd name="T63" fmla="*/ 48 h 84"/>
              <a:gd name="T64" fmla="*/ 84 w 96"/>
              <a:gd name="T65" fmla="*/ 52 h 84"/>
              <a:gd name="T66" fmla="*/ 84 w 96"/>
              <a:gd name="T67" fmla="*/ 36 h 84"/>
              <a:gd name="T68" fmla="*/ 12 w 96"/>
              <a:gd name="T69" fmla="*/ 36 h 84"/>
              <a:gd name="T70" fmla="*/ 12 w 96"/>
              <a:gd name="T71" fmla="*/ 32 h 84"/>
              <a:gd name="T72" fmla="*/ 84 w 96"/>
              <a:gd name="T73" fmla="*/ 32 h 84"/>
              <a:gd name="T74" fmla="*/ 84 w 96"/>
              <a:gd name="T75" fmla="*/ 3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84">
                <a:moveTo>
                  <a:pt x="90" y="16"/>
                </a:move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2"/>
                  <a:pt x="62" y="0"/>
                  <a:pt x="6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6"/>
                  <a:pt x="32" y="16"/>
                  <a:pt x="32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93" y="84"/>
                  <a:pt x="96" y="81"/>
                  <a:pt x="96" y="78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19"/>
                  <a:pt x="93" y="16"/>
                  <a:pt x="90" y="16"/>
                </a:cubicBezTo>
                <a:close/>
                <a:moveTo>
                  <a:pt x="36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16"/>
                  <a:pt x="60" y="16"/>
                  <a:pt x="60" y="16"/>
                </a:cubicBezTo>
                <a:cubicBezTo>
                  <a:pt x="36" y="16"/>
                  <a:pt x="36" y="16"/>
                  <a:pt x="36" y="16"/>
                </a:cubicBezTo>
                <a:lnTo>
                  <a:pt x="36" y="12"/>
                </a:lnTo>
                <a:close/>
                <a:moveTo>
                  <a:pt x="84" y="68"/>
                </a:moveTo>
                <a:cubicBezTo>
                  <a:pt x="12" y="68"/>
                  <a:pt x="12" y="68"/>
                  <a:pt x="12" y="68"/>
                </a:cubicBezTo>
                <a:cubicBezTo>
                  <a:pt x="12" y="64"/>
                  <a:pt x="12" y="64"/>
                  <a:pt x="12" y="64"/>
                </a:cubicBezTo>
                <a:cubicBezTo>
                  <a:pt x="84" y="64"/>
                  <a:pt x="84" y="64"/>
                  <a:pt x="84" y="64"/>
                </a:cubicBezTo>
                <a:lnTo>
                  <a:pt x="84" y="68"/>
                </a:lnTo>
                <a:close/>
                <a:moveTo>
                  <a:pt x="84" y="52"/>
                </a:moveTo>
                <a:cubicBezTo>
                  <a:pt x="12" y="52"/>
                  <a:pt x="12" y="52"/>
                  <a:pt x="12" y="52"/>
                </a:cubicBezTo>
                <a:cubicBezTo>
                  <a:pt x="12" y="48"/>
                  <a:pt x="12" y="48"/>
                  <a:pt x="12" y="48"/>
                </a:cubicBezTo>
                <a:cubicBezTo>
                  <a:pt x="84" y="48"/>
                  <a:pt x="84" y="48"/>
                  <a:pt x="84" y="48"/>
                </a:cubicBezTo>
                <a:lnTo>
                  <a:pt x="84" y="52"/>
                </a:lnTo>
                <a:close/>
                <a:moveTo>
                  <a:pt x="84" y="36"/>
                </a:moveTo>
                <a:cubicBezTo>
                  <a:pt x="12" y="36"/>
                  <a:pt x="12" y="36"/>
                  <a:pt x="12" y="36"/>
                </a:cubicBezTo>
                <a:cubicBezTo>
                  <a:pt x="12" y="32"/>
                  <a:pt x="12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lnTo>
                  <a:pt x="84" y="36"/>
                </a:lnTo>
                <a:close/>
              </a:path>
            </a:pathLst>
          </a:custGeom>
          <a:solidFill>
            <a:srgbClr val="48B8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grpSp>
        <p:nvGrpSpPr>
          <p:cNvPr id="24" name="Group 65">
            <a:extLst>
              <a:ext uri="{FF2B5EF4-FFF2-40B4-BE49-F238E27FC236}">
                <a16:creationId xmlns:a16="http://schemas.microsoft.com/office/drawing/2014/main" id="{DF62D4D6-206B-457F-9D03-FDA04BD3AA51}"/>
              </a:ext>
            </a:extLst>
          </p:cNvPr>
          <p:cNvGrpSpPr/>
          <p:nvPr/>
        </p:nvGrpSpPr>
        <p:grpSpPr>
          <a:xfrm>
            <a:off x="7068826" y="2460359"/>
            <a:ext cx="522232" cy="535945"/>
            <a:chOff x="9161463" y="2524125"/>
            <a:chExt cx="360363" cy="361950"/>
          </a:xfrm>
          <a:solidFill>
            <a:srgbClr val="48B8A8"/>
          </a:solidFill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3659B16-DB9E-4C5C-BFC5-6F6D12140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1463" y="2524125"/>
              <a:ext cx="360363" cy="361950"/>
            </a:xfrm>
            <a:custGeom>
              <a:avLst/>
              <a:gdLst>
                <a:gd name="T0" fmla="*/ 84 w 96"/>
                <a:gd name="T1" fmla="*/ 67 h 96"/>
                <a:gd name="T2" fmla="*/ 63 w 96"/>
                <a:gd name="T3" fmla="*/ 61 h 96"/>
                <a:gd name="T4" fmla="*/ 70 w 96"/>
                <a:gd name="T5" fmla="*/ 48 h 96"/>
                <a:gd name="T6" fmla="*/ 74 w 96"/>
                <a:gd name="T7" fmla="*/ 40 h 96"/>
                <a:gd name="T8" fmla="*/ 74 w 96"/>
                <a:gd name="T9" fmla="*/ 37 h 96"/>
                <a:gd name="T10" fmla="*/ 76 w 96"/>
                <a:gd name="T11" fmla="*/ 22 h 96"/>
                <a:gd name="T12" fmla="*/ 71 w 96"/>
                <a:gd name="T13" fmla="*/ 8 h 96"/>
                <a:gd name="T14" fmla="*/ 48 w 96"/>
                <a:gd name="T15" fmla="*/ 0 h 96"/>
                <a:gd name="T16" fmla="*/ 25 w 96"/>
                <a:gd name="T17" fmla="*/ 8 h 96"/>
                <a:gd name="T18" fmla="*/ 20 w 96"/>
                <a:gd name="T19" fmla="*/ 22 h 96"/>
                <a:gd name="T20" fmla="*/ 22 w 96"/>
                <a:gd name="T21" fmla="*/ 37 h 96"/>
                <a:gd name="T22" fmla="*/ 21 w 96"/>
                <a:gd name="T23" fmla="*/ 40 h 96"/>
                <a:gd name="T24" fmla="*/ 26 w 96"/>
                <a:gd name="T25" fmla="*/ 48 h 96"/>
                <a:gd name="T26" fmla="*/ 34 w 96"/>
                <a:gd name="T27" fmla="*/ 61 h 96"/>
                <a:gd name="T28" fmla="*/ 12 w 96"/>
                <a:gd name="T29" fmla="*/ 67 h 96"/>
                <a:gd name="T30" fmla="*/ 0 w 96"/>
                <a:gd name="T31" fmla="*/ 84 h 96"/>
                <a:gd name="T32" fmla="*/ 0 w 96"/>
                <a:gd name="T33" fmla="*/ 96 h 96"/>
                <a:gd name="T34" fmla="*/ 35 w 96"/>
                <a:gd name="T35" fmla="*/ 96 h 96"/>
                <a:gd name="T36" fmla="*/ 45 w 96"/>
                <a:gd name="T37" fmla="*/ 77 h 96"/>
                <a:gd name="T38" fmla="*/ 40 w 96"/>
                <a:gd name="T39" fmla="*/ 70 h 96"/>
                <a:gd name="T40" fmla="*/ 40 w 96"/>
                <a:gd name="T41" fmla="*/ 66 h 96"/>
                <a:gd name="T42" fmla="*/ 48 w 96"/>
                <a:gd name="T43" fmla="*/ 68 h 96"/>
                <a:gd name="T44" fmla="*/ 56 w 96"/>
                <a:gd name="T45" fmla="*/ 66 h 96"/>
                <a:gd name="T46" fmla="*/ 56 w 96"/>
                <a:gd name="T47" fmla="*/ 70 h 96"/>
                <a:gd name="T48" fmla="*/ 51 w 96"/>
                <a:gd name="T49" fmla="*/ 77 h 96"/>
                <a:gd name="T50" fmla="*/ 61 w 96"/>
                <a:gd name="T51" fmla="*/ 96 h 96"/>
                <a:gd name="T52" fmla="*/ 96 w 96"/>
                <a:gd name="T53" fmla="*/ 96 h 96"/>
                <a:gd name="T54" fmla="*/ 96 w 96"/>
                <a:gd name="T55" fmla="*/ 84 h 96"/>
                <a:gd name="T56" fmla="*/ 84 w 96"/>
                <a:gd name="T57" fmla="*/ 67 h 96"/>
                <a:gd name="T58" fmla="*/ 48 w 96"/>
                <a:gd name="T59" fmla="*/ 64 h 96"/>
                <a:gd name="T60" fmla="*/ 30 w 96"/>
                <a:gd name="T61" fmla="*/ 46 h 96"/>
                <a:gd name="T62" fmla="*/ 28 w 96"/>
                <a:gd name="T63" fmla="*/ 44 h 96"/>
                <a:gd name="T64" fmla="*/ 25 w 96"/>
                <a:gd name="T65" fmla="*/ 40 h 96"/>
                <a:gd name="T66" fmla="*/ 28 w 96"/>
                <a:gd name="T67" fmla="*/ 36 h 96"/>
                <a:gd name="T68" fmla="*/ 30 w 96"/>
                <a:gd name="T69" fmla="*/ 34 h 96"/>
                <a:gd name="T70" fmla="*/ 32 w 96"/>
                <a:gd name="T71" fmla="*/ 26 h 96"/>
                <a:gd name="T72" fmla="*/ 48 w 96"/>
                <a:gd name="T73" fmla="*/ 20 h 96"/>
                <a:gd name="T74" fmla="*/ 64 w 96"/>
                <a:gd name="T75" fmla="*/ 26 h 96"/>
                <a:gd name="T76" fmla="*/ 66 w 96"/>
                <a:gd name="T77" fmla="*/ 34 h 96"/>
                <a:gd name="T78" fmla="*/ 68 w 96"/>
                <a:gd name="T79" fmla="*/ 36 h 96"/>
                <a:gd name="T80" fmla="*/ 70 w 96"/>
                <a:gd name="T81" fmla="*/ 40 h 96"/>
                <a:gd name="T82" fmla="*/ 68 w 96"/>
                <a:gd name="T83" fmla="*/ 44 h 96"/>
                <a:gd name="T84" fmla="*/ 66 w 96"/>
                <a:gd name="T85" fmla="*/ 46 h 96"/>
                <a:gd name="T86" fmla="*/ 48 w 96"/>
                <a:gd name="T87" fmla="*/ 64 h 96"/>
                <a:gd name="T88" fmla="*/ 84 w 96"/>
                <a:gd name="T89" fmla="*/ 84 h 96"/>
                <a:gd name="T90" fmla="*/ 70 w 96"/>
                <a:gd name="T91" fmla="*/ 84 h 96"/>
                <a:gd name="T92" fmla="*/ 70 w 96"/>
                <a:gd name="T93" fmla="*/ 80 h 96"/>
                <a:gd name="T94" fmla="*/ 84 w 96"/>
                <a:gd name="T95" fmla="*/ 80 h 96"/>
                <a:gd name="T96" fmla="*/ 84 w 96"/>
                <a:gd name="T9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84" y="67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6" y="58"/>
                    <a:pt x="69" y="53"/>
                    <a:pt x="70" y="48"/>
                  </a:cubicBezTo>
                  <a:cubicBezTo>
                    <a:pt x="73" y="47"/>
                    <a:pt x="74" y="44"/>
                    <a:pt x="74" y="40"/>
                  </a:cubicBezTo>
                  <a:cubicBezTo>
                    <a:pt x="74" y="39"/>
                    <a:pt x="74" y="38"/>
                    <a:pt x="74" y="3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7" y="14"/>
                    <a:pt x="71" y="8"/>
                  </a:cubicBezTo>
                  <a:cubicBezTo>
                    <a:pt x="66" y="3"/>
                    <a:pt x="58" y="0"/>
                    <a:pt x="48" y="0"/>
                  </a:cubicBezTo>
                  <a:cubicBezTo>
                    <a:pt x="38" y="0"/>
                    <a:pt x="30" y="3"/>
                    <a:pt x="25" y="8"/>
                  </a:cubicBezTo>
                  <a:cubicBezTo>
                    <a:pt x="19" y="14"/>
                    <a:pt x="20" y="22"/>
                    <a:pt x="20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4"/>
                    <a:pt x="23" y="47"/>
                    <a:pt x="26" y="48"/>
                  </a:cubicBezTo>
                  <a:cubicBezTo>
                    <a:pt x="27" y="53"/>
                    <a:pt x="30" y="58"/>
                    <a:pt x="34" y="61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5" y="70"/>
                    <a:pt x="0" y="77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2" y="76"/>
                    <a:pt x="40" y="73"/>
                    <a:pt x="40" y="70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3" y="67"/>
                    <a:pt x="46" y="68"/>
                    <a:pt x="48" y="68"/>
                  </a:cubicBezTo>
                  <a:cubicBezTo>
                    <a:pt x="50" y="68"/>
                    <a:pt x="53" y="67"/>
                    <a:pt x="56" y="66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3"/>
                    <a:pt x="54" y="76"/>
                    <a:pt x="51" y="77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77"/>
                    <a:pt x="91" y="70"/>
                    <a:pt x="84" y="67"/>
                  </a:cubicBezTo>
                  <a:close/>
                  <a:moveTo>
                    <a:pt x="48" y="64"/>
                  </a:moveTo>
                  <a:cubicBezTo>
                    <a:pt x="43" y="64"/>
                    <a:pt x="30" y="56"/>
                    <a:pt x="30" y="46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26" y="44"/>
                    <a:pt x="25" y="41"/>
                    <a:pt x="25" y="40"/>
                  </a:cubicBezTo>
                  <a:cubicBezTo>
                    <a:pt x="25" y="39"/>
                    <a:pt x="26" y="36"/>
                    <a:pt x="28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6"/>
                    <a:pt x="46" y="23"/>
                    <a:pt x="48" y="20"/>
                  </a:cubicBezTo>
                  <a:cubicBezTo>
                    <a:pt x="50" y="23"/>
                    <a:pt x="54" y="26"/>
                    <a:pt x="64" y="26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7" y="36"/>
                    <a:pt x="68" y="36"/>
                  </a:cubicBezTo>
                  <a:cubicBezTo>
                    <a:pt x="70" y="36"/>
                    <a:pt x="70" y="39"/>
                    <a:pt x="70" y="40"/>
                  </a:cubicBezTo>
                  <a:cubicBezTo>
                    <a:pt x="70" y="41"/>
                    <a:pt x="70" y="44"/>
                    <a:pt x="68" y="44"/>
                  </a:cubicBezTo>
                  <a:cubicBezTo>
                    <a:pt x="67" y="44"/>
                    <a:pt x="66" y="45"/>
                    <a:pt x="66" y="46"/>
                  </a:cubicBezTo>
                  <a:cubicBezTo>
                    <a:pt x="66" y="56"/>
                    <a:pt x="53" y="64"/>
                    <a:pt x="48" y="64"/>
                  </a:cubicBezTo>
                  <a:close/>
                  <a:moveTo>
                    <a:pt x="84" y="84"/>
                  </a:moveTo>
                  <a:cubicBezTo>
                    <a:pt x="70" y="84"/>
                    <a:pt x="70" y="84"/>
                    <a:pt x="70" y="8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4" y="80"/>
                    <a:pt x="84" y="80"/>
                    <a:pt x="84" y="80"/>
                  </a:cubicBezTo>
                  <a:lnTo>
                    <a:pt x="8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5E137D07-6AF5-4830-999A-50569C6C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2652713"/>
              <a:ext cx="46038" cy="22225"/>
            </a:xfrm>
            <a:custGeom>
              <a:avLst/>
              <a:gdLst>
                <a:gd name="T0" fmla="*/ 7 w 12"/>
                <a:gd name="T1" fmla="*/ 0 h 6"/>
                <a:gd name="T2" fmla="*/ 6 w 12"/>
                <a:gd name="T3" fmla="*/ 0 h 6"/>
                <a:gd name="T4" fmla="*/ 5 w 12"/>
                <a:gd name="T5" fmla="*/ 0 h 6"/>
                <a:gd name="T6" fmla="*/ 1 w 12"/>
                <a:gd name="T7" fmla="*/ 1 h 6"/>
                <a:gd name="T8" fmla="*/ 0 w 12"/>
                <a:gd name="T9" fmla="*/ 4 h 6"/>
                <a:gd name="T10" fmla="*/ 2 w 12"/>
                <a:gd name="T11" fmla="*/ 6 h 6"/>
                <a:gd name="T12" fmla="*/ 4 w 12"/>
                <a:gd name="T13" fmla="*/ 4 h 6"/>
                <a:gd name="T14" fmla="*/ 5 w 12"/>
                <a:gd name="T15" fmla="*/ 4 h 6"/>
                <a:gd name="T16" fmla="*/ 6 w 12"/>
                <a:gd name="T17" fmla="*/ 4 h 6"/>
                <a:gd name="T18" fmla="*/ 7 w 12"/>
                <a:gd name="T19" fmla="*/ 4 h 6"/>
                <a:gd name="T20" fmla="*/ 8 w 12"/>
                <a:gd name="T21" fmla="*/ 4 h 6"/>
                <a:gd name="T22" fmla="*/ 10 w 12"/>
                <a:gd name="T23" fmla="*/ 6 h 6"/>
                <a:gd name="T24" fmla="*/ 12 w 12"/>
                <a:gd name="T25" fmla="*/ 4 h 6"/>
                <a:gd name="T26" fmla="*/ 11 w 12"/>
                <a:gd name="T27" fmla="*/ 1 h 6"/>
                <a:gd name="T28" fmla="*/ 7 w 12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37921DE6-647C-475A-9709-D1B76F0D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2652713"/>
              <a:ext cx="46038" cy="22225"/>
            </a:xfrm>
            <a:custGeom>
              <a:avLst/>
              <a:gdLst>
                <a:gd name="T0" fmla="*/ 7 w 12"/>
                <a:gd name="T1" fmla="*/ 0 h 6"/>
                <a:gd name="T2" fmla="*/ 6 w 12"/>
                <a:gd name="T3" fmla="*/ 0 h 6"/>
                <a:gd name="T4" fmla="*/ 5 w 12"/>
                <a:gd name="T5" fmla="*/ 0 h 6"/>
                <a:gd name="T6" fmla="*/ 1 w 12"/>
                <a:gd name="T7" fmla="*/ 1 h 6"/>
                <a:gd name="T8" fmla="*/ 0 w 12"/>
                <a:gd name="T9" fmla="*/ 4 h 6"/>
                <a:gd name="T10" fmla="*/ 2 w 12"/>
                <a:gd name="T11" fmla="*/ 6 h 6"/>
                <a:gd name="T12" fmla="*/ 4 w 12"/>
                <a:gd name="T13" fmla="*/ 4 h 6"/>
                <a:gd name="T14" fmla="*/ 5 w 12"/>
                <a:gd name="T15" fmla="*/ 4 h 6"/>
                <a:gd name="T16" fmla="*/ 6 w 12"/>
                <a:gd name="T17" fmla="*/ 4 h 6"/>
                <a:gd name="T18" fmla="*/ 7 w 12"/>
                <a:gd name="T19" fmla="*/ 4 h 6"/>
                <a:gd name="T20" fmla="*/ 8 w 12"/>
                <a:gd name="T21" fmla="*/ 4 h 6"/>
                <a:gd name="T22" fmla="*/ 10 w 12"/>
                <a:gd name="T23" fmla="*/ 6 h 6"/>
                <a:gd name="T24" fmla="*/ 12 w 12"/>
                <a:gd name="T25" fmla="*/ 4 h 6"/>
                <a:gd name="T26" fmla="*/ 11 w 12"/>
                <a:gd name="T27" fmla="*/ 1 h 6"/>
                <a:gd name="T28" fmla="*/ 7 w 12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6"/>
                    <a:pt x="12" y="5"/>
                    <a:pt x="12" y="4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0" y="0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29" name="上-下雙向箭號 28"/>
          <p:cNvSpPr/>
          <p:nvPr/>
        </p:nvSpPr>
        <p:spPr>
          <a:xfrm rot="10800000">
            <a:off x="7272397" y="3232309"/>
            <a:ext cx="231456" cy="845197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5498096" y="4319469"/>
            <a:ext cx="4081145" cy="5172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自辦證商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/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/>
                <a:cs typeface="+mn-cs"/>
              </a:rPr>
              <a:t>證金借貸專戶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軟正黑體" panose="020B0604030504040204" pitchFamily="34" charset="-120"/>
              <a:ea typeface="微軟正黑體"/>
              <a:cs typeface="+mn-cs"/>
            </a:endParaRPr>
          </a:p>
        </p:txBody>
      </p:sp>
      <p:sp>
        <p:nvSpPr>
          <p:cNvPr id="31" name="上-下雙向箭號 30"/>
          <p:cNvSpPr/>
          <p:nvPr/>
        </p:nvSpPr>
        <p:spPr>
          <a:xfrm rot="13160824">
            <a:off x="8835211" y="3375711"/>
            <a:ext cx="231456" cy="845197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32" name="圖片 31" descr="DDoS Attack Protection &amp; Mitigation Services | Core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04" y="4819829"/>
            <a:ext cx="1074522" cy="1081074"/>
          </a:xfrm>
          <a:prstGeom prst="rect">
            <a:avLst/>
          </a:prstGeom>
        </p:spPr>
      </p:pic>
      <p:pic>
        <p:nvPicPr>
          <p:cNvPr id="33" name="圖片 32" descr="DDoS Attack Protection &amp; Mitigation Services | Core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16" y="4819828"/>
            <a:ext cx="1074522" cy="1081074"/>
          </a:xfrm>
          <a:prstGeom prst="rect">
            <a:avLst/>
          </a:prstGeom>
        </p:spPr>
      </p:pic>
      <p:sp>
        <p:nvSpPr>
          <p:cNvPr id="34" name="Content Placeholder 7"/>
          <p:cNvSpPr txBox="1">
            <a:spLocks/>
          </p:cNvSpPr>
          <p:nvPr/>
        </p:nvSpPr>
        <p:spPr>
          <a:xfrm>
            <a:off x="8788029" y="1836932"/>
            <a:ext cx="3091364" cy="8714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他家證商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/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證金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/>
            </a:r>
            <a:b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</a:b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借貸</a:t>
            </a: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/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融資融券專戶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35" name="Group 47">
            <a:extLst>
              <a:ext uri="{FF2B5EF4-FFF2-40B4-BE49-F238E27FC236}">
                <a16:creationId xmlns:a16="http://schemas.microsoft.com/office/drawing/2014/main" id="{DD7B0C78-177A-41CB-AD8C-4D46F05F972F}"/>
              </a:ext>
            </a:extLst>
          </p:cNvPr>
          <p:cNvGrpSpPr/>
          <p:nvPr/>
        </p:nvGrpSpPr>
        <p:grpSpPr>
          <a:xfrm>
            <a:off x="10286227" y="2909966"/>
            <a:ext cx="527548" cy="539028"/>
            <a:chOff x="4113213" y="1804988"/>
            <a:chExt cx="360362" cy="360362"/>
          </a:xfrm>
          <a:solidFill>
            <a:srgbClr val="48B8A8"/>
          </a:solidFill>
        </p:grpSpPr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936FF05E-B031-4B79-B735-655655257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1804988"/>
              <a:ext cx="160338" cy="85725"/>
            </a:xfrm>
            <a:custGeom>
              <a:avLst/>
              <a:gdLst>
                <a:gd name="T0" fmla="*/ 2 w 43"/>
                <a:gd name="T1" fmla="*/ 20 h 23"/>
                <a:gd name="T2" fmla="*/ 9 w 43"/>
                <a:gd name="T3" fmla="*/ 22 h 23"/>
                <a:gd name="T4" fmla="*/ 22 w 43"/>
                <a:gd name="T5" fmla="*/ 15 h 23"/>
                <a:gd name="T6" fmla="*/ 24 w 43"/>
                <a:gd name="T7" fmla="*/ 12 h 23"/>
                <a:gd name="T8" fmla="*/ 26 w 43"/>
                <a:gd name="T9" fmla="*/ 15 h 23"/>
                <a:gd name="T10" fmla="*/ 39 w 43"/>
                <a:gd name="T11" fmla="*/ 22 h 23"/>
                <a:gd name="T12" fmla="*/ 43 w 43"/>
                <a:gd name="T13" fmla="*/ 21 h 23"/>
                <a:gd name="T14" fmla="*/ 21 w 43"/>
                <a:gd name="T15" fmla="*/ 0 h 23"/>
                <a:gd name="T16" fmla="*/ 0 w 43"/>
                <a:gd name="T17" fmla="*/ 19 h 23"/>
                <a:gd name="T18" fmla="*/ 2 w 43"/>
                <a:gd name="T1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3">
                  <a:moveTo>
                    <a:pt x="2" y="20"/>
                  </a:moveTo>
                  <a:cubicBezTo>
                    <a:pt x="4" y="21"/>
                    <a:pt x="7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3" y="23"/>
                    <a:pt x="39" y="22"/>
                  </a:cubicBezTo>
                  <a:cubicBezTo>
                    <a:pt x="39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2" y="8"/>
                    <a:pt x="0" y="19"/>
                  </a:cubicBezTo>
                  <a:lnTo>
                    <a:pt x="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08BD8074-1D33-444D-84C0-D78BC5F55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1879600"/>
              <a:ext cx="231775" cy="255588"/>
            </a:xfrm>
            <a:custGeom>
              <a:avLst/>
              <a:gdLst>
                <a:gd name="T0" fmla="*/ 48 w 62"/>
                <a:gd name="T1" fmla="*/ 54 h 68"/>
                <a:gd name="T2" fmla="*/ 54 w 62"/>
                <a:gd name="T3" fmla="*/ 37 h 68"/>
                <a:gd name="T4" fmla="*/ 52 w 62"/>
                <a:gd name="T5" fmla="*/ 37 h 68"/>
                <a:gd name="T6" fmla="*/ 52 w 62"/>
                <a:gd name="T7" fmla="*/ 28 h 68"/>
                <a:gd name="T8" fmla="*/ 62 w 62"/>
                <a:gd name="T9" fmla="*/ 6 h 68"/>
                <a:gd name="T10" fmla="*/ 62 w 62"/>
                <a:gd name="T11" fmla="*/ 5 h 68"/>
                <a:gd name="T12" fmla="*/ 58 w 62"/>
                <a:gd name="T13" fmla="*/ 6 h 68"/>
                <a:gd name="T14" fmla="*/ 55 w 62"/>
                <a:gd name="T15" fmla="*/ 6 h 68"/>
                <a:gd name="T16" fmla="*/ 43 w 62"/>
                <a:gd name="T17" fmla="*/ 0 h 68"/>
                <a:gd name="T18" fmla="*/ 28 w 62"/>
                <a:gd name="T19" fmla="*/ 6 h 68"/>
                <a:gd name="T20" fmla="*/ 19 w 62"/>
                <a:gd name="T21" fmla="*/ 4 h 68"/>
                <a:gd name="T22" fmla="*/ 18 w 62"/>
                <a:gd name="T23" fmla="*/ 3 h 68"/>
                <a:gd name="T24" fmla="*/ 18 w 62"/>
                <a:gd name="T25" fmla="*/ 6 h 68"/>
                <a:gd name="T26" fmla="*/ 28 w 62"/>
                <a:gd name="T27" fmla="*/ 28 h 68"/>
                <a:gd name="T28" fmla="*/ 28 w 62"/>
                <a:gd name="T29" fmla="*/ 37 h 68"/>
                <a:gd name="T30" fmla="*/ 9 w 62"/>
                <a:gd name="T31" fmla="*/ 43 h 68"/>
                <a:gd name="T32" fmla="*/ 0 w 62"/>
                <a:gd name="T33" fmla="*/ 56 h 68"/>
                <a:gd name="T34" fmla="*/ 0 w 62"/>
                <a:gd name="T35" fmla="*/ 68 h 68"/>
                <a:gd name="T36" fmla="*/ 52 w 62"/>
                <a:gd name="T37" fmla="*/ 68 h 68"/>
                <a:gd name="T38" fmla="*/ 48 w 62"/>
                <a:gd name="T3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68">
                  <a:moveTo>
                    <a:pt x="48" y="54"/>
                  </a:moveTo>
                  <a:cubicBezTo>
                    <a:pt x="48" y="48"/>
                    <a:pt x="50" y="42"/>
                    <a:pt x="54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8" y="23"/>
                    <a:pt x="62" y="15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7" y="6"/>
                    <a:pt x="56" y="6"/>
                    <a:pt x="55" y="6"/>
                  </a:cubicBezTo>
                  <a:cubicBezTo>
                    <a:pt x="50" y="6"/>
                    <a:pt x="46" y="4"/>
                    <a:pt x="43" y="0"/>
                  </a:cubicBezTo>
                  <a:cubicBezTo>
                    <a:pt x="39" y="3"/>
                    <a:pt x="33" y="6"/>
                    <a:pt x="28" y="6"/>
                  </a:cubicBezTo>
                  <a:cubicBezTo>
                    <a:pt x="25" y="6"/>
                    <a:pt x="22" y="5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8" y="15"/>
                    <a:pt x="22" y="23"/>
                    <a:pt x="28" y="2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" y="45"/>
                    <a:pt x="0" y="51"/>
                    <a:pt x="0" y="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0" y="64"/>
                    <a:pt x="48" y="59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C21B02AB-8221-41D7-82E9-F599491C0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8475" y="2000250"/>
              <a:ext cx="165100" cy="165100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20 h 44"/>
                <a:gd name="T12" fmla="*/ 29 w 44"/>
                <a:gd name="T13" fmla="*/ 26 h 44"/>
                <a:gd name="T14" fmla="*/ 24 w 44"/>
                <a:gd name="T15" fmla="*/ 33 h 44"/>
                <a:gd name="T16" fmla="*/ 24 w 44"/>
                <a:gd name="T17" fmla="*/ 34 h 44"/>
                <a:gd name="T18" fmla="*/ 22 w 44"/>
                <a:gd name="T19" fmla="*/ 36 h 44"/>
                <a:gd name="T20" fmla="*/ 20 w 44"/>
                <a:gd name="T21" fmla="*/ 34 h 44"/>
                <a:gd name="T22" fmla="*/ 20 w 44"/>
                <a:gd name="T23" fmla="*/ 33 h 44"/>
                <a:gd name="T24" fmla="*/ 15 w 44"/>
                <a:gd name="T25" fmla="*/ 26 h 44"/>
                <a:gd name="T26" fmla="*/ 17 w 44"/>
                <a:gd name="T27" fmla="*/ 24 h 44"/>
                <a:gd name="T28" fmla="*/ 19 w 44"/>
                <a:gd name="T29" fmla="*/ 26 h 44"/>
                <a:gd name="T30" fmla="*/ 22 w 44"/>
                <a:gd name="T31" fmla="*/ 29 h 44"/>
                <a:gd name="T32" fmla="*/ 25 w 44"/>
                <a:gd name="T33" fmla="*/ 26 h 44"/>
                <a:gd name="T34" fmla="*/ 22 w 44"/>
                <a:gd name="T35" fmla="*/ 24 h 44"/>
                <a:gd name="T36" fmla="*/ 15 w 44"/>
                <a:gd name="T37" fmla="*/ 17 h 44"/>
                <a:gd name="T38" fmla="*/ 20 w 44"/>
                <a:gd name="T39" fmla="*/ 11 h 44"/>
                <a:gd name="T40" fmla="*/ 20 w 44"/>
                <a:gd name="T41" fmla="*/ 9 h 44"/>
                <a:gd name="T42" fmla="*/ 22 w 44"/>
                <a:gd name="T43" fmla="*/ 7 h 44"/>
                <a:gd name="T44" fmla="*/ 24 w 44"/>
                <a:gd name="T45" fmla="*/ 9 h 44"/>
                <a:gd name="T46" fmla="*/ 24 w 44"/>
                <a:gd name="T47" fmla="*/ 11 h 44"/>
                <a:gd name="T48" fmla="*/ 29 w 44"/>
                <a:gd name="T49" fmla="*/ 17 h 44"/>
                <a:gd name="T50" fmla="*/ 27 w 44"/>
                <a:gd name="T51" fmla="*/ 19 h 44"/>
                <a:gd name="T52" fmla="*/ 25 w 44"/>
                <a:gd name="T53" fmla="*/ 17 h 44"/>
                <a:gd name="T54" fmla="*/ 22 w 44"/>
                <a:gd name="T55" fmla="*/ 14 h 44"/>
                <a:gd name="T56" fmla="*/ 19 w 44"/>
                <a:gd name="T57" fmla="*/ 17 h 44"/>
                <a:gd name="T58" fmla="*/ 22 w 44"/>
                <a:gd name="T5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20"/>
                  </a:moveTo>
                  <a:cubicBezTo>
                    <a:pt x="26" y="20"/>
                    <a:pt x="29" y="23"/>
                    <a:pt x="29" y="26"/>
                  </a:cubicBezTo>
                  <a:cubicBezTo>
                    <a:pt x="29" y="29"/>
                    <a:pt x="27" y="32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ubicBezTo>
                    <a:pt x="21" y="36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32"/>
                    <a:pt x="15" y="29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19" y="28"/>
                    <a:pt x="21" y="29"/>
                    <a:pt x="22" y="29"/>
                  </a:cubicBezTo>
                  <a:cubicBezTo>
                    <a:pt x="24" y="29"/>
                    <a:pt x="25" y="28"/>
                    <a:pt x="25" y="26"/>
                  </a:cubicBezTo>
                  <a:cubicBezTo>
                    <a:pt x="25" y="25"/>
                    <a:pt x="24" y="24"/>
                    <a:pt x="22" y="24"/>
                  </a:cubicBezTo>
                  <a:cubicBezTo>
                    <a:pt x="18" y="24"/>
                    <a:pt x="15" y="21"/>
                    <a:pt x="15" y="17"/>
                  </a:cubicBezTo>
                  <a:cubicBezTo>
                    <a:pt x="15" y="14"/>
                    <a:pt x="17" y="12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9" y="14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6"/>
                    <a:pt x="24" y="14"/>
                    <a:pt x="22" y="14"/>
                  </a:cubicBezTo>
                  <a:cubicBezTo>
                    <a:pt x="21" y="14"/>
                    <a:pt x="19" y="16"/>
                    <a:pt x="19" y="17"/>
                  </a:cubicBezTo>
                  <a:cubicBezTo>
                    <a:pt x="19" y="19"/>
                    <a:pt x="21" y="20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39" name="Content Placeholder 7"/>
          <p:cNvSpPr txBox="1">
            <a:spLocks/>
          </p:cNvSpPr>
          <p:nvPr/>
        </p:nvSpPr>
        <p:spPr>
          <a:xfrm>
            <a:off x="9348687" y="4448248"/>
            <a:ext cx="2688480" cy="5172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自然人客戶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40" name="Group 73">
            <a:extLst>
              <a:ext uri="{FF2B5EF4-FFF2-40B4-BE49-F238E27FC236}">
                <a16:creationId xmlns:a16="http://schemas.microsoft.com/office/drawing/2014/main" id="{B1CBE611-733F-464C-8FF6-92C8702687B4}"/>
              </a:ext>
            </a:extLst>
          </p:cNvPr>
          <p:cNvGrpSpPr/>
          <p:nvPr/>
        </p:nvGrpSpPr>
        <p:grpSpPr>
          <a:xfrm>
            <a:off x="10236937" y="5167904"/>
            <a:ext cx="758901" cy="685967"/>
            <a:chOff x="7718425" y="2887663"/>
            <a:chExt cx="360363" cy="360363"/>
          </a:xfrm>
          <a:solidFill>
            <a:srgbClr val="48B8A8"/>
          </a:solidFill>
        </p:grpSpPr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1DA667E7-E35C-44E6-BB78-4A0E15BB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50" y="3008313"/>
              <a:ext cx="76200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AC5D146B-540F-4761-A77B-52C1E5596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3098801"/>
              <a:ext cx="120650" cy="149225"/>
            </a:xfrm>
            <a:custGeom>
              <a:avLst/>
              <a:gdLst>
                <a:gd name="T0" fmla="*/ 0 w 32"/>
                <a:gd name="T1" fmla="*/ 2 h 40"/>
                <a:gd name="T2" fmla="*/ 8 w 32"/>
                <a:gd name="T3" fmla="*/ 23 h 40"/>
                <a:gd name="T4" fmla="*/ 8 w 32"/>
                <a:gd name="T5" fmla="*/ 40 h 40"/>
                <a:gd name="T6" fmla="*/ 24 w 32"/>
                <a:gd name="T7" fmla="*/ 40 h 40"/>
                <a:gd name="T8" fmla="*/ 24 w 32"/>
                <a:gd name="T9" fmla="*/ 23 h 40"/>
                <a:gd name="T10" fmla="*/ 32 w 32"/>
                <a:gd name="T11" fmla="*/ 2 h 40"/>
                <a:gd name="T12" fmla="*/ 32 w 32"/>
                <a:gd name="T13" fmla="*/ 0 h 40"/>
                <a:gd name="T14" fmla="*/ 0 w 32"/>
                <a:gd name="T15" fmla="*/ 0 h 40"/>
                <a:gd name="T16" fmla="*/ 0 w 32"/>
                <a:gd name="T1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0" y="2"/>
                  </a:moveTo>
                  <a:cubicBezTo>
                    <a:pt x="0" y="12"/>
                    <a:pt x="1" y="20"/>
                    <a:pt x="8" y="2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20"/>
                    <a:pt x="32" y="12"/>
                    <a:pt x="32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0BE1B87B-4CB5-4158-A99D-106B13A5E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950" y="3008313"/>
              <a:ext cx="74613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F772BD12-7A3A-47C5-BD06-570B91E3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725" y="3098801"/>
              <a:ext cx="119063" cy="149225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2 h 40"/>
                <a:gd name="T4" fmla="*/ 8 w 32"/>
                <a:gd name="T5" fmla="*/ 23 h 40"/>
                <a:gd name="T6" fmla="*/ 8 w 32"/>
                <a:gd name="T7" fmla="*/ 40 h 40"/>
                <a:gd name="T8" fmla="*/ 24 w 32"/>
                <a:gd name="T9" fmla="*/ 40 h 40"/>
                <a:gd name="T10" fmla="*/ 24 w 32"/>
                <a:gd name="T11" fmla="*/ 23 h 40"/>
                <a:gd name="T12" fmla="*/ 32 w 32"/>
                <a:gd name="T13" fmla="*/ 2 h 40"/>
                <a:gd name="T14" fmla="*/ 32 w 32"/>
                <a:gd name="T15" fmla="*/ 0 h 40"/>
                <a:gd name="T16" fmla="*/ 0 w 3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2"/>
                    <a:pt x="1" y="20"/>
                    <a:pt x="8" y="2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20"/>
                    <a:pt x="32" y="12"/>
                    <a:pt x="32" y="2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43401FAD-3746-4CBD-9E52-3BF51377E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300" y="2887663"/>
              <a:ext cx="76200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B0DE920-99FD-4AF5-B79F-7C037BF4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978151"/>
              <a:ext cx="120650" cy="150813"/>
            </a:xfrm>
            <a:custGeom>
              <a:avLst/>
              <a:gdLst>
                <a:gd name="T0" fmla="*/ 32 w 32"/>
                <a:gd name="T1" fmla="*/ 0 h 40"/>
                <a:gd name="T2" fmla="*/ 0 w 32"/>
                <a:gd name="T3" fmla="*/ 0 h 40"/>
                <a:gd name="T4" fmla="*/ 0 w 32"/>
                <a:gd name="T5" fmla="*/ 2 h 40"/>
                <a:gd name="T6" fmla="*/ 8 w 32"/>
                <a:gd name="T7" fmla="*/ 23 h 40"/>
                <a:gd name="T8" fmla="*/ 8 w 32"/>
                <a:gd name="T9" fmla="*/ 40 h 40"/>
                <a:gd name="T10" fmla="*/ 24 w 32"/>
                <a:gd name="T11" fmla="*/ 40 h 40"/>
                <a:gd name="T12" fmla="*/ 24 w 32"/>
                <a:gd name="T13" fmla="*/ 23 h 40"/>
                <a:gd name="T14" fmla="*/ 32 w 32"/>
                <a:gd name="T15" fmla="*/ 2 h 40"/>
                <a:gd name="T16" fmla="*/ 32 w 3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2"/>
                    <a:pt x="1" y="20"/>
                    <a:pt x="8" y="2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20"/>
                    <a:pt x="32" y="12"/>
                    <a:pt x="32" y="2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47" name="上-下雙向箭號 46"/>
          <p:cNvSpPr/>
          <p:nvPr/>
        </p:nvSpPr>
        <p:spPr>
          <a:xfrm rot="16200000">
            <a:off x="8895664" y="4864459"/>
            <a:ext cx="231456" cy="1140259"/>
          </a:xfrm>
          <a:prstGeom prst="up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借貸制度說明</a:t>
            </a: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/>
          </p:nvPr>
        </p:nvGraphicFramePr>
        <p:xfrm>
          <a:off x="434778" y="1482714"/>
          <a:ext cx="11160996" cy="511973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725">
                  <a:extLst>
                    <a:ext uri="{9D8B030D-6E8A-4147-A177-3AD203B41FA5}">
                      <a16:colId xmlns:a16="http://schemas.microsoft.com/office/drawing/2014/main" val="1389929588"/>
                    </a:ext>
                  </a:extLst>
                </a:gridCol>
              </a:tblGrid>
              <a:tr h="41177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8288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證交所借券系統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證商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/</a:t>
                      </a: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證金自辦借券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050900"/>
                  </a:ext>
                </a:extLst>
              </a:tr>
              <a:tr h="4863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交易時間</a:t>
                      </a:r>
                      <a:endParaRPr lang="en-US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altLang="zh-TW" sz="2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9:00 – 15:30</a:t>
                      </a:r>
                      <a:endParaRPr lang="en-US" altLang="zh-TW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marR="72000" marT="72000" marB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8000" marR="72000" marT="72000" marB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08646"/>
                  </a:ext>
                </a:extLst>
              </a:tr>
              <a:tr h="4863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80"/>
                        </a:lnSpc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借貸期間</a:t>
                      </a:r>
                      <a:endParaRPr lang="en-US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zh-TW" alt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每次不超過</a:t>
                      </a:r>
                      <a:r>
                        <a:rPr lang="en-US" altLang="zh-TW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6</a:t>
                      </a:r>
                      <a:r>
                        <a:rPr lang="zh-TW" alt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個月，可以同條件展延</a:t>
                      </a:r>
                      <a:r>
                        <a:rPr lang="en-US" altLang="zh-TW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2</a:t>
                      </a:r>
                      <a:r>
                        <a:rPr lang="zh-TW" alt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次</a:t>
                      </a:r>
                      <a:endParaRPr lang="en-US" altLang="zh-TW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marR="72000" marT="72000" marB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108000" marR="0" lvl="0" indent="-28800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"/>
                        <a:tabLst/>
                        <a:defRPr/>
                      </a:pPr>
                      <a:endParaRPr 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8000" marR="72000" marT="72000" marB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參與者</a:t>
                      </a:r>
                      <a:endParaRPr lang="en-US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國內外法人、基金、機構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 投資人等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證券商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證券商之客戶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2095325"/>
                  </a:ext>
                </a:extLst>
              </a:tr>
              <a:tr h="1069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交易型態</a:t>
                      </a:r>
                      <a:endParaRPr lang="en-US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zh-TW" alt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定價、競價交易</a:t>
                      </a:r>
                      <a:endParaRPr lang="en-US" altLang="zh-TW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zh-TW" altLang="en-US" sz="2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 </a:t>
                      </a:r>
                      <a:r>
                        <a:rPr lang="en-US" altLang="zh-TW" sz="2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證交所為集中交易對手</a:t>
                      </a:r>
                      <a:r>
                        <a:rPr lang="en-US" altLang="zh-TW" sz="2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  <a:endParaRPr lang="en-US" altLang="zh-TW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zh-TW" alt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議借交易</a:t>
                      </a:r>
                      <a:endParaRPr lang="en-US" altLang="zh-TW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議借交易</a:t>
                      </a:r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可借貸標的 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每日於網站公告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18288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得為融資融券有價證券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得發行認購售權證之標的證券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已發行股票選擇權、股票期貨、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ETF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、可轉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交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換公司債、海外存託憑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  證等金融商品之標的證券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72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7054" y="1301262"/>
            <a:ext cx="11948746" cy="505011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5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制度介紹</a:t>
            </a:r>
            <a:endParaRPr lang="zh-TW" altLang="en-US" dirty="0"/>
          </a:p>
        </p:txBody>
      </p:sp>
      <p:sp>
        <p:nvSpPr>
          <p:cNvPr id="5" name="TextBox 58">
            <a:extLst>
              <a:ext uri="{FF2B5EF4-FFF2-40B4-BE49-F238E27FC236}">
                <a16:creationId xmlns:a16="http://schemas.microsoft.com/office/drawing/2014/main" id="{B7E62B51-35EB-4753-8C6C-F61FE882A59E}"/>
              </a:ext>
            </a:extLst>
          </p:cNvPr>
          <p:cNvSpPr txBox="1"/>
          <p:nvPr/>
        </p:nvSpPr>
        <p:spPr>
          <a:xfrm>
            <a:off x="881285" y="1423500"/>
            <a:ext cx="3345759" cy="608344"/>
          </a:xfrm>
          <a:prstGeom prst="rect">
            <a:avLst/>
          </a:prstGeom>
          <a:solidFill>
            <a:srgbClr val="004F8A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57200"/>
            <a:r>
              <a:rPr lang="zh-TW" altLang="en-US" sz="2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證券業務借貸款項</a:t>
            </a:r>
            <a:endParaRPr lang="en-US" sz="26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625945" y="2194211"/>
            <a:ext cx="3658248" cy="12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25000"/>
              </a:lnSpc>
              <a:spcAft>
                <a:spcPts val="1200"/>
              </a:spcAft>
              <a:buSzPct val="150000"/>
            </a:pPr>
            <a:r>
              <a:rPr lang="zh-TW" altLang="en-US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證交法第</a:t>
            </a:r>
            <a:r>
              <a:rPr lang="en-US" altLang="zh-TW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條第一項</a:t>
            </a:r>
            <a:r>
              <a:rPr lang="en-US" altLang="zh-TW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因證券業務借貸款項</a:t>
            </a:r>
            <a:r>
              <a:rPr lang="en-US" altLang="zh-TW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訂有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管理辦法、操作辦法</a:t>
            </a:r>
            <a:endParaRPr lang="en-US" altLang="zh-TW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660608" y="3786378"/>
            <a:ext cx="4131200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T+5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短期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),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半年型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中長期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625942" y="4672372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境內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外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自然人、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法人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70738" y="51610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29DF62-88A2-4925-BAD8-6AE5D5B86CD9}"/>
              </a:ext>
            </a:extLst>
          </p:cNvPr>
          <p:cNvSpPr txBox="1">
            <a:spLocks/>
          </p:cNvSpPr>
          <p:nvPr/>
        </p:nvSpPr>
        <p:spPr>
          <a:xfrm>
            <a:off x="639116" y="5644862"/>
            <a:ext cx="3658248" cy="593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25000"/>
              </a:lnSpc>
              <a:spcAft>
                <a:spcPts val="1200"/>
              </a:spcAft>
              <a:buSzPct val="150000"/>
            </a:pPr>
            <a:r>
              <a:rPr lang="zh-TW" altLang="en-US" sz="2400" b="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僅能支應買進交割款項</a:t>
            </a:r>
            <a:endParaRPr lang="en-US" altLang="zh-TW" sz="2400" b="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84190" y="3666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五邊形 12"/>
          <p:cNvSpPr/>
          <p:nvPr/>
        </p:nvSpPr>
        <p:spPr>
          <a:xfrm flipH="1">
            <a:off x="5031540" y="2534834"/>
            <a:ext cx="2213964" cy="59664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6418386" y="2534833"/>
            <a:ext cx="1133740" cy="584915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59552" y="2569655"/>
            <a:ext cx="117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8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法源  </a:t>
            </a:r>
          </a:p>
        </p:txBody>
      </p:sp>
      <p:sp>
        <p:nvSpPr>
          <p:cNvPr id="16" name="五邊形 15"/>
          <p:cNvSpPr/>
          <p:nvPr/>
        </p:nvSpPr>
        <p:spPr>
          <a:xfrm flipH="1">
            <a:off x="5031540" y="3783584"/>
            <a:ext cx="1290129" cy="59664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8" name="五邊形 17"/>
          <p:cNvSpPr/>
          <p:nvPr/>
        </p:nvSpPr>
        <p:spPr>
          <a:xfrm flipH="1">
            <a:off x="5030828" y="4886114"/>
            <a:ext cx="1863490" cy="55179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9" name="五邊形 18"/>
          <p:cNvSpPr/>
          <p:nvPr/>
        </p:nvSpPr>
        <p:spPr>
          <a:xfrm>
            <a:off x="5776546" y="4886115"/>
            <a:ext cx="1834680" cy="55179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57200"/>
            <a:r>
              <a:rPr lang="zh-TW" altLang="en-US" sz="28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</a:p>
        </p:txBody>
      </p:sp>
      <p:sp>
        <p:nvSpPr>
          <p:cNvPr id="20" name="五邊形 19"/>
          <p:cNvSpPr/>
          <p:nvPr/>
        </p:nvSpPr>
        <p:spPr>
          <a:xfrm flipH="1">
            <a:off x="5030828" y="5678783"/>
            <a:ext cx="1822344" cy="59664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21" name="五邊形 20"/>
          <p:cNvSpPr/>
          <p:nvPr/>
        </p:nvSpPr>
        <p:spPr>
          <a:xfrm>
            <a:off x="5776546" y="5678783"/>
            <a:ext cx="1864407" cy="59664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57200"/>
            <a:r>
              <a:rPr lang="zh-TW" altLang="en-US" sz="28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</a:p>
        </p:txBody>
      </p:sp>
      <p:sp>
        <p:nvSpPr>
          <p:cNvPr id="22" name="TextBox 58">
            <a:extLst>
              <a:ext uri="{FF2B5EF4-FFF2-40B4-BE49-F238E27FC236}">
                <a16:creationId xmlns:a16="http://schemas.microsoft.com/office/drawing/2014/main" id="{B7E62B51-35EB-4753-8C6C-F61FE882A59E}"/>
              </a:ext>
            </a:extLst>
          </p:cNvPr>
          <p:cNvSpPr txBox="1"/>
          <p:nvPr/>
        </p:nvSpPr>
        <p:spPr>
          <a:xfrm>
            <a:off x="7913077" y="1441206"/>
            <a:ext cx="3349869" cy="608344"/>
          </a:xfrm>
          <a:prstGeom prst="rect">
            <a:avLst/>
          </a:prstGeom>
          <a:solidFill>
            <a:srgbClr val="004F8A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 defTabSz="457200"/>
            <a:r>
              <a:rPr lang="zh-TW" altLang="en-US" sz="2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不限用途款項借貸</a:t>
            </a:r>
            <a:endParaRPr lang="en-US" sz="26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82695" y="2189494"/>
            <a:ext cx="418679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SzPct val="150000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證交法第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條但書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證券業務外之特許業務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訂有</a:t>
            </a:r>
            <a:r>
              <a:rPr lang="zh-TW" altLang="en-US" sz="2400" dirty="0">
                <a:solidFill>
                  <a:srgbClr val="004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業務操作辦法</a:t>
            </a:r>
            <a:endParaRPr lang="en-US" altLang="zh-TW" sz="2400" dirty="0">
              <a:solidFill>
                <a:srgbClr val="004F8A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每次最長半年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中長期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僅境內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含僑外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自然人、法人</a:t>
            </a: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款項可自由運用不受限制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457200">
              <a:lnSpc>
                <a:spcPct val="125000"/>
              </a:lnSpc>
              <a:spcAft>
                <a:spcPts val="1200"/>
              </a:spcAft>
              <a:buSzPct val="150000"/>
            </a:pP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4" name="五邊形 23"/>
          <p:cNvSpPr/>
          <p:nvPr/>
        </p:nvSpPr>
        <p:spPr>
          <a:xfrm>
            <a:off x="5807116" y="3783584"/>
            <a:ext cx="1775579" cy="596649"/>
          </a:xfrm>
          <a:prstGeom prst="homePlat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457200"/>
            <a:r>
              <a:rPr lang="zh-TW" altLang="en-US" sz="28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</a:p>
        </p:txBody>
      </p:sp>
    </p:spTree>
    <p:extLst>
      <p:ext uri="{BB962C8B-B14F-4D97-AF65-F5344CB8AC3E}">
        <p14:creationId xmlns:p14="http://schemas.microsoft.com/office/powerpoint/2010/main" val="1403733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借貸制度說明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證交所借券系統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extLst/>
          </p:nvPr>
        </p:nvGraphicFramePr>
        <p:xfrm>
          <a:off x="515502" y="2480045"/>
          <a:ext cx="11160996" cy="38441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6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166">
                  <a:extLst>
                    <a:ext uri="{9D8B030D-6E8A-4147-A177-3AD203B41FA5}">
                      <a16:colId xmlns:a16="http://schemas.microsoft.com/office/drawing/2014/main" val="2848412852"/>
                    </a:ext>
                  </a:extLst>
                </a:gridCol>
                <a:gridCol w="1860166">
                  <a:extLst>
                    <a:ext uri="{9D8B030D-6E8A-4147-A177-3AD203B41FA5}">
                      <a16:colId xmlns:a16="http://schemas.microsoft.com/office/drawing/2014/main" val="106016681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029492225"/>
                    </a:ext>
                  </a:extLst>
                </a:gridCol>
                <a:gridCol w="1405054">
                  <a:extLst>
                    <a:ext uri="{9D8B030D-6E8A-4147-A177-3AD203B41FA5}">
                      <a16:colId xmlns:a16="http://schemas.microsoft.com/office/drawing/2014/main" val="3672619050"/>
                    </a:ext>
                  </a:extLst>
                </a:gridCol>
                <a:gridCol w="2041844">
                  <a:extLst>
                    <a:ext uri="{9D8B030D-6E8A-4147-A177-3AD203B41FA5}">
                      <a16:colId xmlns:a16="http://schemas.microsoft.com/office/drawing/2014/main" val="84790712"/>
                    </a:ext>
                  </a:extLst>
                </a:gridCol>
              </a:tblGrid>
              <a:tr h="91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交易型態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借券</a:t>
                      </a:r>
                      <a:endParaRPr lang="en-US" altLang="zh-TW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費率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擔保</a:t>
                      </a:r>
                      <a:endParaRPr lang="en-US" altLang="zh-TW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比率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適格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擔保品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擔保品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管理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履約保證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692542"/>
                  </a:ext>
                </a:extLst>
              </a:tr>
              <a:tr h="915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定價交易</a:t>
                      </a:r>
                      <a:endParaRPr lang="en-US" sz="2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3.5%</a:t>
                      </a:r>
                      <a:endParaRPr lang="zh-TW" altLang="en-US" sz="2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原始  </a:t>
                      </a:r>
                      <a:r>
                        <a:rPr lang="ko-KR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140%</a:t>
                      </a:r>
                      <a:r>
                        <a:rPr lang="en-US" altLang="ko-KR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ko-KR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endParaRPr lang="ko-KR" altLang="en-US" sz="2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維持率 120%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現金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信用交易股票</a:t>
                      </a:r>
                      <a:endParaRPr lang="en-US" altLang="zh-TW" sz="2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銀行保證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中央登錄公債</a:t>
                      </a:r>
                      <a:endParaRPr lang="en-US" altLang="zh-TW" sz="2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證交所</a:t>
                      </a:r>
                      <a:endParaRPr lang="en-US" altLang="zh-TW" sz="2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證交所</a:t>
                      </a:r>
                      <a:endParaRPr lang="en-US" altLang="zh-TW" sz="2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45852"/>
                  </a:ext>
                </a:extLst>
              </a:tr>
              <a:tr h="915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競價交易</a:t>
                      </a:r>
                      <a:endParaRPr lang="en-US" sz="2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報價系統撮合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6466A"/>
                        </a:solidFill>
                        <a:effectLst/>
                        <a:latin typeface="Arial Narrow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6466A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384813"/>
                  </a:ext>
                </a:extLst>
              </a:tr>
              <a:tr h="915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議借交易</a:t>
                      </a:r>
                      <a:endParaRPr lang="en-US" sz="2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雙方契約議定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借貸雙方</a:t>
                      </a:r>
                      <a:r>
                        <a:rPr lang="en-US" altLang="zh-TW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自行承擔</a:t>
                      </a:r>
                      <a:r>
                        <a:rPr lang="en-US" altLang="zh-TW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b="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違約風險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8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51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借貸制度說明</a:t>
            </a: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/>
          </p:nvPr>
        </p:nvGraphicFramePr>
        <p:xfrm>
          <a:off x="434778" y="1482714"/>
          <a:ext cx="11160996" cy="512158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725">
                  <a:extLst>
                    <a:ext uri="{9D8B030D-6E8A-4147-A177-3AD203B41FA5}">
                      <a16:colId xmlns:a16="http://schemas.microsoft.com/office/drawing/2014/main" val="1389929588"/>
                    </a:ext>
                  </a:extLst>
                </a:gridCol>
              </a:tblGrid>
              <a:tr h="41177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8288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證交所借券系統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證商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/</a:t>
                      </a: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證金自辦借券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7000">
                          <a:srgbClr val="F5FCFF"/>
                        </a:gs>
                        <a:gs pos="76000">
                          <a:srgbClr val="F2FCFF"/>
                        </a:gs>
                        <a:gs pos="100000">
                          <a:schemeClr val="bg1"/>
                        </a:gs>
                        <a:gs pos="50000">
                          <a:srgbClr val="D1F3FF"/>
                        </a:gs>
                        <a:gs pos="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050900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適格擔保品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每日於網站公告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  <a:endParaRPr lang="en-US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8288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現金 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新台幣、美元、英鎊、澳幣、港幣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</a:p>
                    <a:p>
                      <a:pPr marL="0" indent="-34290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得為融資融券有價證券 </a:t>
                      </a:r>
                      <a:r>
                        <a:rPr lang="en-US" altLang="zh-TW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非特定機構投資人以臺灣</a:t>
                      </a:r>
                      <a:r>
                        <a:rPr lang="en-US" altLang="zh-TW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50</a:t>
                      </a:r>
                      <a:r>
                        <a:rPr lang="zh-TW" altLang="en-US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指數成分股為限</a:t>
                      </a:r>
                      <a:r>
                        <a:rPr lang="en-US" altLang="zh-TW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</a:p>
                    <a:p>
                      <a:pPr marL="0" indent="-34290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銀行保證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indent="-34290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</a:t>
                      </a:r>
                      <a:r>
                        <a:rPr lang="zh-TW" altLang="en-US" sz="2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中央登錄公債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altLang="zh-TW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擔保比率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/</a:t>
                      </a:r>
                      <a:b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擔保維持率</a:t>
                      </a:r>
                      <a:endParaRPr lang="en-US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8288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定、競價交易：</a:t>
                      </a:r>
                      <a:r>
                        <a:rPr lang="en-US" altLang="zh-TW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140%/120%</a:t>
                      </a:r>
                    </a:p>
                    <a:p>
                      <a:pPr marL="0" indent="-342900" algn="l" defTabSz="914400" rtl="0" eaLnBrk="1" latinLnBrk="0" hangingPunct="1"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議借交易：雙方議定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以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140%/120%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為原則</a:t>
                      </a:r>
                      <a:endParaRPr lang="en-US" altLang="zh-TW" sz="2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zh-TW" altLang="en-US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但客戶為專業機構投資人者</a:t>
                      </a:r>
                      <a:r>
                        <a:rPr lang="en-US" altLang="zh-TW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kern="12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得由雙方議定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95325"/>
                  </a:ext>
                </a:extLst>
              </a:tr>
              <a:tr h="1892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借券賣出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</a:b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限制</a:t>
                      </a:r>
                      <a:endParaRPr lang="en-US" altLang="zh-TW" sz="22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總量控管</a:t>
                      </a:r>
                      <a:r>
                        <a:rPr lang="en-US" altLang="zh-TW" sz="2200" b="1" kern="1200" dirty="0">
                          <a:solidFill>
                            <a:srgbClr val="004F8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</a:p>
                  </a:txBody>
                  <a:tcPr marL="18288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lnSpc>
                          <a:spcPts val="32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盤中借券賣出委託數量不得超過標的前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30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個營業日平均成交量</a:t>
                      </a:r>
                      <a:r>
                        <a:rPr lang="zh-TW" altLang="en-US" sz="2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之 </a:t>
                      </a:r>
                      <a:endParaRPr lang="en-US" altLang="zh-TW" sz="2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ts val="3200"/>
                        </a:lnSpc>
                        <a:buFont typeface="Arial" pitchFamily="34" charset="0"/>
                        <a:buNone/>
                      </a:pPr>
                      <a:r>
                        <a:rPr lang="en-US" altLang="zh-TW" sz="2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     </a:t>
                      </a:r>
                      <a:r>
                        <a:rPr lang="en-US" altLang="zh-TW" sz="22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30% (2/24</a:t>
                      </a:r>
                      <a:r>
                        <a:rPr lang="zh-TW" altLang="en-US" sz="22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恢復</a:t>
                      </a:r>
                      <a:r>
                        <a:rPr lang="en-US" altLang="zh-TW" sz="22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  <a:endParaRPr lang="en-US" altLang="zh-TW" sz="22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  <a:p>
                      <a:pPr marL="0" indent="-342900" algn="l" defTabSz="914400" rtl="0" eaLnBrk="1" latinLnBrk="0" hangingPunct="1">
                        <a:lnSpc>
                          <a:spcPts val="32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借券賣出餘額不得超過該股上市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櫃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股份之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10%</a:t>
                      </a:r>
                    </a:p>
                    <a:p>
                      <a:pPr marL="0" indent="-342900" algn="l" defTabSz="914400" rtl="0" eaLnBrk="1" latinLnBrk="0" hangingPunct="1">
                        <a:lnSpc>
                          <a:spcPts val="3200"/>
                        </a:lnSpc>
                        <a:buFont typeface="Arial" pitchFamily="34" charset="0"/>
                        <a:buChar char="•"/>
                      </a:pP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借券賣出與融券餘額合計不得超過該股上市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櫃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)</a:t>
                      </a:r>
                      <a:r>
                        <a:rPr lang="zh-TW" altLang="en-US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股份之</a:t>
                      </a:r>
                      <a:r>
                        <a:rPr lang="en-US" altLang="zh-TW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itchFamily="34" charset="0"/>
                        </a:rPr>
                        <a:t>25%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108000" anchor="ctr">
                    <a:lnL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72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05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借貸制度說明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385263" y="1871352"/>
            <a:ext cx="2547347" cy="519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Calibri" panose="020F0502020204030204" pitchFamily="34" charset="0"/>
              </a:rPr>
              <a:t>議借交易：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Calibri" panose="020F0502020204030204" pitchFamily="34" charset="0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/>
                <a:ea typeface="微軟正黑體"/>
                <a:cs typeface="Calibri" panose="020F0502020204030204" pitchFamily="34" charset="0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覓得交易對手及約定條件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376555" y="2607226"/>
            <a:ext cx="2157640" cy="519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Calibri" panose="020F0502020204030204" pitchFamily="34" charset="0"/>
              </a:rPr>
              <a:t>定、競價交易：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依條件提出借券需求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3435532" y="2024744"/>
            <a:ext cx="1867989" cy="711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借貸成交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標的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擔保品撥轉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6348088" y="2032069"/>
            <a:ext cx="1600988" cy="854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追繳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補繳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/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更換擔保品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8538755" y="1817916"/>
            <a:ext cx="1658983" cy="1188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提前召回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股東會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權益補償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10313126" y="1998618"/>
            <a:ext cx="1658983" cy="11887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還券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支付借券費用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退還擔保品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grpSp>
        <p:nvGrpSpPr>
          <p:cNvPr id="13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871588" y="3533503"/>
            <a:ext cx="441230" cy="397977"/>
            <a:chOff x="6937376" y="25401"/>
            <a:chExt cx="346075" cy="315912"/>
          </a:xfrm>
        </p:grpSpPr>
        <p:sp>
          <p:nvSpPr>
            <p:cNvPr id="14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15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E63E63C3-A81B-421E-B3F1-0F187F3D6757}"/>
              </a:ext>
            </a:extLst>
          </p:cNvPr>
          <p:cNvSpPr/>
          <p:nvPr/>
        </p:nvSpPr>
        <p:spPr>
          <a:xfrm>
            <a:off x="942126" y="3453133"/>
            <a:ext cx="10510887" cy="5745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DA365B29-1E93-449B-AFA9-DEAFDDD1D115}"/>
              </a:ext>
            </a:extLst>
          </p:cNvPr>
          <p:cNvSpPr/>
          <p:nvPr/>
        </p:nvSpPr>
        <p:spPr>
          <a:xfrm>
            <a:off x="651960" y="3302592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18" name="Group 53">
            <a:extLst>
              <a:ext uri="{FF2B5EF4-FFF2-40B4-BE49-F238E27FC236}">
                <a16:creationId xmlns:a16="http://schemas.microsoft.com/office/drawing/2014/main" id="{2A48FC05-0B77-46AA-B44E-52A54BA0675C}"/>
              </a:ext>
            </a:extLst>
          </p:cNvPr>
          <p:cNvGrpSpPr/>
          <p:nvPr/>
        </p:nvGrpSpPr>
        <p:grpSpPr>
          <a:xfrm>
            <a:off x="860355" y="3573118"/>
            <a:ext cx="441230" cy="397977"/>
            <a:chOff x="6937376" y="25401"/>
            <a:chExt cx="346075" cy="315912"/>
          </a:xfrm>
        </p:grpSpPr>
        <p:sp>
          <p:nvSpPr>
            <p:cNvPr id="19" name="Freeform 162">
              <a:extLst>
                <a:ext uri="{FF2B5EF4-FFF2-40B4-BE49-F238E27FC236}">
                  <a16:creationId xmlns:a16="http://schemas.microsoft.com/office/drawing/2014/main" id="{273A2F26-9EE9-4384-8B58-C94A220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25401"/>
              <a:ext cx="285750" cy="241300"/>
            </a:xfrm>
            <a:custGeom>
              <a:avLst/>
              <a:gdLst>
                <a:gd name="T0" fmla="*/ 76 w 180"/>
                <a:gd name="T1" fmla="*/ 114 h 152"/>
                <a:gd name="T2" fmla="*/ 67 w 180"/>
                <a:gd name="T3" fmla="*/ 114 h 152"/>
                <a:gd name="T4" fmla="*/ 29 w 180"/>
                <a:gd name="T5" fmla="*/ 152 h 152"/>
                <a:gd name="T6" fmla="*/ 29 w 180"/>
                <a:gd name="T7" fmla="*/ 114 h 152"/>
                <a:gd name="T8" fmla="*/ 0 w 180"/>
                <a:gd name="T9" fmla="*/ 114 h 152"/>
                <a:gd name="T10" fmla="*/ 0 w 180"/>
                <a:gd name="T11" fmla="*/ 0 h 152"/>
                <a:gd name="T12" fmla="*/ 180 w 180"/>
                <a:gd name="T13" fmla="*/ 0 h 152"/>
                <a:gd name="T14" fmla="*/ 180 w 180"/>
                <a:gd name="T15" fmla="*/ 6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52">
                  <a:moveTo>
                    <a:pt x="76" y="114"/>
                  </a:moveTo>
                  <a:lnTo>
                    <a:pt x="67" y="114"/>
                  </a:lnTo>
                  <a:lnTo>
                    <a:pt x="29" y="152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180" y="62"/>
                  </a:lnTo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20" name="Freeform 163">
              <a:extLst>
                <a:ext uri="{FF2B5EF4-FFF2-40B4-BE49-F238E27FC236}">
                  <a16:creationId xmlns:a16="http://schemas.microsoft.com/office/drawing/2014/main" id="{13FEB928-E37A-4BB2-BABE-7C272A02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6" y="160338"/>
              <a:ext cx="180975" cy="180975"/>
            </a:xfrm>
            <a:custGeom>
              <a:avLst/>
              <a:gdLst>
                <a:gd name="T0" fmla="*/ 0 w 114"/>
                <a:gd name="T1" fmla="*/ 76 h 114"/>
                <a:gd name="T2" fmla="*/ 53 w 114"/>
                <a:gd name="T3" fmla="*/ 76 h 114"/>
                <a:gd name="T4" fmla="*/ 95 w 114"/>
                <a:gd name="T5" fmla="*/ 114 h 114"/>
                <a:gd name="T6" fmla="*/ 95 w 114"/>
                <a:gd name="T7" fmla="*/ 76 h 114"/>
                <a:gd name="T8" fmla="*/ 114 w 114"/>
                <a:gd name="T9" fmla="*/ 76 h 114"/>
                <a:gd name="T10" fmla="*/ 114 w 114"/>
                <a:gd name="T11" fmla="*/ 0 h 114"/>
                <a:gd name="T12" fmla="*/ 0 w 114"/>
                <a:gd name="T13" fmla="*/ 0 h 114"/>
                <a:gd name="T14" fmla="*/ 0 w 114"/>
                <a:gd name="T15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0" y="76"/>
                  </a:moveTo>
                  <a:lnTo>
                    <a:pt x="53" y="76"/>
                  </a:lnTo>
                  <a:lnTo>
                    <a:pt x="95" y="114"/>
                  </a:lnTo>
                  <a:lnTo>
                    <a:pt x="95" y="76"/>
                  </a:lnTo>
                  <a:lnTo>
                    <a:pt x="114" y="76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21" name="Oval 6">
            <a:extLst>
              <a:ext uri="{FF2B5EF4-FFF2-40B4-BE49-F238E27FC236}">
                <a16:creationId xmlns:a16="http://schemas.microsoft.com/office/drawing/2014/main" id="{547E8ADE-9B34-42FD-B47C-C0844ACB33E6}"/>
              </a:ext>
            </a:extLst>
          </p:cNvPr>
          <p:cNvSpPr/>
          <p:nvPr/>
        </p:nvSpPr>
        <p:spPr>
          <a:xfrm>
            <a:off x="2490703" y="3224114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pic>
        <p:nvPicPr>
          <p:cNvPr id="22" name="Picture 3" descr="C:\Users\佳澤\Desktop\加班\1220\簡報用Materials\PPT templates\Icons\White\yesterda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82" y="3455126"/>
            <a:ext cx="540703" cy="540703"/>
          </a:xfrm>
          <a:prstGeom prst="rect">
            <a:avLst/>
          </a:prstGeom>
          <a:noFill/>
        </p:spPr>
      </p:pic>
      <p:sp>
        <p:nvSpPr>
          <p:cNvPr id="23" name="Oval 7">
            <a:extLst>
              <a:ext uri="{FF2B5EF4-FFF2-40B4-BE49-F238E27FC236}">
                <a16:creationId xmlns:a16="http://schemas.microsoft.com/office/drawing/2014/main" id="{50C036F6-3369-4DC4-A0D9-43216CE3AF5D}"/>
              </a:ext>
            </a:extLst>
          </p:cNvPr>
          <p:cNvSpPr/>
          <p:nvPr/>
        </p:nvSpPr>
        <p:spPr>
          <a:xfrm>
            <a:off x="2559754" y="3302592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pic>
        <p:nvPicPr>
          <p:cNvPr id="24" name="Picture 3" descr="C:\Users\佳澤\Desktop\加班\1220\簡報用Materials\PPT templates\Icons\White\yesterda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577" y="3467275"/>
            <a:ext cx="540703" cy="540703"/>
          </a:xfrm>
          <a:prstGeom prst="rect">
            <a:avLst/>
          </a:prstGeom>
          <a:noFill/>
        </p:spPr>
      </p:pic>
      <p:sp>
        <p:nvSpPr>
          <p:cNvPr id="25" name="Oval 8">
            <a:extLst>
              <a:ext uri="{FF2B5EF4-FFF2-40B4-BE49-F238E27FC236}">
                <a16:creationId xmlns:a16="http://schemas.microsoft.com/office/drawing/2014/main" id="{8E7C57B5-8F2A-4C72-9E8F-CD1E1903A82B}"/>
              </a:ext>
            </a:extLst>
          </p:cNvPr>
          <p:cNvSpPr/>
          <p:nvPr/>
        </p:nvSpPr>
        <p:spPr>
          <a:xfrm>
            <a:off x="4087267" y="3224114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FC15E593-39AE-45C7-AEFE-7A9049CBA76B}"/>
              </a:ext>
            </a:extLst>
          </p:cNvPr>
          <p:cNvSpPr/>
          <p:nvPr/>
        </p:nvSpPr>
        <p:spPr>
          <a:xfrm>
            <a:off x="4165745" y="3302592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27" name="Group 59">
            <a:extLst>
              <a:ext uri="{FF2B5EF4-FFF2-40B4-BE49-F238E27FC236}">
                <a16:creationId xmlns:a16="http://schemas.microsoft.com/office/drawing/2014/main" id="{72ED2AAE-166C-494C-A5F9-75360167DA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9946" y="3471900"/>
            <a:ext cx="493956" cy="491178"/>
            <a:chOff x="2283" y="3311"/>
            <a:chExt cx="178" cy="177"/>
          </a:xfrm>
        </p:grpSpPr>
        <p:sp>
          <p:nvSpPr>
            <p:cNvPr id="28" name="Rectangle 60">
              <a:extLst>
                <a:ext uri="{FF2B5EF4-FFF2-40B4-BE49-F238E27FC236}">
                  <a16:creationId xmlns:a16="http://schemas.microsoft.com/office/drawing/2014/main" id="{62A2DF8B-3E1F-41A3-8046-9A15EF67F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3465"/>
              <a:ext cx="47" cy="23"/>
            </a:xfrm>
            <a:prstGeom prst="rect">
              <a:avLst/>
            </a:prstGeom>
            <a:noFill/>
            <a:ln w="28575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E61380F5-B2B1-4E16-8136-9825C853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3355"/>
              <a:ext cx="62" cy="112"/>
            </a:xfrm>
            <a:custGeom>
              <a:avLst/>
              <a:gdLst>
                <a:gd name="T0" fmla="*/ 16 w 32"/>
                <a:gd name="T1" fmla="*/ 58 h 58"/>
                <a:gd name="T2" fmla="*/ 16 w 32"/>
                <a:gd name="T3" fmla="*/ 52 h 58"/>
                <a:gd name="T4" fmla="*/ 32 w 32"/>
                <a:gd name="T5" fmla="*/ 36 h 58"/>
                <a:gd name="T6" fmla="*/ 32 w 32"/>
                <a:gd name="T7" fmla="*/ 4 h 58"/>
                <a:gd name="T8" fmla="*/ 22 w 32"/>
                <a:gd name="T9" fmla="*/ 28 h 58"/>
                <a:gd name="T10" fmla="*/ 10 w 32"/>
                <a:gd name="T11" fmla="*/ 40 h 58"/>
                <a:gd name="T12" fmla="*/ 13 w 32"/>
                <a:gd name="T13" fmla="*/ 28 h 58"/>
                <a:gd name="T14" fmla="*/ 6 w 32"/>
                <a:gd name="T15" fmla="*/ 24 h 58"/>
                <a:gd name="T16" fmla="*/ 0 w 32"/>
                <a:gd name="T17" fmla="*/ 40 h 58"/>
                <a:gd name="T18" fmla="*/ 0 w 3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8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29" y="39"/>
                    <a:pt x="32" y="36"/>
                  </a:cubicBezTo>
                  <a:cubicBezTo>
                    <a:pt x="32" y="31"/>
                    <a:pt x="32" y="4"/>
                    <a:pt x="32" y="4"/>
                  </a:cubicBezTo>
                  <a:cubicBezTo>
                    <a:pt x="32" y="4"/>
                    <a:pt x="22" y="0"/>
                    <a:pt x="22" y="2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2"/>
                    <a:pt x="9" y="20"/>
                    <a:pt x="6" y="24"/>
                  </a:cubicBezTo>
                  <a:cubicBezTo>
                    <a:pt x="3" y="28"/>
                    <a:pt x="0" y="40"/>
                    <a:pt x="0" y="40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30" name="Rectangle 62">
              <a:extLst>
                <a:ext uri="{FF2B5EF4-FFF2-40B4-BE49-F238E27FC236}">
                  <a16:creationId xmlns:a16="http://schemas.microsoft.com/office/drawing/2014/main" id="{2F10792A-AD95-4A27-97C3-63EB2F285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3465"/>
              <a:ext cx="47" cy="23"/>
            </a:xfrm>
            <a:prstGeom prst="rect">
              <a:avLst/>
            </a:prstGeom>
            <a:noFill/>
            <a:ln w="28575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2DFA9853-6C1F-4328-A289-035C00B0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3353"/>
              <a:ext cx="62" cy="112"/>
            </a:xfrm>
            <a:custGeom>
              <a:avLst/>
              <a:gdLst>
                <a:gd name="T0" fmla="*/ 16 w 32"/>
                <a:gd name="T1" fmla="*/ 58 h 58"/>
                <a:gd name="T2" fmla="*/ 16 w 32"/>
                <a:gd name="T3" fmla="*/ 52 h 58"/>
                <a:gd name="T4" fmla="*/ 0 w 32"/>
                <a:gd name="T5" fmla="*/ 36 h 58"/>
                <a:gd name="T6" fmla="*/ 0 w 32"/>
                <a:gd name="T7" fmla="*/ 4 h 58"/>
                <a:gd name="T8" fmla="*/ 10 w 32"/>
                <a:gd name="T9" fmla="*/ 28 h 58"/>
                <a:gd name="T10" fmla="*/ 22 w 32"/>
                <a:gd name="T11" fmla="*/ 40 h 58"/>
                <a:gd name="T12" fmla="*/ 19 w 32"/>
                <a:gd name="T13" fmla="*/ 28 h 58"/>
                <a:gd name="T14" fmla="*/ 26 w 32"/>
                <a:gd name="T15" fmla="*/ 24 h 58"/>
                <a:gd name="T16" fmla="*/ 32 w 32"/>
                <a:gd name="T17" fmla="*/ 40 h 58"/>
                <a:gd name="T18" fmla="*/ 32 w 3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8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4" y="39"/>
                    <a:pt x="0" y="36"/>
                  </a:cubicBezTo>
                  <a:cubicBezTo>
                    <a:pt x="0" y="31"/>
                    <a:pt x="0" y="4"/>
                    <a:pt x="0" y="4"/>
                  </a:cubicBezTo>
                  <a:cubicBezTo>
                    <a:pt x="0" y="4"/>
                    <a:pt x="10" y="0"/>
                    <a:pt x="10" y="2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2"/>
                    <a:pt x="23" y="20"/>
                    <a:pt x="26" y="24"/>
                  </a:cubicBezTo>
                  <a:cubicBezTo>
                    <a:pt x="29" y="28"/>
                    <a:pt x="32" y="40"/>
                    <a:pt x="32" y="40"/>
                  </a:cubicBezTo>
                  <a:cubicBezTo>
                    <a:pt x="32" y="58"/>
                    <a:pt x="32" y="58"/>
                    <a:pt x="32" y="58"/>
                  </a:cubicBez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32" name="Freeform 64">
              <a:extLst>
                <a:ext uri="{FF2B5EF4-FFF2-40B4-BE49-F238E27FC236}">
                  <a16:creationId xmlns:a16="http://schemas.microsoft.com/office/drawing/2014/main" id="{337CD669-E59D-40F3-86A5-0462E010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334"/>
              <a:ext cx="86" cy="69"/>
            </a:xfrm>
            <a:custGeom>
              <a:avLst/>
              <a:gdLst>
                <a:gd name="T0" fmla="*/ 39 w 86"/>
                <a:gd name="T1" fmla="*/ 23 h 69"/>
                <a:gd name="T2" fmla="*/ 0 w 86"/>
                <a:gd name="T3" fmla="*/ 0 h 69"/>
                <a:gd name="T4" fmla="*/ 0 w 86"/>
                <a:gd name="T5" fmla="*/ 46 h 69"/>
                <a:gd name="T6" fmla="*/ 39 w 86"/>
                <a:gd name="T7" fmla="*/ 69 h 69"/>
                <a:gd name="T8" fmla="*/ 86 w 86"/>
                <a:gd name="T9" fmla="*/ 46 h 69"/>
                <a:gd name="T10" fmla="*/ 86 w 86"/>
                <a:gd name="T11" fmla="*/ 0 h 69"/>
                <a:gd name="T12" fmla="*/ 39 w 86"/>
                <a:gd name="T13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9">
                  <a:moveTo>
                    <a:pt x="39" y="23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39" y="69"/>
                  </a:lnTo>
                  <a:lnTo>
                    <a:pt x="86" y="46"/>
                  </a:lnTo>
                  <a:lnTo>
                    <a:pt x="86" y="0"/>
                  </a:lnTo>
                  <a:lnTo>
                    <a:pt x="39" y="23"/>
                  </a:lnTo>
                  <a:close/>
                </a:path>
              </a:pathLst>
            </a:custGeom>
            <a:noFill/>
            <a:ln w="28575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33" name="Freeform 65">
              <a:extLst>
                <a:ext uri="{FF2B5EF4-FFF2-40B4-BE49-F238E27FC236}">
                  <a16:creationId xmlns:a16="http://schemas.microsoft.com/office/drawing/2014/main" id="{12F1E301-6F89-4D83-AF91-56370829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311"/>
              <a:ext cx="86" cy="46"/>
            </a:xfrm>
            <a:custGeom>
              <a:avLst/>
              <a:gdLst>
                <a:gd name="T0" fmla="*/ 43 w 86"/>
                <a:gd name="T1" fmla="*/ 0 h 46"/>
                <a:gd name="T2" fmla="*/ 0 w 86"/>
                <a:gd name="T3" fmla="*/ 23 h 46"/>
                <a:gd name="T4" fmla="*/ 39 w 86"/>
                <a:gd name="T5" fmla="*/ 46 h 46"/>
                <a:gd name="T6" fmla="*/ 86 w 86"/>
                <a:gd name="T7" fmla="*/ 23 h 46"/>
                <a:gd name="T8" fmla="*/ 43 w 8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6">
                  <a:moveTo>
                    <a:pt x="43" y="0"/>
                  </a:moveTo>
                  <a:lnTo>
                    <a:pt x="0" y="23"/>
                  </a:lnTo>
                  <a:lnTo>
                    <a:pt x="39" y="46"/>
                  </a:lnTo>
                  <a:lnTo>
                    <a:pt x="86" y="23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28575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34" name="Line 66">
              <a:extLst>
                <a:ext uri="{FF2B5EF4-FFF2-40B4-BE49-F238E27FC236}">
                  <a16:creationId xmlns:a16="http://schemas.microsoft.com/office/drawing/2014/main" id="{7E3B2ABB-7448-4034-86B1-5A7097CB6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3357"/>
              <a:ext cx="0" cy="46"/>
            </a:xfrm>
            <a:prstGeom prst="line">
              <a:avLst/>
            </a:prstGeom>
            <a:noFill/>
            <a:ln w="28575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35" name="Oval 10">
            <a:extLst>
              <a:ext uri="{FF2B5EF4-FFF2-40B4-BE49-F238E27FC236}">
                <a16:creationId xmlns:a16="http://schemas.microsoft.com/office/drawing/2014/main" id="{45C2B63D-62AF-42FB-856A-D33538F34650}"/>
              </a:ext>
            </a:extLst>
          </p:cNvPr>
          <p:cNvSpPr/>
          <p:nvPr/>
        </p:nvSpPr>
        <p:spPr>
          <a:xfrm>
            <a:off x="5606197" y="3230615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36" name="Oval 11">
            <a:extLst>
              <a:ext uri="{FF2B5EF4-FFF2-40B4-BE49-F238E27FC236}">
                <a16:creationId xmlns:a16="http://schemas.microsoft.com/office/drawing/2014/main" id="{9E37CECD-BC97-470D-A597-40384BA71245}"/>
              </a:ext>
            </a:extLst>
          </p:cNvPr>
          <p:cNvSpPr/>
          <p:nvPr/>
        </p:nvSpPr>
        <p:spPr>
          <a:xfrm>
            <a:off x="5684675" y="3309093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37" name="Group 191">
            <a:extLst>
              <a:ext uri="{FF2B5EF4-FFF2-40B4-BE49-F238E27FC236}">
                <a16:creationId xmlns:a16="http://schemas.microsoft.com/office/drawing/2014/main" id="{B590F95E-BBAB-46AC-94C9-93A070FC6264}"/>
              </a:ext>
            </a:extLst>
          </p:cNvPr>
          <p:cNvGrpSpPr/>
          <p:nvPr/>
        </p:nvGrpSpPr>
        <p:grpSpPr>
          <a:xfrm>
            <a:off x="5952167" y="3506915"/>
            <a:ext cx="304953" cy="467905"/>
            <a:chOff x="3249613" y="1016000"/>
            <a:chExt cx="207963" cy="319088"/>
          </a:xfrm>
          <a:noFill/>
        </p:grpSpPr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id="{C71A5AEB-E00E-4AA1-8DB7-40993DF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39" name="Rectangle 18">
              <a:extLst>
                <a:ext uri="{FF2B5EF4-FFF2-40B4-BE49-F238E27FC236}">
                  <a16:creationId xmlns:a16="http://schemas.microsoft.com/office/drawing/2014/main" id="{CF2CC7FF-73DF-4D62-AC78-E784063C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0" name="Rectangle 19">
              <a:extLst>
                <a:ext uri="{FF2B5EF4-FFF2-40B4-BE49-F238E27FC236}">
                  <a16:creationId xmlns:a16="http://schemas.microsoft.com/office/drawing/2014/main" id="{510C81EB-47B7-4D54-8713-2CF9DDE8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8F01919B-177A-4C0F-8E50-9DF4993A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016000"/>
              <a:ext cx="207963" cy="107950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2" name="Rectangle 21">
              <a:extLst>
                <a:ext uri="{FF2B5EF4-FFF2-40B4-BE49-F238E27FC236}">
                  <a16:creationId xmlns:a16="http://schemas.microsoft.com/office/drawing/2014/main" id="{CB98AFD4-E409-4CB4-9428-5079C571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123950"/>
              <a:ext cx="104775" cy="103187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9CFBD768-6EAD-4F8D-B0CE-80C0233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123950"/>
              <a:ext cx="103188" cy="103187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6E552B53-B5C7-4D5C-84AB-C326D952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1227138"/>
              <a:ext cx="104775" cy="107950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5" name="Rectangle 24">
              <a:extLst>
                <a:ext uri="{FF2B5EF4-FFF2-40B4-BE49-F238E27FC236}">
                  <a16:creationId xmlns:a16="http://schemas.microsoft.com/office/drawing/2014/main" id="{BF0DB5A5-67A0-46BD-998A-D9D4F901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1227138"/>
              <a:ext cx="103188" cy="107950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92F9544A-3311-409B-883F-061009EFB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1150938"/>
              <a:ext cx="0" cy="49212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7" name="Line 26">
              <a:extLst>
                <a:ext uri="{FF2B5EF4-FFF2-40B4-BE49-F238E27FC236}">
                  <a16:creationId xmlns:a16="http://schemas.microsoft.com/office/drawing/2014/main" id="{9AFC2384-8D77-4A65-B970-E160B71E7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1174750"/>
              <a:ext cx="49213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8" name="Line 27">
              <a:extLst>
                <a:ext uri="{FF2B5EF4-FFF2-40B4-BE49-F238E27FC236}">
                  <a16:creationId xmlns:a16="http://schemas.microsoft.com/office/drawing/2014/main" id="{35BCBA1E-A1E4-466B-9D65-10530657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9775" y="1049338"/>
              <a:ext cx="0" cy="4127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49" name="Line 28">
              <a:extLst>
                <a:ext uri="{FF2B5EF4-FFF2-40B4-BE49-F238E27FC236}">
                  <a16:creationId xmlns:a16="http://schemas.microsoft.com/office/drawing/2014/main" id="{58708AA5-04C0-4063-8B31-58E446AF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65238"/>
              <a:ext cx="47625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50" name="Line 29">
              <a:extLst>
                <a:ext uri="{FF2B5EF4-FFF2-40B4-BE49-F238E27FC236}">
                  <a16:creationId xmlns:a16="http://schemas.microsoft.com/office/drawing/2014/main" id="{E100C14B-B615-4D1A-A090-BA0981D87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1298575"/>
              <a:ext cx="47625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51" name="Line 30">
              <a:extLst>
                <a:ext uri="{FF2B5EF4-FFF2-40B4-BE49-F238E27FC236}">
                  <a16:creationId xmlns:a16="http://schemas.microsoft.com/office/drawing/2014/main" id="{315746CA-5247-4A53-AC27-F4447C8D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1265238"/>
              <a:ext cx="33338" cy="3333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52" name="Line 31">
              <a:extLst>
                <a:ext uri="{FF2B5EF4-FFF2-40B4-BE49-F238E27FC236}">
                  <a16:creationId xmlns:a16="http://schemas.microsoft.com/office/drawing/2014/main" id="{323EB3EE-BDAB-4B42-A701-2B68C9276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538" y="1265238"/>
              <a:ext cx="33338" cy="3333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2BD9CA6D-DF06-4216-B2A0-E6F3F494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82688"/>
              <a:ext cx="19050" cy="190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23288A87-A5AB-4234-8426-C61D284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0" y="1150938"/>
              <a:ext cx="19050" cy="190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 rot="2700000" flipV="1">
            <a:off x="7329899" y="4340599"/>
            <a:ext cx="1793087" cy="51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A366136A-1930-4ACE-AF0C-79065E3B7BFA}"/>
              </a:ext>
            </a:extLst>
          </p:cNvPr>
          <p:cNvSpPr/>
          <p:nvPr/>
        </p:nvSpPr>
        <p:spPr>
          <a:xfrm>
            <a:off x="7145436" y="3243677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63" name="Oval 13">
            <a:extLst>
              <a:ext uri="{FF2B5EF4-FFF2-40B4-BE49-F238E27FC236}">
                <a16:creationId xmlns:a16="http://schemas.microsoft.com/office/drawing/2014/main" id="{A7888690-E099-409C-8736-7B28853BABDD}"/>
              </a:ext>
            </a:extLst>
          </p:cNvPr>
          <p:cNvSpPr/>
          <p:nvPr/>
        </p:nvSpPr>
        <p:spPr>
          <a:xfrm>
            <a:off x="7223914" y="3322155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64" name="Group 56">
            <a:extLst>
              <a:ext uri="{FF2B5EF4-FFF2-40B4-BE49-F238E27FC236}">
                <a16:creationId xmlns:a16="http://schemas.microsoft.com/office/drawing/2014/main" id="{FDAE8A76-66CB-4D88-855C-E0B2FCAE3461}"/>
              </a:ext>
            </a:extLst>
          </p:cNvPr>
          <p:cNvGrpSpPr/>
          <p:nvPr/>
        </p:nvGrpSpPr>
        <p:grpSpPr>
          <a:xfrm>
            <a:off x="7456691" y="3549053"/>
            <a:ext cx="389414" cy="391160"/>
            <a:chOff x="7000875" y="3251200"/>
            <a:chExt cx="354013" cy="355600"/>
          </a:xfrm>
        </p:grpSpPr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6F9DEA0F-CB79-41BB-8F32-3748C925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354013" cy="355600"/>
            </a:xfrm>
            <a:custGeom>
              <a:avLst/>
              <a:gdLst>
                <a:gd name="T0" fmla="*/ 32 w 94"/>
                <a:gd name="T1" fmla="*/ 70 h 94"/>
                <a:gd name="T2" fmla="*/ 70 w 94"/>
                <a:gd name="T3" fmla="*/ 32 h 94"/>
                <a:gd name="T4" fmla="*/ 88 w 94"/>
                <a:gd name="T5" fmla="*/ 29 h 94"/>
                <a:gd name="T6" fmla="*/ 91 w 94"/>
                <a:gd name="T7" fmla="*/ 11 h 94"/>
                <a:gd name="T8" fmla="*/ 84 w 94"/>
                <a:gd name="T9" fmla="*/ 19 h 94"/>
                <a:gd name="T10" fmla="*/ 75 w 94"/>
                <a:gd name="T11" fmla="*/ 19 h 94"/>
                <a:gd name="T12" fmla="*/ 75 w 94"/>
                <a:gd name="T13" fmla="*/ 10 h 94"/>
                <a:gd name="T14" fmla="*/ 83 w 94"/>
                <a:gd name="T15" fmla="*/ 3 h 94"/>
                <a:gd name="T16" fmla="*/ 65 w 94"/>
                <a:gd name="T17" fmla="*/ 6 h 94"/>
                <a:gd name="T18" fmla="*/ 62 w 94"/>
                <a:gd name="T19" fmla="*/ 24 h 94"/>
                <a:gd name="T20" fmla="*/ 24 w 94"/>
                <a:gd name="T21" fmla="*/ 62 h 94"/>
                <a:gd name="T22" fmla="*/ 6 w 94"/>
                <a:gd name="T23" fmla="*/ 65 h 94"/>
                <a:gd name="T24" fmla="*/ 3 w 94"/>
                <a:gd name="T25" fmla="*/ 83 h 94"/>
                <a:gd name="T26" fmla="*/ 10 w 94"/>
                <a:gd name="T27" fmla="*/ 75 h 94"/>
                <a:gd name="T28" fmla="*/ 19 w 94"/>
                <a:gd name="T29" fmla="*/ 75 h 94"/>
                <a:gd name="T30" fmla="*/ 19 w 94"/>
                <a:gd name="T31" fmla="*/ 84 h 94"/>
                <a:gd name="T32" fmla="*/ 11 w 94"/>
                <a:gd name="T33" fmla="*/ 91 h 94"/>
                <a:gd name="T34" fmla="*/ 29 w 94"/>
                <a:gd name="T35" fmla="*/ 88 h 94"/>
                <a:gd name="T36" fmla="*/ 32 w 94"/>
                <a:gd name="T37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94">
                  <a:moveTo>
                    <a:pt x="32" y="70"/>
                  </a:moveTo>
                  <a:cubicBezTo>
                    <a:pt x="70" y="32"/>
                    <a:pt x="70" y="32"/>
                    <a:pt x="70" y="32"/>
                  </a:cubicBezTo>
                  <a:cubicBezTo>
                    <a:pt x="76" y="34"/>
                    <a:pt x="83" y="33"/>
                    <a:pt x="88" y="29"/>
                  </a:cubicBezTo>
                  <a:cubicBezTo>
                    <a:pt x="93" y="24"/>
                    <a:pt x="94" y="17"/>
                    <a:pt x="91" y="1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7" y="0"/>
                    <a:pt x="70" y="1"/>
                    <a:pt x="65" y="6"/>
                  </a:cubicBezTo>
                  <a:cubicBezTo>
                    <a:pt x="61" y="11"/>
                    <a:pt x="60" y="18"/>
                    <a:pt x="62" y="2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18" y="60"/>
                    <a:pt x="11" y="61"/>
                    <a:pt x="6" y="65"/>
                  </a:cubicBezTo>
                  <a:cubicBezTo>
                    <a:pt x="1" y="70"/>
                    <a:pt x="0" y="77"/>
                    <a:pt x="3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94"/>
                    <a:pt x="24" y="93"/>
                    <a:pt x="29" y="88"/>
                  </a:cubicBezTo>
                  <a:cubicBezTo>
                    <a:pt x="33" y="83"/>
                    <a:pt x="34" y="76"/>
                    <a:pt x="32" y="7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7FBBD177-1811-4961-BE01-6B675982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3251200"/>
              <a:ext cx="177800" cy="177800"/>
            </a:xfrm>
            <a:custGeom>
              <a:avLst/>
              <a:gdLst>
                <a:gd name="T0" fmla="*/ 47 w 47"/>
                <a:gd name="T1" fmla="*/ 39 h 47"/>
                <a:gd name="T2" fmla="*/ 32 w 47"/>
                <a:gd name="T3" fmla="*/ 24 h 47"/>
                <a:gd name="T4" fmla="*/ 29 w 47"/>
                <a:gd name="T5" fmla="*/ 6 h 47"/>
                <a:gd name="T6" fmla="*/ 11 w 47"/>
                <a:gd name="T7" fmla="*/ 3 h 47"/>
                <a:gd name="T8" fmla="*/ 19 w 47"/>
                <a:gd name="T9" fmla="*/ 10 h 47"/>
                <a:gd name="T10" fmla="*/ 19 w 47"/>
                <a:gd name="T11" fmla="*/ 19 h 47"/>
                <a:gd name="T12" fmla="*/ 10 w 47"/>
                <a:gd name="T13" fmla="*/ 19 h 47"/>
                <a:gd name="T14" fmla="*/ 3 w 47"/>
                <a:gd name="T15" fmla="*/ 11 h 47"/>
                <a:gd name="T16" fmla="*/ 6 w 47"/>
                <a:gd name="T17" fmla="*/ 29 h 47"/>
                <a:gd name="T18" fmla="*/ 24 w 47"/>
                <a:gd name="T19" fmla="*/ 32 h 47"/>
                <a:gd name="T20" fmla="*/ 39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47" y="39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4" y="18"/>
                    <a:pt x="33" y="11"/>
                    <a:pt x="29" y="6"/>
                  </a:cubicBezTo>
                  <a:cubicBezTo>
                    <a:pt x="24" y="1"/>
                    <a:pt x="17" y="0"/>
                    <a:pt x="11" y="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11" y="33"/>
                    <a:pt x="18" y="35"/>
                    <a:pt x="24" y="32"/>
                  </a:cubicBezTo>
                  <a:cubicBezTo>
                    <a:pt x="39" y="47"/>
                    <a:pt x="39" y="47"/>
                    <a:pt x="39" y="47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918C363C-6708-48B5-9593-43BF2812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3429000"/>
              <a:ext cx="176213" cy="177800"/>
            </a:xfrm>
            <a:custGeom>
              <a:avLst/>
              <a:gdLst>
                <a:gd name="T0" fmla="*/ 0 w 47"/>
                <a:gd name="T1" fmla="*/ 8 h 47"/>
                <a:gd name="T2" fmla="*/ 15 w 47"/>
                <a:gd name="T3" fmla="*/ 23 h 47"/>
                <a:gd name="T4" fmla="*/ 18 w 47"/>
                <a:gd name="T5" fmla="*/ 41 h 47"/>
                <a:gd name="T6" fmla="*/ 36 w 47"/>
                <a:gd name="T7" fmla="*/ 44 h 47"/>
                <a:gd name="T8" fmla="*/ 28 w 47"/>
                <a:gd name="T9" fmla="*/ 37 h 47"/>
                <a:gd name="T10" fmla="*/ 28 w 47"/>
                <a:gd name="T11" fmla="*/ 28 h 47"/>
                <a:gd name="T12" fmla="*/ 37 w 47"/>
                <a:gd name="T13" fmla="*/ 28 h 47"/>
                <a:gd name="T14" fmla="*/ 44 w 47"/>
                <a:gd name="T15" fmla="*/ 36 h 47"/>
                <a:gd name="T16" fmla="*/ 41 w 47"/>
                <a:gd name="T17" fmla="*/ 18 h 47"/>
                <a:gd name="T18" fmla="*/ 23 w 47"/>
                <a:gd name="T19" fmla="*/ 15 h 47"/>
                <a:gd name="T20" fmla="*/ 8 w 4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0" y="8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3" y="29"/>
                    <a:pt x="14" y="36"/>
                    <a:pt x="18" y="41"/>
                  </a:cubicBezTo>
                  <a:cubicBezTo>
                    <a:pt x="23" y="46"/>
                    <a:pt x="30" y="47"/>
                    <a:pt x="36" y="4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0"/>
                    <a:pt x="46" y="23"/>
                    <a:pt x="41" y="18"/>
                  </a:cubicBezTo>
                  <a:cubicBezTo>
                    <a:pt x="36" y="14"/>
                    <a:pt x="29" y="13"/>
                    <a:pt x="23" y="1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68" name="Oval 12">
            <a:extLst>
              <a:ext uri="{FF2B5EF4-FFF2-40B4-BE49-F238E27FC236}">
                <a16:creationId xmlns:a16="http://schemas.microsoft.com/office/drawing/2014/main" id="{A366136A-1930-4ACE-AF0C-79065E3B7BFA}"/>
              </a:ext>
            </a:extLst>
          </p:cNvPr>
          <p:cNvSpPr/>
          <p:nvPr/>
        </p:nvSpPr>
        <p:spPr>
          <a:xfrm>
            <a:off x="8850112" y="3224114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A7888690-E099-409C-8736-7B28853BABDD}"/>
              </a:ext>
            </a:extLst>
          </p:cNvPr>
          <p:cNvSpPr/>
          <p:nvPr/>
        </p:nvSpPr>
        <p:spPr>
          <a:xfrm>
            <a:off x="8928590" y="3302592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71" name="Group 63">
            <a:extLst>
              <a:ext uri="{FF2B5EF4-FFF2-40B4-BE49-F238E27FC236}">
                <a16:creationId xmlns:a16="http://schemas.microsoft.com/office/drawing/2014/main" id="{1AC31E08-5DC8-4FC9-BE78-B2B788C59D99}"/>
              </a:ext>
            </a:extLst>
          </p:cNvPr>
          <p:cNvGrpSpPr/>
          <p:nvPr/>
        </p:nvGrpSpPr>
        <p:grpSpPr>
          <a:xfrm>
            <a:off x="9159401" y="3533403"/>
            <a:ext cx="396399" cy="396399"/>
            <a:chOff x="8440738" y="4330700"/>
            <a:chExt cx="360363" cy="360363"/>
          </a:xfrm>
          <a:solidFill>
            <a:schemeClr val="bg1"/>
          </a:solidFill>
        </p:grpSpPr>
        <p:sp>
          <p:nvSpPr>
            <p:cNvPr id="72" name="Freeform 1294">
              <a:extLst>
                <a:ext uri="{FF2B5EF4-FFF2-40B4-BE49-F238E27FC236}">
                  <a16:creationId xmlns:a16="http://schemas.microsoft.com/office/drawing/2014/main" id="{3C74D8A4-E876-4AC0-BD7D-B06E9869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4330700"/>
              <a:ext cx="360363" cy="241300"/>
            </a:xfrm>
            <a:custGeom>
              <a:avLst/>
              <a:gdLst>
                <a:gd name="T0" fmla="*/ 94 w 96"/>
                <a:gd name="T1" fmla="*/ 64 h 64"/>
                <a:gd name="T2" fmla="*/ 2 w 96"/>
                <a:gd name="T3" fmla="*/ 64 h 64"/>
                <a:gd name="T4" fmla="*/ 0 w 96"/>
                <a:gd name="T5" fmla="*/ 62 h 64"/>
                <a:gd name="T6" fmla="*/ 0 w 96"/>
                <a:gd name="T7" fmla="*/ 2 h 64"/>
                <a:gd name="T8" fmla="*/ 2 w 96"/>
                <a:gd name="T9" fmla="*/ 0 h 64"/>
                <a:gd name="T10" fmla="*/ 94 w 96"/>
                <a:gd name="T11" fmla="*/ 0 h 64"/>
                <a:gd name="T12" fmla="*/ 96 w 96"/>
                <a:gd name="T13" fmla="*/ 2 h 64"/>
                <a:gd name="T14" fmla="*/ 96 w 96"/>
                <a:gd name="T15" fmla="*/ 62 h 64"/>
                <a:gd name="T16" fmla="*/ 94 w 96"/>
                <a:gd name="T17" fmla="*/ 64 h 64"/>
                <a:gd name="T18" fmla="*/ 4 w 96"/>
                <a:gd name="T19" fmla="*/ 60 h 64"/>
                <a:gd name="T20" fmla="*/ 92 w 96"/>
                <a:gd name="T21" fmla="*/ 60 h 64"/>
                <a:gd name="T22" fmla="*/ 92 w 96"/>
                <a:gd name="T23" fmla="*/ 4 h 64"/>
                <a:gd name="T24" fmla="*/ 4 w 96"/>
                <a:gd name="T25" fmla="*/ 4 h 64"/>
                <a:gd name="T26" fmla="*/ 4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3"/>
                    <a:pt x="95" y="64"/>
                    <a:pt x="94" y="64"/>
                  </a:cubicBezTo>
                  <a:close/>
                  <a:moveTo>
                    <a:pt x="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73" name="Freeform 1295">
              <a:extLst>
                <a:ext uri="{FF2B5EF4-FFF2-40B4-BE49-F238E27FC236}">
                  <a16:creationId xmlns:a16="http://schemas.microsoft.com/office/drawing/2014/main" id="{D998F841-8053-4EC2-9AD9-51031A2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838" y="4556125"/>
              <a:ext cx="14288" cy="60325"/>
            </a:xfrm>
            <a:custGeom>
              <a:avLst/>
              <a:gdLst>
                <a:gd name="T0" fmla="*/ 2 w 4"/>
                <a:gd name="T1" fmla="*/ 16 h 16"/>
                <a:gd name="T2" fmla="*/ 0 w 4"/>
                <a:gd name="T3" fmla="*/ 14 h 16"/>
                <a:gd name="T4" fmla="*/ 0 w 4"/>
                <a:gd name="T5" fmla="*/ 2 h 16"/>
                <a:gd name="T6" fmla="*/ 2 w 4"/>
                <a:gd name="T7" fmla="*/ 0 h 16"/>
                <a:gd name="T8" fmla="*/ 4 w 4"/>
                <a:gd name="T9" fmla="*/ 2 h 16"/>
                <a:gd name="T10" fmla="*/ 4 w 4"/>
                <a:gd name="T11" fmla="*/ 14 h 16"/>
                <a:gd name="T12" fmla="*/ 2 w 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74" name="Freeform 1296">
              <a:extLst>
                <a:ext uri="{FF2B5EF4-FFF2-40B4-BE49-F238E27FC236}">
                  <a16:creationId xmlns:a16="http://schemas.microsoft.com/office/drawing/2014/main" id="{ED275074-6057-473C-9CAA-2CD2FFEBF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4600575"/>
              <a:ext cx="166688" cy="90488"/>
            </a:xfrm>
            <a:custGeom>
              <a:avLst/>
              <a:gdLst>
                <a:gd name="T0" fmla="*/ 42 w 44"/>
                <a:gd name="T1" fmla="*/ 24 h 24"/>
                <a:gd name="T2" fmla="*/ 41 w 44"/>
                <a:gd name="T3" fmla="*/ 23 h 24"/>
                <a:gd name="T4" fmla="*/ 22 w 44"/>
                <a:gd name="T5" fmla="*/ 5 h 24"/>
                <a:gd name="T6" fmla="*/ 3 w 44"/>
                <a:gd name="T7" fmla="*/ 23 h 24"/>
                <a:gd name="T8" fmla="*/ 1 w 44"/>
                <a:gd name="T9" fmla="*/ 23 h 24"/>
                <a:gd name="T10" fmla="*/ 1 w 44"/>
                <a:gd name="T11" fmla="*/ 21 h 24"/>
                <a:gd name="T12" fmla="*/ 21 w 44"/>
                <a:gd name="T13" fmla="*/ 1 h 24"/>
                <a:gd name="T14" fmla="*/ 23 w 44"/>
                <a:gd name="T15" fmla="*/ 1 h 24"/>
                <a:gd name="T16" fmla="*/ 43 w 44"/>
                <a:gd name="T17" fmla="*/ 21 h 24"/>
                <a:gd name="T18" fmla="*/ 43 w 44"/>
                <a:gd name="T19" fmla="*/ 23 h 24"/>
                <a:gd name="T20" fmla="*/ 42 w 4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4">
                  <a:moveTo>
                    <a:pt x="42" y="24"/>
                  </a:moveTo>
                  <a:cubicBezTo>
                    <a:pt x="41" y="24"/>
                    <a:pt x="41" y="24"/>
                    <a:pt x="41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1" y="24"/>
                    <a:pt x="1" y="23"/>
                  </a:cubicBezTo>
                  <a:cubicBezTo>
                    <a:pt x="0" y="23"/>
                    <a:pt x="0" y="21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3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4"/>
                    <a:pt x="43" y="24"/>
                    <a:pt x="42" y="24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75" name="Freeform 1297">
              <a:extLst>
                <a:ext uri="{FF2B5EF4-FFF2-40B4-BE49-F238E27FC236}">
                  <a16:creationId xmlns:a16="http://schemas.microsoft.com/office/drawing/2014/main" id="{3FAC94F0-4D7B-4ECF-A65F-28C38F7C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391025"/>
              <a:ext cx="254000" cy="104775"/>
            </a:xfrm>
            <a:custGeom>
              <a:avLst/>
              <a:gdLst>
                <a:gd name="T0" fmla="*/ 34 w 68"/>
                <a:gd name="T1" fmla="*/ 28 h 28"/>
                <a:gd name="T2" fmla="*/ 34 w 68"/>
                <a:gd name="T3" fmla="*/ 28 h 28"/>
                <a:gd name="T4" fmla="*/ 32 w 68"/>
                <a:gd name="T5" fmla="*/ 27 h 28"/>
                <a:gd name="T6" fmla="*/ 26 w 68"/>
                <a:gd name="T7" fmla="*/ 12 h 28"/>
                <a:gd name="T8" fmla="*/ 20 w 68"/>
                <a:gd name="T9" fmla="*/ 19 h 28"/>
                <a:gd name="T10" fmla="*/ 18 w 68"/>
                <a:gd name="T11" fmla="*/ 20 h 28"/>
                <a:gd name="T12" fmla="*/ 2 w 68"/>
                <a:gd name="T13" fmla="*/ 20 h 28"/>
                <a:gd name="T14" fmla="*/ 0 w 68"/>
                <a:gd name="T15" fmla="*/ 18 h 28"/>
                <a:gd name="T16" fmla="*/ 2 w 68"/>
                <a:gd name="T17" fmla="*/ 16 h 28"/>
                <a:gd name="T18" fmla="*/ 17 w 68"/>
                <a:gd name="T19" fmla="*/ 16 h 28"/>
                <a:gd name="T20" fmla="*/ 24 w 68"/>
                <a:gd name="T21" fmla="*/ 7 h 28"/>
                <a:gd name="T22" fmla="*/ 26 w 68"/>
                <a:gd name="T23" fmla="*/ 6 h 28"/>
                <a:gd name="T24" fmla="*/ 28 w 68"/>
                <a:gd name="T25" fmla="*/ 7 h 28"/>
                <a:gd name="T26" fmla="*/ 35 w 68"/>
                <a:gd name="T27" fmla="*/ 22 h 28"/>
                <a:gd name="T28" fmla="*/ 42 w 68"/>
                <a:gd name="T29" fmla="*/ 13 h 28"/>
                <a:gd name="T30" fmla="*/ 44 w 68"/>
                <a:gd name="T31" fmla="*/ 12 h 28"/>
                <a:gd name="T32" fmla="*/ 45 w 68"/>
                <a:gd name="T33" fmla="*/ 13 h 28"/>
                <a:gd name="T34" fmla="*/ 52 w 68"/>
                <a:gd name="T35" fmla="*/ 19 h 28"/>
                <a:gd name="T36" fmla="*/ 64 w 68"/>
                <a:gd name="T37" fmla="*/ 1 h 28"/>
                <a:gd name="T38" fmla="*/ 67 w 68"/>
                <a:gd name="T39" fmla="*/ 0 h 28"/>
                <a:gd name="T40" fmla="*/ 68 w 68"/>
                <a:gd name="T41" fmla="*/ 3 h 28"/>
                <a:gd name="T42" fmla="*/ 54 w 68"/>
                <a:gd name="T43" fmla="*/ 23 h 28"/>
                <a:gd name="T44" fmla="*/ 52 w 68"/>
                <a:gd name="T45" fmla="*/ 24 h 28"/>
                <a:gd name="T46" fmla="*/ 51 w 68"/>
                <a:gd name="T47" fmla="*/ 23 h 28"/>
                <a:gd name="T48" fmla="*/ 44 w 68"/>
                <a:gd name="T49" fmla="*/ 17 h 28"/>
                <a:gd name="T50" fmla="*/ 36 w 68"/>
                <a:gd name="T51" fmla="*/ 27 h 28"/>
                <a:gd name="T52" fmla="*/ 34 w 68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28">
                  <a:moveTo>
                    <a:pt x="34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7"/>
                    <a:pt x="32" y="2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5" y="12"/>
                    <a:pt x="45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2" y="24"/>
                    <a:pt x="51" y="24"/>
                    <a:pt x="51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4" y="28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76" name="Freeform 1298">
              <a:extLst>
                <a:ext uri="{FF2B5EF4-FFF2-40B4-BE49-F238E27FC236}">
                  <a16:creationId xmlns:a16="http://schemas.microsoft.com/office/drawing/2014/main" id="{65AA89BC-FCB9-4F28-9CC9-2715BF711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0900" y="4360863"/>
              <a:ext cx="300038" cy="180975"/>
            </a:xfrm>
            <a:custGeom>
              <a:avLst/>
              <a:gdLst>
                <a:gd name="T0" fmla="*/ 78 w 80"/>
                <a:gd name="T1" fmla="*/ 48 h 48"/>
                <a:gd name="T2" fmla="*/ 2 w 80"/>
                <a:gd name="T3" fmla="*/ 48 h 48"/>
                <a:gd name="T4" fmla="*/ 0 w 80"/>
                <a:gd name="T5" fmla="*/ 46 h 48"/>
                <a:gd name="T6" fmla="*/ 0 w 80"/>
                <a:gd name="T7" fmla="*/ 2 h 48"/>
                <a:gd name="T8" fmla="*/ 2 w 80"/>
                <a:gd name="T9" fmla="*/ 0 h 48"/>
                <a:gd name="T10" fmla="*/ 78 w 80"/>
                <a:gd name="T11" fmla="*/ 0 h 48"/>
                <a:gd name="T12" fmla="*/ 80 w 80"/>
                <a:gd name="T13" fmla="*/ 2 h 48"/>
                <a:gd name="T14" fmla="*/ 80 w 80"/>
                <a:gd name="T15" fmla="*/ 46 h 48"/>
                <a:gd name="T16" fmla="*/ 78 w 80"/>
                <a:gd name="T17" fmla="*/ 48 h 48"/>
                <a:gd name="T18" fmla="*/ 4 w 80"/>
                <a:gd name="T19" fmla="*/ 44 h 48"/>
                <a:gd name="T20" fmla="*/ 76 w 80"/>
                <a:gd name="T21" fmla="*/ 44 h 48"/>
                <a:gd name="T22" fmla="*/ 76 w 80"/>
                <a:gd name="T23" fmla="*/ 4 h 48"/>
                <a:gd name="T24" fmla="*/ 4 w 80"/>
                <a:gd name="T25" fmla="*/ 4 h 48"/>
                <a:gd name="T26" fmla="*/ 4 w 80"/>
                <a:gd name="T2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48">
                  <a:moveTo>
                    <a:pt x="78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2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8"/>
                    <a:pt x="78" y="48"/>
                  </a:cubicBezTo>
                  <a:close/>
                  <a:moveTo>
                    <a:pt x="4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78" name="Oval 12">
            <a:extLst>
              <a:ext uri="{FF2B5EF4-FFF2-40B4-BE49-F238E27FC236}">
                <a16:creationId xmlns:a16="http://schemas.microsoft.com/office/drawing/2014/main" id="{A366136A-1930-4ACE-AF0C-79065E3B7BFA}"/>
              </a:ext>
            </a:extLst>
          </p:cNvPr>
          <p:cNvSpPr/>
          <p:nvPr/>
        </p:nvSpPr>
        <p:spPr>
          <a:xfrm>
            <a:off x="10691317" y="3222014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79" name="Oval 13">
            <a:extLst>
              <a:ext uri="{FF2B5EF4-FFF2-40B4-BE49-F238E27FC236}">
                <a16:creationId xmlns:a16="http://schemas.microsoft.com/office/drawing/2014/main" id="{A7888690-E099-409C-8736-7B28853BABDD}"/>
              </a:ext>
            </a:extLst>
          </p:cNvPr>
          <p:cNvSpPr/>
          <p:nvPr/>
        </p:nvSpPr>
        <p:spPr>
          <a:xfrm>
            <a:off x="10769795" y="3300492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80" name="Group 165">
            <a:extLst>
              <a:ext uri="{FF2B5EF4-FFF2-40B4-BE49-F238E27FC236}">
                <a16:creationId xmlns:a16="http://schemas.microsoft.com/office/drawing/2014/main" id="{3C82AF33-6182-4BC0-AEAE-57A036DE478B}"/>
              </a:ext>
            </a:extLst>
          </p:cNvPr>
          <p:cNvGrpSpPr/>
          <p:nvPr/>
        </p:nvGrpSpPr>
        <p:grpSpPr>
          <a:xfrm>
            <a:off x="11044106" y="3546561"/>
            <a:ext cx="327107" cy="372125"/>
            <a:chOff x="3660775" y="1446213"/>
            <a:chExt cx="244475" cy="320675"/>
          </a:xfrm>
          <a:noFill/>
        </p:grpSpPr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104A4D7B-9653-4B2E-BD0C-156D9FEE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1446213"/>
              <a:ext cx="244475" cy="320675"/>
            </a:xfrm>
            <a:custGeom>
              <a:avLst/>
              <a:gdLst>
                <a:gd name="T0" fmla="*/ 154 w 154"/>
                <a:gd name="T1" fmla="*/ 202 h 202"/>
                <a:gd name="T2" fmla="*/ 0 w 154"/>
                <a:gd name="T3" fmla="*/ 202 h 202"/>
                <a:gd name="T4" fmla="*/ 0 w 154"/>
                <a:gd name="T5" fmla="*/ 0 h 202"/>
                <a:gd name="T6" fmla="*/ 89 w 154"/>
                <a:gd name="T7" fmla="*/ 0 h 202"/>
                <a:gd name="T8" fmla="*/ 154 w 154"/>
                <a:gd name="T9" fmla="*/ 63 h 202"/>
                <a:gd name="T10" fmla="*/ 154 w 15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02">
                  <a:moveTo>
                    <a:pt x="154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54" y="63"/>
                  </a:lnTo>
                  <a:lnTo>
                    <a:pt x="154" y="202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1E0699C-A12F-44E5-B190-0345FA10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0" y="1476375"/>
              <a:ext cx="85725" cy="85725"/>
            </a:xfrm>
            <a:custGeom>
              <a:avLst/>
              <a:gdLst>
                <a:gd name="T0" fmla="*/ 0 w 54"/>
                <a:gd name="T1" fmla="*/ 0 h 54"/>
                <a:gd name="T2" fmla="*/ 0 w 54"/>
                <a:gd name="T3" fmla="*/ 54 h 54"/>
                <a:gd name="T4" fmla="*/ 54 w 54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54">
                  <a:moveTo>
                    <a:pt x="0" y="0"/>
                  </a:moveTo>
                  <a:lnTo>
                    <a:pt x="0" y="54"/>
                  </a:lnTo>
                  <a:lnTo>
                    <a:pt x="54" y="54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A4224E62-7145-4A78-A4E7-8137C146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573213"/>
              <a:ext cx="47625" cy="47625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5 h 51"/>
                <a:gd name="T4" fmla="*/ 26 w 51"/>
                <a:gd name="T5" fmla="*/ 0 h 51"/>
                <a:gd name="T6" fmla="*/ 51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39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238FD35A-D4F5-4C74-B23F-1BA132F2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620838"/>
              <a:ext cx="47625" cy="47625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0 w 51"/>
                <a:gd name="T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39"/>
                    <a:pt x="40" y="51"/>
                    <a:pt x="26" y="51"/>
                  </a:cubicBezTo>
                  <a:cubicBezTo>
                    <a:pt x="12" y="51"/>
                    <a:pt x="0" y="39"/>
                    <a:pt x="0" y="25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85" name="Line 63">
              <a:extLst>
                <a:ext uri="{FF2B5EF4-FFF2-40B4-BE49-F238E27FC236}">
                  <a16:creationId xmlns:a16="http://schemas.microsoft.com/office/drawing/2014/main" id="{B86859E9-3294-4C87-9505-C8D213D18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665288"/>
              <a:ext cx="0" cy="1587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86" name="Line 64">
              <a:extLst>
                <a:ext uri="{FF2B5EF4-FFF2-40B4-BE49-F238E27FC236}">
                  <a16:creationId xmlns:a16="http://schemas.microsoft.com/office/drawing/2014/main" id="{6262A721-1E18-4218-AFF9-53ECE48B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1562100"/>
              <a:ext cx="0" cy="11112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87" name="Rectangle 65">
              <a:extLst>
                <a:ext uri="{FF2B5EF4-FFF2-40B4-BE49-F238E27FC236}">
                  <a16:creationId xmlns:a16="http://schemas.microsoft.com/office/drawing/2014/main" id="{590798FD-3B65-4225-BDC0-542759FA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1717675"/>
              <a:ext cx="244475" cy="49212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88" name="Oval 14">
            <a:extLst>
              <a:ext uri="{FF2B5EF4-FFF2-40B4-BE49-F238E27FC236}">
                <a16:creationId xmlns:a16="http://schemas.microsoft.com/office/drawing/2014/main" id="{3EC4DDDF-8B4C-431B-9B6A-0593AE737903}"/>
              </a:ext>
            </a:extLst>
          </p:cNvPr>
          <p:cNvSpPr/>
          <p:nvPr/>
        </p:nvSpPr>
        <p:spPr>
          <a:xfrm>
            <a:off x="8202739" y="4720141"/>
            <a:ext cx="1014976" cy="1014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89" name="Oval 15">
            <a:extLst>
              <a:ext uri="{FF2B5EF4-FFF2-40B4-BE49-F238E27FC236}">
                <a16:creationId xmlns:a16="http://schemas.microsoft.com/office/drawing/2014/main" id="{CAF87037-1CAA-4083-BF22-E5FA2E6BD0E5}"/>
              </a:ext>
            </a:extLst>
          </p:cNvPr>
          <p:cNvSpPr/>
          <p:nvPr/>
        </p:nvSpPr>
        <p:spPr>
          <a:xfrm>
            <a:off x="8307341" y="4798619"/>
            <a:ext cx="858020" cy="85802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grpSp>
        <p:nvGrpSpPr>
          <p:cNvPr id="90" name="Group 32">
            <a:extLst>
              <a:ext uri="{FF2B5EF4-FFF2-40B4-BE49-F238E27FC236}">
                <a16:creationId xmlns:a16="http://schemas.microsoft.com/office/drawing/2014/main" id="{A09D9A79-97EA-4BAA-B4AD-3BC9BE5D43CE}"/>
              </a:ext>
            </a:extLst>
          </p:cNvPr>
          <p:cNvGrpSpPr/>
          <p:nvPr/>
        </p:nvGrpSpPr>
        <p:grpSpPr>
          <a:xfrm>
            <a:off x="8531621" y="5029430"/>
            <a:ext cx="396399" cy="396399"/>
            <a:chOff x="9161463" y="3609975"/>
            <a:chExt cx="360363" cy="360363"/>
          </a:xfrm>
          <a:solidFill>
            <a:schemeClr val="bg1"/>
          </a:solidFill>
        </p:grpSpPr>
        <p:sp>
          <p:nvSpPr>
            <p:cNvPr id="91" name="Freeform 1209">
              <a:extLst>
                <a:ext uri="{FF2B5EF4-FFF2-40B4-BE49-F238E27FC236}">
                  <a16:creationId xmlns:a16="http://schemas.microsoft.com/office/drawing/2014/main" id="{DACCB49D-ECD9-4BC7-A073-C80BF28F6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3954463"/>
              <a:ext cx="360363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2" name="Freeform 1210">
              <a:extLst>
                <a:ext uri="{FF2B5EF4-FFF2-40B4-BE49-F238E27FC236}">
                  <a16:creationId xmlns:a16="http://schemas.microsoft.com/office/drawing/2014/main" id="{6063582F-3D19-4DD4-8445-50EB59371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5750" y="3879850"/>
              <a:ext cx="60325" cy="90488"/>
            </a:xfrm>
            <a:custGeom>
              <a:avLst/>
              <a:gdLst>
                <a:gd name="T0" fmla="*/ 14 w 16"/>
                <a:gd name="T1" fmla="*/ 24 h 24"/>
                <a:gd name="T2" fmla="*/ 2 w 16"/>
                <a:gd name="T3" fmla="*/ 24 h 24"/>
                <a:gd name="T4" fmla="*/ 0 w 16"/>
                <a:gd name="T5" fmla="*/ 22 h 24"/>
                <a:gd name="T6" fmla="*/ 0 w 16"/>
                <a:gd name="T7" fmla="*/ 2 h 24"/>
                <a:gd name="T8" fmla="*/ 2 w 16"/>
                <a:gd name="T9" fmla="*/ 0 h 24"/>
                <a:gd name="T10" fmla="*/ 14 w 16"/>
                <a:gd name="T11" fmla="*/ 0 h 24"/>
                <a:gd name="T12" fmla="*/ 16 w 16"/>
                <a:gd name="T13" fmla="*/ 2 h 24"/>
                <a:gd name="T14" fmla="*/ 16 w 16"/>
                <a:gd name="T15" fmla="*/ 22 h 24"/>
                <a:gd name="T16" fmla="*/ 14 w 16"/>
                <a:gd name="T17" fmla="*/ 24 h 24"/>
                <a:gd name="T18" fmla="*/ 4 w 16"/>
                <a:gd name="T19" fmla="*/ 20 h 24"/>
                <a:gd name="T20" fmla="*/ 12 w 16"/>
                <a:gd name="T21" fmla="*/ 20 h 24"/>
                <a:gd name="T22" fmla="*/ 12 w 16"/>
                <a:gd name="T23" fmla="*/ 4 h 24"/>
                <a:gd name="T24" fmla="*/ 4 w 16"/>
                <a:gd name="T25" fmla="*/ 4 h 24"/>
                <a:gd name="T26" fmla="*/ 4 w 16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  <a:moveTo>
                    <a:pt x="4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0"/>
                  </a:ln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3" name="Freeform 1211">
              <a:extLst>
                <a:ext uri="{FF2B5EF4-FFF2-40B4-BE49-F238E27FC236}">
                  <a16:creationId xmlns:a16="http://schemas.microsoft.com/office/drawing/2014/main" id="{DF83CF0C-A099-4332-8EBC-563529E81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6238" y="3805238"/>
              <a:ext cx="60325" cy="165100"/>
            </a:xfrm>
            <a:custGeom>
              <a:avLst/>
              <a:gdLst>
                <a:gd name="T0" fmla="*/ 14 w 16"/>
                <a:gd name="T1" fmla="*/ 44 h 44"/>
                <a:gd name="T2" fmla="*/ 2 w 16"/>
                <a:gd name="T3" fmla="*/ 44 h 44"/>
                <a:gd name="T4" fmla="*/ 0 w 16"/>
                <a:gd name="T5" fmla="*/ 42 h 44"/>
                <a:gd name="T6" fmla="*/ 0 w 16"/>
                <a:gd name="T7" fmla="*/ 2 h 44"/>
                <a:gd name="T8" fmla="*/ 2 w 16"/>
                <a:gd name="T9" fmla="*/ 0 h 44"/>
                <a:gd name="T10" fmla="*/ 14 w 16"/>
                <a:gd name="T11" fmla="*/ 0 h 44"/>
                <a:gd name="T12" fmla="*/ 16 w 16"/>
                <a:gd name="T13" fmla="*/ 2 h 44"/>
                <a:gd name="T14" fmla="*/ 16 w 16"/>
                <a:gd name="T15" fmla="*/ 42 h 44"/>
                <a:gd name="T16" fmla="*/ 14 w 16"/>
                <a:gd name="T17" fmla="*/ 44 h 44"/>
                <a:gd name="T18" fmla="*/ 4 w 16"/>
                <a:gd name="T19" fmla="*/ 40 h 44"/>
                <a:gd name="T20" fmla="*/ 12 w 16"/>
                <a:gd name="T21" fmla="*/ 40 h 44"/>
                <a:gd name="T22" fmla="*/ 12 w 16"/>
                <a:gd name="T23" fmla="*/ 4 h 44"/>
                <a:gd name="T24" fmla="*/ 4 w 16"/>
                <a:gd name="T25" fmla="*/ 4 h 44"/>
                <a:gd name="T26" fmla="*/ 4 w 16"/>
                <a:gd name="T27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  <a:moveTo>
                    <a:pt x="4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0"/>
                  </a:ln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4" name="Freeform 1212">
              <a:extLst>
                <a:ext uri="{FF2B5EF4-FFF2-40B4-BE49-F238E27FC236}">
                  <a16:creationId xmlns:a16="http://schemas.microsoft.com/office/drawing/2014/main" id="{6C527015-5645-4ED9-8A36-0CC7B2410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6725" y="3835400"/>
              <a:ext cx="60325" cy="134938"/>
            </a:xfrm>
            <a:custGeom>
              <a:avLst/>
              <a:gdLst>
                <a:gd name="T0" fmla="*/ 14 w 16"/>
                <a:gd name="T1" fmla="*/ 36 h 36"/>
                <a:gd name="T2" fmla="*/ 2 w 16"/>
                <a:gd name="T3" fmla="*/ 36 h 36"/>
                <a:gd name="T4" fmla="*/ 0 w 16"/>
                <a:gd name="T5" fmla="*/ 34 h 36"/>
                <a:gd name="T6" fmla="*/ 0 w 16"/>
                <a:gd name="T7" fmla="*/ 2 h 36"/>
                <a:gd name="T8" fmla="*/ 2 w 16"/>
                <a:gd name="T9" fmla="*/ 0 h 36"/>
                <a:gd name="T10" fmla="*/ 14 w 16"/>
                <a:gd name="T11" fmla="*/ 0 h 36"/>
                <a:gd name="T12" fmla="*/ 16 w 16"/>
                <a:gd name="T13" fmla="*/ 2 h 36"/>
                <a:gd name="T14" fmla="*/ 16 w 16"/>
                <a:gd name="T15" fmla="*/ 34 h 36"/>
                <a:gd name="T16" fmla="*/ 14 w 16"/>
                <a:gd name="T17" fmla="*/ 36 h 36"/>
                <a:gd name="T18" fmla="*/ 4 w 16"/>
                <a:gd name="T19" fmla="*/ 32 h 36"/>
                <a:gd name="T20" fmla="*/ 12 w 16"/>
                <a:gd name="T21" fmla="*/ 32 h 36"/>
                <a:gd name="T22" fmla="*/ 12 w 16"/>
                <a:gd name="T23" fmla="*/ 4 h 36"/>
                <a:gd name="T24" fmla="*/ 4 w 16"/>
                <a:gd name="T25" fmla="*/ 4 h 36"/>
                <a:gd name="T26" fmla="*/ 4 w 16"/>
                <a:gd name="T2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  <a:moveTo>
                    <a:pt x="4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2"/>
                  </a:ln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5" name="Freeform 1213">
              <a:extLst>
                <a:ext uri="{FF2B5EF4-FFF2-40B4-BE49-F238E27FC236}">
                  <a16:creationId xmlns:a16="http://schemas.microsoft.com/office/drawing/2014/main" id="{B4D1E29C-5369-41F9-ADB7-B1D89E719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7213" y="3729038"/>
              <a:ext cx="60325" cy="241300"/>
            </a:xfrm>
            <a:custGeom>
              <a:avLst/>
              <a:gdLst>
                <a:gd name="T0" fmla="*/ 14 w 16"/>
                <a:gd name="T1" fmla="*/ 64 h 64"/>
                <a:gd name="T2" fmla="*/ 2 w 16"/>
                <a:gd name="T3" fmla="*/ 64 h 64"/>
                <a:gd name="T4" fmla="*/ 0 w 16"/>
                <a:gd name="T5" fmla="*/ 62 h 64"/>
                <a:gd name="T6" fmla="*/ 0 w 16"/>
                <a:gd name="T7" fmla="*/ 2 h 64"/>
                <a:gd name="T8" fmla="*/ 2 w 16"/>
                <a:gd name="T9" fmla="*/ 0 h 64"/>
                <a:gd name="T10" fmla="*/ 14 w 16"/>
                <a:gd name="T11" fmla="*/ 0 h 64"/>
                <a:gd name="T12" fmla="*/ 16 w 16"/>
                <a:gd name="T13" fmla="*/ 2 h 64"/>
                <a:gd name="T14" fmla="*/ 16 w 16"/>
                <a:gd name="T15" fmla="*/ 62 h 64"/>
                <a:gd name="T16" fmla="*/ 14 w 16"/>
                <a:gd name="T17" fmla="*/ 64 h 64"/>
                <a:gd name="T18" fmla="*/ 4 w 16"/>
                <a:gd name="T19" fmla="*/ 60 h 64"/>
                <a:gd name="T20" fmla="*/ 12 w 16"/>
                <a:gd name="T21" fmla="*/ 60 h 64"/>
                <a:gd name="T22" fmla="*/ 12 w 16"/>
                <a:gd name="T23" fmla="*/ 4 h 64"/>
                <a:gd name="T24" fmla="*/ 4 w 16"/>
                <a:gd name="T25" fmla="*/ 4 h 64"/>
                <a:gd name="T26" fmla="*/ 4 w 1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60"/>
                  </a:ln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6" name="Freeform 1214">
              <a:extLst>
                <a:ext uri="{FF2B5EF4-FFF2-40B4-BE49-F238E27FC236}">
                  <a16:creationId xmlns:a16="http://schemas.microsoft.com/office/drawing/2014/main" id="{418C721F-2E27-4D07-92C1-35850390F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3688" y="3759200"/>
              <a:ext cx="46038" cy="460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7" name="Freeform 1215">
              <a:extLst>
                <a:ext uri="{FF2B5EF4-FFF2-40B4-BE49-F238E27FC236}">
                  <a16:creationId xmlns:a16="http://schemas.microsoft.com/office/drawing/2014/main" id="{881C4BE8-47E2-4CCE-9594-3F487C189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4175" y="3684588"/>
              <a:ext cx="44450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8" name="Freeform 1216">
              <a:extLst>
                <a:ext uri="{FF2B5EF4-FFF2-40B4-BE49-F238E27FC236}">
                  <a16:creationId xmlns:a16="http://schemas.microsoft.com/office/drawing/2014/main" id="{392E9FBC-0E25-4818-B6C8-124E6B7EE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4663" y="3714750"/>
              <a:ext cx="44450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99" name="Freeform 1217">
              <a:extLst>
                <a:ext uri="{FF2B5EF4-FFF2-40B4-BE49-F238E27FC236}">
                  <a16:creationId xmlns:a16="http://schemas.microsoft.com/office/drawing/2014/main" id="{61E546B1-8C07-4731-BA70-3723BA7C4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3563" y="3609975"/>
              <a:ext cx="46038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4 w 12"/>
                <a:gd name="T13" fmla="*/ 6 h 12"/>
                <a:gd name="T14" fmla="*/ 6 w 12"/>
                <a:gd name="T15" fmla="*/ 8 h 12"/>
                <a:gd name="T16" fmla="*/ 8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100" name="Freeform 1218">
              <a:extLst>
                <a:ext uri="{FF2B5EF4-FFF2-40B4-BE49-F238E27FC236}">
                  <a16:creationId xmlns:a16="http://schemas.microsoft.com/office/drawing/2014/main" id="{EF115DA4-8CA1-48FB-8D4F-3066F435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5" y="3706813"/>
              <a:ext cx="82550" cy="71438"/>
            </a:xfrm>
            <a:custGeom>
              <a:avLst/>
              <a:gdLst>
                <a:gd name="T0" fmla="*/ 2 w 22"/>
                <a:gd name="T1" fmla="*/ 19 h 19"/>
                <a:gd name="T2" fmla="*/ 1 w 22"/>
                <a:gd name="T3" fmla="*/ 19 h 19"/>
                <a:gd name="T4" fmla="*/ 1 w 22"/>
                <a:gd name="T5" fmla="*/ 16 h 19"/>
                <a:gd name="T6" fmla="*/ 19 w 22"/>
                <a:gd name="T7" fmla="*/ 1 h 19"/>
                <a:gd name="T8" fmla="*/ 21 w 22"/>
                <a:gd name="T9" fmla="*/ 1 h 19"/>
                <a:gd name="T10" fmla="*/ 21 w 22"/>
                <a:gd name="T11" fmla="*/ 4 h 19"/>
                <a:gd name="T12" fmla="*/ 3 w 22"/>
                <a:gd name="T13" fmla="*/ 19 h 19"/>
                <a:gd name="T14" fmla="*/ 2 w 2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9">
                  <a:moveTo>
                    <a:pt x="2" y="19"/>
                  </a:moveTo>
                  <a:cubicBezTo>
                    <a:pt x="2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1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101" name="Freeform 1219">
              <a:extLst>
                <a:ext uri="{FF2B5EF4-FFF2-40B4-BE49-F238E27FC236}">
                  <a16:creationId xmlns:a16="http://schemas.microsoft.com/office/drawing/2014/main" id="{686788A0-8BA5-40D7-BD6A-3F864DF99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338" y="3703638"/>
              <a:ext cx="79375" cy="38100"/>
            </a:xfrm>
            <a:custGeom>
              <a:avLst/>
              <a:gdLst>
                <a:gd name="T0" fmla="*/ 18 w 21"/>
                <a:gd name="T1" fmla="*/ 10 h 10"/>
                <a:gd name="T2" fmla="*/ 18 w 21"/>
                <a:gd name="T3" fmla="*/ 10 h 10"/>
                <a:gd name="T4" fmla="*/ 1 w 21"/>
                <a:gd name="T5" fmla="*/ 4 h 10"/>
                <a:gd name="T6" fmla="*/ 0 w 21"/>
                <a:gd name="T7" fmla="*/ 2 h 10"/>
                <a:gd name="T8" fmla="*/ 2 w 21"/>
                <a:gd name="T9" fmla="*/ 0 h 10"/>
                <a:gd name="T10" fmla="*/ 19 w 21"/>
                <a:gd name="T11" fmla="*/ 6 h 10"/>
                <a:gd name="T12" fmla="*/ 20 w 21"/>
                <a:gd name="T13" fmla="*/ 8 h 10"/>
                <a:gd name="T14" fmla="*/ 18 w 2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7"/>
                    <a:pt x="20" y="8"/>
                  </a:cubicBezTo>
                  <a:cubicBezTo>
                    <a:pt x="20" y="9"/>
                    <a:pt x="19" y="10"/>
                    <a:pt x="18" y="10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  <p:sp>
          <p:nvSpPr>
            <p:cNvPr id="102" name="Freeform 1220">
              <a:extLst>
                <a:ext uri="{FF2B5EF4-FFF2-40B4-BE49-F238E27FC236}">
                  <a16:creationId xmlns:a16="http://schemas.microsoft.com/office/drawing/2014/main" id="{55625ED3-93D8-4729-A953-67ED1D70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3635375"/>
              <a:ext cx="90488" cy="98425"/>
            </a:xfrm>
            <a:custGeom>
              <a:avLst/>
              <a:gdLst>
                <a:gd name="T0" fmla="*/ 3 w 24"/>
                <a:gd name="T1" fmla="*/ 26 h 26"/>
                <a:gd name="T2" fmla="*/ 1 w 24"/>
                <a:gd name="T3" fmla="*/ 25 h 26"/>
                <a:gd name="T4" fmla="*/ 1 w 24"/>
                <a:gd name="T5" fmla="*/ 23 h 26"/>
                <a:gd name="T6" fmla="*/ 20 w 24"/>
                <a:gd name="T7" fmla="*/ 1 h 26"/>
                <a:gd name="T8" fmla="*/ 23 w 24"/>
                <a:gd name="T9" fmla="*/ 1 h 26"/>
                <a:gd name="T10" fmla="*/ 23 w 24"/>
                <a:gd name="T11" fmla="*/ 3 h 26"/>
                <a:gd name="T12" fmla="*/ 4 w 24"/>
                <a:gd name="T13" fmla="*/ 25 h 26"/>
                <a:gd name="T14" fmla="*/ 3 w 2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6">
                  <a:moveTo>
                    <a:pt x="3" y="26"/>
                  </a:moveTo>
                  <a:cubicBezTo>
                    <a:pt x="2" y="26"/>
                    <a:pt x="2" y="26"/>
                    <a:pt x="1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6"/>
                    <a:pt x="3" y="26"/>
                  </a:cubicBezTo>
                  <a:close/>
                </a:path>
              </a:pathLst>
            </a:custGeom>
            <a:grpFill/>
            <a:ln w="190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endParaRPr>
            </a:p>
          </p:txBody>
        </p:sp>
      </p:grpSp>
      <p:sp>
        <p:nvSpPr>
          <p:cNvPr id="103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404858" y="4594958"/>
            <a:ext cx="1796234" cy="519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軟正黑體"/>
                <a:ea typeface="微軟正黑體"/>
                <a:cs typeface="Calibri" panose="020F0502020204030204" pitchFamily="34" charset="0"/>
              </a:rPr>
              <a:t>券商自辦借券：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/>
              <a:ea typeface="微軟正黑體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向證券商提出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出借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借券需求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2260770" y="4814769"/>
            <a:ext cx="1997732" cy="3254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借券人提交擔保品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2184578" y="5169638"/>
            <a:ext cx="2374374" cy="3254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出借人圈存標的證券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5397944" y="4770735"/>
            <a:ext cx="1387296" cy="519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每日依擔保品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市價洗價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3FB0BE56-54F0-490B-8095-216D741CFFB9}"/>
              </a:ext>
            </a:extLst>
          </p:cNvPr>
          <p:cNvSpPr txBox="1">
            <a:spLocks/>
          </p:cNvSpPr>
          <p:nvPr/>
        </p:nvSpPr>
        <p:spPr>
          <a:xfrm>
            <a:off x="9314849" y="4996690"/>
            <a:ext cx="1247492" cy="5193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Calibri" panose="020F0502020204030204" pitchFamily="34" charset="0"/>
              </a:rPr>
              <a:t>處分擔保品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Calibri" panose="020F0502020204030204" pitchFamily="34" charset="0"/>
            </a:endParaRPr>
          </a:p>
        </p:txBody>
      </p:sp>
      <p:cxnSp>
        <p:nvCxnSpPr>
          <p:cNvPr id="108" name="Straight Connector 75">
            <a:extLst>
              <a:ext uri="{FF2B5EF4-FFF2-40B4-BE49-F238E27FC236}">
                <a16:creationId xmlns:a16="http://schemas.microsoft.com/office/drawing/2014/main" id="{47D2DE52-6EAC-479A-BB64-7DE7EA882E5C}"/>
              </a:ext>
            </a:extLst>
          </p:cNvPr>
          <p:cNvCxnSpPr>
            <a:cxnSpLocks/>
          </p:cNvCxnSpPr>
          <p:nvPr/>
        </p:nvCxnSpPr>
        <p:spPr>
          <a:xfrm flipH="1" flipV="1">
            <a:off x="3103009" y="4062021"/>
            <a:ext cx="0" cy="464349"/>
          </a:xfrm>
          <a:prstGeom prst="line">
            <a:avLst/>
          </a:prstGeom>
          <a:ln w="15875">
            <a:solidFill>
              <a:srgbClr val="004F8A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73">
            <a:extLst>
              <a:ext uri="{FF2B5EF4-FFF2-40B4-BE49-F238E27FC236}">
                <a16:creationId xmlns:a16="http://schemas.microsoft.com/office/drawing/2014/main" id="{7834BD84-AEA4-49CC-ADBE-CC5A5490B4BD}"/>
              </a:ext>
            </a:extLst>
          </p:cNvPr>
          <p:cNvCxnSpPr>
            <a:cxnSpLocks/>
          </p:cNvCxnSpPr>
          <p:nvPr/>
        </p:nvCxnSpPr>
        <p:spPr>
          <a:xfrm>
            <a:off x="4502825" y="2875317"/>
            <a:ext cx="0" cy="464349"/>
          </a:xfrm>
          <a:prstGeom prst="line">
            <a:avLst/>
          </a:prstGeom>
          <a:ln w="15875">
            <a:solidFill>
              <a:srgbClr val="004F8A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75">
            <a:extLst>
              <a:ext uri="{FF2B5EF4-FFF2-40B4-BE49-F238E27FC236}">
                <a16:creationId xmlns:a16="http://schemas.microsoft.com/office/drawing/2014/main" id="{47D2DE52-6EAC-479A-BB64-7DE7EA882E5C}"/>
              </a:ext>
            </a:extLst>
          </p:cNvPr>
          <p:cNvCxnSpPr>
            <a:cxnSpLocks/>
          </p:cNvCxnSpPr>
          <p:nvPr/>
        </p:nvCxnSpPr>
        <p:spPr>
          <a:xfrm flipH="1" flipV="1">
            <a:off x="6109644" y="4018478"/>
            <a:ext cx="0" cy="464349"/>
          </a:xfrm>
          <a:prstGeom prst="line">
            <a:avLst/>
          </a:prstGeom>
          <a:ln w="15875">
            <a:solidFill>
              <a:srgbClr val="004F8A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73">
            <a:extLst>
              <a:ext uri="{FF2B5EF4-FFF2-40B4-BE49-F238E27FC236}">
                <a16:creationId xmlns:a16="http://schemas.microsoft.com/office/drawing/2014/main" id="{7834BD84-AEA4-49CC-ADBE-CC5A5490B4BD}"/>
              </a:ext>
            </a:extLst>
          </p:cNvPr>
          <p:cNvCxnSpPr>
            <a:cxnSpLocks/>
          </p:cNvCxnSpPr>
          <p:nvPr/>
        </p:nvCxnSpPr>
        <p:spPr>
          <a:xfrm>
            <a:off x="7418012" y="2962403"/>
            <a:ext cx="0" cy="464349"/>
          </a:xfrm>
          <a:prstGeom prst="line">
            <a:avLst/>
          </a:prstGeom>
          <a:ln w="15875">
            <a:solidFill>
              <a:srgbClr val="004F8A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73">
            <a:extLst>
              <a:ext uri="{FF2B5EF4-FFF2-40B4-BE49-F238E27FC236}">
                <a16:creationId xmlns:a16="http://schemas.microsoft.com/office/drawing/2014/main" id="{7834BD84-AEA4-49CC-ADBE-CC5A5490B4BD}"/>
              </a:ext>
            </a:extLst>
          </p:cNvPr>
          <p:cNvCxnSpPr>
            <a:cxnSpLocks/>
          </p:cNvCxnSpPr>
          <p:nvPr/>
        </p:nvCxnSpPr>
        <p:spPr>
          <a:xfrm>
            <a:off x="9440548" y="3117213"/>
            <a:ext cx="0" cy="464349"/>
          </a:xfrm>
          <a:prstGeom prst="line">
            <a:avLst/>
          </a:prstGeom>
          <a:ln w="15875">
            <a:solidFill>
              <a:srgbClr val="004F8A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8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376708" y="12216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162522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098175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180403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內部人交易限制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376708" y="1678723"/>
            <a:ext cx="9955201" cy="57708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marR="0" lvl="0" indent="-43200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公開發行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公司董事、監察人、經理人及持股超過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％之股東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不得從事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其所屬公司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有價證券借貸交易。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981075" marR="0" lvl="0" indent="-457200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如將其股份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交付信託，仍屬不得出借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之股份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523875" marR="0" lvl="0" indent="0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金管會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98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年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12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月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18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日金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管證交字第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0980065932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號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)</a:t>
            </a:r>
          </a:p>
          <a:p>
            <a:pPr marL="523875" marR="0" lvl="0" indent="0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從屬公司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將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持有之控制公司股份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交付信託後，受託人不得將該股票依證交所有價證券借貸辦法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辦理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出借。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 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行政院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金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管會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97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年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月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3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金管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證三字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第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0960073451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號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55369" y="4338063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826984" y="4273716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85970" y="4355944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信託業出借限制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24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15207" y="0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不得無券放空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5959957" y="1326788"/>
            <a:ext cx="4086003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證交所營業細則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§79-1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但書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臺證交字第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1060202193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號函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457538" y="2706829"/>
            <a:ext cx="10350272" cy="5386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1989" marR="0" lvl="0" indent="-431989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借券賣出之交割部位，以賣出當日或賣出日前借券成交者為限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3" name="Oval 42">
            <a:extLst>
              <a:ext uri="{FF2B5EF4-FFF2-40B4-BE49-F238E27FC236}">
                <a16:creationId xmlns:a16="http://schemas.microsoft.com/office/drawing/2014/main" id="{64BAE883-B6A1-4958-A7D7-A148F6EBEAE8}"/>
              </a:ext>
            </a:extLst>
          </p:cNvPr>
          <p:cNvSpPr/>
          <p:nvPr/>
        </p:nvSpPr>
        <p:spPr>
          <a:xfrm>
            <a:off x="1096149" y="4105376"/>
            <a:ext cx="771283" cy="7712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1</a:t>
            </a:r>
          </a:p>
        </p:txBody>
      </p:sp>
      <p:cxnSp>
        <p:nvCxnSpPr>
          <p:cNvPr id="14" name="Straight Connector 38">
            <a:extLst>
              <a:ext uri="{FF2B5EF4-FFF2-40B4-BE49-F238E27FC236}">
                <a16:creationId xmlns:a16="http://schemas.microsoft.com/office/drawing/2014/main" id="{3940AB6C-B742-4457-81CB-FE0F4B227139}"/>
              </a:ext>
            </a:extLst>
          </p:cNvPr>
          <p:cNvCxnSpPr>
            <a:endCxn id="17" idx="6"/>
          </p:cNvCxnSpPr>
          <p:nvPr/>
        </p:nvCxnSpPr>
        <p:spPr>
          <a:xfrm>
            <a:off x="1867432" y="4491017"/>
            <a:ext cx="7345698" cy="2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0">
            <a:extLst>
              <a:ext uri="{FF2B5EF4-FFF2-40B4-BE49-F238E27FC236}">
                <a16:creationId xmlns:a16="http://schemas.microsoft.com/office/drawing/2014/main" id="{CF7A12B5-C9EB-434C-83D4-CB7155DD978A}"/>
              </a:ext>
            </a:extLst>
          </p:cNvPr>
          <p:cNvSpPr/>
          <p:nvPr/>
        </p:nvSpPr>
        <p:spPr>
          <a:xfrm>
            <a:off x="3109267" y="4105379"/>
            <a:ext cx="771283" cy="771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</a:t>
            </a:r>
          </a:p>
        </p:txBody>
      </p:sp>
      <p:sp>
        <p:nvSpPr>
          <p:cNvPr id="16" name="Oval 42">
            <a:extLst>
              <a:ext uri="{FF2B5EF4-FFF2-40B4-BE49-F238E27FC236}">
                <a16:creationId xmlns:a16="http://schemas.microsoft.com/office/drawing/2014/main" id="{64BAE883-B6A1-4958-A7D7-A148F6EBEAE8}"/>
              </a:ext>
            </a:extLst>
          </p:cNvPr>
          <p:cNvSpPr/>
          <p:nvPr/>
        </p:nvSpPr>
        <p:spPr>
          <a:xfrm>
            <a:off x="5732450" y="4105377"/>
            <a:ext cx="771283" cy="7712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T+1</a:t>
            </a:r>
          </a:p>
        </p:txBody>
      </p:sp>
      <p:sp>
        <p:nvSpPr>
          <p:cNvPr id="17" name="Oval 43">
            <a:extLst>
              <a:ext uri="{FF2B5EF4-FFF2-40B4-BE49-F238E27FC236}">
                <a16:creationId xmlns:a16="http://schemas.microsoft.com/office/drawing/2014/main" id="{72AE3BB2-193E-4A74-A721-165D44CED102}"/>
              </a:ext>
            </a:extLst>
          </p:cNvPr>
          <p:cNvSpPr/>
          <p:nvPr/>
        </p:nvSpPr>
        <p:spPr>
          <a:xfrm>
            <a:off x="8441847" y="4105377"/>
            <a:ext cx="771283" cy="7712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T+2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3136723" y="3482621"/>
            <a:ext cx="828271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賣出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7472749" y="3482621"/>
            <a:ext cx="3253416" cy="4252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賣出交割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以借券部位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0643021" y="3503475"/>
            <a:ext cx="828271" cy="4252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OK!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880011" y="5026425"/>
            <a:ext cx="1341691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借券成交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888900" y="5562105"/>
            <a:ext cx="1341691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當日撥券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7814476" y="5136860"/>
            <a:ext cx="3050456" cy="4252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T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日已有借券餘額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7241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06415" y="109294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3570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不得無券放空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5959957" y="1326788"/>
            <a:ext cx="4086003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證交所營業細則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§79-1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但書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臺證交字第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1060202193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號函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457538" y="2706829"/>
            <a:ext cx="10350272" cy="5386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1989" marR="0" lvl="0" indent="-431989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借券賣出之交割部位，以賣出當日或賣出日前借券成交者為限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7472749" y="3482621"/>
            <a:ext cx="3253416" cy="4252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賣出交割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以借券部位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0643021" y="3503475"/>
            <a:ext cx="828271" cy="4252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OK!</a:t>
            </a:r>
          </a:p>
        </p:txBody>
      </p:sp>
      <p:cxnSp>
        <p:nvCxnSpPr>
          <p:cNvPr id="13" name="Straight Connector 38">
            <a:extLst>
              <a:ext uri="{FF2B5EF4-FFF2-40B4-BE49-F238E27FC236}">
                <a16:creationId xmlns:a16="http://schemas.microsoft.com/office/drawing/2014/main" id="{3940AB6C-B742-4457-81CB-FE0F4B227139}"/>
              </a:ext>
            </a:extLst>
          </p:cNvPr>
          <p:cNvCxnSpPr/>
          <p:nvPr/>
        </p:nvCxnSpPr>
        <p:spPr>
          <a:xfrm>
            <a:off x="3146851" y="4461924"/>
            <a:ext cx="5976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0">
            <a:extLst>
              <a:ext uri="{FF2B5EF4-FFF2-40B4-BE49-F238E27FC236}">
                <a16:creationId xmlns:a16="http://schemas.microsoft.com/office/drawing/2014/main" id="{CF7A12B5-C9EB-434C-83D4-CB7155DD978A}"/>
              </a:ext>
            </a:extLst>
          </p:cNvPr>
          <p:cNvSpPr/>
          <p:nvPr/>
        </p:nvSpPr>
        <p:spPr>
          <a:xfrm>
            <a:off x="3109267" y="4105379"/>
            <a:ext cx="771283" cy="771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</a:t>
            </a:r>
          </a:p>
        </p:txBody>
      </p:sp>
      <p:sp>
        <p:nvSpPr>
          <p:cNvPr id="15" name="Oval 42">
            <a:extLst>
              <a:ext uri="{FF2B5EF4-FFF2-40B4-BE49-F238E27FC236}">
                <a16:creationId xmlns:a16="http://schemas.microsoft.com/office/drawing/2014/main" id="{64BAE883-B6A1-4958-A7D7-A148F6EBEAE8}"/>
              </a:ext>
            </a:extLst>
          </p:cNvPr>
          <p:cNvSpPr/>
          <p:nvPr/>
        </p:nvSpPr>
        <p:spPr>
          <a:xfrm>
            <a:off x="5732450" y="4105377"/>
            <a:ext cx="771283" cy="7712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T+1</a:t>
            </a:r>
          </a:p>
        </p:txBody>
      </p:sp>
      <p:sp>
        <p:nvSpPr>
          <p:cNvPr id="16" name="Oval 43">
            <a:extLst>
              <a:ext uri="{FF2B5EF4-FFF2-40B4-BE49-F238E27FC236}">
                <a16:creationId xmlns:a16="http://schemas.microsoft.com/office/drawing/2014/main" id="{72AE3BB2-193E-4A74-A721-165D44CED102}"/>
              </a:ext>
            </a:extLst>
          </p:cNvPr>
          <p:cNvSpPr/>
          <p:nvPr/>
        </p:nvSpPr>
        <p:spPr>
          <a:xfrm>
            <a:off x="8441847" y="4105377"/>
            <a:ext cx="771283" cy="7712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ldman Sans Black"/>
                <a:ea typeface="微軟正黑體 Light"/>
                <a:cs typeface="+mn-cs"/>
              </a:rPr>
              <a:t>T+2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3136723" y="3482621"/>
            <a:ext cx="828271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賣出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5481169" y="5026425"/>
            <a:ext cx="1341691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借券成交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5490058" y="5562105"/>
            <a:ext cx="1341691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當日撥券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20" name="爆炸 2 19"/>
          <p:cNvSpPr/>
          <p:nvPr/>
        </p:nvSpPr>
        <p:spPr>
          <a:xfrm>
            <a:off x="6953694" y="4651292"/>
            <a:ext cx="4854116" cy="1827329"/>
          </a:xfrm>
          <a:prstGeom prst="irregularSeal2">
            <a:avLst/>
          </a:prstGeom>
          <a:solidFill>
            <a:srgbClr val="FFE181"/>
          </a:solidFill>
          <a:ln>
            <a:solidFill>
              <a:srgbClr val="DDF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Goldman Sans"/>
                <a:ea typeface="微軟正黑體 Light"/>
                <a:cs typeface="+mn-cs"/>
              </a:rPr>
              <a:t>T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Goldman Sans"/>
                <a:ea typeface="微軟正黑體 Light"/>
                <a:cs typeface="+mn-cs"/>
              </a:rPr>
              <a:t>日無借券餘額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Goldman Sans"/>
                <a:ea typeface="微軟正黑體 Light"/>
                <a:cs typeface="+mn-cs"/>
              </a:rPr>
              <a:t/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Goldman Sans"/>
                <a:ea typeface="微軟正黑體 Light"/>
                <a:cs typeface="+mn-cs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Goldman Sans"/>
                <a:ea typeface="微軟正黑體 Light"/>
                <a:cs typeface="+mn-cs"/>
              </a:rPr>
              <a:t>違反規定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Goldman Sans"/>
                <a:ea typeface="微軟正黑體 Light"/>
                <a:cs typeface="+mn-cs"/>
              </a:rPr>
              <a:t>！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15208" y="163536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408010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借券賣出委託額度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025739" y="2393629"/>
            <a:ext cx="8121857" cy="4293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證券市場限空令自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111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年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10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月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</a:t>
            </a:r>
            <a:r>
              <a:rPr kumimoji="0" lang="zh-TW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起實施：</a:t>
            </a:r>
            <a:endParaRPr kumimoji="0" lang="en-US" altLang="zh-TW" sz="3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025739" y="2968135"/>
            <a:ext cx="9355015" cy="28623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每日盤中借券賣出委託數量不得超過該種有價證券前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30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個營業日之日平均成交數量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之 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30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%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→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20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%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。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111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年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10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月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12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</a:t>
            </a:r>
            <a:r>
              <a:rPr kumimoji="0" lang="zh-TW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起自 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2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0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%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→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10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%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112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年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2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月</a:t>
            </a:r>
            <a:r>
              <a:rPr kumimoji="0" lang="en-US" altLang="zh-TW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24</a:t>
            </a:r>
            <a:r>
              <a:rPr kumimoji="0" lang="zh-TW" alt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</a:t>
            </a:r>
            <a:r>
              <a:rPr kumimoji="0" lang="zh-TW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起恢復為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30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%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。</a:t>
            </a:r>
            <a:endParaRPr kumimoji="0" lang="zh-TW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671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24000" y="100502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408010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借券賣出委託額度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2013947"/>
            <a:ext cx="8430956" cy="4861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982A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可借券賣出餘額即時公告於基本市況報導網站。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982A0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624267" y="3648674"/>
            <a:ext cx="2979641" cy="15941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委託限額用罄時，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即全市場無法委託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借券賣出！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/>
              <a:ea typeface="微軟正黑體"/>
              <a:cs typeface="+mj-c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233" y="2638833"/>
            <a:ext cx="7956943" cy="40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28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24000" y="100502"/>
            <a:ext cx="10214919" cy="836799"/>
          </a:xfrm>
        </p:spPr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5500534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證券商客戶辦理借券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2201172"/>
            <a:ext cx="9859470" cy="5672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以證券商與客戶簽訂之「有價證券借貸契約書」為交易依據。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7" y="3194422"/>
            <a:ext cx="9415587" cy="31762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建議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投資人與證券商訂明追繳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、權益補償等事項之處理細節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(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如通知送達方式、返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還權益之期限及不足一元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(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股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)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之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處理、出借人參與現金增資認購價款之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交付方式及期限、現金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增資認購之股份若非出借標的同種證券時是否採權益補償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……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等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)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 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F4372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事先</a:t>
            </a:r>
            <a:r>
              <a:rPr kumimoji="0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F4372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約定並</a:t>
            </a: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書面記載</a:t>
            </a:r>
            <a:r>
              <a:rPr kumimoji="0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F4372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於借貸契約</a:t>
            </a:r>
            <a:r>
              <a:rPr kumimoji="0" lang="zh-TW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F4372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，有利證券商作業</a:t>
            </a:r>
            <a:r>
              <a:rPr kumimoji="0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F4372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執行並維護雙方權益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F4372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。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0F4372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77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>
          <a:xfrm>
            <a:off x="1532793" y="19386"/>
            <a:ext cx="10214919" cy="750145"/>
          </a:xfrm>
        </p:spPr>
        <p:txBody>
          <a:bodyPr rIns="1872000" anchor="ctr" anchorCtr="0">
            <a:normAutofit fontScale="92500" lnSpcReduction="20000"/>
          </a:bodyPr>
          <a:lstStyle/>
          <a:p>
            <a:r>
              <a:rPr lang="zh-TW" altLang="en-US" sz="4400" dirty="0"/>
              <a:t>注意事項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505468" y="100250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692326" y="90596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92097" y="1085165"/>
            <a:ext cx="6776955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調整證券借貸撥券批次上傳之筆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數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限制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068250" y="1688952"/>
            <a:ext cx="9355015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為解決與</a:t>
            </a: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集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保借</a:t>
            </a: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券連線回覆緩慢問題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，自</a:t>
            </a:r>
            <a:r>
              <a:rPr kumimoji="0" lang="en-US" altLang="zh-TW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112</a:t>
            </a:r>
            <a:r>
              <a:rPr kumimoji="0" lang="zh-TW" alt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年</a:t>
            </a:r>
            <a:r>
              <a:rPr kumimoji="0" lang="en-US" altLang="zh-TW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9</a:t>
            </a:r>
            <a:r>
              <a:rPr kumimoji="0" lang="zh-TW" alt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月</a:t>
            </a:r>
            <a:r>
              <a:rPr kumimoji="0" lang="en-US" altLang="zh-TW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20</a:t>
            </a:r>
            <a:r>
              <a:rPr kumimoji="0" lang="zh-TW" alt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日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起，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每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批申報之傳送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筆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數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調整為上限 </a:t>
            </a: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500 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筆。</a:t>
            </a:r>
            <a:endParaRPr kumimoji="0" lang="en-US" altLang="zh-TW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04174" y="4439679"/>
            <a:ext cx="59554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避免過度集中於特定時段申報撥券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ldman Sans Black"/>
              <a:ea typeface="微軟正黑體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068249" y="3276696"/>
            <a:ext cx="9355015" cy="1246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證券商辦理證券借貸之撥券申報，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應先確認客戶集保帳</a:t>
            </a: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上有無足夠之餘額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，避免轉帳異常</a:t>
            </a: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筆數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過高，影響其他證券商檔案上傳後之系統處理時間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。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04174" y="2545564"/>
            <a:ext cx="5570756" cy="702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證券商應落實餘額檢核之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重要性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ldman Sans Black"/>
              <a:ea typeface="微軟正黑體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068248" y="5224509"/>
            <a:ext cx="9355016" cy="1246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經發現有某些證券商於接近</a:t>
            </a: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3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：</a:t>
            </a:r>
            <a:r>
              <a:rPr kumimoji="0" lang="en-US" altLang="zh-TW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30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ldman Sans Black"/>
                <a:ea typeface="微軟正黑體"/>
                <a:cs typeface="+mj-cs"/>
              </a:rPr>
              <a:t>前大批上傳撥券申報檔，導致證交所電腦系統與集保系統之連線處理，無法在預定時間結束，因而衍生後續檔案資料發生錯誤。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ldman Sans Black"/>
              <a:ea typeface="微軟正黑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82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332"/>
              </p:ext>
            </p:extLst>
          </p:nvPr>
        </p:nvGraphicFramePr>
        <p:xfrm>
          <a:off x="-1" y="879232"/>
          <a:ext cx="11804652" cy="597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18">
                  <a:extLst>
                    <a:ext uri="{9D8B030D-6E8A-4147-A177-3AD203B41FA5}">
                      <a16:colId xmlns:a16="http://schemas.microsoft.com/office/drawing/2014/main" val="1282373852"/>
                    </a:ext>
                  </a:extLst>
                </a:gridCol>
                <a:gridCol w="3090781">
                  <a:extLst>
                    <a:ext uri="{9D8B030D-6E8A-4147-A177-3AD203B41FA5}">
                      <a16:colId xmlns:a16="http://schemas.microsoft.com/office/drawing/2014/main" val="1110912581"/>
                    </a:ext>
                  </a:extLst>
                </a:gridCol>
                <a:gridCol w="3938308">
                  <a:extLst>
                    <a:ext uri="{9D8B030D-6E8A-4147-A177-3AD203B41FA5}">
                      <a16:colId xmlns:a16="http://schemas.microsoft.com/office/drawing/2014/main" val="1267476049"/>
                    </a:ext>
                  </a:extLst>
                </a:gridCol>
                <a:gridCol w="3443545">
                  <a:extLst>
                    <a:ext uri="{9D8B030D-6E8A-4147-A177-3AD203B41FA5}">
                      <a16:colId xmlns:a16="http://schemas.microsoft.com/office/drawing/2014/main" val="1473495299"/>
                    </a:ext>
                  </a:extLst>
                </a:gridCol>
              </a:tblGrid>
              <a:tr h="569771">
                <a:tc row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F8A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F8A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不限用途款項借貸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737822"/>
                  </a:ext>
                </a:extLst>
              </a:tr>
              <a:tr h="70719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T+5</a:t>
                      </a:r>
                      <a:r>
                        <a:rPr lang="zh-TW" altLang="en-US" sz="24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型</a:t>
                      </a:r>
                      <a:endParaRPr lang="en-US" sz="2400" b="0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半年型</a:t>
                      </a:r>
                      <a:endParaRPr lang="en-US" sz="2400" b="0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879"/>
                  </a:ext>
                </a:extLst>
              </a:tr>
              <a:tr h="8332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申辦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</a:b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時間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T+2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上午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11:00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以前</a:t>
                      </a: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T+1</a:t>
                      </a: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中午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12:00</a:t>
                      </a: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以前</a:t>
                      </a: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證券商營業時間皆可辦理</a:t>
                      </a:r>
                    </a:p>
                  </a:txBody>
                  <a:tcPr marL="108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4010396574"/>
                  </a:ext>
                </a:extLst>
              </a:tr>
              <a:tr h="9945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80"/>
                        </a:lnSpc>
                      </a:pP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融通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</a:b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對象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 gridSpan="2">
                  <a:txBody>
                    <a:bodyPr/>
                    <a:lstStyle/>
                    <a:p>
                      <a:pPr marL="108000" lvl="0" indent="-28800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/>
                        <a:buChar char=""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國內法人、自然人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108000" lvl="0" indent="-28800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/>
                        <a:buChar char=""/>
                      </a:pP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境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</a:t>
                      </a: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華僑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外國人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108000" lvl="0" indent="-28800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/>
                        <a:buChar char=""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境外華僑、外國人</a:t>
                      </a: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可以辦理</a:t>
                      </a:r>
                    </a:p>
                  </a:txBody>
                  <a:tcPr marL="108000" marR="72000" marT="72000" marB="7200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-28800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"/>
                        <a:tabLst/>
                        <a:defRPr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國內法人、自然人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108000" lvl="0" indent="-28800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/>
                        <a:buChar char=""/>
                      </a:pP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境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</a:t>
                      </a: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華僑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外國人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108000" lvl="0" indent="-28800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/>
                        <a:buChar char=""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境外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人士</a:t>
                      </a: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不得辦理</a:t>
                      </a:r>
                      <a:endParaRPr lang="zh-TW" sz="2000" b="0" kern="0" cap="none" spc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659257574"/>
                  </a:ext>
                </a:extLst>
              </a:tr>
              <a:tr h="2873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融通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</a:b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範圍</a:t>
                      </a:r>
                      <a:endParaRPr lang="en-US" altLang="zh-TW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目的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 gridSpan="2"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購買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下列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有價證券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一、上巿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櫃股票；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二、櫃檯買賣之開放式基金受益憑證及黃金現貨；</a:t>
                      </a:r>
                    </a:p>
                    <a:p>
                      <a:pPr marL="542925" lvl="0" indent="-542925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三、開放式證券投資信託基金受益憑證及期貨信託基金受益憑證之申購；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四、新股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含現金增資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上市或上櫃前之公開申購或競價拍賣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五、其他經主管機關核准之融通範圍</a:t>
                      </a:r>
                      <a:endParaRPr lang="en-US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/>
                </a:tc>
                <a:tc hMerge="1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en-US" altLang="zh-TW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400" b="1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zh-TW" altLang="en-US" sz="2400" b="1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沒有限制</a:t>
                      </a:r>
                      <a:endParaRPr lang="en-US" sz="2400" b="1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35777327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6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1230924" y="-105508"/>
            <a:ext cx="9592408" cy="888023"/>
          </a:xfrm>
        </p:spPr>
        <p:txBody>
          <a:bodyPr>
            <a:noAutofit/>
          </a:bodyPr>
          <a:lstStyle/>
          <a:p>
            <a:pPr lvl="0">
              <a:lnSpc>
                <a:spcPct val="140000"/>
              </a:lnSpc>
              <a:buClr>
                <a:srgbClr val="000000"/>
              </a:buClr>
            </a:pPr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制度介紹</a:t>
            </a:r>
          </a:p>
          <a:p>
            <a:pPr>
              <a:lnSpc>
                <a:spcPct val="140000"/>
              </a:lnSpc>
            </a:pPr>
            <a:endParaRPr lang="zh-TW" altLang="en-US" sz="4400" dirty="0">
              <a:solidFill>
                <a:srgbClr val="E7E6E6">
                  <a:lumMod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23392" y="879233"/>
            <a:ext cx="501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004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證券業務借貸款項</a:t>
            </a:r>
            <a:endParaRPr lang="en-US" altLang="zh-TW" sz="2400" b="1" dirty="0">
              <a:solidFill>
                <a:srgbClr val="004F8A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1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借券資訊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059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官網首頁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21" y="2340209"/>
            <a:ext cx="7083733" cy="40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04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借券資訊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059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借券專區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4857111" y="1367490"/>
            <a:ext cx="705595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首頁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 產品與服務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有價證券借貸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54" y="2071579"/>
            <a:ext cx="8281293" cy="43652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55354" y="4626376"/>
            <a:ext cx="2444230" cy="1696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333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借券資訊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305917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借券專區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4857111" y="1367490"/>
            <a:ext cx="705595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首頁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 產品與服務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有價證券借貸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借券資訊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40" y="2643187"/>
            <a:ext cx="6798521" cy="38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8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常見問題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408010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實務運作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09207" y="2037661"/>
            <a:ext cx="316156" cy="9578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微軟正黑體 Light"/>
                <a:cs typeface="+mj-cs"/>
              </a:rPr>
              <a:t>Q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軟正黑體 Light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30253" y="2266215"/>
            <a:ext cx="6601067" cy="6001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持有某一檔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證券數量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太少無法出借？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65765" y="2995552"/>
            <a:ext cx="8564992" cy="8402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本公司於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108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年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9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月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26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日修正借券系統出借數量，取消十個交易單位方能出借之限制，以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充實出借券源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活絡交易。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09207" y="3774927"/>
            <a:ext cx="316156" cy="9578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微軟正黑體 Light"/>
                <a:cs typeface="+mj-cs"/>
              </a:rPr>
              <a:t>Q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軟正黑體 Light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30253" y="3884759"/>
            <a:ext cx="6601067" cy="6001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我借的標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的遇有除權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息，要如何回補還券？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30253" y="4642297"/>
            <a:ext cx="9213064" cy="1839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4572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2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無須回補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，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但在發放股息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股利時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，需將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現金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/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現股返還出借方。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355600" marR="0" lvl="1" indent="-355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   借券系統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：證交所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透過券商向借券方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收取轉付給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出借人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  <a:p>
            <a:pPr marL="355600" marR="0" lvl="1" indent="-355600" algn="l" defTabSz="4572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5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   證商借貸：依各證券商與客戶約定方式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處理權益補償之款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券撥付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02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常見問題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408010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國際接軌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制度發展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09207" y="2037661"/>
            <a:ext cx="316156" cy="9578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微軟正黑體 Light"/>
                <a:cs typeface="+mj-cs"/>
              </a:rPr>
              <a:t>Q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軟正黑體 Light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30253" y="2266214"/>
            <a:ext cx="8261580" cy="6001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借貸期間目前最長為一年半，可否延長或取消限制？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65764" y="2995552"/>
            <a:ext cx="8964487" cy="12603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為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與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國際接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軌、降低展延成本、增進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參加人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效率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，本公司已建議主管機關可適時延長借貸期限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。</a:t>
            </a:r>
            <a:r>
              <a:rPr kumimoji="0" lang="zh-TW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主管機關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表示</a:t>
            </a:r>
            <a:r>
              <a:rPr kumimoji="0" lang="zh-TW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，</a:t>
            </a:r>
            <a:r>
              <a:rPr kumimoji="0" lang="zh-TW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待適當時機再予研議推行。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575952" y="4321320"/>
            <a:ext cx="316156" cy="9578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微軟正黑體 Light"/>
                <a:cs typeface="+mj-cs"/>
              </a:rPr>
              <a:t>Q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軟正黑體 Light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30253" y="4385071"/>
            <a:ext cx="9248574" cy="6001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每日個股借券賣出設有數量上限，未來是否取消？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 Light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2271221" y="5006646"/>
            <a:ext cx="9213064" cy="14166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457200" rtl="0" eaLnBrk="1" fontAlgn="auto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  <a:tabLst>
                <a:tab pos="1235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去年度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因應疫情曾調整每日借券賣出委託額度，惟市場參與人與國際權威機構均表示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09898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限制放空並無助於反應真實股價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微軟正黑體 Light"/>
                <a:ea typeface="微軟正黑體 Light"/>
                <a:cs typeface="+mn-cs"/>
              </a:rPr>
              <a:t>，本公司將配合主管機關適時研議調整。</a:t>
            </a:r>
            <a:endParaRPr kumimoji="0" lang="en-US" altLang="zh-TW" sz="2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微軟正黑體 Light"/>
              <a:ea typeface="微軟正黑體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41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標題 11"/>
          <p:cNvSpPr>
            <a:spLocks noGrp="1"/>
          </p:cNvSpPr>
          <p:nvPr>
            <p:ph type="body" idx="14"/>
          </p:nvPr>
        </p:nvSpPr>
        <p:spPr/>
        <p:txBody>
          <a:bodyPr rIns="1872000" anchor="ctr" anchorCtr="0">
            <a:normAutofit lnSpcReduction="10000"/>
          </a:bodyPr>
          <a:lstStyle/>
          <a:p>
            <a:r>
              <a:rPr lang="zh-TW" altLang="en-US" sz="4400" dirty="0"/>
              <a:t>常見問題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0CF64B3-EE63-4C21-A732-B6A9ACDF146A}"/>
              </a:ext>
            </a:extLst>
          </p:cNvPr>
          <p:cNvSpPr/>
          <p:nvPr/>
        </p:nvSpPr>
        <p:spPr>
          <a:xfrm>
            <a:off x="624267" y="1433121"/>
            <a:ext cx="373715" cy="580826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DD4F57-458F-45B3-9183-96057AC99F57}"/>
              </a:ext>
            </a:extLst>
          </p:cNvPr>
          <p:cNvSpPr/>
          <p:nvPr/>
        </p:nvSpPr>
        <p:spPr>
          <a:xfrm>
            <a:off x="795882" y="1368774"/>
            <a:ext cx="580826" cy="58082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dman Sans"/>
              <a:ea typeface="微軟正黑體 Ligh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654868" y="1451002"/>
            <a:ext cx="408010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F8A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其他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Q&amp;A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1918603" y="2351979"/>
            <a:ext cx="3816372" cy="104015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首頁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 產品與服務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有價證券借貸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問答集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A6E09F-C3C1-4C1B-8131-E123DA41E1C8}"/>
              </a:ext>
            </a:extLst>
          </p:cNvPr>
          <p:cNvSpPr txBox="1">
            <a:spLocks/>
          </p:cNvSpPr>
          <p:nvPr/>
        </p:nvSpPr>
        <p:spPr>
          <a:xfrm>
            <a:off x="7086886" y="2318060"/>
            <a:ext cx="381637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首頁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 投資人知識網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/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</a:b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投資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Q&amp;A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 Light"/>
                <a:cs typeface="+mj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&gt;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 Light"/>
                <a:ea typeface="微軟正黑體"/>
                <a:cs typeface="+mj-cs"/>
              </a:rPr>
              <a:t> 股票借券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 Light"/>
              <a:ea typeface="微軟正黑體"/>
              <a:cs typeface="+mj-cs"/>
            </a:endParaRP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9DC96BA9-F7E8-4921-AF8A-1CA273E6130D}"/>
              </a:ext>
            </a:extLst>
          </p:cNvPr>
          <p:cNvCxnSpPr>
            <a:cxnSpLocks/>
          </p:cNvCxnSpPr>
          <p:nvPr/>
        </p:nvCxnSpPr>
        <p:spPr>
          <a:xfrm>
            <a:off x="1250184" y="3560527"/>
            <a:ext cx="4511958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9DC96BA9-F7E8-4921-AF8A-1CA273E6130D}"/>
              </a:ext>
            </a:extLst>
          </p:cNvPr>
          <p:cNvCxnSpPr>
            <a:cxnSpLocks/>
          </p:cNvCxnSpPr>
          <p:nvPr/>
        </p:nvCxnSpPr>
        <p:spPr>
          <a:xfrm>
            <a:off x="6418467" y="3560527"/>
            <a:ext cx="4511958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</a:ln>
          <a:effectLst/>
        </p:spPr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00" y="3997722"/>
            <a:ext cx="2828925" cy="203835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33" y="3851701"/>
            <a:ext cx="21050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1524000" y="78589"/>
            <a:ext cx="10214919" cy="836799"/>
          </a:xfrm>
        </p:spPr>
        <p:txBody>
          <a:bodyPr>
            <a:normAutofit lnSpcReduction="10000"/>
          </a:bodyPr>
          <a:lstStyle/>
          <a:p>
            <a:r>
              <a:rPr lang="en-US" altLang="zh-TW" sz="4400" dirty="0"/>
              <a:t>2022</a:t>
            </a:r>
            <a:r>
              <a:rPr lang="zh-TW" altLang="en-US" dirty="0"/>
              <a:t> 亞太整體借券市場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31" y="915388"/>
            <a:ext cx="10233983" cy="1076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6" y="2173856"/>
            <a:ext cx="10325819" cy="39854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62231" y="6281634"/>
            <a:ext cx="2880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*Source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Datalend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  Dec. 2022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02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5" name="文字版面配置區 3"/>
          <p:cNvSpPr>
            <a:spLocks noGrp="1"/>
          </p:cNvSpPr>
          <p:nvPr>
            <p:ph type="body" idx="14"/>
          </p:nvPr>
        </p:nvSpPr>
        <p:spPr>
          <a:xfrm>
            <a:off x="1356946" y="206009"/>
            <a:ext cx="10214919" cy="836799"/>
          </a:xfrm>
        </p:spPr>
        <p:txBody>
          <a:bodyPr>
            <a:noAutofit/>
          </a:bodyPr>
          <a:lstStyle/>
          <a:p>
            <a:r>
              <a:rPr lang="en-US" altLang="zh-TW" sz="4400" dirty="0"/>
              <a:t>2022</a:t>
            </a:r>
            <a:r>
              <a:rPr lang="zh-TW" altLang="en-US" dirty="0"/>
              <a:t> </a:t>
            </a:r>
            <a:r>
              <a:rPr lang="zh-TW" altLang="en-US" dirty="0" smtClean="0"/>
              <a:t>亞太各國借</a:t>
            </a:r>
            <a:r>
              <a:rPr lang="zh-TW" altLang="en-US" dirty="0"/>
              <a:t>券</a:t>
            </a:r>
            <a:r>
              <a:rPr lang="zh-TW" altLang="en-US" dirty="0" smtClean="0"/>
              <a:t>市場比較</a:t>
            </a:r>
            <a:endParaRPr lang="zh-TW" altLang="en-US" dirty="0"/>
          </a:p>
          <a:p>
            <a:pPr marL="0" indent="0" algn="ctr">
              <a:buNone/>
            </a:pPr>
            <a:endParaRPr lang="zh-TW" altLang="en-US" sz="40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6" y="1212797"/>
            <a:ext cx="11745124" cy="53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7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15EE-10CB-4CF1-8569-6154455DA573}" type="slidenum">
              <a:rPr kumimoji="0" lang="en-US" sz="900" b="1" i="0" u="none" strike="noStrike" kern="1200" cap="none" spc="1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900" b="1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0" y="1205988"/>
            <a:ext cx="10695445" cy="52841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39863" y="134052"/>
            <a:ext cx="7096815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2022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亞太各國借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券市場比較</a:t>
            </a:r>
          </a:p>
        </p:txBody>
      </p:sp>
    </p:spTree>
    <p:extLst>
      <p:ext uri="{BB962C8B-B14F-4D97-AF65-F5344CB8AC3E}">
        <p14:creationId xmlns:p14="http://schemas.microsoft.com/office/powerpoint/2010/main" val="2113642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69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8145" y="2095500"/>
            <a:ext cx="836814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400" b="1" dirty="0" smtClean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感謝</a:t>
            </a:r>
            <a:r>
              <a:rPr kumimoji="1" lang="zh-TW" altLang="en-US" sz="5400" b="1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您的聆聽</a:t>
            </a:r>
            <a:r>
              <a:rPr kumimoji="1" lang="en-US" altLang="zh-TW" sz="5400" b="1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en-US" altLang="zh-TW" sz="5400" b="1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zh-TW" altLang="en-US" sz="5400" b="1" dirty="0" smtClean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祝福</a:t>
            </a:r>
            <a:r>
              <a:rPr kumimoji="1" lang="zh-TW" altLang="en-US" sz="5400" b="1" dirty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您平安</a:t>
            </a:r>
            <a:r>
              <a:rPr kumimoji="1" lang="zh-TW" altLang="en-US" sz="5400" b="1" dirty="0" smtClean="0">
                <a:solidFill>
                  <a:srgbClr val="ED7D3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endParaRPr kumimoji="1" lang="en-US" altLang="zh-TW" sz="5400" b="1" dirty="0" smtClean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5400" b="1" dirty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5400" b="1" dirty="0" smtClean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spc="100" dirty="0" smtClean="0">
                <a:solidFill>
                  <a:srgbClr val="004F8A"/>
                </a:solidFill>
                <a:effectLst>
                  <a:outerShdw blurRad="50800" dist="38100" dir="2700000" algn="tl" rotWithShape="0">
                    <a:srgbClr val="E7E6E6">
                      <a:lumMod val="90000"/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3200" b="1" spc="100" dirty="0" smtClean="0">
                <a:solidFill>
                  <a:srgbClr val="004F8A"/>
                </a:solidFill>
                <a:effectLst>
                  <a:outerShdw blurRad="50800" dist="38100" dir="2700000" algn="tl" rotWithShape="0">
                    <a:srgbClr val="E7E6E6">
                      <a:lumMod val="90000"/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3200" b="1" spc="100" dirty="0">
                <a:solidFill>
                  <a:srgbClr val="004F8A"/>
                </a:solidFill>
                <a:effectLst>
                  <a:outerShdw blurRad="50800" dist="38100" dir="2700000" algn="tl" rotWithShape="0">
                    <a:srgbClr val="E7E6E6">
                      <a:lumMod val="90000"/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證券交易所 交易部</a:t>
            </a:r>
            <a:endParaRPr lang="zh-TW" altLang="en-US" sz="3200" b="1" spc="100" dirty="0">
              <a:solidFill>
                <a:srgbClr val="004F8A"/>
              </a:solidFill>
              <a:effectLst>
                <a:outerShdw blurRad="50800" dist="50800" dir="5400000" algn="ctr" rotWithShape="0">
                  <a:srgbClr val="E7E6E6">
                    <a:lumMod val="5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5400" b="1" dirty="0" smtClean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400" b="1" dirty="0">
              <a:solidFill>
                <a:srgbClr val="ED7D3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99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16899"/>
              </p:ext>
            </p:extLst>
          </p:nvPr>
        </p:nvGraphicFramePr>
        <p:xfrm>
          <a:off x="211014" y="835269"/>
          <a:ext cx="11772900" cy="49697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0063">
                  <a:extLst>
                    <a:ext uri="{9D8B030D-6E8A-4147-A177-3AD203B41FA5}">
                      <a16:colId xmlns:a16="http://schemas.microsoft.com/office/drawing/2014/main" val="2885558414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26197063"/>
                    </a:ext>
                  </a:extLst>
                </a:gridCol>
                <a:gridCol w="2613512">
                  <a:extLst>
                    <a:ext uri="{9D8B030D-6E8A-4147-A177-3AD203B41FA5}">
                      <a16:colId xmlns:a16="http://schemas.microsoft.com/office/drawing/2014/main" val="4202992891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1236729366"/>
                    </a:ext>
                  </a:extLst>
                </a:gridCol>
              </a:tblGrid>
              <a:tr h="469703">
                <a:tc row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證券業務借貸款項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不限用途款項借貸</a:t>
                      </a:r>
                      <a:endParaRPr lang="en-US" altLang="zh-TW" sz="2000" b="1" kern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b="1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註</a:t>
                      </a:r>
                      <a:r>
                        <a:rPr lang="en-US" altLang="zh-TW" sz="2000" b="1" kern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107449"/>
                  </a:ext>
                </a:extLst>
              </a:tr>
              <a:tr h="38929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T+5</a:t>
                      </a:r>
                      <a:r>
                        <a:rPr lang="zh-TW" altLang="en-US" sz="20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型</a:t>
                      </a:r>
                      <a:endParaRPr lang="en-US" sz="2000" b="0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半年型</a:t>
                      </a:r>
                      <a:endParaRPr lang="en-US" sz="2000" b="0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27968"/>
                  </a:ext>
                </a:extLst>
              </a:tr>
              <a:tr h="6887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融通</a:t>
                      </a:r>
                      <a:r>
                        <a:rPr lang="en-US" altLang="zh-TW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</a:br>
                      <a:r>
                        <a:rPr lang="zh-TW" altLang="en-US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期間</a:t>
                      </a:r>
                      <a:endParaRPr lang="en-US" sz="20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T+2~T+5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T+2</a:t>
                      </a: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起計息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endParaRPr 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六個月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(T+2</a:t>
                      </a: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起計息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得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申請續借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次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六個月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/>
                      </a:r>
                      <a:b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</a:b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得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申請續借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次</a:t>
                      </a:r>
                      <a:endParaRPr lang="en-US" altLang="zh-TW" sz="2000" b="1" kern="0" cap="none" spc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587536"/>
                  </a:ext>
                </a:extLst>
              </a:tr>
              <a:tr h="469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融通比例</a:t>
                      </a:r>
                      <a:r>
                        <a:rPr lang="en-US" altLang="zh-TW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lang="zh-TW" altLang="en-US" sz="20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金額</a:t>
                      </a:r>
                      <a:endParaRPr lang="en-US" altLang="zh-TW" sz="20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1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以買進證券計算</a:t>
                      </a:r>
                      <a:endParaRPr lang="zh-TW" sz="2000" b="1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1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以提出之</a:t>
                      </a:r>
                      <a:r>
                        <a:rPr lang="zh-TW" altLang="en-US" sz="2000" b="1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已持有</a:t>
                      </a:r>
                      <a:r>
                        <a:rPr lang="zh-TW" altLang="en-US" sz="2000" b="1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擔保品計算</a:t>
                      </a:r>
                      <a:endParaRPr lang="en-US" altLang="zh-TW" sz="2000" b="1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463866"/>
                  </a:ext>
                </a:extLst>
              </a:tr>
              <a:tr h="598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上市櫃有價證券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792B1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前一營業日收盤價</a:t>
                      </a:r>
                      <a:endParaRPr 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542925" lv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None/>
                        <a:tabLst>
                          <a:tab pos="266700" algn="l"/>
                        </a:tabLst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得為融資融券：前一營業日收盤價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*60%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542925" lvl="0" indent="0" algn="l" defTabSz="914400" rtl="0" eaLnBrk="1" latinLnBrk="0" hangingPunct="1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/>
                        <a:buNone/>
                        <a:tabLst>
                          <a:tab pos="266700" algn="l"/>
                        </a:tabLst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非得為融資融券：前一營業日收盤價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*40%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03840"/>
                  </a:ext>
                </a:extLst>
              </a:tr>
              <a:tr h="469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開放式基金受益憑證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前一營業日淨值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前一營業日淨值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*60%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99785"/>
                  </a:ext>
                </a:extLst>
              </a:tr>
              <a:tr h="469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黃金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前一營業日收市均價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前一營業日收市均價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*60%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28728"/>
                  </a:ext>
                </a:extLst>
              </a:tr>
              <a:tr h="469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中央登錄公債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面額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*80%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面額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*80%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45963"/>
                  </a:ext>
                </a:extLst>
              </a:tr>
              <a:tr h="863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地方政府公債、</a:t>
                      </a:r>
                      <a:r>
                        <a:rPr lang="zh-TW" altLang="en-US" sz="18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普</a:t>
                      </a:r>
                      <a:r>
                        <a:rPr lang="zh-TW" altLang="zh-TW" sz="18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通公司債</a:t>
                      </a:r>
                      <a:r>
                        <a:rPr kumimoji="0" lang="zh-TW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kumimoji="0" lang="zh-TW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有擔保之轉</a:t>
                      </a:r>
                      <a:r>
                        <a:rPr kumimoji="0" lang="en-US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kumimoji="0" lang="zh-TW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交</a:t>
                      </a:r>
                      <a:r>
                        <a:rPr kumimoji="0" lang="en-US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kumimoji="0" lang="zh-TW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換公司債</a:t>
                      </a:r>
                      <a:r>
                        <a:rPr kumimoji="0" lang="zh-TW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及</a:t>
                      </a:r>
                      <a:r>
                        <a:rPr lang="zh-TW" altLang="zh-TW" sz="1800" b="0" kern="0" cap="none" spc="0" dirty="0">
                          <a:ln>
                            <a:noFill/>
                          </a:ln>
                          <a:solidFill>
                            <a:srgbClr val="792B1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金融債</a:t>
                      </a: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面額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*60%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面額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*60%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4076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7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1318846" y="0"/>
            <a:ext cx="10420073" cy="949569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制度介紹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01662" y="1327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5508" y="5753729"/>
            <a:ext cx="1195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zh-TW" altLang="en-US" sz="1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</a:t>
            </a:r>
            <a:endParaRPr lang="en-US" altLang="zh-TW" sz="1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日修正之「證券商辦理不限用途款項借貸契約書」範本，增訂第十一條之一</a:t>
            </a:r>
            <a:r>
              <a:rPr lang="zh-TW" altLang="en-US" sz="1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借新還舊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規定，得接受客戶以未退還之擔保品再申請新借</a:t>
            </a:r>
            <a:endParaRPr lang="en-US" altLang="zh-TW" sz="1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融通期限不超過六個月且僅得展延二次</a:t>
            </a:r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並收回未償還融通款項餘額，不以原融通期限屆滿前客戶須償還融通款項為必要。</a:t>
            </a:r>
            <a:endParaRPr lang="en-US" altLang="zh-TW" sz="1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457200"/>
            <a:r>
              <a:rPr lang="en-US" altLang="zh-TW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對於客戶融通期限屆至而有申請續借之必要時，應審慎審視客戶信用狀況，並以其擔保品重新計算融通額度後，評估是否同意與客戶辦理換約手續。</a:t>
            </a:r>
          </a:p>
        </p:txBody>
      </p:sp>
    </p:spTree>
    <p:extLst>
      <p:ext uri="{BB962C8B-B14F-4D97-AF65-F5344CB8AC3E}">
        <p14:creationId xmlns:p14="http://schemas.microsoft.com/office/powerpoint/2010/main" val="19275602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1"/>
          <p:cNvSpPr>
            <a:spLocks noGrp="1"/>
          </p:cNvSpPr>
          <p:nvPr>
            <p:ph type="body" orient="vert" idx="1"/>
          </p:nvPr>
        </p:nvSpPr>
        <p:spPr>
          <a:xfrm>
            <a:off x="652371" y="1219200"/>
            <a:ext cx="10620855" cy="47244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70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3571" y="1423447"/>
            <a:ext cx="10755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TW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zh-TW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</a:t>
            </a:r>
            <a:r>
              <a:rPr lang="zh-TW" altLang="zh-TW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「證券商從業人員有價證券借貸暨款項借貸」宣導說明會</a:t>
            </a:r>
            <a:endParaRPr lang="zh-TW" altLang="zh-TW" sz="28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 algn="ctr" defTabSz="457200"/>
            <a:r>
              <a:rPr lang="en-US" altLang="zh-TW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滿意度調查問卷</a:t>
            </a:r>
            <a:endParaRPr lang="zh-TW" altLang="zh-TW" sz="28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36360"/>
            <a:ext cx="3810000" cy="35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40620"/>
              </p:ext>
            </p:extLst>
          </p:nvPr>
        </p:nvGraphicFramePr>
        <p:xfrm>
          <a:off x="159026" y="867719"/>
          <a:ext cx="11767932" cy="5647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3423">
                  <a:extLst>
                    <a:ext uri="{9D8B030D-6E8A-4147-A177-3AD203B41FA5}">
                      <a16:colId xmlns:a16="http://schemas.microsoft.com/office/drawing/2014/main" val="3374114141"/>
                    </a:ext>
                  </a:extLst>
                </a:gridCol>
                <a:gridCol w="3658525">
                  <a:extLst>
                    <a:ext uri="{9D8B030D-6E8A-4147-A177-3AD203B41FA5}">
                      <a16:colId xmlns:a16="http://schemas.microsoft.com/office/drawing/2014/main" val="2465460417"/>
                    </a:ext>
                  </a:extLst>
                </a:gridCol>
                <a:gridCol w="3974001">
                  <a:extLst>
                    <a:ext uri="{9D8B030D-6E8A-4147-A177-3AD203B41FA5}">
                      <a16:colId xmlns:a16="http://schemas.microsoft.com/office/drawing/2014/main" val="475368393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4279899349"/>
                    </a:ext>
                  </a:extLst>
                </a:gridCol>
              </a:tblGrid>
              <a:tr h="426040">
                <a:tc row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證券業務借貸款項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不限用途款項借貸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348380"/>
                  </a:ext>
                </a:extLst>
              </a:tr>
              <a:tr h="4260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T+5</a:t>
                      </a:r>
                      <a:r>
                        <a:rPr lang="zh-TW" altLang="en-US" sz="24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型</a:t>
                      </a:r>
                      <a:endParaRPr lang="en-US" sz="2400" b="0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半年型</a:t>
                      </a:r>
                      <a:endParaRPr lang="en-US" sz="2400" b="0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312155"/>
                  </a:ext>
                </a:extLst>
              </a:tr>
              <a:tr h="41821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擔保品洗價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 rowSpan="2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無；但擔保品價值應維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持借款金額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100%-130%</a:t>
                      </a: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逐筆洗價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整戶計算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2347799941"/>
                  </a:ext>
                </a:extLst>
              </a:tr>
              <a:tr h="1789368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1" kern="1200" dirty="0">
                        <a:solidFill>
                          <a:srgbClr val="004F8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zh-TW" altLang="en-US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08000" marR="72000" marT="72000" marB="72000" anchor="ctr"/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上市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/</a:t>
                      </a: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櫃有價證券：當日收盤價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中央登錄公債：</a:t>
                      </a: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面額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kumimoji="0" lang="zh-TW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地方政府公債、普通公司債</a:t>
                      </a:r>
                      <a:r>
                        <a:rPr kumimoji="0" lang="zh-TW" altLang="zh-TW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有擔保之轉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交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換公司債</a:t>
                      </a:r>
                      <a:endParaRPr kumimoji="0" lang="en-US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</a:t>
                      </a: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及金融債：</a:t>
                      </a: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面額</a:t>
                      </a:r>
                      <a:endParaRPr kumimoji="0" lang="en-US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開放式基金：前ㄧ日淨值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黃金：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當日</a:t>
                      </a: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收市均價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9105"/>
                  </a:ext>
                </a:extLst>
              </a:tr>
              <a:tr h="23640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維持率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不足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證券商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得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要求客戶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/>
                      </a:r>
                      <a:b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</a:b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另提合格擔保品</a:t>
                      </a:r>
                    </a:p>
                  </a:txBody>
                  <a:tcPr marL="108000" marR="72000" marT="72000" marB="7200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擔保維持率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(X)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低於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130%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追繳，通知後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日內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補繳，</a:t>
                      </a:r>
                      <a:endParaRPr kumimoji="0" lang="en-US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X&lt;130%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第三營業日起處分擔保品。 </a:t>
                      </a:r>
                      <a:endParaRPr kumimoji="0" lang="en-US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130%≦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X&lt;166%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暫不處分，嗣後任一日低於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130%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，</a:t>
                      </a:r>
                      <a:endParaRPr kumimoji="0" lang="en-US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              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當日下午即須補繳，否則處分。</a:t>
                      </a:r>
                      <a:endParaRPr kumimoji="0" lang="en-US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C. X</a:t>
                      </a:r>
                      <a:r>
                        <a:rPr kumimoji="0" lang="zh-TW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kumimoji="0" lang="en-US" altLang="zh-TW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166%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</a:t>
                      </a:r>
                      <a:r>
                        <a:rPr kumimoji="0" lang="zh-TW" alt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取消追繳紀錄。</a:t>
                      </a:r>
                      <a:endParaRPr kumimoji="0" lang="zh-TW" altLang="zh-TW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96115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8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>
          <a:xfrm>
            <a:off x="1524000" y="0"/>
            <a:ext cx="10214919" cy="106039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制度介紹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03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05212"/>
              </p:ext>
            </p:extLst>
          </p:nvPr>
        </p:nvGraphicFramePr>
        <p:xfrm>
          <a:off x="660400" y="1202635"/>
          <a:ext cx="11144250" cy="52379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4870">
                  <a:extLst>
                    <a:ext uri="{9D8B030D-6E8A-4147-A177-3AD203B41FA5}">
                      <a16:colId xmlns:a16="http://schemas.microsoft.com/office/drawing/2014/main" val="2535155581"/>
                    </a:ext>
                  </a:extLst>
                </a:gridCol>
                <a:gridCol w="9399380">
                  <a:extLst>
                    <a:ext uri="{9D8B030D-6E8A-4147-A177-3AD203B41FA5}">
                      <a16:colId xmlns:a16="http://schemas.microsoft.com/office/drawing/2014/main" val="1726445122"/>
                    </a:ext>
                  </a:extLst>
                </a:gridCol>
              </a:tblGrid>
              <a:tr h="5130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類型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半年型項下</a:t>
                      </a:r>
                      <a:endParaRPr lang="zh-TW" altLang="zh-TW" sz="2000" b="0" kern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76031"/>
                  </a:ext>
                </a:extLst>
              </a:tr>
              <a:tr h="5321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法源</a:t>
                      </a:r>
                      <a:endParaRPr lang="en-US" altLang="zh-TW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109/10/15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金管證券字第</a:t>
                      </a: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1090143575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號令</a:t>
                      </a:r>
                      <a:r>
                        <a:rPr lang="zh-TW" altLang="en-US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、證券商辦理證券業務借貸款項操作辦法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44986"/>
                  </a:ext>
                </a:extLst>
              </a:tr>
              <a:tr h="5158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80"/>
                        </a:lnSpc>
                      </a:pP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實施日期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zh-TW" sz="2000" b="0" kern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110/4/1</a:t>
                      </a:r>
                      <a:endParaRPr lang="zh-TW" altLang="en-US" sz="2000" b="1" u="none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08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221712"/>
                  </a:ext>
                </a:extLst>
              </a:tr>
              <a:tr h="15011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80"/>
                        </a:lnSpc>
                      </a:pP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融通</a:t>
                      </a:r>
                      <a: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/>
                      </a:r>
                      <a:br>
                        <a:rPr lang="en-US" altLang="zh-TW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</a:b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對象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indent="-288000" algn="just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/>
                        <a:buChar char=""/>
                      </a:pPr>
                      <a:r>
                        <a:rPr lang="zh-TW" altLang="en-US" sz="2000" b="1" kern="0" cap="none" spc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具一定資格之境外華僑及外國人</a:t>
                      </a:r>
                      <a:endParaRPr lang="en-US" altLang="zh-TW" sz="2000" b="0" kern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800100" lvl="1" indent="-457200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altLang="zh-TW" sz="2000" b="1" u="non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依金融消費者保護法第四條第二項函令所定之專業投資機構</a:t>
                      </a:r>
                      <a:endParaRPr lang="en-US" altLang="zh-TW" sz="2000" b="1" u="none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800100" lvl="1" indent="-457200" algn="l" defTabSz="685800" rtl="0" eaLnBrk="1" latinLnBrk="0" hangingPunct="1"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HK" altLang="zh-TW" sz="2000" b="1" u="non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依</a:t>
                      </a:r>
                      <a:r>
                        <a:rPr lang="zh-TW" altLang="zh-TW" sz="2000" b="1" u="non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證券商受託買賣外國有價證券管理規則第五條第一項</a:t>
                      </a:r>
                      <a:r>
                        <a:rPr lang="zh-HK" altLang="zh-TW" sz="2000" b="1" u="non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規定指定外國證券交易所之</a:t>
                      </a:r>
                      <a:r>
                        <a:rPr lang="zh-TW" altLang="zh-TW" sz="2000" b="1" u="non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會員或流動量提供者</a:t>
                      </a:r>
                      <a:endParaRPr lang="zh-TW" altLang="en-US" sz="2000" b="1" u="none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08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24425"/>
                  </a:ext>
                </a:extLst>
              </a:tr>
              <a:tr h="1273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擔保品範圍及融通比例</a:t>
                      </a:r>
                      <a:endParaRPr lang="en-US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1800" b="0" u="none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種類：</a:t>
                      </a:r>
                      <a:r>
                        <a:rPr lang="zh-TW" altLang="en-US" sz="1800" b="1" u="none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美元、歐元、日幣、英鎊、澳幣及港幣</a:t>
                      </a:r>
                      <a:r>
                        <a:rPr lang="zh-TW" altLang="en-US" sz="1800" b="0" u="none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為限</a:t>
                      </a:r>
                      <a:endParaRPr lang="en-US" altLang="zh-TW" sz="1800" b="0" u="none" kern="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1800" b="0" u="none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匯率計算：依其申請融通日，開立外幣擔保品專戶之銀行牌告即期買入匯率計算</a:t>
                      </a:r>
                      <a:endParaRPr lang="en-US" altLang="zh-TW" sz="1800" b="0" u="none" kern="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1800" b="1" u="none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不予折價</a:t>
                      </a:r>
                    </a:p>
                  </a:txBody>
                  <a:tcPr marL="108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35802"/>
                  </a:ext>
                </a:extLst>
              </a:tr>
              <a:tr h="902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4F8A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擔保維持率</a:t>
                      </a:r>
                      <a:endParaRPr lang="en-US" altLang="zh-TW" sz="2400" b="1" kern="1200" dirty="0">
                        <a:solidFill>
                          <a:srgbClr val="004F8A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b="1" u="none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證券商得與符合資格境外華僑及外國人</a:t>
                      </a:r>
                      <a:r>
                        <a:rPr lang="zh-TW" altLang="en-US" sz="2000" b="1" u="sng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約定</a:t>
                      </a:r>
                      <a:r>
                        <a:rPr lang="zh-TW" altLang="en-US" sz="2000" b="1" u="none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擔保維持率</a:t>
                      </a:r>
                      <a:endParaRPr lang="en-US" altLang="zh-TW" sz="2000" b="1" u="none" kern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342900" lvl="0" indent="-342900" algn="just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b="1" u="none" kern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惟擔保維持率不得低於</a:t>
                      </a:r>
                      <a:r>
                        <a:rPr lang="en-US" altLang="zh-TW" sz="2000" b="1" u="sng" kern="0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110%</a:t>
                      </a:r>
                      <a:endParaRPr lang="en-US" sz="2000" b="1" u="sng" kern="0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08000" marR="72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22037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9</a:t>
            </a:fld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4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000000"/>
              </a:buClr>
            </a:pPr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4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外幣</a:t>
            </a:r>
            <a:r>
              <a:rPr lang="zh-TW" altLang="en-US" sz="4400" dirty="0">
                <a:solidFill>
                  <a:srgbClr val="E7E6E6">
                    <a:lumMod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擔保品業務</a:t>
            </a:r>
            <a:endParaRPr lang="zh-TW" altLang="en-US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  <p:sp>
        <p:nvSpPr>
          <p:cNvPr id="6" name="爆炸 1 7">
            <a:extLst>
              <a:ext uri="{FF2B5EF4-FFF2-40B4-BE49-F238E27FC236}">
                <a16:creationId xmlns:a16="http://schemas.microsoft.com/office/drawing/2014/main" id="{6FC0900A-C6D4-4792-9794-65E0F93265B4}"/>
              </a:ext>
            </a:extLst>
          </p:cNvPr>
          <p:cNvSpPr/>
          <p:nvPr/>
        </p:nvSpPr>
        <p:spPr>
          <a:xfrm rot="215473">
            <a:off x="9354000" y="1729907"/>
            <a:ext cx="2614152" cy="1854784"/>
          </a:xfrm>
          <a:prstGeom prst="irregularSeal1">
            <a:avLst/>
          </a:prstGeom>
          <a:noFill/>
          <a:ln w="63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anchor="ctr">
            <a:prstTxWarp prst="textPlain">
              <a:avLst/>
            </a:prstTxWarp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新增擔保品種類、限制對象及調整擔保維持率</a:t>
            </a:r>
          </a:p>
        </p:txBody>
      </p:sp>
    </p:spTree>
    <p:extLst>
      <p:ext uri="{BB962C8B-B14F-4D97-AF65-F5344CB8AC3E}">
        <p14:creationId xmlns:p14="http://schemas.microsoft.com/office/powerpoint/2010/main" val="13739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Citation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標準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WSE altered">
    <a:majorFont>
      <a:latin typeface="Goldman Sans Black"/>
      <a:ea typeface="微軟正黑體"/>
      <a:cs typeface=""/>
    </a:majorFont>
    <a:minorFont>
      <a:latin typeface="Goldman Sans"/>
      <a:ea typeface="微軟正黑體 Light"/>
      <a:cs typeface=""/>
    </a:minorFont>
  </a:fontScheme>
  <a:fmtScheme name="Office 佈景主題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WSE altered">
    <a:majorFont>
      <a:latin typeface="Goldman Sans Black"/>
      <a:ea typeface="微軟正黑體"/>
      <a:cs typeface=""/>
    </a:majorFont>
    <a:minorFont>
      <a:latin typeface="Goldman Sans"/>
      <a:ea typeface="微軟正黑體 Light"/>
      <a:cs typeface=""/>
    </a:minorFont>
  </a:fontScheme>
  <a:fmtScheme name="Office 佈景主題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5414</Words>
  <Application>Microsoft Office PowerPoint</Application>
  <PresentationFormat>寬螢幕</PresentationFormat>
  <Paragraphs>992</Paragraphs>
  <Slides>70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87" baseType="lpstr">
      <vt:lpstr>Adobe Fan Heiti Std B</vt:lpstr>
      <vt:lpstr>Goldman Sans</vt:lpstr>
      <vt:lpstr>Goldman Sans Black</vt:lpstr>
      <vt:lpstr>微軟正黑體</vt:lpstr>
      <vt:lpstr>微軟正黑體 Light</vt:lpstr>
      <vt:lpstr>新細明體</vt:lpstr>
      <vt:lpstr>標楷體</vt:lpstr>
      <vt:lpstr>Agency FB</vt:lpstr>
      <vt:lpstr>Arial</vt:lpstr>
      <vt:lpstr>Calibri</vt:lpstr>
      <vt:lpstr>Courier New</vt:lpstr>
      <vt:lpstr>Rockwell Extra Bold</vt:lpstr>
      <vt:lpstr>Segoe UI</vt:lpstr>
      <vt:lpstr>Segoe UI Light</vt:lpstr>
      <vt:lpstr>Times New Roman</vt:lpstr>
      <vt:lpstr>Wingdings</vt:lpstr>
      <vt:lpstr>CitationVTI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LAMSON, Michael Jr [Student]</dc:creator>
  <cp:lastModifiedBy>陳旭怡</cp:lastModifiedBy>
  <cp:revision>281</cp:revision>
  <dcterms:created xsi:type="dcterms:W3CDTF">2023-01-28T06:44:39Z</dcterms:created>
  <dcterms:modified xsi:type="dcterms:W3CDTF">2023-10-18T08:26:56Z</dcterms:modified>
</cp:coreProperties>
</file>